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Lst>
  <p:notesMasterIdLst>
    <p:notesMasterId r:id="rId82"/>
  </p:notesMasterIdLst>
  <p:sldIdLst>
    <p:sldId id="257" r:id="rId2"/>
    <p:sldId id="394" r:id="rId3"/>
    <p:sldId id="259" r:id="rId4"/>
    <p:sldId id="260" r:id="rId5"/>
    <p:sldId id="261" r:id="rId6"/>
    <p:sldId id="395" r:id="rId7"/>
    <p:sldId id="396" r:id="rId8"/>
    <p:sldId id="397" r:id="rId9"/>
    <p:sldId id="2145706881" r:id="rId10"/>
    <p:sldId id="2145706882" r:id="rId11"/>
    <p:sldId id="2145706883" r:id="rId12"/>
    <p:sldId id="2145706884" r:id="rId13"/>
    <p:sldId id="2145706885" r:id="rId14"/>
    <p:sldId id="2145706886" r:id="rId15"/>
    <p:sldId id="2145706887" r:id="rId16"/>
    <p:sldId id="2145706888" r:id="rId17"/>
    <p:sldId id="2145706889" r:id="rId18"/>
    <p:sldId id="2145706890" r:id="rId19"/>
    <p:sldId id="2145706891" r:id="rId20"/>
    <p:sldId id="275" r:id="rId21"/>
    <p:sldId id="276" r:id="rId22"/>
    <p:sldId id="277" r:id="rId23"/>
    <p:sldId id="278" r:id="rId24"/>
    <p:sldId id="280" r:id="rId25"/>
    <p:sldId id="281" r:id="rId26"/>
    <p:sldId id="282" r:id="rId27"/>
    <p:sldId id="2145706903" r:id="rId28"/>
    <p:sldId id="283" r:id="rId29"/>
    <p:sldId id="284" r:id="rId30"/>
    <p:sldId id="2145706899" r:id="rId31"/>
    <p:sldId id="2145706894" r:id="rId32"/>
    <p:sldId id="2145706901" r:id="rId33"/>
    <p:sldId id="2145706900" r:id="rId34"/>
    <p:sldId id="2145706893" r:id="rId35"/>
    <p:sldId id="508" r:id="rId36"/>
    <p:sldId id="511" r:id="rId37"/>
    <p:sldId id="286" r:id="rId38"/>
    <p:sldId id="288" r:id="rId39"/>
    <p:sldId id="289" r:id="rId40"/>
    <p:sldId id="2145706896" r:id="rId41"/>
    <p:sldId id="2145706897" r:id="rId42"/>
    <p:sldId id="2145706863" r:id="rId43"/>
    <p:sldId id="291" r:id="rId44"/>
    <p:sldId id="2145706656" r:id="rId45"/>
    <p:sldId id="292" r:id="rId46"/>
    <p:sldId id="2145706898" r:id="rId47"/>
    <p:sldId id="294" r:id="rId48"/>
    <p:sldId id="295" r:id="rId49"/>
    <p:sldId id="296" r:id="rId50"/>
    <p:sldId id="2145706904" r:id="rId51"/>
    <p:sldId id="2145706905" r:id="rId52"/>
    <p:sldId id="2145706907" r:id="rId53"/>
    <p:sldId id="2145706906" r:id="rId54"/>
    <p:sldId id="298" r:id="rId55"/>
    <p:sldId id="299" r:id="rId56"/>
    <p:sldId id="300" r:id="rId57"/>
    <p:sldId id="2145706922" r:id="rId58"/>
    <p:sldId id="2145706924" r:id="rId59"/>
    <p:sldId id="2145706925" r:id="rId60"/>
    <p:sldId id="2145706926" r:id="rId61"/>
    <p:sldId id="404" r:id="rId62"/>
    <p:sldId id="2145706923" r:id="rId63"/>
    <p:sldId id="432" r:id="rId64"/>
    <p:sldId id="434" r:id="rId65"/>
    <p:sldId id="2145706908" r:id="rId66"/>
    <p:sldId id="2145706909" r:id="rId67"/>
    <p:sldId id="2145706910" r:id="rId68"/>
    <p:sldId id="2145706911" r:id="rId69"/>
    <p:sldId id="279" r:id="rId70"/>
    <p:sldId id="2145706912" r:id="rId71"/>
    <p:sldId id="2145706913" r:id="rId72"/>
    <p:sldId id="2145706914" r:id="rId73"/>
    <p:sldId id="2145706915" r:id="rId74"/>
    <p:sldId id="2145706916" r:id="rId75"/>
    <p:sldId id="2145706917" r:id="rId76"/>
    <p:sldId id="2145706918" r:id="rId77"/>
    <p:sldId id="2145706919" r:id="rId78"/>
    <p:sldId id="2145706920" r:id="rId79"/>
    <p:sldId id="2145706921" r:id="rId80"/>
    <p:sldId id="413" r:id="rId81"/>
  </p:sldIdLst>
  <p:sldSz cx="12192000" cy="6858000"/>
  <p:notesSz cx="6858000" cy="9144000"/>
  <p:embeddedFontLst>
    <p:embeddedFont>
      <p:font typeface="ＭＳ Ｐゴシック" panose="020B0600070205080204" pitchFamily="34" charset="-128"/>
      <p:regular r:id="rId83"/>
    </p:embeddedFont>
    <p:embeddedFont>
      <p:font typeface="Aptos Narrow" panose="020B0004020202020204" pitchFamily="34" charset="0"/>
      <p:regular r:id="rId84"/>
      <p:bold r:id="rId85"/>
      <p:italic r:id="rId86"/>
      <p:boldItalic r:id="rId87"/>
    </p:embeddedFont>
    <p:embeddedFont>
      <p:font typeface="Garamond" panose="02020404030301010803" pitchFamily="18" charset="0"/>
      <p:regular r:id="rId88"/>
      <p:bold r:id="rId89"/>
      <p:italic r:id="rId90"/>
      <p:boldItalic r:id="rId91"/>
    </p:embeddedFont>
    <p:embeddedFont>
      <p:font typeface="Gill Sans MT" panose="020B0502020104020203" pitchFamily="34" charset="0"/>
      <p:regular r:id="rId92"/>
      <p:bold r:id="rId93"/>
      <p:italic r:id="rId94"/>
      <p:boldItalic r:id="rId95"/>
    </p:embeddedFont>
    <p:embeddedFont>
      <p:font typeface="Open Sans" panose="020B0606030504020204" pitchFamily="34" charset="0"/>
      <p:regular r:id="rId96"/>
      <p:bold r:id="rId97"/>
      <p:italic r:id="rId98"/>
      <p:boldItalic r:id="rId99"/>
    </p:embeddedFont>
    <p:embeddedFont>
      <p:font typeface="Tahoma" panose="020B0604030504040204" pitchFamily="34" charset="0"/>
      <p:regular r:id="rId100"/>
      <p:bold r:id="rId101"/>
    </p:embeddedFont>
    <p:embeddedFont>
      <p:font typeface="Trebuchet MS" panose="020B0603020202020204" pitchFamily="34" charset="0"/>
      <p:regular r:id="rId102"/>
      <p:bold r:id="rId103"/>
      <p:italic r:id="rId104"/>
      <p:boldItalic r:id="rId105"/>
    </p:embeddedFont>
    <p:embeddedFont>
      <p:font typeface="Wingdings 3" panose="05040102010807070707" pitchFamily="18" charset="2"/>
      <p:regular r:id="rId10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81"/>
    <p:restoredTop sz="94597"/>
  </p:normalViewPr>
  <p:slideViewPr>
    <p:cSldViewPr snapToGrid="0">
      <p:cViewPr varScale="1">
        <p:scale>
          <a:sx n="110" d="100"/>
          <a:sy n="110" d="100"/>
        </p:scale>
        <p:origin x="114"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1.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5.fntdata"/><Relationship Id="rId104"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8.fntdata"/><Relationship Id="rId105"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1.fntdata"/><Relationship Id="rId88" Type="http://schemas.openxmlformats.org/officeDocument/2006/relationships/font" Target="fonts/font6.fntdata"/><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Welchans" userId="6096ce110c9c00dc" providerId="LiveId" clId="{EB24837A-3599-47A6-99F4-84D1D5511D2A}"/>
    <pc:docChg chg="undo redo custSel modSld">
      <pc:chgData name="Paul Welchans" userId="6096ce110c9c00dc" providerId="LiveId" clId="{EB24837A-3599-47A6-99F4-84D1D5511D2A}" dt="2026-06-18T17:17:20.862" v="172" actId="255"/>
      <pc:docMkLst>
        <pc:docMk/>
      </pc:docMkLst>
      <pc:sldChg chg="modSp mod">
        <pc:chgData name="Paul Welchans" userId="6096ce110c9c00dc" providerId="LiveId" clId="{EB24837A-3599-47A6-99F4-84D1D5511D2A}" dt="2026-06-18T16:24:41.824" v="100" actId="1076"/>
        <pc:sldMkLst>
          <pc:docMk/>
          <pc:sldMk cId="0" sldId="257"/>
        </pc:sldMkLst>
        <pc:spChg chg="mod">
          <ac:chgData name="Paul Welchans" userId="6096ce110c9c00dc" providerId="LiveId" clId="{EB24837A-3599-47A6-99F4-84D1D5511D2A}" dt="2026-06-18T13:43:28.218" v="99" actId="255"/>
          <ac:spMkLst>
            <pc:docMk/>
            <pc:sldMk cId="0" sldId="257"/>
            <ac:spMk id="86" creationId="{00000000-0000-0000-0000-000000000000}"/>
          </ac:spMkLst>
        </pc:spChg>
        <pc:spChg chg="mod">
          <ac:chgData name="Paul Welchans" userId="6096ce110c9c00dc" providerId="LiveId" clId="{EB24837A-3599-47A6-99F4-84D1D5511D2A}" dt="2026-06-18T16:24:41.824" v="100" actId="1076"/>
          <ac:spMkLst>
            <pc:docMk/>
            <pc:sldMk cId="0" sldId="257"/>
            <ac:spMk id="87" creationId="{00000000-0000-0000-0000-000000000000}"/>
          </ac:spMkLst>
        </pc:spChg>
      </pc:sldChg>
      <pc:sldChg chg="modSp mod">
        <pc:chgData name="Paul Welchans" userId="6096ce110c9c00dc" providerId="LiveId" clId="{EB24837A-3599-47A6-99F4-84D1D5511D2A}" dt="2026-06-18T16:25:13.193" v="102" actId="207"/>
        <pc:sldMkLst>
          <pc:docMk/>
          <pc:sldMk cId="0" sldId="259"/>
        </pc:sldMkLst>
        <pc:spChg chg="mod">
          <ac:chgData name="Paul Welchans" userId="6096ce110c9c00dc" providerId="LiveId" clId="{EB24837A-3599-47A6-99F4-84D1D5511D2A}" dt="2026-06-18T16:25:13.193" v="102" actId="207"/>
          <ac:spMkLst>
            <pc:docMk/>
            <pc:sldMk cId="0" sldId="259"/>
            <ac:spMk id="101" creationId="{00000000-0000-0000-0000-000000000000}"/>
          </ac:spMkLst>
        </pc:spChg>
        <pc:spChg chg="mod">
          <ac:chgData name="Paul Welchans" userId="6096ce110c9c00dc" providerId="LiveId" clId="{EB24837A-3599-47A6-99F4-84D1D5511D2A}" dt="2026-06-18T16:24:56.027" v="101" actId="207"/>
          <ac:spMkLst>
            <pc:docMk/>
            <pc:sldMk cId="0" sldId="259"/>
            <ac:spMk id="102" creationId="{00000000-0000-0000-0000-000000000000}"/>
          </ac:spMkLst>
        </pc:spChg>
      </pc:sldChg>
      <pc:sldChg chg="modSp mod">
        <pc:chgData name="Paul Welchans" userId="6096ce110c9c00dc" providerId="LiveId" clId="{EB24837A-3599-47A6-99F4-84D1D5511D2A}" dt="2026-06-18T16:25:32.343" v="103" actId="207"/>
        <pc:sldMkLst>
          <pc:docMk/>
          <pc:sldMk cId="0" sldId="260"/>
        </pc:sldMkLst>
        <pc:spChg chg="mod">
          <ac:chgData name="Paul Welchans" userId="6096ce110c9c00dc" providerId="LiveId" clId="{EB24837A-3599-47A6-99F4-84D1D5511D2A}" dt="2026-06-18T16:25:32.343" v="103" actId="207"/>
          <ac:spMkLst>
            <pc:docMk/>
            <pc:sldMk cId="0" sldId="260"/>
            <ac:spMk id="3" creationId="{00000000-0000-0000-0000-000000000000}"/>
          </ac:spMkLst>
        </pc:spChg>
      </pc:sldChg>
      <pc:sldChg chg="modSp mod">
        <pc:chgData name="Paul Welchans" userId="6096ce110c9c00dc" providerId="LiveId" clId="{EB24837A-3599-47A6-99F4-84D1D5511D2A}" dt="2026-06-18T10:29:02.843" v="73" actId="207"/>
        <pc:sldMkLst>
          <pc:docMk/>
          <pc:sldMk cId="0" sldId="275"/>
        </pc:sldMkLst>
        <pc:spChg chg="mod">
          <ac:chgData name="Paul Welchans" userId="6096ce110c9c00dc" providerId="LiveId" clId="{EB24837A-3599-47A6-99F4-84D1D5511D2A}" dt="2026-06-18T10:29:02.843" v="73" actId="207"/>
          <ac:spMkLst>
            <pc:docMk/>
            <pc:sldMk cId="0" sldId="275"/>
            <ac:spMk id="2" creationId="{00000000-0000-0000-0000-000000000000}"/>
          </ac:spMkLst>
        </pc:spChg>
      </pc:sldChg>
      <pc:sldChg chg="modSp mod">
        <pc:chgData name="Paul Welchans" userId="6096ce110c9c00dc" providerId="LiveId" clId="{EB24837A-3599-47A6-99F4-84D1D5511D2A}" dt="2026-06-18T10:30:01.977" v="79" actId="1076"/>
        <pc:sldMkLst>
          <pc:docMk/>
          <pc:sldMk cId="0" sldId="276"/>
        </pc:sldMkLst>
        <pc:spChg chg="mod">
          <ac:chgData name="Paul Welchans" userId="6096ce110c9c00dc" providerId="LiveId" clId="{EB24837A-3599-47A6-99F4-84D1D5511D2A}" dt="2026-06-18T10:30:01.977" v="79" actId="1076"/>
          <ac:spMkLst>
            <pc:docMk/>
            <pc:sldMk cId="0" sldId="276"/>
            <ac:spMk id="2" creationId="{00000000-0000-0000-0000-000000000000}"/>
          </ac:spMkLst>
        </pc:spChg>
        <pc:spChg chg="mod">
          <ac:chgData name="Paul Welchans" userId="6096ce110c9c00dc" providerId="LiveId" clId="{EB24837A-3599-47A6-99F4-84D1D5511D2A}" dt="2026-06-18T10:29:13.656" v="74" actId="207"/>
          <ac:spMkLst>
            <pc:docMk/>
            <pc:sldMk cId="0" sldId="276"/>
            <ac:spMk id="4" creationId="{00000000-0000-0000-0000-000000000000}"/>
          </ac:spMkLst>
        </pc:spChg>
      </pc:sldChg>
      <pc:sldChg chg="addSp delSp modSp mod">
        <pc:chgData name="Paul Welchans" userId="6096ce110c9c00dc" providerId="LiveId" clId="{EB24837A-3599-47A6-99F4-84D1D5511D2A}" dt="2026-06-18T10:30:53.718" v="86" actId="1076"/>
        <pc:sldMkLst>
          <pc:docMk/>
          <pc:sldMk cId="0" sldId="277"/>
        </pc:sldMkLst>
        <pc:spChg chg="add del">
          <ac:chgData name="Paul Welchans" userId="6096ce110c9c00dc" providerId="LiveId" clId="{EB24837A-3599-47A6-99F4-84D1D5511D2A}" dt="2026-06-18T10:30:08.707" v="80" actId="478"/>
          <ac:spMkLst>
            <pc:docMk/>
            <pc:sldMk cId="0" sldId="277"/>
            <ac:spMk id="2" creationId="{00000000-0000-0000-0000-000000000000}"/>
          </ac:spMkLst>
        </pc:spChg>
        <pc:spChg chg="mod">
          <ac:chgData name="Paul Welchans" userId="6096ce110c9c00dc" providerId="LiveId" clId="{EB24837A-3599-47A6-99F4-84D1D5511D2A}" dt="2026-06-18T10:30:53.718" v="86" actId="1076"/>
          <ac:spMkLst>
            <pc:docMk/>
            <pc:sldMk cId="0" sldId="277"/>
            <ac:spMk id="28" creationId="{00000000-0000-0000-0000-000000000000}"/>
          </ac:spMkLst>
        </pc:spChg>
        <pc:grpChg chg="mod">
          <ac:chgData name="Paul Welchans" userId="6096ce110c9c00dc" providerId="LiveId" clId="{EB24837A-3599-47A6-99F4-84D1D5511D2A}" dt="2026-06-18T10:30:25.732" v="81" actId="1076"/>
          <ac:grpSpMkLst>
            <pc:docMk/>
            <pc:sldMk cId="0" sldId="277"/>
            <ac:grpSpMk id="25" creationId="{00000000-0000-0000-0000-000000000000}"/>
          </ac:grpSpMkLst>
        </pc:grpChg>
      </pc:sldChg>
      <pc:sldChg chg="modSp mod">
        <pc:chgData name="Paul Welchans" userId="6096ce110c9c00dc" providerId="LiveId" clId="{EB24837A-3599-47A6-99F4-84D1D5511D2A}" dt="2026-06-18T10:31:05.006" v="87" actId="207"/>
        <pc:sldMkLst>
          <pc:docMk/>
          <pc:sldMk cId="0" sldId="278"/>
        </pc:sldMkLst>
        <pc:spChg chg="mod">
          <ac:chgData name="Paul Welchans" userId="6096ce110c9c00dc" providerId="LiveId" clId="{EB24837A-3599-47A6-99F4-84D1D5511D2A}" dt="2026-06-18T10:31:05.006" v="87" actId="207"/>
          <ac:spMkLst>
            <pc:docMk/>
            <pc:sldMk cId="0" sldId="278"/>
            <ac:spMk id="2" creationId="{00000000-0000-0000-0000-000000000000}"/>
          </ac:spMkLst>
        </pc:spChg>
      </pc:sldChg>
      <pc:sldChg chg="modSp mod">
        <pc:chgData name="Paul Welchans" userId="6096ce110c9c00dc" providerId="LiveId" clId="{EB24837A-3599-47A6-99F4-84D1D5511D2A}" dt="2026-06-18T10:32:29.725" v="93" actId="14100"/>
        <pc:sldMkLst>
          <pc:docMk/>
          <pc:sldMk cId="0" sldId="280"/>
        </pc:sldMkLst>
        <pc:spChg chg="mod">
          <ac:chgData name="Paul Welchans" userId="6096ce110c9c00dc" providerId="LiveId" clId="{EB24837A-3599-47A6-99F4-84D1D5511D2A}" dt="2026-06-18T10:32:29.725" v="93" actId="14100"/>
          <ac:spMkLst>
            <pc:docMk/>
            <pc:sldMk cId="0" sldId="280"/>
            <ac:spMk id="2" creationId="{00000000-0000-0000-0000-000000000000}"/>
          </ac:spMkLst>
        </pc:spChg>
      </pc:sldChg>
      <pc:sldChg chg="modSp mod">
        <pc:chgData name="Paul Welchans" userId="6096ce110c9c00dc" providerId="LiveId" clId="{EB24837A-3599-47A6-99F4-84D1D5511D2A}" dt="2026-06-18T10:32:14.253" v="91" actId="1076"/>
        <pc:sldMkLst>
          <pc:docMk/>
          <pc:sldMk cId="0" sldId="281"/>
        </pc:sldMkLst>
        <pc:spChg chg="mod">
          <ac:chgData name="Paul Welchans" userId="6096ce110c9c00dc" providerId="LiveId" clId="{EB24837A-3599-47A6-99F4-84D1D5511D2A}" dt="2026-06-18T10:32:04.551" v="90" actId="1076"/>
          <ac:spMkLst>
            <pc:docMk/>
            <pc:sldMk cId="0" sldId="281"/>
            <ac:spMk id="3" creationId="{00000000-0000-0000-0000-000000000000}"/>
          </ac:spMkLst>
        </pc:spChg>
        <pc:graphicFrameChg chg="mod">
          <ac:chgData name="Paul Welchans" userId="6096ce110c9c00dc" providerId="LiveId" clId="{EB24837A-3599-47A6-99F4-84D1D5511D2A}" dt="2026-06-18T10:32:14.253" v="91" actId="1076"/>
          <ac:graphicFrameMkLst>
            <pc:docMk/>
            <pc:sldMk cId="0" sldId="281"/>
            <ac:graphicFrameMk id="2" creationId="{00000000-0000-0000-0000-000000000000}"/>
          </ac:graphicFrameMkLst>
        </pc:graphicFrameChg>
      </pc:sldChg>
      <pc:sldChg chg="modSp mod">
        <pc:chgData name="Paul Welchans" userId="6096ce110c9c00dc" providerId="LiveId" clId="{EB24837A-3599-47A6-99F4-84D1D5511D2A}" dt="2026-06-18T10:31:43.170" v="88" actId="207"/>
        <pc:sldMkLst>
          <pc:docMk/>
          <pc:sldMk cId="0" sldId="282"/>
        </pc:sldMkLst>
        <pc:spChg chg="mod">
          <ac:chgData name="Paul Welchans" userId="6096ce110c9c00dc" providerId="LiveId" clId="{EB24837A-3599-47A6-99F4-84D1D5511D2A}" dt="2026-06-18T10:31:43.170" v="88" actId="207"/>
          <ac:spMkLst>
            <pc:docMk/>
            <pc:sldMk cId="0" sldId="282"/>
            <ac:spMk id="2" creationId="{00000000-0000-0000-0000-000000000000}"/>
          </ac:spMkLst>
        </pc:spChg>
      </pc:sldChg>
      <pc:sldChg chg="modSp mod">
        <pc:chgData name="Paul Welchans" userId="6096ce110c9c00dc" providerId="LiveId" clId="{EB24837A-3599-47A6-99F4-84D1D5511D2A}" dt="2026-06-18T17:11:54.176" v="145"/>
        <pc:sldMkLst>
          <pc:docMk/>
          <pc:sldMk cId="0" sldId="283"/>
        </pc:sldMkLst>
        <pc:graphicFrameChg chg="mod modGraphic">
          <ac:chgData name="Paul Welchans" userId="6096ce110c9c00dc" providerId="LiveId" clId="{EB24837A-3599-47A6-99F4-84D1D5511D2A}" dt="2026-06-18T17:11:54.176" v="145"/>
          <ac:graphicFrameMkLst>
            <pc:docMk/>
            <pc:sldMk cId="0" sldId="283"/>
            <ac:graphicFrameMk id="2" creationId="{7104ADA3-84A9-5011-C9C8-F3AA0B8FDBDA}"/>
          </ac:graphicFrameMkLst>
        </pc:graphicFrameChg>
      </pc:sldChg>
      <pc:sldChg chg="modSp mod">
        <pc:chgData name="Paul Welchans" userId="6096ce110c9c00dc" providerId="LiveId" clId="{EB24837A-3599-47A6-99F4-84D1D5511D2A}" dt="2026-06-18T17:13:06.099" v="149" actId="1076"/>
        <pc:sldMkLst>
          <pc:docMk/>
          <pc:sldMk cId="0" sldId="284"/>
        </pc:sldMkLst>
        <pc:grpChg chg="mod">
          <ac:chgData name="Paul Welchans" userId="6096ce110c9c00dc" providerId="LiveId" clId="{EB24837A-3599-47A6-99F4-84D1D5511D2A}" dt="2026-06-18T17:13:06.099" v="149" actId="1076"/>
          <ac:grpSpMkLst>
            <pc:docMk/>
            <pc:sldMk cId="0" sldId="284"/>
            <ac:grpSpMk id="8" creationId="{00000000-0000-0000-0000-000000000000}"/>
          </ac:grpSpMkLst>
        </pc:grpChg>
      </pc:sldChg>
      <pc:sldChg chg="modSp mod">
        <pc:chgData name="Paul Welchans" userId="6096ce110c9c00dc" providerId="LiveId" clId="{EB24837A-3599-47A6-99F4-84D1D5511D2A}" dt="2026-06-18T17:17:20.862" v="172" actId="255"/>
        <pc:sldMkLst>
          <pc:docMk/>
          <pc:sldMk cId="0" sldId="291"/>
        </pc:sldMkLst>
        <pc:spChg chg="mod">
          <ac:chgData name="Paul Welchans" userId="6096ce110c9c00dc" providerId="LiveId" clId="{EB24837A-3599-47A6-99F4-84D1D5511D2A}" dt="2026-06-18T17:17:20.862" v="172" actId="255"/>
          <ac:spMkLst>
            <pc:docMk/>
            <pc:sldMk cId="0" sldId="291"/>
            <ac:spMk id="2" creationId="{00000000-0000-0000-0000-000000000000}"/>
          </ac:spMkLst>
        </pc:spChg>
      </pc:sldChg>
      <pc:sldChg chg="modSp mod">
        <pc:chgData name="Paul Welchans" userId="6096ce110c9c00dc" providerId="LiveId" clId="{EB24837A-3599-47A6-99F4-84D1D5511D2A}" dt="2026-06-18T10:21:15.650" v="25" actId="1076"/>
        <pc:sldMkLst>
          <pc:docMk/>
          <pc:sldMk cId="0" sldId="396"/>
        </pc:sldMkLst>
        <pc:spChg chg="mod">
          <ac:chgData name="Paul Welchans" userId="6096ce110c9c00dc" providerId="LiveId" clId="{EB24837A-3599-47A6-99F4-84D1D5511D2A}" dt="2026-06-18T10:21:15.650" v="25" actId="1076"/>
          <ac:spMkLst>
            <pc:docMk/>
            <pc:sldMk cId="0" sldId="396"/>
            <ac:spMk id="2" creationId="{00000000-0000-0000-0000-000000000000}"/>
          </ac:spMkLst>
        </pc:spChg>
        <pc:spChg chg="mod">
          <ac:chgData name="Paul Welchans" userId="6096ce110c9c00dc" providerId="LiveId" clId="{EB24837A-3599-47A6-99F4-84D1D5511D2A}" dt="2026-06-18T10:21:08.653" v="24" actId="207"/>
          <ac:spMkLst>
            <pc:docMk/>
            <pc:sldMk cId="0" sldId="396"/>
            <ac:spMk id="3" creationId="{00000000-0000-0000-0000-000000000000}"/>
          </ac:spMkLst>
        </pc:spChg>
      </pc:sldChg>
      <pc:sldChg chg="modSp mod">
        <pc:chgData name="Paul Welchans" userId="6096ce110c9c00dc" providerId="LiveId" clId="{EB24837A-3599-47A6-99F4-84D1D5511D2A}" dt="2026-06-18T16:30:25.375" v="105" actId="1076"/>
        <pc:sldMkLst>
          <pc:docMk/>
          <pc:sldMk cId="0" sldId="397"/>
        </pc:sldMkLst>
        <pc:spChg chg="mod">
          <ac:chgData name="Paul Welchans" userId="6096ce110c9c00dc" providerId="LiveId" clId="{EB24837A-3599-47A6-99F4-84D1D5511D2A}" dt="2026-06-18T16:30:25.375" v="105" actId="1076"/>
          <ac:spMkLst>
            <pc:docMk/>
            <pc:sldMk cId="0" sldId="397"/>
            <ac:spMk id="5" creationId="{52049AEC-0E22-CD7D-38D9-52B83627895E}"/>
          </ac:spMkLst>
        </pc:spChg>
      </pc:sldChg>
      <pc:sldChg chg="modSp mod">
        <pc:chgData name="Paul Welchans" userId="6096ce110c9c00dc" providerId="LiveId" clId="{EB24837A-3599-47A6-99F4-84D1D5511D2A}" dt="2026-06-18T10:34:06.015" v="97" actId="1076"/>
        <pc:sldMkLst>
          <pc:docMk/>
          <pc:sldMk cId="988089015" sldId="511"/>
        </pc:sldMkLst>
        <pc:spChg chg="mod">
          <ac:chgData name="Paul Welchans" userId="6096ce110c9c00dc" providerId="LiveId" clId="{EB24837A-3599-47A6-99F4-84D1D5511D2A}" dt="2026-06-18T10:34:06.015" v="97" actId="1076"/>
          <ac:spMkLst>
            <pc:docMk/>
            <pc:sldMk cId="988089015" sldId="511"/>
            <ac:spMk id="3" creationId="{C6815774-B1ED-8386-D876-AAEF734B992D}"/>
          </ac:spMkLst>
        </pc:spChg>
      </pc:sldChg>
      <pc:sldChg chg="modSp mod">
        <pc:chgData name="Paul Welchans" userId="6096ce110c9c00dc" providerId="LiveId" clId="{EB24837A-3599-47A6-99F4-84D1D5511D2A}" dt="2026-06-18T10:20:56.501" v="23" actId="207"/>
        <pc:sldMkLst>
          <pc:docMk/>
          <pc:sldMk cId="1321872488" sldId="2145706881"/>
        </pc:sldMkLst>
        <pc:spChg chg="mod">
          <ac:chgData name="Paul Welchans" userId="6096ce110c9c00dc" providerId="LiveId" clId="{EB24837A-3599-47A6-99F4-84D1D5511D2A}" dt="2026-06-18T10:20:56.501" v="23" actId="207"/>
          <ac:spMkLst>
            <pc:docMk/>
            <pc:sldMk cId="1321872488" sldId="2145706881"/>
            <ac:spMk id="3" creationId="{D3DAE5CF-9021-705C-1952-20556EA096E4}"/>
          </ac:spMkLst>
        </pc:spChg>
      </pc:sldChg>
      <pc:sldChg chg="modSp mod modClrScheme chgLayout">
        <pc:chgData name="Paul Welchans" userId="6096ce110c9c00dc" providerId="LiveId" clId="{EB24837A-3599-47A6-99F4-84D1D5511D2A}" dt="2026-06-18T16:30:59.827" v="107" actId="20577"/>
        <pc:sldMkLst>
          <pc:docMk/>
          <pc:sldMk cId="987528856" sldId="2145706882"/>
        </pc:sldMkLst>
        <pc:spChg chg="mod ord">
          <ac:chgData name="Paul Welchans" userId="6096ce110c9c00dc" providerId="LiveId" clId="{EB24837A-3599-47A6-99F4-84D1D5511D2A}" dt="2026-06-18T10:20:23.898" v="16" actId="1076"/>
          <ac:spMkLst>
            <pc:docMk/>
            <pc:sldMk cId="987528856" sldId="2145706882"/>
            <ac:spMk id="2" creationId="{C02E8C75-61C3-90EF-9D2A-9C7C34F75B71}"/>
          </ac:spMkLst>
        </pc:spChg>
        <pc:spChg chg="mod ord">
          <ac:chgData name="Paul Welchans" userId="6096ce110c9c00dc" providerId="LiveId" clId="{EB24837A-3599-47A6-99F4-84D1D5511D2A}" dt="2026-06-18T16:30:59.827" v="107" actId="20577"/>
          <ac:spMkLst>
            <pc:docMk/>
            <pc:sldMk cId="987528856" sldId="2145706882"/>
            <ac:spMk id="3" creationId="{A428A4B1-1378-DBB4-EC11-12E01D9C3C5B}"/>
          </ac:spMkLst>
        </pc:spChg>
        <pc:picChg chg="mod ord">
          <ac:chgData name="Paul Welchans" userId="6096ce110c9c00dc" providerId="LiveId" clId="{EB24837A-3599-47A6-99F4-84D1D5511D2A}" dt="2026-06-18T10:20:45.791" v="22" actId="14100"/>
          <ac:picMkLst>
            <pc:docMk/>
            <pc:sldMk cId="987528856" sldId="2145706882"/>
            <ac:picMk id="6" creationId="{20C9AA85-9363-5ECB-D1BD-E8727FEDD076}"/>
          </ac:picMkLst>
        </pc:picChg>
      </pc:sldChg>
      <pc:sldChg chg="modSp mod">
        <pc:chgData name="Paul Welchans" userId="6096ce110c9c00dc" providerId="LiveId" clId="{EB24837A-3599-47A6-99F4-84D1D5511D2A}" dt="2026-06-18T16:32:48.016" v="121" actId="207"/>
        <pc:sldMkLst>
          <pc:docMk/>
          <pc:sldMk cId="0" sldId="2145706883"/>
        </pc:sldMkLst>
        <pc:spChg chg="mod">
          <ac:chgData name="Paul Welchans" userId="6096ce110c9c00dc" providerId="LiveId" clId="{EB24837A-3599-47A6-99F4-84D1D5511D2A}" dt="2026-06-18T16:31:58.764" v="108" actId="207"/>
          <ac:spMkLst>
            <pc:docMk/>
            <pc:sldMk cId="0" sldId="2145706883"/>
            <ac:spMk id="2" creationId="{00000000-0000-0000-0000-000000000000}"/>
          </ac:spMkLst>
        </pc:spChg>
        <pc:spChg chg="mod">
          <ac:chgData name="Paul Welchans" userId="6096ce110c9c00dc" providerId="LiveId" clId="{EB24837A-3599-47A6-99F4-84D1D5511D2A}" dt="2026-06-18T16:32:16.196" v="114" actId="207"/>
          <ac:spMkLst>
            <pc:docMk/>
            <pc:sldMk cId="0" sldId="2145706883"/>
            <ac:spMk id="4" creationId="{00000000-0000-0000-0000-000000000000}"/>
          </ac:spMkLst>
        </pc:spChg>
        <pc:spChg chg="mod">
          <ac:chgData name="Paul Welchans" userId="6096ce110c9c00dc" providerId="LiveId" clId="{EB24837A-3599-47A6-99F4-84D1D5511D2A}" dt="2026-06-18T16:32:20.813" v="115" actId="207"/>
          <ac:spMkLst>
            <pc:docMk/>
            <pc:sldMk cId="0" sldId="2145706883"/>
            <ac:spMk id="5" creationId="{00000000-0000-0000-0000-000000000000}"/>
          </ac:spMkLst>
        </pc:spChg>
        <pc:spChg chg="mod">
          <ac:chgData name="Paul Welchans" userId="6096ce110c9c00dc" providerId="LiveId" clId="{EB24837A-3599-47A6-99F4-84D1D5511D2A}" dt="2026-06-18T16:32:16.196" v="114" actId="207"/>
          <ac:spMkLst>
            <pc:docMk/>
            <pc:sldMk cId="0" sldId="2145706883"/>
            <ac:spMk id="6" creationId="{00000000-0000-0000-0000-000000000000}"/>
          </ac:spMkLst>
        </pc:spChg>
        <pc:spChg chg="mod">
          <ac:chgData name="Paul Welchans" userId="6096ce110c9c00dc" providerId="LiveId" clId="{EB24837A-3599-47A6-99F4-84D1D5511D2A}" dt="2026-06-18T16:32:25.571" v="116" actId="207"/>
          <ac:spMkLst>
            <pc:docMk/>
            <pc:sldMk cId="0" sldId="2145706883"/>
            <ac:spMk id="9" creationId="{00000000-0000-0000-0000-000000000000}"/>
          </ac:spMkLst>
        </pc:spChg>
        <pc:spChg chg="mod">
          <ac:chgData name="Paul Welchans" userId="6096ce110c9c00dc" providerId="LiveId" clId="{EB24837A-3599-47A6-99F4-84D1D5511D2A}" dt="2026-06-18T16:32:25.571" v="116" actId="207"/>
          <ac:spMkLst>
            <pc:docMk/>
            <pc:sldMk cId="0" sldId="2145706883"/>
            <ac:spMk id="10" creationId="{00000000-0000-0000-0000-000000000000}"/>
          </ac:spMkLst>
        </pc:spChg>
        <pc:spChg chg="mod">
          <ac:chgData name="Paul Welchans" userId="6096ce110c9c00dc" providerId="LiveId" clId="{EB24837A-3599-47A6-99F4-84D1D5511D2A}" dt="2026-06-18T16:32:29.886" v="117" actId="207"/>
          <ac:spMkLst>
            <pc:docMk/>
            <pc:sldMk cId="0" sldId="2145706883"/>
            <ac:spMk id="13" creationId="{00000000-0000-0000-0000-000000000000}"/>
          </ac:spMkLst>
        </pc:spChg>
        <pc:spChg chg="mod">
          <ac:chgData name="Paul Welchans" userId="6096ce110c9c00dc" providerId="LiveId" clId="{EB24837A-3599-47A6-99F4-84D1D5511D2A}" dt="2026-06-18T16:32:29.886" v="117" actId="207"/>
          <ac:spMkLst>
            <pc:docMk/>
            <pc:sldMk cId="0" sldId="2145706883"/>
            <ac:spMk id="14" creationId="{00000000-0000-0000-0000-000000000000}"/>
          </ac:spMkLst>
        </pc:spChg>
        <pc:spChg chg="mod">
          <ac:chgData name="Paul Welchans" userId="6096ce110c9c00dc" providerId="LiveId" clId="{EB24837A-3599-47A6-99F4-84D1D5511D2A}" dt="2026-06-18T16:32:36.738" v="118" actId="207"/>
          <ac:spMkLst>
            <pc:docMk/>
            <pc:sldMk cId="0" sldId="2145706883"/>
            <ac:spMk id="17" creationId="{00000000-0000-0000-0000-000000000000}"/>
          </ac:spMkLst>
        </pc:spChg>
        <pc:spChg chg="mod">
          <ac:chgData name="Paul Welchans" userId="6096ce110c9c00dc" providerId="LiveId" clId="{EB24837A-3599-47A6-99F4-84D1D5511D2A}" dt="2026-06-18T16:32:36.738" v="118" actId="207"/>
          <ac:spMkLst>
            <pc:docMk/>
            <pc:sldMk cId="0" sldId="2145706883"/>
            <ac:spMk id="18" creationId="{00000000-0000-0000-0000-000000000000}"/>
          </ac:spMkLst>
        </pc:spChg>
        <pc:spChg chg="mod">
          <ac:chgData name="Paul Welchans" userId="6096ce110c9c00dc" providerId="LiveId" clId="{EB24837A-3599-47A6-99F4-84D1D5511D2A}" dt="2026-06-18T16:32:40.977" v="119" actId="207"/>
          <ac:spMkLst>
            <pc:docMk/>
            <pc:sldMk cId="0" sldId="2145706883"/>
            <ac:spMk id="21" creationId="{00000000-0000-0000-0000-000000000000}"/>
          </ac:spMkLst>
        </pc:spChg>
        <pc:spChg chg="mod">
          <ac:chgData name="Paul Welchans" userId="6096ce110c9c00dc" providerId="LiveId" clId="{EB24837A-3599-47A6-99F4-84D1D5511D2A}" dt="2026-06-18T16:32:40.977" v="119" actId="207"/>
          <ac:spMkLst>
            <pc:docMk/>
            <pc:sldMk cId="0" sldId="2145706883"/>
            <ac:spMk id="22" creationId="{00000000-0000-0000-0000-000000000000}"/>
          </ac:spMkLst>
        </pc:spChg>
        <pc:spChg chg="mod">
          <ac:chgData name="Paul Welchans" userId="6096ce110c9c00dc" providerId="LiveId" clId="{EB24837A-3599-47A6-99F4-84D1D5511D2A}" dt="2026-06-18T16:32:44.839" v="120" actId="207"/>
          <ac:spMkLst>
            <pc:docMk/>
            <pc:sldMk cId="0" sldId="2145706883"/>
            <ac:spMk id="25" creationId="{00000000-0000-0000-0000-000000000000}"/>
          </ac:spMkLst>
        </pc:spChg>
        <pc:spChg chg="mod">
          <ac:chgData name="Paul Welchans" userId="6096ce110c9c00dc" providerId="LiveId" clId="{EB24837A-3599-47A6-99F4-84D1D5511D2A}" dt="2026-06-18T16:32:44.839" v="120" actId="207"/>
          <ac:spMkLst>
            <pc:docMk/>
            <pc:sldMk cId="0" sldId="2145706883"/>
            <ac:spMk id="26" creationId="{00000000-0000-0000-0000-000000000000}"/>
          </ac:spMkLst>
        </pc:spChg>
        <pc:spChg chg="mod">
          <ac:chgData name="Paul Welchans" userId="6096ce110c9c00dc" providerId="LiveId" clId="{EB24837A-3599-47A6-99F4-84D1D5511D2A}" dt="2026-06-18T16:32:48.016" v="121" actId="207"/>
          <ac:spMkLst>
            <pc:docMk/>
            <pc:sldMk cId="0" sldId="2145706883"/>
            <ac:spMk id="29" creationId="{00000000-0000-0000-0000-000000000000}"/>
          </ac:spMkLst>
        </pc:spChg>
        <pc:spChg chg="mod">
          <ac:chgData name="Paul Welchans" userId="6096ce110c9c00dc" providerId="LiveId" clId="{EB24837A-3599-47A6-99F4-84D1D5511D2A}" dt="2026-06-18T16:32:48.016" v="121" actId="207"/>
          <ac:spMkLst>
            <pc:docMk/>
            <pc:sldMk cId="0" sldId="2145706883"/>
            <ac:spMk id="30" creationId="{00000000-0000-0000-0000-000000000000}"/>
          </ac:spMkLst>
        </pc:spChg>
        <pc:grpChg chg="mod">
          <ac:chgData name="Paul Welchans" userId="6096ce110c9c00dc" providerId="LiveId" clId="{EB24837A-3599-47A6-99F4-84D1D5511D2A}" dt="2026-06-18T16:32:16.196" v="114" actId="207"/>
          <ac:grpSpMkLst>
            <pc:docMk/>
            <pc:sldMk cId="0" sldId="2145706883"/>
            <ac:grpSpMk id="3" creationId="{00000000-0000-0000-0000-000000000000}"/>
          </ac:grpSpMkLst>
        </pc:grpChg>
        <pc:grpChg chg="mod">
          <ac:chgData name="Paul Welchans" userId="6096ce110c9c00dc" providerId="LiveId" clId="{EB24837A-3599-47A6-99F4-84D1D5511D2A}" dt="2026-06-18T16:32:25.571" v="116" actId="207"/>
          <ac:grpSpMkLst>
            <pc:docMk/>
            <pc:sldMk cId="0" sldId="2145706883"/>
            <ac:grpSpMk id="8" creationId="{00000000-0000-0000-0000-000000000000}"/>
          </ac:grpSpMkLst>
        </pc:grpChg>
        <pc:grpChg chg="mod">
          <ac:chgData name="Paul Welchans" userId="6096ce110c9c00dc" providerId="LiveId" clId="{EB24837A-3599-47A6-99F4-84D1D5511D2A}" dt="2026-06-18T16:32:29.886" v="117" actId="207"/>
          <ac:grpSpMkLst>
            <pc:docMk/>
            <pc:sldMk cId="0" sldId="2145706883"/>
            <ac:grpSpMk id="12" creationId="{00000000-0000-0000-0000-000000000000}"/>
          </ac:grpSpMkLst>
        </pc:grpChg>
        <pc:grpChg chg="mod">
          <ac:chgData name="Paul Welchans" userId="6096ce110c9c00dc" providerId="LiveId" clId="{EB24837A-3599-47A6-99F4-84D1D5511D2A}" dt="2026-06-18T16:32:36.738" v="118" actId="207"/>
          <ac:grpSpMkLst>
            <pc:docMk/>
            <pc:sldMk cId="0" sldId="2145706883"/>
            <ac:grpSpMk id="16" creationId="{00000000-0000-0000-0000-000000000000}"/>
          </ac:grpSpMkLst>
        </pc:grpChg>
        <pc:grpChg chg="mod">
          <ac:chgData name="Paul Welchans" userId="6096ce110c9c00dc" providerId="LiveId" clId="{EB24837A-3599-47A6-99F4-84D1D5511D2A}" dt="2026-06-18T16:32:40.977" v="119" actId="207"/>
          <ac:grpSpMkLst>
            <pc:docMk/>
            <pc:sldMk cId="0" sldId="2145706883"/>
            <ac:grpSpMk id="20" creationId="{00000000-0000-0000-0000-000000000000}"/>
          </ac:grpSpMkLst>
        </pc:grpChg>
        <pc:grpChg chg="mod">
          <ac:chgData name="Paul Welchans" userId="6096ce110c9c00dc" providerId="LiveId" clId="{EB24837A-3599-47A6-99F4-84D1D5511D2A}" dt="2026-06-18T16:32:44.839" v="120" actId="207"/>
          <ac:grpSpMkLst>
            <pc:docMk/>
            <pc:sldMk cId="0" sldId="2145706883"/>
            <ac:grpSpMk id="24" creationId="{00000000-0000-0000-0000-000000000000}"/>
          </ac:grpSpMkLst>
        </pc:grpChg>
        <pc:grpChg chg="mod">
          <ac:chgData name="Paul Welchans" userId="6096ce110c9c00dc" providerId="LiveId" clId="{EB24837A-3599-47A6-99F4-84D1D5511D2A}" dt="2026-06-18T16:32:48.016" v="121" actId="207"/>
          <ac:grpSpMkLst>
            <pc:docMk/>
            <pc:sldMk cId="0" sldId="2145706883"/>
            <ac:grpSpMk id="28" creationId="{00000000-0000-0000-0000-000000000000}"/>
          </ac:grpSpMkLst>
        </pc:grpChg>
      </pc:sldChg>
      <pc:sldChg chg="modSp mod">
        <pc:chgData name="Paul Welchans" userId="6096ce110c9c00dc" providerId="LiveId" clId="{EB24837A-3599-47A6-99F4-84D1D5511D2A}" dt="2026-06-18T10:22:18.720" v="27" actId="207"/>
        <pc:sldMkLst>
          <pc:docMk/>
          <pc:sldMk cId="0" sldId="2145706884"/>
        </pc:sldMkLst>
        <pc:spChg chg="mod">
          <ac:chgData name="Paul Welchans" userId="6096ce110c9c00dc" providerId="LiveId" clId="{EB24837A-3599-47A6-99F4-84D1D5511D2A}" dt="2026-06-18T10:22:12.001" v="26" actId="207"/>
          <ac:spMkLst>
            <pc:docMk/>
            <pc:sldMk cId="0" sldId="2145706884"/>
            <ac:spMk id="2" creationId="{262EE349-76FA-0CBE-3F80-46880980BFF7}"/>
          </ac:spMkLst>
        </pc:spChg>
        <pc:spChg chg="mod">
          <ac:chgData name="Paul Welchans" userId="6096ce110c9c00dc" providerId="LiveId" clId="{EB24837A-3599-47A6-99F4-84D1D5511D2A}" dt="2026-06-18T10:22:18.720" v="27" actId="207"/>
          <ac:spMkLst>
            <pc:docMk/>
            <pc:sldMk cId="0" sldId="2145706884"/>
            <ac:spMk id="4" creationId="{00000000-0000-0000-0000-000000000000}"/>
          </ac:spMkLst>
        </pc:spChg>
      </pc:sldChg>
      <pc:sldChg chg="modSp mod">
        <pc:chgData name="Paul Welchans" userId="6096ce110c9c00dc" providerId="LiveId" clId="{EB24837A-3599-47A6-99F4-84D1D5511D2A}" dt="2026-06-18T16:33:04.283" v="122" actId="1076"/>
        <pc:sldMkLst>
          <pc:docMk/>
          <pc:sldMk cId="0" sldId="2145706885"/>
        </pc:sldMkLst>
        <pc:spChg chg="mod">
          <ac:chgData name="Paul Welchans" userId="6096ce110c9c00dc" providerId="LiveId" clId="{EB24837A-3599-47A6-99F4-84D1D5511D2A}" dt="2026-06-18T10:22:33.750" v="28" actId="207"/>
          <ac:spMkLst>
            <pc:docMk/>
            <pc:sldMk cId="0" sldId="2145706885"/>
            <ac:spMk id="2" creationId="{C6D7FA5F-F583-444D-D8C1-9C6F9916B702}"/>
          </ac:spMkLst>
        </pc:spChg>
        <pc:spChg chg="mod">
          <ac:chgData name="Paul Welchans" userId="6096ce110c9c00dc" providerId="LiveId" clId="{EB24837A-3599-47A6-99F4-84D1D5511D2A}" dt="2026-06-18T10:22:48.130" v="30" actId="1076"/>
          <ac:spMkLst>
            <pc:docMk/>
            <pc:sldMk cId="0" sldId="2145706885"/>
            <ac:spMk id="4" creationId="{00000000-0000-0000-0000-000000000000}"/>
          </ac:spMkLst>
        </pc:spChg>
        <pc:picChg chg="mod">
          <ac:chgData name="Paul Welchans" userId="6096ce110c9c00dc" providerId="LiveId" clId="{EB24837A-3599-47A6-99F4-84D1D5511D2A}" dt="2026-06-18T16:33:04.283" v="122" actId="1076"/>
          <ac:picMkLst>
            <pc:docMk/>
            <pc:sldMk cId="0" sldId="2145706885"/>
            <ac:picMk id="7" creationId="{00000000-0000-0000-0000-000000000000}"/>
          </ac:picMkLst>
        </pc:picChg>
      </pc:sldChg>
      <pc:sldChg chg="modSp mod">
        <pc:chgData name="Paul Welchans" userId="6096ce110c9c00dc" providerId="LiveId" clId="{EB24837A-3599-47A6-99F4-84D1D5511D2A}" dt="2026-06-18T10:23:53.292" v="45" actId="1076"/>
        <pc:sldMkLst>
          <pc:docMk/>
          <pc:sldMk cId="0" sldId="2145706886"/>
        </pc:sldMkLst>
        <pc:spChg chg="mod">
          <ac:chgData name="Paul Welchans" userId="6096ce110c9c00dc" providerId="LiveId" clId="{EB24837A-3599-47A6-99F4-84D1D5511D2A}" dt="2026-06-18T10:23:53.292" v="45" actId="1076"/>
          <ac:spMkLst>
            <pc:docMk/>
            <pc:sldMk cId="0" sldId="2145706886"/>
            <ac:spMk id="2" creationId="{00000000-0000-0000-0000-000000000000}"/>
          </ac:spMkLst>
        </pc:spChg>
        <pc:spChg chg="mod">
          <ac:chgData name="Paul Welchans" userId="6096ce110c9c00dc" providerId="LiveId" clId="{EB24837A-3599-47A6-99F4-84D1D5511D2A}" dt="2026-06-18T10:23:07.741" v="33" actId="207"/>
          <ac:spMkLst>
            <pc:docMk/>
            <pc:sldMk cId="0" sldId="2145706886"/>
            <ac:spMk id="8" creationId="{B7FE2874-4949-A185-6490-7B87B4122145}"/>
          </ac:spMkLst>
        </pc:spChg>
      </pc:sldChg>
      <pc:sldChg chg="modSp mod">
        <pc:chgData name="Paul Welchans" userId="6096ce110c9c00dc" providerId="LiveId" clId="{EB24837A-3599-47A6-99F4-84D1D5511D2A}" dt="2026-06-18T10:24:28.502" v="48" actId="207"/>
        <pc:sldMkLst>
          <pc:docMk/>
          <pc:sldMk cId="0" sldId="2145706887"/>
        </pc:sldMkLst>
        <pc:spChg chg="mod">
          <ac:chgData name="Paul Welchans" userId="6096ce110c9c00dc" providerId="LiveId" clId="{EB24837A-3599-47A6-99F4-84D1D5511D2A}" dt="2026-06-18T10:24:11.658" v="47" actId="207"/>
          <ac:spMkLst>
            <pc:docMk/>
            <pc:sldMk cId="0" sldId="2145706887"/>
            <ac:spMk id="2" creationId="{00000000-0000-0000-0000-000000000000}"/>
          </ac:spMkLst>
        </pc:spChg>
        <pc:spChg chg="mod">
          <ac:chgData name="Paul Welchans" userId="6096ce110c9c00dc" providerId="LiveId" clId="{EB24837A-3599-47A6-99F4-84D1D5511D2A}" dt="2026-06-18T10:24:28.502" v="48" actId="207"/>
          <ac:spMkLst>
            <pc:docMk/>
            <pc:sldMk cId="0" sldId="2145706887"/>
            <ac:spMk id="6" creationId="{8A395F1E-E088-5E38-926A-A87F82340DB5}"/>
          </ac:spMkLst>
        </pc:spChg>
      </pc:sldChg>
      <pc:sldChg chg="modSp mod">
        <pc:chgData name="Paul Welchans" userId="6096ce110c9c00dc" providerId="LiveId" clId="{EB24837A-3599-47A6-99F4-84D1D5511D2A}" dt="2026-06-18T16:33:23.200" v="124" actId="207"/>
        <pc:sldMkLst>
          <pc:docMk/>
          <pc:sldMk cId="3129862987" sldId="2145706888"/>
        </pc:sldMkLst>
        <pc:spChg chg="mod">
          <ac:chgData name="Paul Welchans" userId="6096ce110c9c00dc" providerId="LiveId" clId="{EB24837A-3599-47A6-99F4-84D1D5511D2A}" dt="2026-06-18T16:33:23.200" v="124" actId="207"/>
          <ac:spMkLst>
            <pc:docMk/>
            <pc:sldMk cId="3129862987" sldId="2145706888"/>
            <ac:spMk id="5" creationId="{B5226D17-DC55-9B14-2CE4-D1CEAF9784CA}"/>
          </ac:spMkLst>
        </pc:spChg>
      </pc:sldChg>
      <pc:sldChg chg="modSp mod">
        <pc:chgData name="Paul Welchans" userId="6096ce110c9c00dc" providerId="LiveId" clId="{EB24837A-3599-47A6-99F4-84D1D5511D2A}" dt="2026-06-18T16:33:52.912" v="127" actId="255"/>
        <pc:sldMkLst>
          <pc:docMk/>
          <pc:sldMk cId="0" sldId="2145706889"/>
        </pc:sldMkLst>
        <pc:spChg chg="mod">
          <ac:chgData name="Paul Welchans" userId="6096ce110c9c00dc" providerId="LiveId" clId="{EB24837A-3599-47A6-99F4-84D1D5511D2A}" dt="2026-06-18T16:33:52.912" v="127" actId="255"/>
          <ac:spMkLst>
            <pc:docMk/>
            <pc:sldMk cId="0" sldId="2145706889"/>
            <ac:spMk id="3" creationId="{00000000-0000-0000-0000-000000000000}"/>
          </ac:spMkLst>
        </pc:spChg>
      </pc:sldChg>
      <pc:sldChg chg="delSp modSp mod">
        <pc:chgData name="Paul Welchans" userId="6096ce110c9c00dc" providerId="LiveId" clId="{EB24837A-3599-47A6-99F4-84D1D5511D2A}" dt="2026-06-18T16:34:32.334" v="132" actId="207"/>
        <pc:sldMkLst>
          <pc:docMk/>
          <pc:sldMk cId="0" sldId="2145706890"/>
        </pc:sldMkLst>
        <pc:spChg chg="mod">
          <ac:chgData name="Paul Welchans" userId="6096ce110c9c00dc" providerId="LiveId" clId="{EB24837A-3599-47A6-99F4-84D1D5511D2A}" dt="2026-06-18T16:34:32.334" v="132" actId="207"/>
          <ac:spMkLst>
            <pc:docMk/>
            <pc:sldMk cId="0" sldId="2145706890"/>
            <ac:spMk id="2" creationId="{00000000-0000-0000-0000-000000000000}"/>
          </ac:spMkLst>
        </pc:spChg>
        <pc:spChg chg="mod">
          <ac:chgData name="Paul Welchans" userId="6096ce110c9c00dc" providerId="LiveId" clId="{EB24837A-3599-47A6-99F4-84D1D5511D2A}" dt="2026-06-18T16:34:03.561" v="128" actId="207"/>
          <ac:spMkLst>
            <pc:docMk/>
            <pc:sldMk cId="0" sldId="2145706890"/>
            <ac:spMk id="3" creationId="{00000000-0000-0000-0000-000000000000}"/>
          </ac:spMkLst>
        </pc:spChg>
        <pc:spChg chg="del mod">
          <ac:chgData name="Paul Welchans" userId="6096ce110c9c00dc" providerId="LiveId" clId="{EB24837A-3599-47A6-99F4-84D1D5511D2A}" dt="2026-06-18T10:25:43.104" v="54" actId="478"/>
          <ac:spMkLst>
            <pc:docMk/>
            <pc:sldMk cId="0" sldId="2145706890"/>
            <ac:spMk id="5" creationId="{00000000-0000-0000-0000-000000000000}"/>
          </ac:spMkLst>
        </pc:spChg>
      </pc:sldChg>
      <pc:sldChg chg="addSp delSp modSp mod modClrScheme chgLayout">
        <pc:chgData name="Paul Welchans" userId="6096ce110c9c00dc" providerId="LiveId" clId="{EB24837A-3599-47A6-99F4-84D1D5511D2A}" dt="2026-06-18T16:35:52.981" v="140" actId="478"/>
        <pc:sldMkLst>
          <pc:docMk/>
          <pc:sldMk cId="0" sldId="2145706891"/>
        </pc:sldMkLst>
        <pc:spChg chg="mod ord">
          <ac:chgData name="Paul Welchans" userId="6096ce110c9c00dc" providerId="LiveId" clId="{EB24837A-3599-47A6-99F4-84D1D5511D2A}" dt="2026-06-18T16:35:18.264" v="134" actId="207"/>
          <ac:spMkLst>
            <pc:docMk/>
            <pc:sldMk cId="0" sldId="2145706891"/>
            <ac:spMk id="2" creationId="{00000000-0000-0000-0000-000000000000}"/>
          </ac:spMkLst>
        </pc:spChg>
        <pc:spChg chg="mod">
          <ac:chgData name="Paul Welchans" userId="6096ce110c9c00dc" providerId="LiveId" clId="{EB24837A-3599-47A6-99F4-84D1D5511D2A}" dt="2026-06-18T16:35:30.045" v="136" actId="207"/>
          <ac:spMkLst>
            <pc:docMk/>
            <pc:sldMk cId="0" sldId="2145706891"/>
            <ac:spMk id="4" creationId="{00000000-0000-0000-0000-000000000000}"/>
          </ac:spMkLst>
        </pc:spChg>
        <pc:spChg chg="mod">
          <ac:chgData name="Paul Welchans" userId="6096ce110c9c00dc" providerId="LiveId" clId="{EB24837A-3599-47A6-99F4-84D1D5511D2A}" dt="2026-06-18T16:35:30.045" v="136" actId="207"/>
          <ac:spMkLst>
            <pc:docMk/>
            <pc:sldMk cId="0" sldId="2145706891"/>
            <ac:spMk id="5" creationId="{00000000-0000-0000-0000-000000000000}"/>
          </ac:spMkLst>
        </pc:spChg>
        <pc:spChg chg="mod">
          <ac:chgData name="Paul Welchans" userId="6096ce110c9c00dc" providerId="LiveId" clId="{EB24837A-3599-47A6-99F4-84D1D5511D2A}" dt="2026-06-18T10:27:32.422" v="65" actId="255"/>
          <ac:spMkLst>
            <pc:docMk/>
            <pc:sldMk cId="0" sldId="2145706891"/>
            <ac:spMk id="7" creationId="{00000000-0000-0000-0000-000000000000}"/>
          </ac:spMkLst>
        </pc:spChg>
        <pc:spChg chg="mod">
          <ac:chgData name="Paul Welchans" userId="6096ce110c9c00dc" providerId="LiveId" clId="{EB24837A-3599-47A6-99F4-84D1D5511D2A}" dt="2026-06-18T16:35:34.181" v="137" actId="207"/>
          <ac:spMkLst>
            <pc:docMk/>
            <pc:sldMk cId="0" sldId="2145706891"/>
            <ac:spMk id="9" creationId="{00000000-0000-0000-0000-000000000000}"/>
          </ac:spMkLst>
        </pc:spChg>
        <pc:spChg chg="mod">
          <ac:chgData name="Paul Welchans" userId="6096ce110c9c00dc" providerId="LiveId" clId="{EB24837A-3599-47A6-99F4-84D1D5511D2A}" dt="2026-06-18T16:35:34.181" v="137" actId="207"/>
          <ac:spMkLst>
            <pc:docMk/>
            <pc:sldMk cId="0" sldId="2145706891"/>
            <ac:spMk id="10" creationId="{00000000-0000-0000-0000-000000000000}"/>
          </ac:spMkLst>
        </pc:spChg>
        <pc:spChg chg="mod">
          <ac:chgData name="Paul Welchans" userId="6096ce110c9c00dc" providerId="LiveId" clId="{EB24837A-3599-47A6-99F4-84D1D5511D2A}" dt="2026-06-18T10:27:55.688" v="67" actId="1076"/>
          <ac:spMkLst>
            <pc:docMk/>
            <pc:sldMk cId="0" sldId="2145706891"/>
            <ac:spMk id="11" creationId="{00000000-0000-0000-0000-000000000000}"/>
          </ac:spMkLst>
        </pc:spChg>
        <pc:spChg chg="mod">
          <ac:chgData name="Paul Welchans" userId="6096ce110c9c00dc" providerId="LiveId" clId="{EB24837A-3599-47A6-99F4-84D1D5511D2A}" dt="2026-06-18T10:27:26.481" v="64" actId="255"/>
          <ac:spMkLst>
            <pc:docMk/>
            <pc:sldMk cId="0" sldId="2145706891"/>
            <ac:spMk id="12" creationId="{00000000-0000-0000-0000-000000000000}"/>
          </ac:spMkLst>
        </pc:spChg>
        <pc:spChg chg="mod">
          <ac:chgData name="Paul Welchans" userId="6096ce110c9c00dc" providerId="LiveId" clId="{EB24837A-3599-47A6-99F4-84D1D5511D2A}" dt="2026-06-18T10:27:01.740" v="61" actId="255"/>
          <ac:spMkLst>
            <pc:docMk/>
            <pc:sldMk cId="0" sldId="2145706891"/>
            <ac:spMk id="17" creationId="{00000000-0000-0000-0000-000000000000}"/>
          </ac:spMkLst>
        </pc:spChg>
        <pc:spChg chg="mod">
          <ac:chgData name="Paul Welchans" userId="6096ce110c9c00dc" providerId="LiveId" clId="{EB24837A-3599-47A6-99F4-84D1D5511D2A}" dt="2026-06-18T16:35:38.749" v="138" actId="207"/>
          <ac:spMkLst>
            <pc:docMk/>
            <pc:sldMk cId="0" sldId="2145706891"/>
            <ac:spMk id="19" creationId="{00000000-0000-0000-0000-000000000000}"/>
          </ac:spMkLst>
        </pc:spChg>
        <pc:spChg chg="mod">
          <ac:chgData name="Paul Welchans" userId="6096ce110c9c00dc" providerId="LiveId" clId="{EB24837A-3599-47A6-99F4-84D1D5511D2A}" dt="2026-06-18T16:35:38.749" v="138" actId="207"/>
          <ac:spMkLst>
            <pc:docMk/>
            <pc:sldMk cId="0" sldId="2145706891"/>
            <ac:spMk id="20" creationId="{00000000-0000-0000-0000-000000000000}"/>
          </ac:spMkLst>
        </pc:spChg>
        <pc:spChg chg="mod">
          <ac:chgData name="Paul Welchans" userId="6096ce110c9c00dc" providerId="LiveId" clId="{EB24837A-3599-47A6-99F4-84D1D5511D2A}" dt="2026-06-18T10:28:40.733" v="72" actId="1076"/>
          <ac:spMkLst>
            <pc:docMk/>
            <pc:sldMk cId="0" sldId="2145706891"/>
            <ac:spMk id="21" creationId="{00000000-0000-0000-0000-000000000000}"/>
          </ac:spMkLst>
        </pc:spChg>
        <pc:spChg chg="mod">
          <ac:chgData name="Paul Welchans" userId="6096ce110c9c00dc" providerId="LiveId" clId="{EB24837A-3599-47A6-99F4-84D1D5511D2A}" dt="2026-06-18T10:27:14.973" v="63" actId="14100"/>
          <ac:spMkLst>
            <pc:docMk/>
            <pc:sldMk cId="0" sldId="2145706891"/>
            <ac:spMk id="22" creationId="{00000000-0000-0000-0000-000000000000}"/>
          </ac:spMkLst>
        </pc:spChg>
        <pc:spChg chg="add del mod ord">
          <ac:chgData name="Paul Welchans" userId="6096ce110c9c00dc" providerId="LiveId" clId="{EB24837A-3599-47A6-99F4-84D1D5511D2A}" dt="2026-06-18T16:35:52.981" v="140" actId="478"/>
          <ac:spMkLst>
            <pc:docMk/>
            <pc:sldMk cId="0" sldId="2145706891"/>
            <ac:spMk id="23" creationId="{9BE61B81-D2B5-FCB7-CBF8-AA544C5941EC}"/>
          </ac:spMkLst>
        </pc:spChg>
        <pc:spChg chg="del">
          <ac:chgData name="Paul Welchans" userId="6096ce110c9c00dc" providerId="LiveId" clId="{EB24837A-3599-47A6-99F4-84D1D5511D2A}" dt="2026-06-18T10:26:33.924" v="60" actId="478"/>
          <ac:spMkLst>
            <pc:docMk/>
            <pc:sldMk cId="0" sldId="2145706891"/>
            <ac:spMk id="24" creationId="{00000000-0000-0000-0000-000000000000}"/>
          </ac:spMkLst>
        </pc:spChg>
        <pc:grpChg chg="mod">
          <ac:chgData name="Paul Welchans" userId="6096ce110c9c00dc" providerId="LiveId" clId="{EB24837A-3599-47A6-99F4-84D1D5511D2A}" dt="2026-06-18T16:35:30.045" v="136" actId="207"/>
          <ac:grpSpMkLst>
            <pc:docMk/>
            <pc:sldMk cId="0" sldId="2145706891"/>
            <ac:grpSpMk id="3" creationId="{00000000-0000-0000-0000-000000000000}"/>
          </ac:grpSpMkLst>
        </pc:grpChg>
        <pc:grpChg chg="mod">
          <ac:chgData name="Paul Welchans" userId="6096ce110c9c00dc" providerId="LiveId" clId="{EB24837A-3599-47A6-99F4-84D1D5511D2A}" dt="2026-06-18T16:35:34.181" v="137" actId="207"/>
          <ac:grpSpMkLst>
            <pc:docMk/>
            <pc:sldMk cId="0" sldId="2145706891"/>
            <ac:grpSpMk id="8" creationId="{00000000-0000-0000-0000-000000000000}"/>
          </ac:grpSpMkLst>
        </pc:grpChg>
        <pc:grpChg chg="mod">
          <ac:chgData name="Paul Welchans" userId="6096ce110c9c00dc" providerId="LiveId" clId="{EB24837A-3599-47A6-99F4-84D1D5511D2A}" dt="2026-06-18T16:35:38.749" v="138" actId="207"/>
          <ac:grpSpMkLst>
            <pc:docMk/>
            <pc:sldMk cId="0" sldId="2145706891"/>
            <ac:grpSpMk id="18" creationId="{00000000-0000-0000-0000-000000000000}"/>
          </ac:grpSpMkLst>
        </pc:grpChg>
      </pc:sldChg>
      <pc:sldChg chg="modSp mod">
        <pc:chgData name="Paul Welchans" userId="6096ce110c9c00dc" providerId="LiveId" clId="{EB24837A-3599-47A6-99F4-84D1D5511D2A}" dt="2026-06-18T13:38:40.476" v="98" actId="207"/>
        <pc:sldMkLst>
          <pc:docMk/>
          <pc:sldMk cId="1508016783" sldId="2145706896"/>
        </pc:sldMkLst>
        <pc:spChg chg="mod">
          <ac:chgData name="Paul Welchans" userId="6096ce110c9c00dc" providerId="LiveId" clId="{EB24837A-3599-47A6-99F4-84D1D5511D2A}" dt="2026-06-18T13:38:40.476" v="98" actId="207"/>
          <ac:spMkLst>
            <pc:docMk/>
            <pc:sldMk cId="1508016783" sldId="2145706896"/>
            <ac:spMk id="2" creationId="{368B12C2-D626-093B-52E9-8AB3F498B035}"/>
          </ac:spMkLst>
        </pc:spChg>
      </pc:sldChg>
      <pc:sldChg chg="modSp mod">
        <pc:chgData name="Paul Welchans" userId="6096ce110c9c00dc" providerId="LiveId" clId="{EB24837A-3599-47A6-99F4-84D1D5511D2A}" dt="2026-06-18T17:16:46.620" v="170" actId="1076"/>
        <pc:sldMkLst>
          <pc:docMk/>
          <pc:sldMk cId="3390254383" sldId="2145706897"/>
        </pc:sldMkLst>
        <pc:graphicFrameChg chg="mod modGraphic">
          <ac:chgData name="Paul Welchans" userId="6096ce110c9c00dc" providerId="LiveId" clId="{EB24837A-3599-47A6-99F4-84D1D5511D2A}" dt="2026-06-18T17:16:46.620" v="170" actId="1076"/>
          <ac:graphicFrameMkLst>
            <pc:docMk/>
            <pc:sldMk cId="3390254383" sldId="2145706897"/>
            <ac:graphicFrameMk id="5" creationId="{B7CEF671-8612-2A9C-768C-134C748FF4A3}"/>
          </ac:graphicFrameMkLst>
        </pc:graphicFrameChg>
      </pc:sldChg>
      <pc:sldChg chg="delSp modSp mod">
        <pc:chgData name="Paul Welchans" userId="6096ce110c9c00dc" providerId="LiveId" clId="{EB24837A-3599-47A6-99F4-84D1D5511D2A}" dt="2026-06-18T17:13:24.604" v="150" actId="27918"/>
        <pc:sldMkLst>
          <pc:docMk/>
          <pc:sldMk cId="4277812473" sldId="2145706899"/>
        </pc:sldMkLst>
        <pc:spChg chg="del">
          <ac:chgData name="Paul Welchans" userId="6096ce110c9c00dc" providerId="LiveId" clId="{EB24837A-3599-47A6-99F4-84D1D5511D2A}" dt="2026-06-18T17:12:21.150" v="147" actId="478"/>
          <ac:spMkLst>
            <pc:docMk/>
            <pc:sldMk cId="4277812473" sldId="2145706899"/>
            <ac:spMk id="7" creationId="{871492DD-9C76-5277-D1F7-918D9F1DF1A4}"/>
          </ac:spMkLst>
        </pc:spChg>
        <pc:graphicFrameChg chg="mod">
          <ac:chgData name="Paul Welchans" userId="6096ce110c9c00dc" providerId="LiveId" clId="{EB24837A-3599-47A6-99F4-84D1D5511D2A}" dt="2026-06-18T17:12:17.048" v="146" actId="14100"/>
          <ac:graphicFrameMkLst>
            <pc:docMk/>
            <pc:sldMk cId="4277812473" sldId="2145706899"/>
            <ac:graphicFrameMk id="2" creationId="{9B201A47-7542-20F8-87CE-9E346C9A1444}"/>
          </ac:graphicFrameMkLst>
        </pc:graphicFrameChg>
      </pc:sldChg>
      <pc:sldChg chg="modSp mod">
        <pc:chgData name="Paul Welchans" userId="6096ce110c9c00dc" providerId="LiveId" clId="{EB24837A-3599-47A6-99F4-84D1D5511D2A}" dt="2026-06-18T17:14:44.349" v="163" actId="122"/>
        <pc:sldMkLst>
          <pc:docMk/>
          <pc:sldMk cId="2105758889" sldId="2145706900"/>
        </pc:sldMkLst>
        <pc:spChg chg="mod">
          <ac:chgData name="Paul Welchans" userId="6096ce110c9c00dc" providerId="LiveId" clId="{EB24837A-3599-47A6-99F4-84D1D5511D2A}" dt="2026-06-18T17:14:31.073" v="160" actId="1076"/>
          <ac:spMkLst>
            <pc:docMk/>
            <pc:sldMk cId="2105758889" sldId="2145706900"/>
            <ac:spMk id="3" creationId="{68077DAF-6F8F-6F9C-A25F-5E64F16B8029}"/>
          </ac:spMkLst>
        </pc:spChg>
        <pc:graphicFrameChg chg="mod modGraphic">
          <ac:chgData name="Paul Welchans" userId="6096ce110c9c00dc" providerId="LiveId" clId="{EB24837A-3599-47A6-99F4-84D1D5511D2A}" dt="2026-06-18T17:14:44.349" v="163" actId="122"/>
          <ac:graphicFrameMkLst>
            <pc:docMk/>
            <pc:sldMk cId="2105758889" sldId="2145706900"/>
            <ac:graphicFrameMk id="8" creationId="{35C47476-6906-E69E-9E04-964E4312FD92}"/>
          </ac:graphicFrameMkLst>
        </pc:graphicFrameChg>
      </pc:sldChg>
      <pc:sldChg chg="modSp mod">
        <pc:chgData name="Paul Welchans" userId="6096ce110c9c00dc" providerId="LiveId" clId="{EB24837A-3599-47A6-99F4-84D1D5511D2A}" dt="2026-06-18T17:15:34.129" v="166" actId="207"/>
        <pc:sldMkLst>
          <pc:docMk/>
          <pc:sldMk cId="4114792240" sldId="2145706902"/>
        </pc:sldMkLst>
        <pc:spChg chg="mod">
          <ac:chgData name="Paul Welchans" userId="6096ce110c9c00dc" providerId="LiveId" clId="{EB24837A-3599-47A6-99F4-84D1D5511D2A}" dt="2026-06-18T17:15:34.129" v="166" actId="207"/>
          <ac:spMkLst>
            <pc:docMk/>
            <pc:sldMk cId="4114792240" sldId="2145706902"/>
            <ac:spMk id="2" creationId="{61F54E12-9575-0215-CF34-F14B8312F875}"/>
          </ac:spMkLst>
        </pc:spChg>
      </pc:sldChg>
      <pc:sldChg chg="modSp mod">
        <pc:chgData name="Paul Welchans" userId="6096ce110c9c00dc" providerId="LiveId" clId="{EB24837A-3599-47A6-99F4-84D1D5511D2A}" dt="2026-06-18T10:33:08.088" v="96" actId="207"/>
        <pc:sldMkLst>
          <pc:docMk/>
          <pc:sldMk cId="1273122719" sldId="2145706903"/>
        </pc:sldMkLst>
        <pc:graphicFrameChg chg="mod modGraphic">
          <ac:chgData name="Paul Welchans" userId="6096ce110c9c00dc" providerId="LiveId" clId="{EB24837A-3599-47A6-99F4-84D1D5511D2A}" dt="2026-06-18T10:33:08.088" v="96" actId="207"/>
          <ac:graphicFrameMkLst>
            <pc:docMk/>
            <pc:sldMk cId="1273122719" sldId="2145706903"/>
            <ac:graphicFrameMk id="5" creationId="{959565BD-E36D-BE62-6CC3-BF1E39E22AAF}"/>
          </ac:graphicFrameMkLst>
        </pc:graphicFrameChg>
      </pc:sldChg>
    </pc:docChg>
  </pc:docChgLst>
  <pc:docChgLst>
    <pc:chgData name="Paul Welchans" userId="6096ce110c9c00dc" providerId="LiveId" clId="{752383FE-F495-444F-A646-35ED5C4688D8}"/>
    <pc:docChg chg="undo custSel delSld modSld">
      <pc:chgData name="Paul Welchans" userId="6096ce110c9c00dc" providerId="LiveId" clId="{752383FE-F495-444F-A646-35ED5C4688D8}" dt="2026-06-19T17:57:58.406" v="668" actId="20577"/>
      <pc:docMkLst>
        <pc:docMk/>
      </pc:docMkLst>
      <pc:sldChg chg="modSp mod">
        <pc:chgData name="Paul Welchans" userId="6096ce110c9c00dc" providerId="LiveId" clId="{752383FE-F495-444F-A646-35ED5C4688D8}" dt="2026-06-19T15:14:00.319" v="58" actId="207"/>
        <pc:sldMkLst>
          <pc:docMk/>
          <pc:sldMk cId="0" sldId="259"/>
        </pc:sldMkLst>
        <pc:spChg chg="mod">
          <ac:chgData name="Paul Welchans" userId="6096ce110c9c00dc" providerId="LiveId" clId="{752383FE-F495-444F-A646-35ED5C4688D8}" dt="2026-06-19T15:14:00.319" v="58" actId="207"/>
          <ac:spMkLst>
            <pc:docMk/>
            <pc:sldMk cId="0" sldId="259"/>
            <ac:spMk id="101" creationId="{00000000-0000-0000-0000-000000000000}"/>
          </ac:spMkLst>
        </pc:spChg>
      </pc:sldChg>
      <pc:sldChg chg="delSp modSp mod">
        <pc:chgData name="Paul Welchans" userId="6096ce110c9c00dc" providerId="LiveId" clId="{752383FE-F495-444F-A646-35ED5C4688D8}" dt="2026-06-19T17:45:12.617" v="633" actId="255"/>
        <pc:sldMkLst>
          <pc:docMk/>
          <pc:sldMk cId="0" sldId="260"/>
        </pc:sldMkLst>
        <pc:spChg chg="del">
          <ac:chgData name="Paul Welchans" userId="6096ce110c9c00dc" providerId="LiveId" clId="{752383FE-F495-444F-A646-35ED5C4688D8}" dt="2026-06-19T15:23:55.965" v="65" actId="478"/>
          <ac:spMkLst>
            <pc:docMk/>
            <pc:sldMk cId="0" sldId="260"/>
            <ac:spMk id="2" creationId="{00000000-0000-0000-0000-000000000000}"/>
          </ac:spMkLst>
        </pc:spChg>
        <pc:spChg chg="mod">
          <ac:chgData name="Paul Welchans" userId="6096ce110c9c00dc" providerId="LiveId" clId="{752383FE-F495-444F-A646-35ED5C4688D8}" dt="2026-06-19T17:45:12.617" v="633" actId="255"/>
          <ac:spMkLst>
            <pc:docMk/>
            <pc:sldMk cId="0" sldId="260"/>
            <ac:spMk id="3" creationId="{00000000-0000-0000-0000-000000000000}"/>
          </ac:spMkLst>
        </pc:spChg>
        <pc:spChg chg="mod">
          <ac:chgData name="Paul Welchans" userId="6096ce110c9c00dc" providerId="LiveId" clId="{752383FE-F495-444F-A646-35ED5C4688D8}" dt="2026-06-19T17:44:57.282" v="632" actId="255"/>
          <ac:spMkLst>
            <pc:docMk/>
            <pc:sldMk cId="0" sldId="260"/>
            <ac:spMk id="4" creationId="{00000000-0000-0000-0000-000000000000}"/>
          </ac:spMkLst>
        </pc:spChg>
      </pc:sldChg>
      <pc:sldChg chg="modSp mod">
        <pc:chgData name="Paul Welchans" userId="6096ce110c9c00dc" providerId="LiveId" clId="{752383FE-F495-444F-A646-35ED5C4688D8}" dt="2026-06-19T15:27:49.029" v="78" actId="208"/>
        <pc:sldMkLst>
          <pc:docMk/>
          <pc:sldMk cId="0" sldId="261"/>
        </pc:sldMkLst>
        <pc:grpChg chg="mod">
          <ac:chgData name="Paul Welchans" userId="6096ce110c9c00dc" providerId="LiveId" clId="{752383FE-F495-444F-A646-35ED5C4688D8}" dt="2026-06-19T15:27:44.829" v="77" actId="207"/>
          <ac:grpSpMkLst>
            <pc:docMk/>
            <pc:sldMk cId="0" sldId="261"/>
            <ac:grpSpMk id="3" creationId="{00000000-0000-0000-0000-000000000000}"/>
          </ac:grpSpMkLst>
        </pc:grpChg>
        <pc:picChg chg="mod">
          <ac:chgData name="Paul Welchans" userId="6096ce110c9c00dc" providerId="LiveId" clId="{752383FE-F495-444F-A646-35ED5C4688D8}" dt="2026-06-19T15:27:49.029" v="78" actId="208"/>
          <ac:picMkLst>
            <pc:docMk/>
            <pc:sldMk cId="0" sldId="261"/>
            <ac:picMk id="4" creationId="{00000000-0000-0000-0000-000000000000}"/>
          </ac:picMkLst>
        </pc:picChg>
        <pc:picChg chg="mod">
          <ac:chgData name="Paul Welchans" userId="6096ce110c9c00dc" providerId="LiveId" clId="{752383FE-F495-444F-A646-35ED5C4688D8}" dt="2026-06-19T15:27:49.029" v="78" actId="208"/>
          <ac:picMkLst>
            <pc:docMk/>
            <pc:sldMk cId="0" sldId="261"/>
            <ac:picMk id="5" creationId="{00000000-0000-0000-0000-000000000000}"/>
          </ac:picMkLst>
        </pc:picChg>
      </pc:sldChg>
      <pc:sldChg chg="modSp mod">
        <pc:chgData name="Paul Welchans" userId="6096ce110c9c00dc" providerId="LiveId" clId="{752383FE-F495-444F-A646-35ED5C4688D8}" dt="2026-06-19T17:56:33.086" v="662" actId="20577"/>
        <pc:sldMkLst>
          <pc:docMk/>
          <pc:sldMk cId="0" sldId="275"/>
        </pc:sldMkLst>
        <pc:spChg chg="mod">
          <ac:chgData name="Paul Welchans" userId="6096ce110c9c00dc" providerId="LiveId" clId="{752383FE-F495-444F-A646-35ED5C4688D8}" dt="2026-06-19T15:19:13.117" v="64" actId="12"/>
          <ac:spMkLst>
            <pc:docMk/>
            <pc:sldMk cId="0" sldId="275"/>
            <ac:spMk id="2" creationId="{00000000-0000-0000-0000-000000000000}"/>
          </ac:spMkLst>
        </pc:spChg>
        <pc:spChg chg="mod">
          <ac:chgData name="Paul Welchans" userId="6096ce110c9c00dc" providerId="LiveId" clId="{752383FE-F495-444F-A646-35ED5C4688D8}" dt="2026-06-19T17:56:33.086" v="662" actId="20577"/>
          <ac:spMkLst>
            <pc:docMk/>
            <pc:sldMk cId="0" sldId="275"/>
            <ac:spMk id="3" creationId="{00000000-0000-0000-0000-000000000000}"/>
          </ac:spMkLst>
        </pc:spChg>
      </pc:sldChg>
      <pc:sldChg chg="modSp mod">
        <pc:chgData name="Paul Welchans" userId="6096ce110c9c00dc" providerId="LiveId" clId="{752383FE-F495-444F-A646-35ED5C4688D8}" dt="2026-06-19T15:17:58.396" v="62" actId="12"/>
        <pc:sldMkLst>
          <pc:docMk/>
          <pc:sldMk cId="0" sldId="276"/>
        </pc:sldMkLst>
        <pc:spChg chg="mod">
          <ac:chgData name="Paul Welchans" userId="6096ce110c9c00dc" providerId="LiveId" clId="{752383FE-F495-444F-A646-35ED5C4688D8}" dt="2026-06-19T15:17:58.396" v="62" actId="12"/>
          <ac:spMkLst>
            <pc:docMk/>
            <pc:sldMk cId="0" sldId="276"/>
            <ac:spMk id="4" creationId="{00000000-0000-0000-0000-000000000000}"/>
          </ac:spMkLst>
        </pc:spChg>
      </pc:sldChg>
      <pc:sldChg chg="addSp delSp modSp mod modClrScheme chgLayout modNotesTx">
        <pc:chgData name="Paul Welchans" userId="6096ce110c9c00dc" providerId="LiveId" clId="{752383FE-F495-444F-A646-35ED5C4688D8}" dt="2026-06-19T15:49:11.794" v="279" actId="20577"/>
        <pc:sldMkLst>
          <pc:docMk/>
          <pc:sldMk cId="0" sldId="277"/>
        </pc:sldMkLst>
        <pc:spChg chg="add del mod ord">
          <ac:chgData name="Paul Welchans" userId="6096ce110c9c00dc" providerId="LiveId" clId="{752383FE-F495-444F-A646-35ED5C4688D8}" dt="2026-06-19T15:00:18.363" v="12" actId="478"/>
          <ac:spMkLst>
            <pc:docMk/>
            <pc:sldMk cId="0" sldId="277"/>
            <ac:spMk id="2" creationId="{55439A01-E416-CAB7-1195-A3E3CA63E311}"/>
          </ac:spMkLst>
        </pc:spChg>
        <pc:spChg chg="mod ord">
          <ac:chgData name="Paul Welchans" userId="6096ce110c9c00dc" providerId="LiveId" clId="{752383FE-F495-444F-A646-35ED5C4688D8}" dt="2026-06-19T15:00:10.714" v="10" actId="1076"/>
          <ac:spMkLst>
            <pc:docMk/>
            <pc:sldMk cId="0" sldId="277"/>
            <ac:spMk id="4" creationId="{00000000-0000-0000-0000-000000000000}"/>
          </ac:spMkLst>
        </pc:spChg>
        <pc:spChg chg="mod">
          <ac:chgData name="Paul Welchans" userId="6096ce110c9c00dc" providerId="LiveId" clId="{752383FE-F495-444F-A646-35ED5C4688D8}" dt="2026-06-19T14:59:46.310" v="7" actId="207"/>
          <ac:spMkLst>
            <pc:docMk/>
            <pc:sldMk cId="0" sldId="277"/>
            <ac:spMk id="7" creationId="{00000000-0000-0000-0000-000000000000}"/>
          </ac:spMkLst>
        </pc:spChg>
        <pc:spChg chg="mod">
          <ac:chgData name="Paul Welchans" userId="6096ce110c9c00dc" providerId="LiveId" clId="{752383FE-F495-444F-A646-35ED5C4688D8}" dt="2026-06-19T14:59:46.310" v="7" actId="207"/>
          <ac:spMkLst>
            <pc:docMk/>
            <pc:sldMk cId="0" sldId="277"/>
            <ac:spMk id="8" creationId="{00000000-0000-0000-0000-000000000000}"/>
          </ac:spMkLst>
        </pc:spChg>
        <pc:spChg chg="mod">
          <ac:chgData name="Paul Welchans" userId="6096ce110c9c00dc" providerId="LiveId" clId="{752383FE-F495-444F-A646-35ED5C4688D8}" dt="2026-06-19T14:59:18.676" v="3" actId="207"/>
          <ac:spMkLst>
            <pc:docMk/>
            <pc:sldMk cId="0" sldId="277"/>
            <ac:spMk id="11" creationId="{00000000-0000-0000-0000-000000000000}"/>
          </ac:spMkLst>
        </pc:spChg>
        <pc:spChg chg="mod">
          <ac:chgData name="Paul Welchans" userId="6096ce110c9c00dc" providerId="LiveId" clId="{752383FE-F495-444F-A646-35ED5C4688D8}" dt="2026-06-19T14:59:18.676" v="3" actId="207"/>
          <ac:spMkLst>
            <pc:docMk/>
            <pc:sldMk cId="0" sldId="277"/>
            <ac:spMk id="12" creationId="{00000000-0000-0000-0000-000000000000}"/>
          </ac:spMkLst>
        </pc:spChg>
        <pc:spChg chg="mod">
          <ac:chgData name="Paul Welchans" userId="6096ce110c9c00dc" providerId="LiveId" clId="{752383FE-F495-444F-A646-35ED5C4688D8}" dt="2026-06-19T14:59:11.229" v="2" actId="207"/>
          <ac:spMkLst>
            <pc:docMk/>
            <pc:sldMk cId="0" sldId="277"/>
            <ac:spMk id="15" creationId="{00000000-0000-0000-0000-000000000000}"/>
          </ac:spMkLst>
        </pc:spChg>
        <pc:spChg chg="mod">
          <ac:chgData name="Paul Welchans" userId="6096ce110c9c00dc" providerId="LiveId" clId="{752383FE-F495-444F-A646-35ED5C4688D8}" dt="2026-06-19T14:59:11.229" v="2" actId="207"/>
          <ac:spMkLst>
            <pc:docMk/>
            <pc:sldMk cId="0" sldId="277"/>
            <ac:spMk id="16" creationId="{00000000-0000-0000-0000-000000000000}"/>
          </ac:spMkLst>
        </pc:spChg>
        <pc:spChg chg="mod">
          <ac:chgData name="Paul Welchans" userId="6096ce110c9c00dc" providerId="LiveId" clId="{752383FE-F495-444F-A646-35ED5C4688D8}" dt="2026-06-19T14:59:04.237" v="1" actId="207"/>
          <ac:spMkLst>
            <pc:docMk/>
            <pc:sldMk cId="0" sldId="277"/>
            <ac:spMk id="19" creationId="{00000000-0000-0000-0000-000000000000}"/>
          </ac:spMkLst>
        </pc:spChg>
        <pc:spChg chg="mod">
          <ac:chgData name="Paul Welchans" userId="6096ce110c9c00dc" providerId="LiveId" clId="{752383FE-F495-444F-A646-35ED5C4688D8}" dt="2026-06-19T14:59:04.237" v="1" actId="207"/>
          <ac:spMkLst>
            <pc:docMk/>
            <pc:sldMk cId="0" sldId="277"/>
            <ac:spMk id="20" creationId="{00000000-0000-0000-0000-000000000000}"/>
          </ac:spMkLst>
        </pc:spChg>
        <pc:spChg chg="mod">
          <ac:chgData name="Paul Welchans" userId="6096ce110c9c00dc" providerId="LiveId" clId="{752383FE-F495-444F-A646-35ED5C4688D8}" dt="2026-06-19T14:58:52.423" v="0" actId="207"/>
          <ac:spMkLst>
            <pc:docMk/>
            <pc:sldMk cId="0" sldId="277"/>
            <ac:spMk id="23" creationId="{00000000-0000-0000-0000-000000000000}"/>
          </ac:spMkLst>
        </pc:spChg>
        <pc:spChg chg="mod">
          <ac:chgData name="Paul Welchans" userId="6096ce110c9c00dc" providerId="LiveId" clId="{752383FE-F495-444F-A646-35ED5C4688D8}" dt="2026-06-19T14:58:52.423" v="0" actId="207"/>
          <ac:spMkLst>
            <pc:docMk/>
            <pc:sldMk cId="0" sldId="277"/>
            <ac:spMk id="24" creationId="{00000000-0000-0000-0000-000000000000}"/>
          </ac:spMkLst>
        </pc:spChg>
        <pc:grpChg chg="mod">
          <ac:chgData name="Paul Welchans" userId="6096ce110c9c00dc" providerId="LiveId" clId="{752383FE-F495-444F-A646-35ED5C4688D8}" dt="2026-06-19T14:59:46.310" v="7" actId="207"/>
          <ac:grpSpMkLst>
            <pc:docMk/>
            <pc:sldMk cId="0" sldId="277"/>
            <ac:grpSpMk id="6" creationId="{00000000-0000-0000-0000-000000000000}"/>
          </ac:grpSpMkLst>
        </pc:grpChg>
        <pc:grpChg chg="mod">
          <ac:chgData name="Paul Welchans" userId="6096ce110c9c00dc" providerId="LiveId" clId="{752383FE-F495-444F-A646-35ED5C4688D8}" dt="2026-06-19T14:59:18.676" v="3" actId="207"/>
          <ac:grpSpMkLst>
            <pc:docMk/>
            <pc:sldMk cId="0" sldId="277"/>
            <ac:grpSpMk id="10" creationId="{00000000-0000-0000-0000-000000000000}"/>
          </ac:grpSpMkLst>
        </pc:grpChg>
        <pc:grpChg chg="mod">
          <ac:chgData name="Paul Welchans" userId="6096ce110c9c00dc" providerId="LiveId" clId="{752383FE-F495-444F-A646-35ED5C4688D8}" dt="2026-06-19T14:59:11.229" v="2" actId="207"/>
          <ac:grpSpMkLst>
            <pc:docMk/>
            <pc:sldMk cId="0" sldId="277"/>
            <ac:grpSpMk id="14" creationId="{00000000-0000-0000-0000-000000000000}"/>
          </ac:grpSpMkLst>
        </pc:grpChg>
        <pc:grpChg chg="mod">
          <ac:chgData name="Paul Welchans" userId="6096ce110c9c00dc" providerId="LiveId" clId="{752383FE-F495-444F-A646-35ED5C4688D8}" dt="2026-06-19T14:59:04.237" v="1" actId="207"/>
          <ac:grpSpMkLst>
            <pc:docMk/>
            <pc:sldMk cId="0" sldId="277"/>
            <ac:grpSpMk id="18" creationId="{00000000-0000-0000-0000-000000000000}"/>
          </ac:grpSpMkLst>
        </pc:grpChg>
        <pc:grpChg chg="mod">
          <ac:chgData name="Paul Welchans" userId="6096ce110c9c00dc" providerId="LiveId" clId="{752383FE-F495-444F-A646-35ED5C4688D8}" dt="2026-06-19T14:58:52.423" v="0" actId="207"/>
          <ac:grpSpMkLst>
            <pc:docMk/>
            <pc:sldMk cId="0" sldId="277"/>
            <ac:grpSpMk id="22" creationId="{00000000-0000-0000-0000-000000000000}"/>
          </ac:grpSpMkLst>
        </pc:grpChg>
        <pc:picChg chg="mod">
          <ac:chgData name="Paul Welchans" userId="6096ce110c9c00dc" providerId="LiveId" clId="{752383FE-F495-444F-A646-35ED5C4688D8}" dt="2026-06-19T14:59:51.377" v="8" actId="1076"/>
          <ac:picMkLst>
            <pc:docMk/>
            <pc:sldMk cId="0" sldId="277"/>
            <ac:picMk id="29" creationId="{00000000-0000-0000-0000-000000000000}"/>
          </ac:picMkLst>
        </pc:picChg>
      </pc:sldChg>
      <pc:sldChg chg="modSp mod">
        <pc:chgData name="Paul Welchans" userId="6096ce110c9c00dc" providerId="LiveId" clId="{752383FE-F495-444F-A646-35ED5C4688D8}" dt="2026-06-19T17:57:58.406" v="668" actId="20577"/>
        <pc:sldMkLst>
          <pc:docMk/>
          <pc:sldMk cId="0" sldId="278"/>
        </pc:sldMkLst>
        <pc:spChg chg="mod">
          <ac:chgData name="Paul Welchans" userId="6096ce110c9c00dc" providerId="LiveId" clId="{752383FE-F495-444F-A646-35ED5C4688D8}" dt="2026-06-19T17:57:58.406" v="668" actId="20577"/>
          <ac:spMkLst>
            <pc:docMk/>
            <pc:sldMk cId="0" sldId="278"/>
            <ac:spMk id="2" creationId="{00000000-0000-0000-0000-000000000000}"/>
          </ac:spMkLst>
        </pc:spChg>
        <pc:spChg chg="mod">
          <ac:chgData name="Paul Welchans" userId="6096ce110c9c00dc" providerId="LiveId" clId="{752383FE-F495-444F-A646-35ED5C4688D8}" dt="2026-06-19T15:00:36.380" v="13" actId="207"/>
          <ac:spMkLst>
            <pc:docMk/>
            <pc:sldMk cId="0" sldId="278"/>
            <ac:spMk id="3" creationId="{00000000-0000-0000-0000-000000000000}"/>
          </ac:spMkLst>
        </pc:spChg>
        <pc:spChg chg="mod">
          <ac:chgData name="Paul Welchans" userId="6096ce110c9c00dc" providerId="LiveId" clId="{752383FE-F495-444F-A646-35ED5C4688D8}" dt="2026-06-19T15:00:47.773" v="14" actId="207"/>
          <ac:spMkLst>
            <pc:docMk/>
            <pc:sldMk cId="0" sldId="278"/>
            <ac:spMk id="4" creationId="{00000000-0000-0000-0000-000000000000}"/>
          </ac:spMkLst>
        </pc:spChg>
        <pc:spChg chg="mod">
          <ac:chgData name="Paul Welchans" userId="6096ce110c9c00dc" providerId="LiveId" clId="{752383FE-F495-444F-A646-35ED5C4688D8}" dt="2026-06-19T15:00:55.926" v="15" actId="207"/>
          <ac:spMkLst>
            <pc:docMk/>
            <pc:sldMk cId="0" sldId="278"/>
            <ac:spMk id="5" creationId="{00000000-0000-0000-0000-000000000000}"/>
          </ac:spMkLst>
        </pc:spChg>
      </pc:sldChg>
      <pc:sldChg chg="delSp modSp mod">
        <pc:chgData name="Paul Welchans" userId="6096ce110c9c00dc" providerId="LiveId" clId="{752383FE-F495-444F-A646-35ED5C4688D8}" dt="2026-06-19T15:02:24.333" v="31" actId="12385"/>
        <pc:sldMkLst>
          <pc:docMk/>
          <pc:sldMk cId="0" sldId="280"/>
        </pc:sldMkLst>
        <pc:spChg chg="del">
          <ac:chgData name="Paul Welchans" userId="6096ce110c9c00dc" providerId="LiveId" clId="{752383FE-F495-444F-A646-35ED5C4688D8}" dt="2026-06-19T15:01:41.417" v="27" actId="478"/>
          <ac:spMkLst>
            <pc:docMk/>
            <pc:sldMk cId="0" sldId="280"/>
            <ac:spMk id="5" creationId="{00000000-0000-0000-0000-000000000000}"/>
          </ac:spMkLst>
        </pc:spChg>
        <pc:graphicFrameChg chg="mod modGraphic">
          <ac:chgData name="Paul Welchans" userId="6096ce110c9c00dc" providerId="LiveId" clId="{752383FE-F495-444F-A646-35ED5C4688D8}" dt="2026-06-19T15:02:24.333" v="31" actId="12385"/>
          <ac:graphicFrameMkLst>
            <pc:docMk/>
            <pc:sldMk cId="0" sldId="280"/>
            <ac:graphicFrameMk id="3" creationId="{00000000-0000-0000-0000-000000000000}"/>
          </ac:graphicFrameMkLst>
        </pc:graphicFrameChg>
      </pc:sldChg>
      <pc:sldChg chg="addSp delSp modSp mod">
        <pc:chgData name="Paul Welchans" userId="6096ce110c9c00dc" providerId="LiveId" clId="{752383FE-F495-444F-A646-35ED5C4688D8}" dt="2026-06-19T15:04:08.631" v="37" actId="12385"/>
        <pc:sldMkLst>
          <pc:docMk/>
          <pc:sldMk cId="0" sldId="281"/>
        </pc:sldMkLst>
        <pc:spChg chg="del mod">
          <ac:chgData name="Paul Welchans" userId="6096ce110c9c00dc" providerId="LiveId" clId="{752383FE-F495-444F-A646-35ED5C4688D8}" dt="2026-06-19T15:03:32.128" v="34" actId="478"/>
          <ac:spMkLst>
            <pc:docMk/>
            <pc:sldMk cId="0" sldId="281"/>
            <ac:spMk id="3" creationId="{00000000-0000-0000-0000-000000000000}"/>
          </ac:spMkLst>
        </pc:spChg>
        <pc:spChg chg="add mod">
          <ac:chgData name="Paul Welchans" userId="6096ce110c9c00dc" providerId="LiveId" clId="{752383FE-F495-444F-A646-35ED5C4688D8}" dt="2026-06-19T15:03:45.677" v="36" actId="1076"/>
          <ac:spMkLst>
            <pc:docMk/>
            <pc:sldMk cId="0" sldId="281"/>
            <ac:spMk id="5" creationId="{BCAD2180-3DC6-DF05-CCEA-3DF5AF49C151}"/>
          </ac:spMkLst>
        </pc:spChg>
        <pc:graphicFrameChg chg="modGraphic">
          <ac:chgData name="Paul Welchans" userId="6096ce110c9c00dc" providerId="LiveId" clId="{752383FE-F495-444F-A646-35ED5C4688D8}" dt="2026-06-19T15:04:08.631" v="37" actId="12385"/>
          <ac:graphicFrameMkLst>
            <pc:docMk/>
            <pc:sldMk cId="0" sldId="281"/>
            <ac:graphicFrameMk id="2" creationId="{00000000-0000-0000-0000-000000000000}"/>
          </ac:graphicFrameMkLst>
        </pc:graphicFrameChg>
      </pc:sldChg>
      <pc:sldChg chg="addSp delSp modSp mod">
        <pc:chgData name="Paul Welchans" userId="6096ce110c9c00dc" providerId="LiveId" clId="{752383FE-F495-444F-A646-35ED5C4688D8}" dt="2026-06-19T15:05:39.932" v="46" actId="12385"/>
        <pc:sldMkLst>
          <pc:docMk/>
          <pc:sldMk cId="0" sldId="283"/>
        </pc:sldMkLst>
        <pc:spChg chg="del">
          <ac:chgData name="Paul Welchans" userId="6096ce110c9c00dc" providerId="LiveId" clId="{752383FE-F495-444F-A646-35ED5C4688D8}" dt="2026-06-19T15:05:02.795" v="41" actId="478"/>
          <ac:spMkLst>
            <pc:docMk/>
            <pc:sldMk cId="0" sldId="283"/>
            <ac:spMk id="4" creationId="{00000000-0000-0000-0000-000000000000}"/>
          </ac:spMkLst>
        </pc:spChg>
        <pc:spChg chg="del mod">
          <ac:chgData name="Paul Welchans" userId="6096ce110c9c00dc" providerId="LiveId" clId="{752383FE-F495-444F-A646-35ED5C4688D8}" dt="2026-06-19T15:04:58.586" v="40" actId="478"/>
          <ac:spMkLst>
            <pc:docMk/>
            <pc:sldMk cId="0" sldId="283"/>
            <ac:spMk id="5" creationId="{00000000-0000-0000-0000-000000000000}"/>
          </ac:spMkLst>
        </pc:spChg>
        <pc:spChg chg="add mod">
          <ac:chgData name="Paul Welchans" userId="6096ce110c9c00dc" providerId="LiveId" clId="{752383FE-F495-444F-A646-35ED5C4688D8}" dt="2026-06-19T15:05:24.115" v="45" actId="1076"/>
          <ac:spMkLst>
            <pc:docMk/>
            <pc:sldMk cId="0" sldId="283"/>
            <ac:spMk id="6" creationId="{00C07520-1A8B-C640-75AB-80E43F362104}"/>
          </ac:spMkLst>
        </pc:spChg>
        <pc:graphicFrameChg chg="modGraphic">
          <ac:chgData name="Paul Welchans" userId="6096ce110c9c00dc" providerId="LiveId" clId="{752383FE-F495-444F-A646-35ED5C4688D8}" dt="2026-06-19T15:05:39.932" v="46" actId="12385"/>
          <ac:graphicFrameMkLst>
            <pc:docMk/>
            <pc:sldMk cId="0" sldId="283"/>
            <ac:graphicFrameMk id="2" creationId="{7104ADA3-84A9-5011-C9C8-F3AA0B8FDBDA}"/>
          </ac:graphicFrameMkLst>
        </pc:graphicFrameChg>
      </pc:sldChg>
      <pc:sldChg chg="modSp mod modNotesTx">
        <pc:chgData name="Paul Welchans" userId="6096ce110c9c00dc" providerId="LiveId" clId="{752383FE-F495-444F-A646-35ED5C4688D8}" dt="2026-06-19T16:02:52.425" v="631" actId="20577"/>
        <pc:sldMkLst>
          <pc:docMk/>
          <pc:sldMk cId="0" sldId="288"/>
        </pc:sldMkLst>
        <pc:spChg chg="mod">
          <ac:chgData name="Paul Welchans" userId="6096ce110c9c00dc" providerId="LiveId" clId="{752383FE-F495-444F-A646-35ED5C4688D8}" dt="2026-06-19T15:58:06.570" v="397" actId="1076"/>
          <ac:spMkLst>
            <pc:docMk/>
            <pc:sldMk cId="0" sldId="288"/>
            <ac:spMk id="6" creationId="{00000000-0000-0000-0000-000000000000}"/>
          </ac:spMkLst>
        </pc:spChg>
      </pc:sldChg>
      <pc:sldChg chg="modSp mod">
        <pc:chgData name="Paul Welchans" userId="6096ce110c9c00dc" providerId="LiveId" clId="{752383FE-F495-444F-A646-35ED5C4688D8}" dt="2026-06-19T15:59:16.143" v="398" actId="1076"/>
        <pc:sldMkLst>
          <pc:docMk/>
          <pc:sldMk cId="0" sldId="289"/>
        </pc:sldMkLst>
        <pc:spChg chg="mod">
          <ac:chgData name="Paul Welchans" userId="6096ce110c9c00dc" providerId="LiveId" clId="{752383FE-F495-444F-A646-35ED5C4688D8}" dt="2026-06-19T15:10:27.060" v="51" actId="1076"/>
          <ac:spMkLst>
            <pc:docMk/>
            <pc:sldMk cId="0" sldId="289"/>
            <ac:spMk id="3" creationId="{00000000-0000-0000-0000-000000000000}"/>
          </ac:spMkLst>
        </pc:spChg>
        <pc:picChg chg="mod">
          <ac:chgData name="Paul Welchans" userId="6096ce110c9c00dc" providerId="LiveId" clId="{752383FE-F495-444F-A646-35ED5C4688D8}" dt="2026-06-19T15:59:16.143" v="398" actId="1076"/>
          <ac:picMkLst>
            <pc:docMk/>
            <pc:sldMk cId="0" sldId="289"/>
            <ac:picMk id="7" creationId="{DC818ABC-1087-7FFA-F74E-BC381C50D481}"/>
          </ac:picMkLst>
        </pc:picChg>
      </pc:sldChg>
      <pc:sldChg chg="modSp mod">
        <pc:chgData name="Paul Welchans" userId="6096ce110c9c00dc" providerId="LiveId" clId="{752383FE-F495-444F-A646-35ED5C4688D8}" dt="2026-06-19T15:26:13.825" v="71" actId="255"/>
        <pc:sldMkLst>
          <pc:docMk/>
          <pc:sldMk cId="0" sldId="291"/>
        </pc:sldMkLst>
        <pc:spChg chg="mod">
          <ac:chgData name="Paul Welchans" userId="6096ce110c9c00dc" providerId="LiveId" clId="{752383FE-F495-444F-A646-35ED5C4688D8}" dt="2026-06-19T15:26:13.825" v="71" actId="255"/>
          <ac:spMkLst>
            <pc:docMk/>
            <pc:sldMk cId="0" sldId="291"/>
            <ac:spMk id="2" creationId="{00000000-0000-0000-0000-000000000000}"/>
          </ac:spMkLst>
        </pc:spChg>
      </pc:sldChg>
      <pc:sldChg chg="modSp mod">
        <pc:chgData name="Paul Welchans" userId="6096ce110c9c00dc" providerId="LiveId" clId="{752383FE-F495-444F-A646-35ED5C4688D8}" dt="2026-06-19T15:26:45.392" v="73" actId="33524"/>
        <pc:sldMkLst>
          <pc:docMk/>
          <pc:sldMk cId="1089575067" sldId="394"/>
        </pc:sldMkLst>
        <pc:spChg chg="mod">
          <ac:chgData name="Paul Welchans" userId="6096ce110c9c00dc" providerId="LiveId" clId="{752383FE-F495-444F-A646-35ED5C4688D8}" dt="2026-06-19T15:26:45.392" v="73" actId="33524"/>
          <ac:spMkLst>
            <pc:docMk/>
            <pc:sldMk cId="1089575067" sldId="394"/>
            <ac:spMk id="3" creationId="{00000000-0000-0000-0000-000000000000}"/>
          </ac:spMkLst>
        </pc:spChg>
      </pc:sldChg>
      <pc:sldChg chg="modSp mod">
        <pc:chgData name="Paul Welchans" userId="6096ce110c9c00dc" providerId="LiveId" clId="{752383FE-F495-444F-A646-35ED5C4688D8}" dt="2026-06-19T15:28:17.426" v="81" actId="207"/>
        <pc:sldMkLst>
          <pc:docMk/>
          <pc:sldMk cId="0" sldId="395"/>
        </pc:sldMkLst>
        <pc:picChg chg="mod">
          <ac:chgData name="Paul Welchans" userId="6096ce110c9c00dc" providerId="LiveId" clId="{752383FE-F495-444F-A646-35ED5C4688D8}" dt="2026-06-19T15:28:17.426" v="81" actId="207"/>
          <ac:picMkLst>
            <pc:docMk/>
            <pc:sldMk cId="0" sldId="395"/>
            <ac:picMk id="2" creationId="{00000000-0000-0000-0000-000000000000}"/>
          </ac:picMkLst>
        </pc:picChg>
      </pc:sldChg>
      <pc:sldChg chg="modSp mod">
        <pc:chgData name="Paul Welchans" userId="6096ce110c9c00dc" providerId="LiveId" clId="{752383FE-F495-444F-A646-35ED5C4688D8}" dt="2026-06-19T17:45:54.093" v="654" actId="20577"/>
        <pc:sldMkLst>
          <pc:docMk/>
          <pc:sldMk cId="0" sldId="396"/>
        </pc:sldMkLst>
        <pc:spChg chg="mod">
          <ac:chgData name="Paul Welchans" userId="6096ce110c9c00dc" providerId="LiveId" clId="{752383FE-F495-444F-A646-35ED5C4688D8}" dt="2026-06-19T17:45:54.093" v="654" actId="20577"/>
          <ac:spMkLst>
            <pc:docMk/>
            <pc:sldMk cId="0" sldId="396"/>
            <ac:spMk id="3" creationId="{00000000-0000-0000-0000-000000000000}"/>
          </ac:spMkLst>
        </pc:spChg>
      </pc:sldChg>
      <pc:sldChg chg="modSp mod">
        <pc:chgData name="Paul Welchans" userId="6096ce110c9c00dc" providerId="LiveId" clId="{752383FE-F495-444F-A646-35ED5C4688D8}" dt="2026-06-19T15:24:25.210" v="66" actId="1076"/>
        <pc:sldMkLst>
          <pc:docMk/>
          <pc:sldMk cId="988089015" sldId="511"/>
        </pc:sldMkLst>
        <pc:picChg chg="mod">
          <ac:chgData name="Paul Welchans" userId="6096ce110c9c00dc" providerId="LiveId" clId="{752383FE-F495-444F-A646-35ED5C4688D8}" dt="2026-06-19T15:24:25.210" v="66" actId="1076"/>
          <ac:picMkLst>
            <pc:docMk/>
            <pc:sldMk cId="988089015" sldId="511"/>
            <ac:picMk id="5" creationId="{4DE406B0-F5D3-0201-FA02-0D54BADF23BC}"/>
          </ac:picMkLst>
        </pc:picChg>
      </pc:sldChg>
      <pc:sldChg chg="modSp mod">
        <pc:chgData name="Paul Welchans" userId="6096ce110c9c00dc" providerId="LiveId" clId="{752383FE-F495-444F-A646-35ED5C4688D8}" dt="2026-06-19T16:02:12.876" v="606" actId="1076"/>
        <pc:sldMkLst>
          <pc:docMk/>
          <pc:sldMk cId="729237692" sldId="2145706863"/>
        </pc:sldMkLst>
        <pc:spChg chg="mod">
          <ac:chgData name="Paul Welchans" userId="6096ce110c9c00dc" providerId="LiveId" clId="{752383FE-F495-444F-A646-35ED5C4688D8}" dt="2026-06-19T16:02:12.876" v="606" actId="1076"/>
          <ac:spMkLst>
            <pc:docMk/>
            <pc:sldMk cId="729237692" sldId="2145706863"/>
            <ac:spMk id="2" creationId="{B9467EBC-D9A9-F194-FBB2-216183A57803}"/>
          </ac:spMkLst>
        </pc:spChg>
        <pc:graphicFrameChg chg="mod modGraphic">
          <ac:chgData name="Paul Welchans" userId="6096ce110c9c00dc" providerId="LiveId" clId="{752383FE-F495-444F-A646-35ED5C4688D8}" dt="2026-06-19T15:25:28.478" v="69" actId="1076"/>
          <ac:graphicFrameMkLst>
            <pc:docMk/>
            <pc:sldMk cId="729237692" sldId="2145706863"/>
            <ac:graphicFrameMk id="5" creationId="{579C2102-5583-3245-CC98-9C6C8422C480}"/>
          </ac:graphicFrameMkLst>
        </pc:graphicFrameChg>
      </pc:sldChg>
      <pc:sldChg chg="modNotesTx">
        <pc:chgData name="Paul Welchans" userId="6096ce110c9c00dc" providerId="LiveId" clId="{752383FE-F495-444F-A646-35ED5C4688D8}" dt="2026-06-19T15:48:23.210" v="208" actId="20577"/>
        <pc:sldMkLst>
          <pc:docMk/>
          <pc:sldMk cId="0" sldId="2145706891"/>
        </pc:sldMkLst>
      </pc:sldChg>
      <pc:sldChg chg="modSp mod">
        <pc:chgData name="Paul Welchans" userId="6096ce110c9c00dc" providerId="LiveId" clId="{752383FE-F495-444F-A646-35ED5C4688D8}" dt="2026-06-19T15:08:37.327" v="47" actId="208"/>
        <pc:sldMkLst>
          <pc:docMk/>
          <pc:sldMk cId="1417865186" sldId="2145706894"/>
        </pc:sldMkLst>
        <pc:picChg chg="mod">
          <ac:chgData name="Paul Welchans" userId="6096ce110c9c00dc" providerId="LiveId" clId="{752383FE-F495-444F-A646-35ED5C4688D8}" dt="2026-06-19T15:08:37.327" v="47" actId="208"/>
          <ac:picMkLst>
            <pc:docMk/>
            <pc:sldMk cId="1417865186" sldId="2145706894"/>
            <ac:picMk id="3" creationId="{6CEB10E2-DB5D-A70A-E03A-633D37C9F7A2}"/>
          </ac:picMkLst>
        </pc:picChg>
      </pc:sldChg>
      <pc:sldChg chg="del">
        <pc:chgData name="Paul Welchans" userId="6096ce110c9c00dc" providerId="LiveId" clId="{752383FE-F495-444F-A646-35ED5C4688D8}" dt="2026-06-19T15:57:57.096" v="396" actId="47"/>
        <pc:sldMkLst>
          <pc:docMk/>
          <pc:sldMk cId="3167406082" sldId="2145706895"/>
        </pc:sldMkLst>
      </pc:sldChg>
      <pc:sldChg chg="modSp mod modNotesTx">
        <pc:chgData name="Paul Welchans" userId="6096ce110c9c00dc" providerId="LiveId" clId="{752383FE-F495-444F-A646-35ED5C4688D8}" dt="2026-06-19T16:01:52.586" v="605" actId="1076"/>
        <pc:sldMkLst>
          <pc:docMk/>
          <pc:sldMk cId="3390254383" sldId="2145706897"/>
        </pc:sldMkLst>
        <pc:spChg chg="mod">
          <ac:chgData name="Paul Welchans" userId="6096ce110c9c00dc" providerId="LiveId" clId="{752383FE-F495-444F-A646-35ED5C4688D8}" dt="2026-06-19T16:01:52.586" v="605" actId="1076"/>
          <ac:spMkLst>
            <pc:docMk/>
            <pc:sldMk cId="3390254383" sldId="2145706897"/>
            <ac:spMk id="2" creationId="{6AF404EE-E21D-18A2-0692-11EDC884F288}"/>
          </ac:spMkLst>
        </pc:spChg>
      </pc:sldChg>
      <pc:sldChg chg="modSp mod">
        <pc:chgData name="Paul Welchans" userId="6096ce110c9c00dc" providerId="LiveId" clId="{752383FE-F495-444F-A646-35ED5C4688D8}" dt="2026-06-19T15:09:18.628" v="50" actId="208"/>
        <pc:sldMkLst>
          <pc:docMk/>
          <pc:sldMk cId="2299797743" sldId="2145706901"/>
        </pc:sldMkLst>
        <pc:picChg chg="mod">
          <ac:chgData name="Paul Welchans" userId="6096ce110c9c00dc" providerId="LiveId" clId="{752383FE-F495-444F-A646-35ED5C4688D8}" dt="2026-06-19T15:09:18.628" v="50" actId="208"/>
          <ac:picMkLst>
            <pc:docMk/>
            <pc:sldMk cId="2299797743" sldId="2145706901"/>
            <ac:picMk id="4" creationId="{4F529902-105C-7DCF-F9FB-12732E0CFACB}"/>
          </ac:picMkLst>
        </pc:picChg>
      </pc:sldChg>
      <pc:sldChg chg="del">
        <pc:chgData name="Paul Welchans" userId="6096ce110c9c00dc" providerId="LiveId" clId="{752383FE-F495-444F-A646-35ED5C4688D8}" dt="2026-06-19T15:57:55.482" v="395" actId="47"/>
        <pc:sldMkLst>
          <pc:docMk/>
          <pc:sldMk cId="4114792240" sldId="2145706902"/>
        </pc:sldMkLst>
      </pc:sldChg>
      <pc:sldChg chg="modSp mod">
        <pc:chgData name="Paul Welchans" userId="6096ce110c9c00dc" providerId="LiveId" clId="{752383FE-F495-444F-A646-35ED5C4688D8}" dt="2026-06-19T15:04:28.201" v="38" actId="12385"/>
        <pc:sldMkLst>
          <pc:docMk/>
          <pc:sldMk cId="1273122719" sldId="2145706903"/>
        </pc:sldMkLst>
        <pc:graphicFrameChg chg="modGraphic">
          <ac:chgData name="Paul Welchans" userId="6096ce110c9c00dc" providerId="LiveId" clId="{752383FE-F495-444F-A646-35ED5C4688D8}" dt="2026-06-19T15:04:28.201" v="38" actId="12385"/>
          <ac:graphicFrameMkLst>
            <pc:docMk/>
            <pc:sldMk cId="1273122719" sldId="2145706903"/>
            <ac:graphicFrameMk id="5" creationId="{959565BD-E36D-BE62-6CC3-BF1E39E22AAF}"/>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Denial % 2025-2026</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Denial %</c:v>
                </c:pt>
              </c:strCache>
            </c:strRef>
          </c:tx>
          <c:spPr>
            <a:ln w="28575" cap="rnd">
              <a:solidFill>
                <a:schemeClr val="accent1"/>
              </a:solidFill>
              <a:round/>
            </a:ln>
            <a:effectLst/>
          </c:spPr>
          <c:marker>
            <c:symbol val="none"/>
          </c:marker>
          <c:cat>
            <c:strRef>
              <c:f>Sheet1!$B$1:$M$1</c:f>
              <c:strCache>
                <c:ptCount val="12"/>
                <c:pt idx="0">
                  <c:v>April </c:v>
                </c:pt>
                <c:pt idx="1">
                  <c:v>May</c:v>
                </c:pt>
                <c:pt idx="2">
                  <c:v>June</c:v>
                </c:pt>
                <c:pt idx="3">
                  <c:v>July</c:v>
                </c:pt>
                <c:pt idx="4">
                  <c:v>Aug</c:v>
                </c:pt>
                <c:pt idx="5">
                  <c:v>Sept</c:v>
                </c:pt>
                <c:pt idx="6">
                  <c:v>Oct</c:v>
                </c:pt>
                <c:pt idx="7">
                  <c:v>Nov</c:v>
                </c:pt>
                <c:pt idx="8">
                  <c:v>Dec</c:v>
                </c:pt>
                <c:pt idx="9">
                  <c:v>Jan</c:v>
                </c:pt>
                <c:pt idx="10">
                  <c:v>Feb</c:v>
                </c:pt>
                <c:pt idx="11">
                  <c:v>Marc</c:v>
                </c:pt>
              </c:strCache>
            </c:strRef>
          </c:cat>
          <c:val>
            <c:numRef>
              <c:f>Sheet1!$B$2:$M$2</c:f>
              <c:numCache>
                <c:formatCode>0.00%</c:formatCode>
                <c:ptCount val="12"/>
                <c:pt idx="0">
                  <c:v>0.1017</c:v>
                </c:pt>
                <c:pt idx="1">
                  <c:v>9.2299999999999993E-2</c:v>
                </c:pt>
                <c:pt idx="2">
                  <c:v>9.0700000000000003E-2</c:v>
                </c:pt>
                <c:pt idx="3">
                  <c:v>9.3899999999999997E-2</c:v>
                </c:pt>
                <c:pt idx="4">
                  <c:v>0.1012</c:v>
                </c:pt>
                <c:pt idx="5">
                  <c:v>0.1053</c:v>
                </c:pt>
                <c:pt idx="6">
                  <c:v>0.1069</c:v>
                </c:pt>
                <c:pt idx="7">
                  <c:v>9.6299999999999997E-2</c:v>
                </c:pt>
                <c:pt idx="8">
                  <c:v>0.105</c:v>
                </c:pt>
                <c:pt idx="9">
                  <c:v>0.1105</c:v>
                </c:pt>
                <c:pt idx="10">
                  <c:v>0.1135</c:v>
                </c:pt>
                <c:pt idx="11">
                  <c:v>0.1105</c:v>
                </c:pt>
              </c:numCache>
            </c:numRef>
          </c:val>
          <c:smooth val="0"/>
          <c:extLst>
            <c:ext xmlns:c16="http://schemas.microsoft.com/office/drawing/2014/chart" uri="{C3380CC4-5D6E-409C-BE32-E72D297353CC}">
              <c16:uniqueId val="{00000000-723F-0248-A988-B0A17BD82903}"/>
            </c:ext>
          </c:extLst>
        </c:ser>
        <c:dLbls>
          <c:showLegendKey val="0"/>
          <c:showVal val="0"/>
          <c:showCatName val="0"/>
          <c:showSerName val="0"/>
          <c:showPercent val="0"/>
          <c:showBubbleSize val="0"/>
        </c:dLbls>
        <c:smooth val="0"/>
        <c:axId val="1913249215"/>
        <c:axId val="1913255487"/>
      </c:lineChart>
      <c:catAx>
        <c:axId val="1913249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3255487"/>
        <c:crosses val="autoZero"/>
        <c:auto val="1"/>
        <c:lblAlgn val="ctr"/>
        <c:lblOffset val="100"/>
        <c:noMultiLvlLbl val="0"/>
      </c:catAx>
      <c:valAx>
        <c:axId val="191325548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32492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s>
</file>

<file path=ppt/diagrams/_rels/data4.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svg"/></Relationships>
</file>

<file path=ppt/diagrams/_rels/data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image" Target="../media/image37.svg"/><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diagrams/_rels/data7.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image" Target="../media/image37.svg"/></Relationships>
</file>

<file path=ppt/diagrams/_rels/data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hyperlink" Target="https://www.cms.gov/Regulations-and-Guidance/Guidance/Manuals/Internet-Only-Manuals-IOMs-Items/CMS012673" TargetMode="External"/><Relationship Id="rId1" Type="http://schemas.openxmlformats.org/officeDocument/2006/relationships/hyperlink" Target="https://www.cms.gov/medicare-coverage-database/overview-and-quick-search.aspx" TargetMode="Externa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4.svg"/></Relationships>
</file>

<file path=ppt/diagrams/_rels/data9.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image" Target="../media/image4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s>
</file>

<file path=ppt/diagrams/_rels/drawing4.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image" Target="../media/image37.svg"/><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diagrams/_rels/drawing7.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image" Target="../media/image37.svg"/></Relationships>
</file>

<file path=ppt/diagrams/_rels/drawing8.xml.rels><?xml version="1.0" encoding="UTF-8" standalone="yes"?>
<Relationships xmlns="http://schemas.openxmlformats.org/package/2006/relationships"><Relationship Id="rId3" Type="http://schemas.openxmlformats.org/officeDocument/2006/relationships/hyperlink" Target="https://www.cms.gov/medicare-coverage-database/overview-and-quick-search.aspx" TargetMode="External"/><Relationship Id="rId2" Type="http://schemas.openxmlformats.org/officeDocument/2006/relationships/image" Target="../media/image44.svg"/><Relationship Id="rId1" Type="http://schemas.openxmlformats.org/officeDocument/2006/relationships/image" Target="../media/image43.svg"/><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hyperlink" Target="https://www.cms.gov/Regulations-and-Guidance/Guidance/Manuals/Internet-Only-Manuals-IOMs-Items/CMS012673" TargetMode="External"/></Relationships>
</file>

<file path=ppt/diagrams/_rels/drawing9.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191D605-5BEB-4EDF-B35F-CC7D1520ADA0}" type="doc">
      <dgm:prSet loTypeId="urn:microsoft.com/office/officeart/2005/8/layout/vList2" loCatId="Inbox" qsTypeId="urn:microsoft.com/office/officeart/2005/8/quickstyle/simple1" qsCatId="simple" csTypeId="urn:microsoft.com/office/officeart/2005/8/colors/ColorSchemeForSuggestions" csCatId="other"/>
      <dgm:spPr/>
      <dgm:t>
        <a:bodyPr/>
        <a:lstStyle/>
        <a:p>
          <a:endParaRPr lang="en-US"/>
        </a:p>
      </dgm:t>
    </dgm:pt>
    <dgm:pt modelId="{F2845B16-712B-4DA0-A211-7BE936C4CD18}">
      <dgm:prSet/>
      <dgm:spPr/>
      <dgm:t>
        <a:bodyPr/>
        <a:lstStyle/>
        <a:p>
          <a:r>
            <a:rPr lang="en-US"/>
            <a:t>Time frames are generally calculated from date of receipt of notice</a:t>
          </a:r>
        </a:p>
      </dgm:t>
    </dgm:pt>
    <dgm:pt modelId="{06548F32-2D5C-46F9-9666-17FD53A3918C}" type="parTrans" cxnId="{2720F4DA-2260-4A88-8FC0-85584088FF42}">
      <dgm:prSet/>
      <dgm:spPr/>
      <dgm:t>
        <a:bodyPr/>
        <a:lstStyle/>
        <a:p>
          <a:endParaRPr lang="en-US"/>
        </a:p>
      </dgm:t>
    </dgm:pt>
    <dgm:pt modelId="{4730D147-8CDC-4915-8378-4DD423E30EC2}" type="sibTrans" cxnId="{2720F4DA-2260-4A88-8FC0-85584088FF42}">
      <dgm:prSet/>
      <dgm:spPr/>
      <dgm:t>
        <a:bodyPr/>
        <a:lstStyle/>
        <a:p>
          <a:endParaRPr lang="en-US"/>
        </a:p>
      </dgm:t>
    </dgm:pt>
    <dgm:pt modelId="{1F5A276F-4B26-4918-83F5-531BC0DCD396}">
      <dgm:prSet/>
      <dgm:spPr/>
      <dgm:t>
        <a:bodyPr/>
        <a:lstStyle/>
        <a:p>
          <a:r>
            <a:rPr lang="en-US"/>
            <a:t>5 days added to notice date</a:t>
          </a:r>
        </a:p>
      </dgm:t>
    </dgm:pt>
    <dgm:pt modelId="{A9D23696-F0CF-4D50-A035-1F86D217B2E1}" type="parTrans" cxnId="{285C345E-56DC-41D9-A473-661C4DC813BB}">
      <dgm:prSet/>
      <dgm:spPr/>
      <dgm:t>
        <a:bodyPr/>
        <a:lstStyle/>
        <a:p>
          <a:endParaRPr lang="en-US"/>
        </a:p>
      </dgm:t>
    </dgm:pt>
    <dgm:pt modelId="{AEE91AD5-46C1-43FC-B712-D6D011A02CD3}" type="sibTrans" cxnId="{285C345E-56DC-41D9-A473-661C4DC813BB}">
      <dgm:prSet/>
      <dgm:spPr/>
      <dgm:t>
        <a:bodyPr/>
        <a:lstStyle/>
        <a:p>
          <a:endParaRPr lang="en-US"/>
        </a:p>
      </dgm:t>
    </dgm:pt>
    <dgm:pt modelId="{0C6BDE7F-0C75-4B7A-BB95-96EC77B74B44}">
      <dgm:prSet/>
      <dgm:spPr/>
      <dgm:t>
        <a:bodyPr/>
        <a:lstStyle/>
        <a:p>
          <a:r>
            <a:rPr lang="en-US"/>
            <a:t>Time frames sometimes extended for good cause, examples include:</a:t>
          </a:r>
        </a:p>
      </dgm:t>
    </dgm:pt>
    <dgm:pt modelId="{A7E2FFFC-6274-41A9-9BAA-0DA50B5F2955}" type="parTrans" cxnId="{1F295B09-D808-4BB8-9C21-1E111807E19D}">
      <dgm:prSet/>
      <dgm:spPr/>
      <dgm:t>
        <a:bodyPr/>
        <a:lstStyle/>
        <a:p>
          <a:endParaRPr lang="en-US"/>
        </a:p>
      </dgm:t>
    </dgm:pt>
    <dgm:pt modelId="{F9EF6EF1-7E68-4A48-8D3E-1E82F8906852}" type="sibTrans" cxnId="{1F295B09-D808-4BB8-9C21-1E111807E19D}">
      <dgm:prSet/>
      <dgm:spPr/>
      <dgm:t>
        <a:bodyPr/>
        <a:lstStyle/>
        <a:p>
          <a:endParaRPr lang="en-US"/>
        </a:p>
      </dgm:t>
    </dgm:pt>
    <dgm:pt modelId="{D2D9E5C0-E7AD-43A4-84C3-80DFF30F8D1E}">
      <dgm:prSet/>
      <dgm:spPr/>
      <dgm:t>
        <a:bodyPr/>
        <a:lstStyle/>
        <a:p>
          <a:r>
            <a:rPr lang="en-US"/>
            <a:t>Serious illness</a:t>
          </a:r>
        </a:p>
      </dgm:t>
    </dgm:pt>
    <dgm:pt modelId="{7BA09C16-85FB-4941-9020-8B17A20C6339}" type="parTrans" cxnId="{D66E188A-E4D5-4569-BAEF-C4F9FD763D51}">
      <dgm:prSet/>
      <dgm:spPr/>
      <dgm:t>
        <a:bodyPr/>
        <a:lstStyle/>
        <a:p>
          <a:endParaRPr lang="en-US"/>
        </a:p>
      </dgm:t>
    </dgm:pt>
    <dgm:pt modelId="{E9BE441F-4779-4E87-89D6-C486C9BA532A}" type="sibTrans" cxnId="{D66E188A-E4D5-4569-BAEF-C4F9FD763D51}">
      <dgm:prSet/>
      <dgm:spPr/>
      <dgm:t>
        <a:bodyPr/>
        <a:lstStyle/>
        <a:p>
          <a:endParaRPr lang="en-US"/>
        </a:p>
      </dgm:t>
    </dgm:pt>
    <dgm:pt modelId="{FD548C66-2ED1-43E3-99B6-4206C5512CE1}">
      <dgm:prSet/>
      <dgm:spPr/>
      <dgm:t>
        <a:bodyPr/>
        <a:lstStyle/>
        <a:p>
          <a:r>
            <a:rPr lang="en-US"/>
            <a:t>Death in family</a:t>
          </a:r>
        </a:p>
      </dgm:t>
    </dgm:pt>
    <dgm:pt modelId="{63A0C4A1-D6C1-4221-A7CF-3C906574140C}" type="parTrans" cxnId="{41ABA819-118C-4CE0-9B1A-5D1CF20EC28E}">
      <dgm:prSet/>
      <dgm:spPr/>
      <dgm:t>
        <a:bodyPr/>
        <a:lstStyle/>
        <a:p>
          <a:endParaRPr lang="en-US"/>
        </a:p>
      </dgm:t>
    </dgm:pt>
    <dgm:pt modelId="{BC506097-B234-4FF1-A7EC-9D3FCBA6722B}" type="sibTrans" cxnId="{41ABA819-118C-4CE0-9B1A-5D1CF20EC28E}">
      <dgm:prSet/>
      <dgm:spPr/>
      <dgm:t>
        <a:bodyPr/>
        <a:lstStyle/>
        <a:p>
          <a:endParaRPr lang="en-US"/>
        </a:p>
      </dgm:t>
    </dgm:pt>
    <dgm:pt modelId="{287F28AB-DDBC-405E-B0F4-AD7280C56D9F}">
      <dgm:prSet/>
      <dgm:spPr/>
      <dgm:t>
        <a:bodyPr/>
        <a:lstStyle/>
        <a:p>
          <a:r>
            <a:rPr lang="en-US"/>
            <a:t>Records destroyed by fire/flood, etc</a:t>
          </a:r>
        </a:p>
      </dgm:t>
    </dgm:pt>
    <dgm:pt modelId="{79B2D68E-E956-460F-A761-280CD7A4A689}" type="parTrans" cxnId="{4580304F-C7B7-404D-A7E1-ABCB1D15AC86}">
      <dgm:prSet/>
      <dgm:spPr/>
      <dgm:t>
        <a:bodyPr/>
        <a:lstStyle/>
        <a:p>
          <a:endParaRPr lang="en-US"/>
        </a:p>
      </dgm:t>
    </dgm:pt>
    <dgm:pt modelId="{814372F9-0D9F-4988-8D86-29A8C8BA62FD}" type="sibTrans" cxnId="{4580304F-C7B7-404D-A7E1-ABCB1D15AC86}">
      <dgm:prSet/>
      <dgm:spPr/>
      <dgm:t>
        <a:bodyPr/>
        <a:lstStyle/>
        <a:p>
          <a:endParaRPr lang="en-US"/>
        </a:p>
      </dgm:t>
    </dgm:pt>
    <dgm:pt modelId="{DC757105-56E1-4EA2-A633-865AE8F8A4BE}">
      <dgm:prSet/>
      <dgm:spPr/>
      <dgm:t>
        <a:bodyPr/>
        <a:lstStyle/>
        <a:p>
          <a:r>
            <a:rPr lang="en-US"/>
            <a:t>Did not receive notice</a:t>
          </a:r>
        </a:p>
      </dgm:t>
    </dgm:pt>
    <dgm:pt modelId="{2610D0AF-38B1-4D49-9585-5DF2D05D9DBC}" type="parTrans" cxnId="{512C51C2-4DB3-47E3-B379-57A0FB0C95DC}">
      <dgm:prSet/>
      <dgm:spPr/>
      <dgm:t>
        <a:bodyPr/>
        <a:lstStyle/>
        <a:p>
          <a:endParaRPr lang="en-US"/>
        </a:p>
      </dgm:t>
    </dgm:pt>
    <dgm:pt modelId="{CA561FFE-64CB-4408-90C6-61B2925EDD1C}" type="sibTrans" cxnId="{512C51C2-4DB3-47E3-B379-57A0FB0C95DC}">
      <dgm:prSet/>
      <dgm:spPr/>
      <dgm:t>
        <a:bodyPr/>
        <a:lstStyle/>
        <a:p>
          <a:endParaRPr lang="en-US"/>
        </a:p>
      </dgm:t>
    </dgm:pt>
    <dgm:pt modelId="{345CF537-AFF0-4DFD-A705-858A265CA08D}">
      <dgm:prSet/>
      <dgm:spPr/>
      <dgm:t>
        <a:bodyPr/>
        <a:lstStyle/>
        <a:p>
          <a:r>
            <a:rPr lang="en-US"/>
            <a:t>Wrong information from contractor</a:t>
          </a:r>
        </a:p>
      </dgm:t>
    </dgm:pt>
    <dgm:pt modelId="{0AE46E3C-2645-4FF1-9E87-E8B1B8365EAE}" type="parTrans" cxnId="{7396A056-BD56-4A36-93A5-0977EBB0E330}">
      <dgm:prSet/>
      <dgm:spPr/>
      <dgm:t>
        <a:bodyPr/>
        <a:lstStyle/>
        <a:p>
          <a:endParaRPr lang="en-US"/>
        </a:p>
      </dgm:t>
    </dgm:pt>
    <dgm:pt modelId="{29F1C9B9-2D66-452E-BE4C-CC213A61869E}" type="sibTrans" cxnId="{7396A056-BD56-4A36-93A5-0977EBB0E330}">
      <dgm:prSet/>
      <dgm:spPr/>
      <dgm:t>
        <a:bodyPr/>
        <a:lstStyle/>
        <a:p>
          <a:endParaRPr lang="en-US"/>
        </a:p>
      </dgm:t>
    </dgm:pt>
    <dgm:pt modelId="{D74B305E-1506-4721-9957-4DE69F329C21}">
      <dgm:prSet/>
      <dgm:spPr/>
      <dgm:t>
        <a:bodyPr/>
        <a:lstStyle/>
        <a:p>
          <a:r>
            <a:rPr lang="en-US"/>
            <a:t>Sent request in good faith but it did not arrive</a:t>
          </a:r>
        </a:p>
      </dgm:t>
    </dgm:pt>
    <dgm:pt modelId="{540A8493-93B0-4704-96EA-27FA90BD11EE}" type="parTrans" cxnId="{A1FD8E95-22F4-4012-B48F-99E7F8A52511}">
      <dgm:prSet/>
      <dgm:spPr/>
      <dgm:t>
        <a:bodyPr/>
        <a:lstStyle/>
        <a:p>
          <a:endParaRPr lang="en-US"/>
        </a:p>
      </dgm:t>
    </dgm:pt>
    <dgm:pt modelId="{192E7512-84B0-478D-8701-88E2A8E2A48B}" type="sibTrans" cxnId="{A1FD8E95-22F4-4012-B48F-99E7F8A52511}">
      <dgm:prSet/>
      <dgm:spPr/>
      <dgm:t>
        <a:bodyPr/>
        <a:lstStyle/>
        <a:p>
          <a:endParaRPr lang="en-US"/>
        </a:p>
      </dgm:t>
    </dgm:pt>
    <dgm:pt modelId="{C689A7AC-2FA6-2F4E-8189-351A8037E7D5}" type="pres">
      <dgm:prSet presAssocID="{6191D605-5BEB-4EDF-B35F-CC7D1520ADA0}" presName="linear" presStyleCnt="0">
        <dgm:presLayoutVars>
          <dgm:animLvl val="lvl"/>
          <dgm:resizeHandles val="exact"/>
        </dgm:presLayoutVars>
      </dgm:prSet>
      <dgm:spPr/>
    </dgm:pt>
    <dgm:pt modelId="{5E4AD124-DA90-DE49-8C45-A37FABB5874F}" type="pres">
      <dgm:prSet presAssocID="{F2845B16-712B-4DA0-A211-7BE936C4CD18}" presName="parentText" presStyleLbl="node1" presStyleIdx="0" presStyleCnt="3">
        <dgm:presLayoutVars>
          <dgm:chMax val="0"/>
          <dgm:bulletEnabled val="1"/>
        </dgm:presLayoutVars>
      </dgm:prSet>
      <dgm:spPr/>
    </dgm:pt>
    <dgm:pt modelId="{C34B0DD9-65D2-4D4F-9FAD-4F6B53D9C56C}" type="pres">
      <dgm:prSet presAssocID="{4730D147-8CDC-4915-8378-4DD423E30EC2}" presName="spacer" presStyleCnt="0"/>
      <dgm:spPr/>
    </dgm:pt>
    <dgm:pt modelId="{65ECA2F0-DCF9-F84F-9F6B-83EFC898D3EF}" type="pres">
      <dgm:prSet presAssocID="{1F5A276F-4B26-4918-83F5-531BC0DCD396}" presName="parentText" presStyleLbl="node1" presStyleIdx="1" presStyleCnt="3">
        <dgm:presLayoutVars>
          <dgm:chMax val="0"/>
          <dgm:bulletEnabled val="1"/>
        </dgm:presLayoutVars>
      </dgm:prSet>
      <dgm:spPr/>
    </dgm:pt>
    <dgm:pt modelId="{268EA721-CFD3-654F-9A9F-A6184D38882B}" type="pres">
      <dgm:prSet presAssocID="{AEE91AD5-46C1-43FC-B712-D6D011A02CD3}" presName="spacer" presStyleCnt="0"/>
      <dgm:spPr/>
    </dgm:pt>
    <dgm:pt modelId="{8A66D067-7A48-7C4D-AAF8-A3FF0DDF14BC}" type="pres">
      <dgm:prSet presAssocID="{0C6BDE7F-0C75-4B7A-BB95-96EC77B74B44}" presName="parentText" presStyleLbl="node1" presStyleIdx="2" presStyleCnt="3">
        <dgm:presLayoutVars>
          <dgm:chMax val="0"/>
          <dgm:bulletEnabled val="1"/>
        </dgm:presLayoutVars>
      </dgm:prSet>
      <dgm:spPr/>
    </dgm:pt>
    <dgm:pt modelId="{32553BC7-7FDB-C84C-8C9C-747473146C3A}" type="pres">
      <dgm:prSet presAssocID="{0C6BDE7F-0C75-4B7A-BB95-96EC77B74B44}" presName="childText" presStyleLbl="revTx" presStyleIdx="0" presStyleCnt="1">
        <dgm:presLayoutVars>
          <dgm:bulletEnabled val="1"/>
        </dgm:presLayoutVars>
      </dgm:prSet>
      <dgm:spPr/>
    </dgm:pt>
  </dgm:ptLst>
  <dgm:cxnLst>
    <dgm:cxn modelId="{1F295B09-D808-4BB8-9C21-1E111807E19D}" srcId="{6191D605-5BEB-4EDF-B35F-CC7D1520ADA0}" destId="{0C6BDE7F-0C75-4B7A-BB95-96EC77B74B44}" srcOrd="2" destOrd="0" parTransId="{A7E2FFFC-6274-41A9-9BAA-0DA50B5F2955}" sibTransId="{F9EF6EF1-7E68-4A48-8D3E-1E82F8906852}"/>
    <dgm:cxn modelId="{41ABA819-118C-4CE0-9B1A-5D1CF20EC28E}" srcId="{0C6BDE7F-0C75-4B7A-BB95-96EC77B74B44}" destId="{FD548C66-2ED1-43E3-99B6-4206C5512CE1}" srcOrd="1" destOrd="0" parTransId="{63A0C4A1-D6C1-4221-A7CF-3C906574140C}" sibTransId="{BC506097-B234-4FF1-A7EC-9D3FCBA6722B}"/>
    <dgm:cxn modelId="{B712261C-2474-9745-B6A8-2BE5B195F011}" type="presOf" srcId="{287F28AB-DDBC-405E-B0F4-AD7280C56D9F}" destId="{32553BC7-7FDB-C84C-8C9C-747473146C3A}" srcOrd="0" destOrd="2" presId="urn:microsoft.com/office/officeart/2005/8/layout/vList2"/>
    <dgm:cxn modelId="{5F2DE42F-2EFD-594F-AE29-C2DF3B194032}" type="presOf" srcId="{F2845B16-712B-4DA0-A211-7BE936C4CD18}" destId="{5E4AD124-DA90-DE49-8C45-A37FABB5874F}" srcOrd="0" destOrd="0" presId="urn:microsoft.com/office/officeart/2005/8/layout/vList2"/>
    <dgm:cxn modelId="{50B3F63D-C41C-9245-AA88-8020A6ACDA36}" type="presOf" srcId="{D2D9E5C0-E7AD-43A4-84C3-80DFF30F8D1E}" destId="{32553BC7-7FDB-C84C-8C9C-747473146C3A}" srcOrd="0" destOrd="0" presId="urn:microsoft.com/office/officeart/2005/8/layout/vList2"/>
    <dgm:cxn modelId="{285C345E-56DC-41D9-A473-661C4DC813BB}" srcId="{6191D605-5BEB-4EDF-B35F-CC7D1520ADA0}" destId="{1F5A276F-4B26-4918-83F5-531BC0DCD396}" srcOrd="1" destOrd="0" parTransId="{A9D23696-F0CF-4D50-A035-1F86D217B2E1}" sibTransId="{AEE91AD5-46C1-43FC-B712-D6D011A02CD3}"/>
    <dgm:cxn modelId="{C08C5843-31A2-FC46-81EF-757D6429D528}" type="presOf" srcId="{D74B305E-1506-4721-9957-4DE69F329C21}" destId="{32553BC7-7FDB-C84C-8C9C-747473146C3A}" srcOrd="0" destOrd="5" presId="urn:microsoft.com/office/officeart/2005/8/layout/vList2"/>
    <dgm:cxn modelId="{6545714A-5DBB-8242-9A27-36DED4D596E0}" type="presOf" srcId="{0C6BDE7F-0C75-4B7A-BB95-96EC77B74B44}" destId="{8A66D067-7A48-7C4D-AAF8-A3FF0DDF14BC}" srcOrd="0" destOrd="0" presId="urn:microsoft.com/office/officeart/2005/8/layout/vList2"/>
    <dgm:cxn modelId="{4580304F-C7B7-404D-A7E1-ABCB1D15AC86}" srcId="{0C6BDE7F-0C75-4B7A-BB95-96EC77B74B44}" destId="{287F28AB-DDBC-405E-B0F4-AD7280C56D9F}" srcOrd="2" destOrd="0" parTransId="{79B2D68E-E956-460F-A761-280CD7A4A689}" sibTransId="{814372F9-0D9F-4988-8D86-29A8C8BA62FD}"/>
    <dgm:cxn modelId="{A37D8A74-5461-F840-91FE-F53787F38C31}" type="presOf" srcId="{1F5A276F-4B26-4918-83F5-531BC0DCD396}" destId="{65ECA2F0-DCF9-F84F-9F6B-83EFC898D3EF}" srcOrd="0" destOrd="0" presId="urn:microsoft.com/office/officeart/2005/8/layout/vList2"/>
    <dgm:cxn modelId="{7396A056-BD56-4A36-93A5-0977EBB0E330}" srcId="{0C6BDE7F-0C75-4B7A-BB95-96EC77B74B44}" destId="{345CF537-AFF0-4DFD-A705-858A265CA08D}" srcOrd="4" destOrd="0" parTransId="{0AE46E3C-2645-4FF1-9E87-E8B1B8365EAE}" sibTransId="{29F1C9B9-2D66-452E-BE4C-CC213A61869E}"/>
    <dgm:cxn modelId="{6601C356-B50D-544A-A2FD-55133EEEF6B9}" type="presOf" srcId="{6191D605-5BEB-4EDF-B35F-CC7D1520ADA0}" destId="{C689A7AC-2FA6-2F4E-8189-351A8037E7D5}" srcOrd="0" destOrd="0" presId="urn:microsoft.com/office/officeart/2005/8/layout/vList2"/>
    <dgm:cxn modelId="{3112EE58-8391-6444-8DD0-99106D3F9DF3}" type="presOf" srcId="{FD548C66-2ED1-43E3-99B6-4206C5512CE1}" destId="{32553BC7-7FDB-C84C-8C9C-747473146C3A}" srcOrd="0" destOrd="1" presId="urn:microsoft.com/office/officeart/2005/8/layout/vList2"/>
    <dgm:cxn modelId="{D66E188A-E4D5-4569-BAEF-C4F9FD763D51}" srcId="{0C6BDE7F-0C75-4B7A-BB95-96EC77B74B44}" destId="{D2D9E5C0-E7AD-43A4-84C3-80DFF30F8D1E}" srcOrd="0" destOrd="0" parTransId="{7BA09C16-85FB-4941-9020-8B17A20C6339}" sibTransId="{E9BE441F-4779-4E87-89D6-C486C9BA532A}"/>
    <dgm:cxn modelId="{A1FD8E95-22F4-4012-B48F-99E7F8A52511}" srcId="{0C6BDE7F-0C75-4B7A-BB95-96EC77B74B44}" destId="{D74B305E-1506-4721-9957-4DE69F329C21}" srcOrd="5" destOrd="0" parTransId="{540A8493-93B0-4704-96EA-27FA90BD11EE}" sibTransId="{192E7512-84B0-478D-8701-88E2A8E2A48B}"/>
    <dgm:cxn modelId="{C28B89A1-4FDA-2E4A-B74F-22150A3EDD73}" type="presOf" srcId="{345CF537-AFF0-4DFD-A705-858A265CA08D}" destId="{32553BC7-7FDB-C84C-8C9C-747473146C3A}" srcOrd="0" destOrd="4" presId="urn:microsoft.com/office/officeart/2005/8/layout/vList2"/>
    <dgm:cxn modelId="{512C51C2-4DB3-47E3-B379-57A0FB0C95DC}" srcId="{0C6BDE7F-0C75-4B7A-BB95-96EC77B74B44}" destId="{DC757105-56E1-4EA2-A633-865AE8F8A4BE}" srcOrd="3" destOrd="0" parTransId="{2610D0AF-38B1-4D49-9585-5DF2D05D9DBC}" sibTransId="{CA561FFE-64CB-4408-90C6-61B2925EDD1C}"/>
    <dgm:cxn modelId="{2720F4DA-2260-4A88-8FC0-85584088FF42}" srcId="{6191D605-5BEB-4EDF-B35F-CC7D1520ADA0}" destId="{F2845B16-712B-4DA0-A211-7BE936C4CD18}" srcOrd="0" destOrd="0" parTransId="{06548F32-2D5C-46F9-9666-17FD53A3918C}" sibTransId="{4730D147-8CDC-4915-8378-4DD423E30EC2}"/>
    <dgm:cxn modelId="{DE191AE6-F609-0B47-80C0-003D24DC4402}" type="presOf" srcId="{DC757105-56E1-4EA2-A633-865AE8F8A4BE}" destId="{32553BC7-7FDB-C84C-8C9C-747473146C3A}" srcOrd="0" destOrd="3" presId="urn:microsoft.com/office/officeart/2005/8/layout/vList2"/>
    <dgm:cxn modelId="{BCA8628C-9164-BE40-9368-BA7DE06DA6FA}" type="presParOf" srcId="{C689A7AC-2FA6-2F4E-8189-351A8037E7D5}" destId="{5E4AD124-DA90-DE49-8C45-A37FABB5874F}" srcOrd="0" destOrd="0" presId="urn:microsoft.com/office/officeart/2005/8/layout/vList2"/>
    <dgm:cxn modelId="{CF03B344-0EAD-5045-A23D-4BFBBE2265B6}" type="presParOf" srcId="{C689A7AC-2FA6-2F4E-8189-351A8037E7D5}" destId="{C34B0DD9-65D2-4D4F-9FAD-4F6B53D9C56C}" srcOrd="1" destOrd="0" presId="urn:microsoft.com/office/officeart/2005/8/layout/vList2"/>
    <dgm:cxn modelId="{70366B58-408A-3048-9490-08CF3426DA87}" type="presParOf" srcId="{C689A7AC-2FA6-2F4E-8189-351A8037E7D5}" destId="{65ECA2F0-DCF9-F84F-9F6B-83EFC898D3EF}" srcOrd="2" destOrd="0" presId="urn:microsoft.com/office/officeart/2005/8/layout/vList2"/>
    <dgm:cxn modelId="{F076E7D8-B4CF-2A48-85C0-055DB348E22F}" type="presParOf" srcId="{C689A7AC-2FA6-2F4E-8189-351A8037E7D5}" destId="{268EA721-CFD3-654F-9A9F-A6184D38882B}" srcOrd="3" destOrd="0" presId="urn:microsoft.com/office/officeart/2005/8/layout/vList2"/>
    <dgm:cxn modelId="{9A83C16A-52B1-854D-A1E0-B738C9CCC92D}" type="presParOf" srcId="{C689A7AC-2FA6-2F4E-8189-351A8037E7D5}" destId="{8A66D067-7A48-7C4D-AAF8-A3FF0DDF14BC}" srcOrd="4" destOrd="0" presId="urn:microsoft.com/office/officeart/2005/8/layout/vList2"/>
    <dgm:cxn modelId="{8A95AA4D-BDD9-0840-A75A-4D48C21CEBC0}" type="presParOf" srcId="{C689A7AC-2FA6-2F4E-8189-351A8037E7D5}" destId="{32553BC7-7FDB-C84C-8C9C-747473146C3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9A6C37F-04CB-4378-B81B-26443EF26591}" type="doc">
      <dgm:prSet loTypeId="urn:microsoft.com/office/officeart/2016/7/layout/BasicLinearProcessNumbered" loCatId="process" qsTypeId="urn:microsoft.com/office/officeart/2005/8/quickstyle/simple1" qsCatId="simple" csTypeId="urn:microsoft.com/office/officeart/2005/8/colors/ColorSchemeForSuggestions" csCatId="other"/>
      <dgm:spPr/>
      <dgm:t>
        <a:bodyPr/>
        <a:lstStyle/>
        <a:p>
          <a:endParaRPr lang="en-US"/>
        </a:p>
      </dgm:t>
    </dgm:pt>
    <dgm:pt modelId="{02D57239-699E-42BD-BB01-7D8A168F4C86}">
      <dgm:prSet/>
      <dgm:spPr/>
      <dgm:t>
        <a:bodyPr/>
        <a:lstStyle/>
        <a:p>
          <a:r>
            <a:rPr lang="en-US"/>
            <a:t>Each drug plan must have a separate grievance process to address issues that are not appeals</a:t>
          </a:r>
        </a:p>
      </dgm:t>
    </dgm:pt>
    <dgm:pt modelId="{54F60054-72A0-433C-9779-6E1BEDAAF7B5}" type="parTrans" cxnId="{6723F30E-A5CA-41D4-9CFF-445C0A8F18E2}">
      <dgm:prSet/>
      <dgm:spPr/>
      <dgm:t>
        <a:bodyPr/>
        <a:lstStyle/>
        <a:p>
          <a:endParaRPr lang="en-US"/>
        </a:p>
      </dgm:t>
    </dgm:pt>
    <dgm:pt modelId="{02E313F5-2272-41D0-B3FD-B7E482362B1A}" type="sibTrans" cxnId="{6723F30E-A5CA-41D4-9CFF-445C0A8F18E2}">
      <dgm:prSet phldrT="01" phldr="0"/>
      <dgm:spPr/>
      <dgm:t>
        <a:bodyPr/>
        <a:lstStyle/>
        <a:p>
          <a:r>
            <a:rPr lang="en-US"/>
            <a:t>01</a:t>
          </a:r>
        </a:p>
      </dgm:t>
    </dgm:pt>
    <dgm:pt modelId="{DAE98B62-56FC-4E4B-81C2-9CEC014CEBCA}">
      <dgm:prSet/>
      <dgm:spPr/>
      <dgm:t>
        <a:bodyPr/>
        <a:lstStyle/>
        <a:p>
          <a:r>
            <a:rPr lang="en-US"/>
            <a:t>May be filed orally /in writing w/i 60 days</a:t>
          </a:r>
        </a:p>
      </dgm:t>
    </dgm:pt>
    <dgm:pt modelId="{C4911B92-6213-4F2F-96E1-93DEDA8A2211}" type="parTrans" cxnId="{413E9707-CC92-4D4B-96F5-3B282BEC1F4E}">
      <dgm:prSet/>
      <dgm:spPr/>
      <dgm:t>
        <a:bodyPr/>
        <a:lstStyle/>
        <a:p>
          <a:endParaRPr lang="en-US"/>
        </a:p>
      </dgm:t>
    </dgm:pt>
    <dgm:pt modelId="{EB3EB828-65BA-4671-9B59-13841206F331}" type="sibTrans" cxnId="{413E9707-CC92-4D4B-96F5-3B282BEC1F4E}">
      <dgm:prSet phldrT="02" phldr="0"/>
      <dgm:spPr/>
      <dgm:t>
        <a:bodyPr/>
        <a:lstStyle/>
        <a:p>
          <a:r>
            <a:rPr lang="en-US"/>
            <a:t>02</a:t>
          </a:r>
        </a:p>
      </dgm:t>
    </dgm:pt>
    <dgm:pt modelId="{42A1DB79-F8BE-49BC-BAE6-48C1282D7AD3}">
      <dgm:prSet/>
      <dgm:spPr/>
      <dgm:t>
        <a:bodyPr/>
        <a:lstStyle/>
        <a:p>
          <a:r>
            <a:rPr lang="en-US"/>
            <a:t>Plans must resolve grievances</a:t>
          </a:r>
        </a:p>
      </dgm:t>
    </dgm:pt>
    <dgm:pt modelId="{F0B17C2D-BAD2-4096-BD55-6AFA6A82A24B}" type="parTrans" cxnId="{582DAE04-3324-49C1-B569-2325855E77DA}">
      <dgm:prSet/>
      <dgm:spPr/>
      <dgm:t>
        <a:bodyPr/>
        <a:lstStyle/>
        <a:p>
          <a:endParaRPr lang="en-US"/>
        </a:p>
      </dgm:t>
    </dgm:pt>
    <dgm:pt modelId="{ED43709D-F812-42C1-8895-8B9EC7CD108C}" type="sibTrans" cxnId="{582DAE04-3324-49C1-B569-2325855E77DA}">
      <dgm:prSet phldrT="03" phldr="0"/>
      <dgm:spPr/>
      <dgm:t>
        <a:bodyPr/>
        <a:lstStyle/>
        <a:p>
          <a:r>
            <a:rPr lang="en-US"/>
            <a:t>03</a:t>
          </a:r>
        </a:p>
      </dgm:t>
    </dgm:pt>
    <dgm:pt modelId="{629F2094-A200-4916-A92B-FB1231EA4160}">
      <dgm:prSet/>
      <dgm:spPr/>
      <dgm:t>
        <a:bodyPr/>
        <a:lstStyle/>
        <a:p>
          <a:r>
            <a:rPr lang="en-US"/>
            <a:t>w/i 30 days generally</a:t>
          </a:r>
        </a:p>
      </dgm:t>
    </dgm:pt>
    <dgm:pt modelId="{51B83683-F129-40ED-B2B1-3758D0F7560F}" type="parTrans" cxnId="{BDC7C6B8-41A4-40B4-8C0B-0243FD9C7758}">
      <dgm:prSet/>
      <dgm:spPr/>
      <dgm:t>
        <a:bodyPr/>
        <a:lstStyle/>
        <a:p>
          <a:endParaRPr lang="en-US"/>
        </a:p>
      </dgm:t>
    </dgm:pt>
    <dgm:pt modelId="{D9114966-E0CA-4878-AB98-55D82902D855}" type="sibTrans" cxnId="{BDC7C6B8-41A4-40B4-8C0B-0243FD9C7758}">
      <dgm:prSet/>
      <dgm:spPr/>
      <dgm:t>
        <a:bodyPr/>
        <a:lstStyle/>
        <a:p>
          <a:endParaRPr lang="en-US"/>
        </a:p>
      </dgm:t>
    </dgm:pt>
    <dgm:pt modelId="{C6715232-F6E6-4F53-AD9B-A374A1992FB8}">
      <dgm:prSet/>
      <dgm:spPr/>
      <dgm:t>
        <a:bodyPr/>
        <a:lstStyle/>
        <a:p>
          <a:r>
            <a:rPr lang="en-US"/>
            <a:t>w/i 24 hrs if arise from decision not to expedite coverage determination or redetermination</a:t>
          </a:r>
        </a:p>
      </dgm:t>
    </dgm:pt>
    <dgm:pt modelId="{9E68FB3A-280D-41E6-9CC4-E3012E922AF5}" type="parTrans" cxnId="{C6AAE4F4-E1A0-4F1C-81BF-A4F7D7F4CD8F}">
      <dgm:prSet/>
      <dgm:spPr/>
      <dgm:t>
        <a:bodyPr/>
        <a:lstStyle/>
        <a:p>
          <a:endParaRPr lang="en-US"/>
        </a:p>
      </dgm:t>
    </dgm:pt>
    <dgm:pt modelId="{62C3008B-4E21-489D-BBF3-21AF29A27D58}" type="sibTrans" cxnId="{C6AAE4F4-E1A0-4F1C-81BF-A4F7D7F4CD8F}">
      <dgm:prSet/>
      <dgm:spPr/>
      <dgm:t>
        <a:bodyPr/>
        <a:lstStyle/>
        <a:p>
          <a:endParaRPr lang="en-US"/>
        </a:p>
      </dgm:t>
    </dgm:pt>
    <dgm:pt modelId="{9A681FE5-D126-4743-8709-8E4967CE2CE3}" type="pres">
      <dgm:prSet presAssocID="{A9A6C37F-04CB-4378-B81B-26443EF26591}" presName="Name0" presStyleCnt="0">
        <dgm:presLayoutVars>
          <dgm:animLvl val="lvl"/>
          <dgm:resizeHandles val="exact"/>
        </dgm:presLayoutVars>
      </dgm:prSet>
      <dgm:spPr/>
    </dgm:pt>
    <dgm:pt modelId="{BF867055-096E-5645-8C49-755B7BDF6EC4}" type="pres">
      <dgm:prSet presAssocID="{02D57239-699E-42BD-BB01-7D8A168F4C86}" presName="compositeNode" presStyleCnt="0">
        <dgm:presLayoutVars>
          <dgm:bulletEnabled val="1"/>
        </dgm:presLayoutVars>
      </dgm:prSet>
      <dgm:spPr/>
    </dgm:pt>
    <dgm:pt modelId="{A9C52B4E-A109-784B-AB27-F5E1C7DCD44F}" type="pres">
      <dgm:prSet presAssocID="{02D57239-699E-42BD-BB01-7D8A168F4C86}" presName="bgRect" presStyleLbl="bgAccFollowNode1" presStyleIdx="0" presStyleCnt="3"/>
      <dgm:spPr/>
    </dgm:pt>
    <dgm:pt modelId="{543E1FCD-C8A0-BD42-812E-0C94B40B3E71}" type="pres">
      <dgm:prSet presAssocID="{02E313F5-2272-41D0-B3FD-B7E482362B1A}" presName="sibTransNodeCircle" presStyleLbl="alignNode1" presStyleIdx="0" presStyleCnt="6">
        <dgm:presLayoutVars>
          <dgm:chMax val="0"/>
          <dgm:bulletEnabled/>
        </dgm:presLayoutVars>
      </dgm:prSet>
      <dgm:spPr/>
    </dgm:pt>
    <dgm:pt modelId="{AB29E7BB-1791-9F44-A008-896F78A6B333}" type="pres">
      <dgm:prSet presAssocID="{02D57239-699E-42BD-BB01-7D8A168F4C86}" presName="bottomLine" presStyleLbl="alignNode1" presStyleIdx="1" presStyleCnt="6">
        <dgm:presLayoutVars/>
      </dgm:prSet>
      <dgm:spPr/>
    </dgm:pt>
    <dgm:pt modelId="{D7BE3038-A38F-404C-8586-7107A197441B}" type="pres">
      <dgm:prSet presAssocID="{02D57239-699E-42BD-BB01-7D8A168F4C86}" presName="nodeText" presStyleLbl="bgAccFollowNode1" presStyleIdx="0" presStyleCnt="3">
        <dgm:presLayoutVars>
          <dgm:bulletEnabled val="1"/>
        </dgm:presLayoutVars>
      </dgm:prSet>
      <dgm:spPr/>
    </dgm:pt>
    <dgm:pt modelId="{D59888CA-FAAB-F842-BF55-82B382666514}" type="pres">
      <dgm:prSet presAssocID="{02E313F5-2272-41D0-B3FD-B7E482362B1A}" presName="sibTrans" presStyleCnt="0"/>
      <dgm:spPr/>
    </dgm:pt>
    <dgm:pt modelId="{422B5A77-EF97-8343-8A43-C31A725C1816}" type="pres">
      <dgm:prSet presAssocID="{DAE98B62-56FC-4E4B-81C2-9CEC014CEBCA}" presName="compositeNode" presStyleCnt="0">
        <dgm:presLayoutVars>
          <dgm:bulletEnabled val="1"/>
        </dgm:presLayoutVars>
      </dgm:prSet>
      <dgm:spPr/>
    </dgm:pt>
    <dgm:pt modelId="{E8856E24-A08D-484A-AF92-BDF2F524BE58}" type="pres">
      <dgm:prSet presAssocID="{DAE98B62-56FC-4E4B-81C2-9CEC014CEBCA}" presName="bgRect" presStyleLbl="bgAccFollowNode1" presStyleIdx="1" presStyleCnt="3"/>
      <dgm:spPr/>
    </dgm:pt>
    <dgm:pt modelId="{B826A9E6-CFCB-C542-AC7D-C4D260C3F17B}" type="pres">
      <dgm:prSet presAssocID="{EB3EB828-65BA-4671-9B59-13841206F331}" presName="sibTransNodeCircle" presStyleLbl="alignNode1" presStyleIdx="2" presStyleCnt="6">
        <dgm:presLayoutVars>
          <dgm:chMax val="0"/>
          <dgm:bulletEnabled/>
        </dgm:presLayoutVars>
      </dgm:prSet>
      <dgm:spPr/>
    </dgm:pt>
    <dgm:pt modelId="{7E255345-9AA6-DF46-969A-12DB37ABB8D9}" type="pres">
      <dgm:prSet presAssocID="{DAE98B62-56FC-4E4B-81C2-9CEC014CEBCA}" presName="bottomLine" presStyleLbl="alignNode1" presStyleIdx="3" presStyleCnt="6">
        <dgm:presLayoutVars/>
      </dgm:prSet>
      <dgm:spPr/>
    </dgm:pt>
    <dgm:pt modelId="{1B366D79-EC7D-8741-A20B-6668CC558AED}" type="pres">
      <dgm:prSet presAssocID="{DAE98B62-56FC-4E4B-81C2-9CEC014CEBCA}" presName="nodeText" presStyleLbl="bgAccFollowNode1" presStyleIdx="1" presStyleCnt="3">
        <dgm:presLayoutVars>
          <dgm:bulletEnabled val="1"/>
        </dgm:presLayoutVars>
      </dgm:prSet>
      <dgm:spPr/>
    </dgm:pt>
    <dgm:pt modelId="{F34CECB3-6AEC-FC4D-BC13-BD36F95FA82C}" type="pres">
      <dgm:prSet presAssocID="{EB3EB828-65BA-4671-9B59-13841206F331}" presName="sibTrans" presStyleCnt="0"/>
      <dgm:spPr/>
    </dgm:pt>
    <dgm:pt modelId="{4154CD02-55EA-514E-8BBB-6BEC4755E27F}" type="pres">
      <dgm:prSet presAssocID="{42A1DB79-F8BE-49BC-BAE6-48C1282D7AD3}" presName="compositeNode" presStyleCnt="0">
        <dgm:presLayoutVars>
          <dgm:bulletEnabled val="1"/>
        </dgm:presLayoutVars>
      </dgm:prSet>
      <dgm:spPr/>
    </dgm:pt>
    <dgm:pt modelId="{D251F136-DB6E-B747-A8D2-3C917952C20D}" type="pres">
      <dgm:prSet presAssocID="{42A1DB79-F8BE-49BC-BAE6-48C1282D7AD3}" presName="bgRect" presStyleLbl="bgAccFollowNode1" presStyleIdx="2" presStyleCnt="3"/>
      <dgm:spPr/>
    </dgm:pt>
    <dgm:pt modelId="{71E27BC2-0CA9-044B-826E-E0AD9E79F5A1}" type="pres">
      <dgm:prSet presAssocID="{ED43709D-F812-42C1-8895-8B9EC7CD108C}" presName="sibTransNodeCircle" presStyleLbl="alignNode1" presStyleIdx="4" presStyleCnt="6">
        <dgm:presLayoutVars>
          <dgm:chMax val="0"/>
          <dgm:bulletEnabled/>
        </dgm:presLayoutVars>
      </dgm:prSet>
      <dgm:spPr/>
    </dgm:pt>
    <dgm:pt modelId="{AAE6C367-5026-5642-B11B-7B9CDC471E9B}" type="pres">
      <dgm:prSet presAssocID="{42A1DB79-F8BE-49BC-BAE6-48C1282D7AD3}" presName="bottomLine" presStyleLbl="alignNode1" presStyleIdx="5" presStyleCnt="6">
        <dgm:presLayoutVars/>
      </dgm:prSet>
      <dgm:spPr/>
    </dgm:pt>
    <dgm:pt modelId="{FD3A9222-E6C4-CA44-A809-C1C73CF414F3}" type="pres">
      <dgm:prSet presAssocID="{42A1DB79-F8BE-49BC-BAE6-48C1282D7AD3}" presName="nodeText" presStyleLbl="bgAccFollowNode1" presStyleIdx="2" presStyleCnt="3">
        <dgm:presLayoutVars>
          <dgm:bulletEnabled val="1"/>
        </dgm:presLayoutVars>
      </dgm:prSet>
      <dgm:spPr/>
    </dgm:pt>
  </dgm:ptLst>
  <dgm:cxnLst>
    <dgm:cxn modelId="{25A70C02-87C5-4142-B78A-E273F4E2842E}" type="presOf" srcId="{DAE98B62-56FC-4E4B-81C2-9CEC014CEBCA}" destId="{E8856E24-A08D-484A-AF92-BDF2F524BE58}" srcOrd="0" destOrd="0" presId="urn:microsoft.com/office/officeart/2016/7/layout/BasicLinearProcessNumbered"/>
    <dgm:cxn modelId="{582DAE04-3324-49C1-B569-2325855E77DA}" srcId="{A9A6C37F-04CB-4378-B81B-26443EF26591}" destId="{42A1DB79-F8BE-49BC-BAE6-48C1282D7AD3}" srcOrd="2" destOrd="0" parTransId="{F0B17C2D-BAD2-4096-BD55-6AFA6A82A24B}" sibTransId="{ED43709D-F812-42C1-8895-8B9EC7CD108C}"/>
    <dgm:cxn modelId="{413E9707-CC92-4D4B-96F5-3B282BEC1F4E}" srcId="{A9A6C37F-04CB-4378-B81B-26443EF26591}" destId="{DAE98B62-56FC-4E4B-81C2-9CEC014CEBCA}" srcOrd="1" destOrd="0" parTransId="{C4911B92-6213-4F2F-96E1-93DEDA8A2211}" sibTransId="{EB3EB828-65BA-4671-9B59-13841206F331}"/>
    <dgm:cxn modelId="{6723F30E-A5CA-41D4-9CFF-445C0A8F18E2}" srcId="{A9A6C37F-04CB-4378-B81B-26443EF26591}" destId="{02D57239-699E-42BD-BB01-7D8A168F4C86}" srcOrd="0" destOrd="0" parTransId="{54F60054-72A0-433C-9779-6E1BEDAAF7B5}" sibTransId="{02E313F5-2272-41D0-B3FD-B7E482362B1A}"/>
    <dgm:cxn modelId="{5F912120-245E-434A-B293-A4863758BC2D}" type="presOf" srcId="{42A1DB79-F8BE-49BC-BAE6-48C1282D7AD3}" destId="{FD3A9222-E6C4-CA44-A809-C1C73CF414F3}" srcOrd="1" destOrd="0" presId="urn:microsoft.com/office/officeart/2016/7/layout/BasicLinearProcessNumbered"/>
    <dgm:cxn modelId="{41F7BE38-6070-804E-8571-BAE1B381B22A}" type="presOf" srcId="{ED43709D-F812-42C1-8895-8B9EC7CD108C}" destId="{71E27BC2-0CA9-044B-826E-E0AD9E79F5A1}" srcOrd="0" destOrd="0" presId="urn:microsoft.com/office/officeart/2016/7/layout/BasicLinearProcessNumbered"/>
    <dgm:cxn modelId="{5BC2CD3E-893E-A449-8064-8488E90243A9}" type="presOf" srcId="{02D57239-699E-42BD-BB01-7D8A168F4C86}" destId="{D7BE3038-A38F-404C-8586-7107A197441B}" srcOrd="1" destOrd="0" presId="urn:microsoft.com/office/officeart/2016/7/layout/BasicLinearProcessNumbered"/>
    <dgm:cxn modelId="{6935837D-AD5D-6E42-84D6-D8733DA0B242}" type="presOf" srcId="{02E313F5-2272-41D0-B3FD-B7E482362B1A}" destId="{543E1FCD-C8A0-BD42-812E-0C94B40B3E71}" srcOrd="0" destOrd="0" presId="urn:microsoft.com/office/officeart/2016/7/layout/BasicLinearProcessNumbered"/>
    <dgm:cxn modelId="{A504E186-C383-3249-A104-3D62F8456947}" type="presOf" srcId="{42A1DB79-F8BE-49BC-BAE6-48C1282D7AD3}" destId="{D251F136-DB6E-B747-A8D2-3C917952C20D}" srcOrd="0" destOrd="0" presId="urn:microsoft.com/office/officeart/2016/7/layout/BasicLinearProcessNumbered"/>
    <dgm:cxn modelId="{91EBAF9E-AD4C-D74F-962E-0073379EA59C}" type="presOf" srcId="{EB3EB828-65BA-4671-9B59-13841206F331}" destId="{B826A9E6-CFCB-C542-AC7D-C4D260C3F17B}" srcOrd="0" destOrd="0" presId="urn:microsoft.com/office/officeart/2016/7/layout/BasicLinearProcessNumbered"/>
    <dgm:cxn modelId="{9D3D069F-DABF-2942-8C85-1E90A77D8566}" type="presOf" srcId="{629F2094-A200-4916-A92B-FB1231EA4160}" destId="{FD3A9222-E6C4-CA44-A809-C1C73CF414F3}" srcOrd="0" destOrd="1" presId="urn:microsoft.com/office/officeart/2016/7/layout/BasicLinearProcessNumbered"/>
    <dgm:cxn modelId="{8DB516A2-4F73-7A4B-A9C8-2E80D1BF5D09}" type="presOf" srcId="{C6715232-F6E6-4F53-AD9B-A374A1992FB8}" destId="{FD3A9222-E6C4-CA44-A809-C1C73CF414F3}" srcOrd="0" destOrd="2" presId="urn:microsoft.com/office/officeart/2016/7/layout/BasicLinearProcessNumbered"/>
    <dgm:cxn modelId="{AA8830AA-6085-4441-A74C-E8CED07B8770}" type="presOf" srcId="{DAE98B62-56FC-4E4B-81C2-9CEC014CEBCA}" destId="{1B366D79-EC7D-8741-A20B-6668CC558AED}" srcOrd="1" destOrd="0" presId="urn:microsoft.com/office/officeart/2016/7/layout/BasicLinearProcessNumbered"/>
    <dgm:cxn modelId="{94E939B8-F63C-2944-9285-513C405BD6BB}" type="presOf" srcId="{02D57239-699E-42BD-BB01-7D8A168F4C86}" destId="{A9C52B4E-A109-784B-AB27-F5E1C7DCD44F}" srcOrd="0" destOrd="0" presId="urn:microsoft.com/office/officeart/2016/7/layout/BasicLinearProcessNumbered"/>
    <dgm:cxn modelId="{BDC7C6B8-41A4-40B4-8C0B-0243FD9C7758}" srcId="{42A1DB79-F8BE-49BC-BAE6-48C1282D7AD3}" destId="{629F2094-A200-4916-A92B-FB1231EA4160}" srcOrd="0" destOrd="0" parTransId="{51B83683-F129-40ED-B2B1-3758D0F7560F}" sibTransId="{D9114966-E0CA-4878-AB98-55D82902D855}"/>
    <dgm:cxn modelId="{21EA0BE8-3067-EB46-AAFB-F9E01754F61A}" type="presOf" srcId="{A9A6C37F-04CB-4378-B81B-26443EF26591}" destId="{9A681FE5-D126-4743-8709-8E4967CE2CE3}" srcOrd="0" destOrd="0" presId="urn:microsoft.com/office/officeart/2016/7/layout/BasicLinearProcessNumbered"/>
    <dgm:cxn modelId="{C6AAE4F4-E1A0-4F1C-81BF-A4F7D7F4CD8F}" srcId="{42A1DB79-F8BE-49BC-BAE6-48C1282D7AD3}" destId="{C6715232-F6E6-4F53-AD9B-A374A1992FB8}" srcOrd="1" destOrd="0" parTransId="{9E68FB3A-280D-41E6-9CC4-E3012E922AF5}" sibTransId="{62C3008B-4E21-489D-BBF3-21AF29A27D58}"/>
    <dgm:cxn modelId="{F626EBDD-81F3-8148-BF08-125FD5399025}" type="presParOf" srcId="{9A681FE5-D126-4743-8709-8E4967CE2CE3}" destId="{BF867055-096E-5645-8C49-755B7BDF6EC4}" srcOrd="0" destOrd="0" presId="urn:microsoft.com/office/officeart/2016/7/layout/BasicLinearProcessNumbered"/>
    <dgm:cxn modelId="{485050F3-FF95-8641-B47B-EA9FCE83293D}" type="presParOf" srcId="{BF867055-096E-5645-8C49-755B7BDF6EC4}" destId="{A9C52B4E-A109-784B-AB27-F5E1C7DCD44F}" srcOrd="0" destOrd="0" presId="urn:microsoft.com/office/officeart/2016/7/layout/BasicLinearProcessNumbered"/>
    <dgm:cxn modelId="{ABB4A60B-4237-0746-84B2-4A7D474B9317}" type="presParOf" srcId="{BF867055-096E-5645-8C49-755B7BDF6EC4}" destId="{543E1FCD-C8A0-BD42-812E-0C94B40B3E71}" srcOrd="1" destOrd="0" presId="urn:microsoft.com/office/officeart/2016/7/layout/BasicLinearProcessNumbered"/>
    <dgm:cxn modelId="{5354059F-DBE0-A748-83AC-87544B13774A}" type="presParOf" srcId="{BF867055-096E-5645-8C49-755B7BDF6EC4}" destId="{AB29E7BB-1791-9F44-A008-896F78A6B333}" srcOrd="2" destOrd="0" presId="urn:microsoft.com/office/officeart/2016/7/layout/BasicLinearProcessNumbered"/>
    <dgm:cxn modelId="{71D55F53-6B04-7B4B-9394-24DE5E237646}" type="presParOf" srcId="{BF867055-096E-5645-8C49-755B7BDF6EC4}" destId="{D7BE3038-A38F-404C-8586-7107A197441B}" srcOrd="3" destOrd="0" presId="urn:microsoft.com/office/officeart/2016/7/layout/BasicLinearProcessNumbered"/>
    <dgm:cxn modelId="{7A1D06EC-A511-4F4E-A314-85DBD8441739}" type="presParOf" srcId="{9A681FE5-D126-4743-8709-8E4967CE2CE3}" destId="{D59888CA-FAAB-F842-BF55-82B382666514}" srcOrd="1" destOrd="0" presId="urn:microsoft.com/office/officeart/2016/7/layout/BasicLinearProcessNumbered"/>
    <dgm:cxn modelId="{5848FED0-AD99-C141-8E83-7E6836BF4844}" type="presParOf" srcId="{9A681FE5-D126-4743-8709-8E4967CE2CE3}" destId="{422B5A77-EF97-8343-8A43-C31A725C1816}" srcOrd="2" destOrd="0" presId="urn:microsoft.com/office/officeart/2016/7/layout/BasicLinearProcessNumbered"/>
    <dgm:cxn modelId="{E5268301-838B-7B4E-8AF1-DA35ED55D5F1}" type="presParOf" srcId="{422B5A77-EF97-8343-8A43-C31A725C1816}" destId="{E8856E24-A08D-484A-AF92-BDF2F524BE58}" srcOrd="0" destOrd="0" presId="urn:microsoft.com/office/officeart/2016/7/layout/BasicLinearProcessNumbered"/>
    <dgm:cxn modelId="{1E18C563-1B8E-9045-A486-73B584386AF6}" type="presParOf" srcId="{422B5A77-EF97-8343-8A43-C31A725C1816}" destId="{B826A9E6-CFCB-C542-AC7D-C4D260C3F17B}" srcOrd="1" destOrd="0" presId="urn:microsoft.com/office/officeart/2016/7/layout/BasicLinearProcessNumbered"/>
    <dgm:cxn modelId="{D4DE6A6B-C4AC-8C44-9270-FF3B385A03B6}" type="presParOf" srcId="{422B5A77-EF97-8343-8A43-C31A725C1816}" destId="{7E255345-9AA6-DF46-969A-12DB37ABB8D9}" srcOrd="2" destOrd="0" presId="urn:microsoft.com/office/officeart/2016/7/layout/BasicLinearProcessNumbered"/>
    <dgm:cxn modelId="{A57BCF7D-F73B-C84B-AAA7-CF3CCE0DB612}" type="presParOf" srcId="{422B5A77-EF97-8343-8A43-C31A725C1816}" destId="{1B366D79-EC7D-8741-A20B-6668CC558AED}" srcOrd="3" destOrd="0" presId="urn:microsoft.com/office/officeart/2016/7/layout/BasicLinearProcessNumbered"/>
    <dgm:cxn modelId="{4078B5FF-8200-9147-9C74-7EE9748D48D0}" type="presParOf" srcId="{9A681FE5-D126-4743-8709-8E4967CE2CE3}" destId="{F34CECB3-6AEC-FC4D-BC13-BD36F95FA82C}" srcOrd="3" destOrd="0" presId="urn:microsoft.com/office/officeart/2016/7/layout/BasicLinearProcessNumbered"/>
    <dgm:cxn modelId="{9F3660E7-1163-4041-8363-51876705012E}" type="presParOf" srcId="{9A681FE5-D126-4743-8709-8E4967CE2CE3}" destId="{4154CD02-55EA-514E-8BBB-6BEC4755E27F}" srcOrd="4" destOrd="0" presId="urn:microsoft.com/office/officeart/2016/7/layout/BasicLinearProcessNumbered"/>
    <dgm:cxn modelId="{B5F8E3B6-71F6-E941-B14D-0F7883B8AA64}" type="presParOf" srcId="{4154CD02-55EA-514E-8BBB-6BEC4755E27F}" destId="{D251F136-DB6E-B747-A8D2-3C917952C20D}" srcOrd="0" destOrd="0" presId="urn:microsoft.com/office/officeart/2016/7/layout/BasicLinearProcessNumbered"/>
    <dgm:cxn modelId="{D83E5591-E692-2147-933B-954BC5DEE108}" type="presParOf" srcId="{4154CD02-55EA-514E-8BBB-6BEC4755E27F}" destId="{71E27BC2-0CA9-044B-826E-E0AD9E79F5A1}" srcOrd="1" destOrd="0" presId="urn:microsoft.com/office/officeart/2016/7/layout/BasicLinearProcessNumbered"/>
    <dgm:cxn modelId="{CB75D1CF-BD12-1E45-9F49-F098B5227238}" type="presParOf" srcId="{4154CD02-55EA-514E-8BBB-6BEC4755E27F}" destId="{AAE6C367-5026-5642-B11B-7B9CDC471E9B}" srcOrd="2" destOrd="0" presId="urn:microsoft.com/office/officeart/2016/7/layout/BasicLinearProcessNumbered"/>
    <dgm:cxn modelId="{A8DD3CF9-3C98-5F4C-B0FC-CED7C651FAA0}" type="presParOf" srcId="{4154CD02-55EA-514E-8BBB-6BEC4755E27F}" destId="{FD3A9222-E6C4-CA44-A809-C1C73CF414F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70B309-F444-43C3-B17E-C7EEB1C62270}" type="doc">
      <dgm:prSet loTypeId="urn:microsoft.com/office/officeart/2005/8/layout/hierarchy3" loCatId="hierarchy" qsTypeId="urn:microsoft.com/office/officeart/2005/8/quickstyle/simple2" qsCatId="simple" csTypeId="urn:microsoft.com/office/officeart/2005/8/colors/colorful5" csCatId="colorful" phldr="1"/>
      <dgm:spPr/>
      <dgm:t>
        <a:bodyPr/>
        <a:lstStyle/>
        <a:p>
          <a:endParaRPr lang="en-US"/>
        </a:p>
      </dgm:t>
    </dgm:pt>
    <dgm:pt modelId="{219BA07F-E6FD-410E-98A2-3AF08E40F5A3}">
      <dgm:prSet/>
      <dgm:spPr/>
      <dgm:t>
        <a:bodyPr/>
        <a:lstStyle/>
        <a:p>
          <a:r>
            <a:rPr lang="en-US"/>
            <a:t>Medicare Part C – aka Medicare Replacement – Medicare Advantage Plans</a:t>
          </a:r>
        </a:p>
      </dgm:t>
    </dgm:pt>
    <dgm:pt modelId="{B37462FF-E84B-4995-AE2E-4F1F6B3DFB3A}" type="parTrans" cxnId="{243DE425-3E7D-43A4-A012-DB2271CC27DC}">
      <dgm:prSet/>
      <dgm:spPr/>
      <dgm:t>
        <a:bodyPr/>
        <a:lstStyle/>
        <a:p>
          <a:endParaRPr lang="en-US"/>
        </a:p>
      </dgm:t>
    </dgm:pt>
    <dgm:pt modelId="{01E5A3F5-0411-4FCE-A6F3-2C2E6C117AFA}" type="sibTrans" cxnId="{243DE425-3E7D-43A4-A012-DB2271CC27DC}">
      <dgm:prSet/>
      <dgm:spPr/>
      <dgm:t>
        <a:bodyPr/>
        <a:lstStyle/>
        <a:p>
          <a:endParaRPr lang="en-US"/>
        </a:p>
      </dgm:t>
    </dgm:pt>
    <dgm:pt modelId="{09AAB7E3-FE8E-4DEC-BB57-0BA82440F4A0}">
      <dgm:prSet/>
      <dgm:spPr/>
      <dgm:t>
        <a:bodyPr/>
        <a:lstStyle/>
        <a:p>
          <a:r>
            <a:rPr lang="en-US"/>
            <a:t>Medicare Advantage plans limit services through prior authorization, network restrictions, and other cost containment methods, so the Medicare Advantage plan often denies coverage before patient receives services. </a:t>
          </a:r>
        </a:p>
      </dgm:t>
    </dgm:pt>
    <dgm:pt modelId="{572C5646-2055-45E7-9C9D-4E46050F9293}" type="parTrans" cxnId="{412F5A88-F2C6-4330-8949-29AC76F6A771}">
      <dgm:prSet/>
      <dgm:spPr/>
      <dgm:t>
        <a:bodyPr/>
        <a:lstStyle/>
        <a:p>
          <a:endParaRPr lang="en-US"/>
        </a:p>
      </dgm:t>
    </dgm:pt>
    <dgm:pt modelId="{FCB1B09A-AA90-41C8-A08C-54943A605275}" type="sibTrans" cxnId="{412F5A88-F2C6-4330-8949-29AC76F6A771}">
      <dgm:prSet/>
      <dgm:spPr/>
      <dgm:t>
        <a:bodyPr/>
        <a:lstStyle/>
        <a:p>
          <a:endParaRPr lang="en-US"/>
        </a:p>
      </dgm:t>
    </dgm:pt>
    <dgm:pt modelId="{C88246DF-14B9-477B-B9B5-F08EDF5A16A4}">
      <dgm:prSet/>
      <dgm:spPr/>
      <dgm:t>
        <a:bodyPr/>
        <a:lstStyle/>
        <a:p>
          <a:r>
            <a:rPr lang="en-US" b="1"/>
            <a:t>Standard appeals </a:t>
          </a:r>
          <a:endParaRPr lang="en-US"/>
        </a:p>
      </dgm:t>
    </dgm:pt>
    <dgm:pt modelId="{9C468CF2-6B7D-403B-A13F-CB14FA877745}" type="parTrans" cxnId="{41FEEE8B-34A0-44C5-BB5D-0A3B4C6B6C72}">
      <dgm:prSet/>
      <dgm:spPr/>
      <dgm:t>
        <a:bodyPr/>
        <a:lstStyle/>
        <a:p>
          <a:endParaRPr lang="en-US"/>
        </a:p>
      </dgm:t>
    </dgm:pt>
    <dgm:pt modelId="{77F7985F-DF6F-4B32-9989-C6524EFF87E2}" type="sibTrans" cxnId="{41FEEE8B-34A0-44C5-BB5D-0A3B4C6B6C72}">
      <dgm:prSet/>
      <dgm:spPr/>
      <dgm:t>
        <a:bodyPr/>
        <a:lstStyle/>
        <a:p>
          <a:endParaRPr lang="en-US"/>
        </a:p>
      </dgm:t>
    </dgm:pt>
    <dgm:pt modelId="{5310C7DF-3E54-450D-8A83-831CCDED5905}">
      <dgm:prSet/>
      <dgm:spPr/>
      <dgm:t>
        <a:bodyPr/>
        <a:lstStyle/>
        <a:p>
          <a:r>
            <a:rPr lang="en-US"/>
            <a:t>Before service </a:t>
          </a:r>
        </a:p>
      </dgm:t>
    </dgm:pt>
    <dgm:pt modelId="{DC3891EB-0FB8-4434-9A9A-DCE8CB3CC40F}" type="parTrans" cxnId="{E429B451-4FCB-4F12-9357-73E09E787700}">
      <dgm:prSet/>
      <dgm:spPr/>
      <dgm:t>
        <a:bodyPr/>
        <a:lstStyle/>
        <a:p>
          <a:endParaRPr lang="en-US"/>
        </a:p>
      </dgm:t>
    </dgm:pt>
    <dgm:pt modelId="{89B5FFC4-C1E0-4A3B-B648-AC1A6CED2916}" type="sibTrans" cxnId="{E429B451-4FCB-4F12-9357-73E09E787700}">
      <dgm:prSet/>
      <dgm:spPr/>
      <dgm:t>
        <a:bodyPr/>
        <a:lstStyle/>
        <a:p>
          <a:endParaRPr lang="en-US"/>
        </a:p>
      </dgm:t>
    </dgm:pt>
    <dgm:pt modelId="{EA250C30-6058-484E-A977-F80463BCE942}">
      <dgm:prSet/>
      <dgm:spPr/>
      <dgm:t>
        <a:bodyPr/>
        <a:lstStyle/>
        <a:p>
          <a:r>
            <a:rPr lang="en-US"/>
            <a:t>After service </a:t>
          </a:r>
        </a:p>
      </dgm:t>
    </dgm:pt>
    <dgm:pt modelId="{E5D5832D-0F7B-480C-916F-8EC0AC787812}" type="parTrans" cxnId="{440A49ED-00A9-4CD1-882D-3A9489D181F9}">
      <dgm:prSet/>
      <dgm:spPr/>
      <dgm:t>
        <a:bodyPr/>
        <a:lstStyle/>
        <a:p>
          <a:endParaRPr lang="en-US"/>
        </a:p>
      </dgm:t>
    </dgm:pt>
    <dgm:pt modelId="{AA195409-80A5-4ABD-AF48-E18A51786204}" type="sibTrans" cxnId="{440A49ED-00A9-4CD1-882D-3A9489D181F9}">
      <dgm:prSet/>
      <dgm:spPr/>
      <dgm:t>
        <a:bodyPr/>
        <a:lstStyle/>
        <a:p>
          <a:endParaRPr lang="en-US"/>
        </a:p>
      </dgm:t>
    </dgm:pt>
    <dgm:pt modelId="{4529EC06-306E-411B-909D-C066D348EF53}">
      <dgm:prSet/>
      <dgm:spPr/>
      <dgm:t>
        <a:bodyPr/>
        <a:lstStyle/>
        <a:p>
          <a:r>
            <a:rPr lang="en-US" b="1"/>
            <a:t>Expedited appeals</a:t>
          </a:r>
          <a:endParaRPr lang="en-US"/>
        </a:p>
      </dgm:t>
    </dgm:pt>
    <dgm:pt modelId="{A4F6B8FE-CFD8-4EFC-8656-116D44A0EC0C}" type="parTrans" cxnId="{D7513420-C146-44BD-9B41-02FBCCE801CE}">
      <dgm:prSet/>
      <dgm:spPr/>
      <dgm:t>
        <a:bodyPr/>
        <a:lstStyle/>
        <a:p>
          <a:endParaRPr lang="en-US"/>
        </a:p>
      </dgm:t>
    </dgm:pt>
    <dgm:pt modelId="{7C5490E3-4127-4398-8FBF-E655C47B7A7F}" type="sibTrans" cxnId="{D7513420-C146-44BD-9B41-02FBCCE801CE}">
      <dgm:prSet/>
      <dgm:spPr/>
      <dgm:t>
        <a:bodyPr/>
        <a:lstStyle/>
        <a:p>
          <a:endParaRPr lang="en-US"/>
        </a:p>
      </dgm:t>
    </dgm:pt>
    <dgm:pt modelId="{4A9525C1-541F-4A8F-8552-BA3039085F84}">
      <dgm:prSet/>
      <dgm:spPr/>
      <dgm:t>
        <a:bodyPr/>
        <a:lstStyle/>
        <a:p>
          <a:r>
            <a:rPr lang="en-US"/>
            <a:t>Before service</a:t>
          </a:r>
        </a:p>
      </dgm:t>
    </dgm:pt>
    <dgm:pt modelId="{0DC41560-8C6E-4868-8D3D-42AA1F32DD85}" type="parTrans" cxnId="{D22173BC-D3CC-4CBB-9895-93BAB567D23F}">
      <dgm:prSet/>
      <dgm:spPr/>
      <dgm:t>
        <a:bodyPr/>
        <a:lstStyle/>
        <a:p>
          <a:endParaRPr lang="en-US"/>
        </a:p>
      </dgm:t>
    </dgm:pt>
    <dgm:pt modelId="{BDE3D61E-425C-441B-AAB8-E50F383108B8}" type="sibTrans" cxnId="{D22173BC-D3CC-4CBB-9895-93BAB567D23F}">
      <dgm:prSet/>
      <dgm:spPr/>
      <dgm:t>
        <a:bodyPr/>
        <a:lstStyle/>
        <a:p>
          <a:endParaRPr lang="en-US"/>
        </a:p>
      </dgm:t>
    </dgm:pt>
    <dgm:pt modelId="{A8E00404-E3A6-4CF8-837B-8C19A30384A9}">
      <dgm:prSet/>
      <dgm:spPr/>
      <dgm:t>
        <a:bodyPr/>
        <a:lstStyle/>
        <a:p>
          <a:r>
            <a:rPr lang="en-US"/>
            <a:t>Care is ending</a:t>
          </a:r>
        </a:p>
      </dgm:t>
    </dgm:pt>
    <dgm:pt modelId="{6FB63D2F-8875-4AB4-8604-0BCBAEDDC731}" type="parTrans" cxnId="{439E927A-FD1D-48D1-B55E-AD8566047C90}">
      <dgm:prSet/>
      <dgm:spPr/>
      <dgm:t>
        <a:bodyPr/>
        <a:lstStyle/>
        <a:p>
          <a:endParaRPr lang="en-US"/>
        </a:p>
      </dgm:t>
    </dgm:pt>
    <dgm:pt modelId="{E04E4D9D-8C82-4860-9E35-9EAD0037C07C}" type="sibTrans" cxnId="{439E927A-FD1D-48D1-B55E-AD8566047C90}">
      <dgm:prSet/>
      <dgm:spPr/>
      <dgm:t>
        <a:bodyPr/>
        <a:lstStyle/>
        <a:p>
          <a:endParaRPr lang="en-US"/>
        </a:p>
      </dgm:t>
    </dgm:pt>
    <dgm:pt modelId="{BAF64F66-7439-46FF-91A3-CDF44484CCF7}" type="pres">
      <dgm:prSet presAssocID="{0570B309-F444-43C3-B17E-C7EEB1C62270}" presName="diagram" presStyleCnt="0">
        <dgm:presLayoutVars>
          <dgm:chPref val="1"/>
          <dgm:dir/>
          <dgm:animOne val="branch"/>
          <dgm:animLvl val="lvl"/>
          <dgm:resizeHandles/>
        </dgm:presLayoutVars>
      </dgm:prSet>
      <dgm:spPr/>
    </dgm:pt>
    <dgm:pt modelId="{9657B78E-5488-4654-8437-EB7031F92B0B}" type="pres">
      <dgm:prSet presAssocID="{219BA07F-E6FD-410E-98A2-3AF08E40F5A3}" presName="root" presStyleCnt="0"/>
      <dgm:spPr/>
    </dgm:pt>
    <dgm:pt modelId="{1AB17492-7FF6-46C0-83AB-0BDF6C60F6E2}" type="pres">
      <dgm:prSet presAssocID="{219BA07F-E6FD-410E-98A2-3AF08E40F5A3}" presName="rootComposite" presStyleCnt="0"/>
      <dgm:spPr/>
    </dgm:pt>
    <dgm:pt modelId="{911D4A7F-47F9-43DA-9DD3-727D4C0DD7EA}" type="pres">
      <dgm:prSet presAssocID="{219BA07F-E6FD-410E-98A2-3AF08E40F5A3}" presName="rootText" presStyleLbl="node1" presStyleIdx="0" presStyleCnt="4"/>
      <dgm:spPr/>
    </dgm:pt>
    <dgm:pt modelId="{8DA759D3-4E36-40F8-A1C2-2B62C648FE6E}" type="pres">
      <dgm:prSet presAssocID="{219BA07F-E6FD-410E-98A2-3AF08E40F5A3}" presName="rootConnector" presStyleLbl="node1" presStyleIdx="0" presStyleCnt="4"/>
      <dgm:spPr/>
    </dgm:pt>
    <dgm:pt modelId="{E249CBDB-6636-48E1-A691-82DEF3DCA232}" type="pres">
      <dgm:prSet presAssocID="{219BA07F-E6FD-410E-98A2-3AF08E40F5A3}" presName="childShape" presStyleCnt="0"/>
      <dgm:spPr/>
    </dgm:pt>
    <dgm:pt modelId="{6559599A-57E0-4010-92FD-BDAD16B9F017}" type="pres">
      <dgm:prSet presAssocID="{09AAB7E3-FE8E-4DEC-BB57-0BA82440F4A0}" presName="root" presStyleCnt="0"/>
      <dgm:spPr/>
    </dgm:pt>
    <dgm:pt modelId="{D18E98A3-7783-42C7-A594-289AEB1E3223}" type="pres">
      <dgm:prSet presAssocID="{09AAB7E3-FE8E-4DEC-BB57-0BA82440F4A0}" presName="rootComposite" presStyleCnt="0"/>
      <dgm:spPr/>
    </dgm:pt>
    <dgm:pt modelId="{F131D69E-82A0-4EAB-BE32-55E8A6681624}" type="pres">
      <dgm:prSet presAssocID="{09AAB7E3-FE8E-4DEC-BB57-0BA82440F4A0}" presName="rootText" presStyleLbl="node1" presStyleIdx="1" presStyleCnt="4" custScaleX="119216" custScaleY="182837"/>
      <dgm:spPr/>
    </dgm:pt>
    <dgm:pt modelId="{6E71A70D-E3AA-43C2-B084-84F5680ADF1E}" type="pres">
      <dgm:prSet presAssocID="{09AAB7E3-FE8E-4DEC-BB57-0BA82440F4A0}" presName="rootConnector" presStyleLbl="node1" presStyleIdx="1" presStyleCnt="4"/>
      <dgm:spPr/>
    </dgm:pt>
    <dgm:pt modelId="{2CAFF8FC-619D-40B9-B3DA-885A9E9AB9BB}" type="pres">
      <dgm:prSet presAssocID="{09AAB7E3-FE8E-4DEC-BB57-0BA82440F4A0}" presName="childShape" presStyleCnt="0"/>
      <dgm:spPr/>
    </dgm:pt>
    <dgm:pt modelId="{7F8642B7-4DFD-4B0C-B589-F0EF5D9DAB09}" type="pres">
      <dgm:prSet presAssocID="{C88246DF-14B9-477B-B9B5-F08EDF5A16A4}" presName="root" presStyleCnt="0"/>
      <dgm:spPr/>
    </dgm:pt>
    <dgm:pt modelId="{A572F662-2874-4806-94F3-70D6FDF075BD}" type="pres">
      <dgm:prSet presAssocID="{C88246DF-14B9-477B-B9B5-F08EDF5A16A4}" presName="rootComposite" presStyleCnt="0"/>
      <dgm:spPr/>
    </dgm:pt>
    <dgm:pt modelId="{E765856E-8045-4F78-B55C-56C592E463BA}" type="pres">
      <dgm:prSet presAssocID="{C88246DF-14B9-477B-B9B5-F08EDF5A16A4}" presName="rootText" presStyleLbl="node1" presStyleIdx="2" presStyleCnt="4"/>
      <dgm:spPr/>
    </dgm:pt>
    <dgm:pt modelId="{5A10F9E6-CF47-45CB-A9CA-3D893555C20F}" type="pres">
      <dgm:prSet presAssocID="{C88246DF-14B9-477B-B9B5-F08EDF5A16A4}" presName="rootConnector" presStyleLbl="node1" presStyleIdx="2" presStyleCnt="4"/>
      <dgm:spPr/>
    </dgm:pt>
    <dgm:pt modelId="{65C31262-A225-472F-BAD4-7CA82219D444}" type="pres">
      <dgm:prSet presAssocID="{C88246DF-14B9-477B-B9B5-F08EDF5A16A4}" presName="childShape" presStyleCnt="0"/>
      <dgm:spPr/>
    </dgm:pt>
    <dgm:pt modelId="{5FBECB63-46A3-4EA0-B6A3-8E2F082C815A}" type="pres">
      <dgm:prSet presAssocID="{DC3891EB-0FB8-4434-9A9A-DCE8CB3CC40F}" presName="Name13" presStyleLbl="parChTrans1D2" presStyleIdx="0" presStyleCnt="4"/>
      <dgm:spPr/>
    </dgm:pt>
    <dgm:pt modelId="{F47A43A4-A44F-4063-9C47-30C583C49E49}" type="pres">
      <dgm:prSet presAssocID="{5310C7DF-3E54-450D-8A83-831CCDED5905}" presName="childText" presStyleLbl="bgAcc1" presStyleIdx="0" presStyleCnt="4">
        <dgm:presLayoutVars>
          <dgm:bulletEnabled val="1"/>
        </dgm:presLayoutVars>
      </dgm:prSet>
      <dgm:spPr/>
    </dgm:pt>
    <dgm:pt modelId="{90EF29A0-4212-4ABF-B511-2714A8E0C75C}" type="pres">
      <dgm:prSet presAssocID="{E5D5832D-0F7B-480C-916F-8EC0AC787812}" presName="Name13" presStyleLbl="parChTrans1D2" presStyleIdx="1" presStyleCnt="4"/>
      <dgm:spPr/>
    </dgm:pt>
    <dgm:pt modelId="{AB3C4D70-5695-42A1-9E66-EE12660BE30B}" type="pres">
      <dgm:prSet presAssocID="{EA250C30-6058-484E-A977-F80463BCE942}" presName="childText" presStyleLbl="bgAcc1" presStyleIdx="1" presStyleCnt="4">
        <dgm:presLayoutVars>
          <dgm:bulletEnabled val="1"/>
        </dgm:presLayoutVars>
      </dgm:prSet>
      <dgm:spPr/>
    </dgm:pt>
    <dgm:pt modelId="{F4EAA4A0-D880-4122-A29C-4A95A19E4886}" type="pres">
      <dgm:prSet presAssocID="{4529EC06-306E-411B-909D-C066D348EF53}" presName="root" presStyleCnt="0"/>
      <dgm:spPr/>
    </dgm:pt>
    <dgm:pt modelId="{57945091-473E-443C-9501-78CDB13ADFDD}" type="pres">
      <dgm:prSet presAssocID="{4529EC06-306E-411B-909D-C066D348EF53}" presName="rootComposite" presStyleCnt="0"/>
      <dgm:spPr/>
    </dgm:pt>
    <dgm:pt modelId="{E2CD9515-BB85-44BA-BCEF-101FB9F4EDED}" type="pres">
      <dgm:prSet presAssocID="{4529EC06-306E-411B-909D-C066D348EF53}" presName="rootText" presStyleLbl="node1" presStyleIdx="3" presStyleCnt="4"/>
      <dgm:spPr/>
    </dgm:pt>
    <dgm:pt modelId="{BEB3D69B-DDAB-4E3C-8244-F155AB7824CD}" type="pres">
      <dgm:prSet presAssocID="{4529EC06-306E-411B-909D-C066D348EF53}" presName="rootConnector" presStyleLbl="node1" presStyleIdx="3" presStyleCnt="4"/>
      <dgm:spPr/>
    </dgm:pt>
    <dgm:pt modelId="{C479F16A-C780-4348-9511-5B0B3A6CE0AB}" type="pres">
      <dgm:prSet presAssocID="{4529EC06-306E-411B-909D-C066D348EF53}" presName="childShape" presStyleCnt="0"/>
      <dgm:spPr/>
    </dgm:pt>
    <dgm:pt modelId="{DA6EF068-F0AF-4669-A33C-7566F633D006}" type="pres">
      <dgm:prSet presAssocID="{0DC41560-8C6E-4868-8D3D-42AA1F32DD85}" presName="Name13" presStyleLbl="parChTrans1D2" presStyleIdx="2" presStyleCnt="4"/>
      <dgm:spPr/>
    </dgm:pt>
    <dgm:pt modelId="{DB17C3AB-C4CA-40E8-99DA-3BB026D40FAF}" type="pres">
      <dgm:prSet presAssocID="{4A9525C1-541F-4A8F-8552-BA3039085F84}" presName="childText" presStyleLbl="bgAcc1" presStyleIdx="2" presStyleCnt="4">
        <dgm:presLayoutVars>
          <dgm:bulletEnabled val="1"/>
        </dgm:presLayoutVars>
      </dgm:prSet>
      <dgm:spPr/>
    </dgm:pt>
    <dgm:pt modelId="{7911065C-B3CE-485F-90ED-96645EF6FF92}" type="pres">
      <dgm:prSet presAssocID="{6FB63D2F-8875-4AB4-8604-0BCBAEDDC731}" presName="Name13" presStyleLbl="parChTrans1D2" presStyleIdx="3" presStyleCnt="4"/>
      <dgm:spPr/>
    </dgm:pt>
    <dgm:pt modelId="{73B7707B-A915-407F-BD03-4C8ECA18831A}" type="pres">
      <dgm:prSet presAssocID="{A8E00404-E3A6-4CF8-837B-8C19A30384A9}" presName="childText" presStyleLbl="bgAcc1" presStyleIdx="3" presStyleCnt="4">
        <dgm:presLayoutVars>
          <dgm:bulletEnabled val="1"/>
        </dgm:presLayoutVars>
      </dgm:prSet>
      <dgm:spPr/>
    </dgm:pt>
  </dgm:ptLst>
  <dgm:cxnLst>
    <dgm:cxn modelId="{49062913-D012-47AF-B5DF-32DA972D2113}" type="presOf" srcId="{4529EC06-306E-411B-909D-C066D348EF53}" destId="{BEB3D69B-DDAB-4E3C-8244-F155AB7824CD}" srcOrd="1" destOrd="0" presId="urn:microsoft.com/office/officeart/2005/8/layout/hierarchy3"/>
    <dgm:cxn modelId="{72C1C11A-2363-4D7E-9CE0-528620A2FE9C}" type="presOf" srcId="{219BA07F-E6FD-410E-98A2-3AF08E40F5A3}" destId="{8DA759D3-4E36-40F8-A1C2-2B62C648FE6E}" srcOrd="1" destOrd="0" presId="urn:microsoft.com/office/officeart/2005/8/layout/hierarchy3"/>
    <dgm:cxn modelId="{D7513420-C146-44BD-9B41-02FBCCE801CE}" srcId="{0570B309-F444-43C3-B17E-C7EEB1C62270}" destId="{4529EC06-306E-411B-909D-C066D348EF53}" srcOrd="3" destOrd="0" parTransId="{A4F6B8FE-CFD8-4EFC-8656-116D44A0EC0C}" sibTransId="{7C5490E3-4127-4398-8FBF-E655C47B7A7F}"/>
    <dgm:cxn modelId="{243DE425-3E7D-43A4-A012-DB2271CC27DC}" srcId="{0570B309-F444-43C3-B17E-C7EEB1C62270}" destId="{219BA07F-E6FD-410E-98A2-3AF08E40F5A3}" srcOrd="0" destOrd="0" parTransId="{B37462FF-E84B-4995-AE2E-4F1F6B3DFB3A}" sibTransId="{01E5A3F5-0411-4FCE-A6F3-2C2E6C117AFA}"/>
    <dgm:cxn modelId="{2EE49229-3D4A-4628-A522-32CD4012AC81}" type="presOf" srcId="{09AAB7E3-FE8E-4DEC-BB57-0BA82440F4A0}" destId="{F131D69E-82A0-4EAB-BE32-55E8A6681624}" srcOrd="0" destOrd="0" presId="urn:microsoft.com/office/officeart/2005/8/layout/hierarchy3"/>
    <dgm:cxn modelId="{E429B451-4FCB-4F12-9357-73E09E787700}" srcId="{C88246DF-14B9-477B-B9B5-F08EDF5A16A4}" destId="{5310C7DF-3E54-450D-8A83-831CCDED5905}" srcOrd="0" destOrd="0" parTransId="{DC3891EB-0FB8-4434-9A9A-DCE8CB3CC40F}" sibTransId="{89B5FFC4-C1E0-4A3B-B648-AC1A6CED2916}"/>
    <dgm:cxn modelId="{F5624A75-B143-439B-9CED-5608FB2B9BA3}" type="presOf" srcId="{09AAB7E3-FE8E-4DEC-BB57-0BA82440F4A0}" destId="{6E71A70D-E3AA-43C2-B084-84F5680ADF1E}" srcOrd="1" destOrd="0" presId="urn:microsoft.com/office/officeart/2005/8/layout/hierarchy3"/>
    <dgm:cxn modelId="{D75F9A79-F317-42BA-8C61-0955477DAF1C}" type="presOf" srcId="{5310C7DF-3E54-450D-8A83-831CCDED5905}" destId="{F47A43A4-A44F-4063-9C47-30C583C49E49}" srcOrd="0" destOrd="0" presId="urn:microsoft.com/office/officeart/2005/8/layout/hierarchy3"/>
    <dgm:cxn modelId="{439E927A-FD1D-48D1-B55E-AD8566047C90}" srcId="{4529EC06-306E-411B-909D-C066D348EF53}" destId="{A8E00404-E3A6-4CF8-837B-8C19A30384A9}" srcOrd="1" destOrd="0" parTransId="{6FB63D2F-8875-4AB4-8604-0BCBAEDDC731}" sibTransId="{E04E4D9D-8C82-4860-9E35-9EAD0037C07C}"/>
    <dgm:cxn modelId="{0101D77A-589B-4C55-B98D-D816A8026F0F}" type="presOf" srcId="{C88246DF-14B9-477B-B9B5-F08EDF5A16A4}" destId="{E765856E-8045-4F78-B55C-56C592E463BA}" srcOrd="0" destOrd="0" presId="urn:microsoft.com/office/officeart/2005/8/layout/hierarchy3"/>
    <dgm:cxn modelId="{24658581-38AF-41AF-A5A3-C1385D55F37D}" type="presOf" srcId="{A8E00404-E3A6-4CF8-837B-8C19A30384A9}" destId="{73B7707B-A915-407F-BD03-4C8ECA18831A}" srcOrd="0" destOrd="0" presId="urn:microsoft.com/office/officeart/2005/8/layout/hierarchy3"/>
    <dgm:cxn modelId="{412F5A88-F2C6-4330-8949-29AC76F6A771}" srcId="{0570B309-F444-43C3-B17E-C7EEB1C62270}" destId="{09AAB7E3-FE8E-4DEC-BB57-0BA82440F4A0}" srcOrd="1" destOrd="0" parTransId="{572C5646-2055-45E7-9C9D-4E46050F9293}" sibTransId="{FCB1B09A-AA90-41C8-A08C-54943A605275}"/>
    <dgm:cxn modelId="{93F9AE8A-C56B-4135-B556-77DDA8DA7827}" type="presOf" srcId="{4529EC06-306E-411B-909D-C066D348EF53}" destId="{E2CD9515-BB85-44BA-BCEF-101FB9F4EDED}" srcOrd="0" destOrd="0" presId="urn:microsoft.com/office/officeart/2005/8/layout/hierarchy3"/>
    <dgm:cxn modelId="{41FEEE8B-34A0-44C5-BB5D-0A3B4C6B6C72}" srcId="{0570B309-F444-43C3-B17E-C7EEB1C62270}" destId="{C88246DF-14B9-477B-B9B5-F08EDF5A16A4}" srcOrd="2" destOrd="0" parTransId="{9C468CF2-6B7D-403B-A13F-CB14FA877745}" sibTransId="{77F7985F-DF6F-4B32-9989-C6524EFF87E2}"/>
    <dgm:cxn modelId="{B2E07C92-F30D-4CA6-9FB8-631B8A581073}" type="presOf" srcId="{DC3891EB-0FB8-4434-9A9A-DCE8CB3CC40F}" destId="{5FBECB63-46A3-4EA0-B6A3-8E2F082C815A}" srcOrd="0" destOrd="0" presId="urn:microsoft.com/office/officeart/2005/8/layout/hierarchy3"/>
    <dgm:cxn modelId="{DAFC0894-5170-4C77-9E3E-B2B7268B414E}" type="presOf" srcId="{6FB63D2F-8875-4AB4-8604-0BCBAEDDC731}" destId="{7911065C-B3CE-485F-90ED-96645EF6FF92}" srcOrd="0" destOrd="0" presId="urn:microsoft.com/office/officeart/2005/8/layout/hierarchy3"/>
    <dgm:cxn modelId="{17C68397-A37D-40E8-96A2-3B96E8B4624A}" type="presOf" srcId="{EA250C30-6058-484E-A977-F80463BCE942}" destId="{AB3C4D70-5695-42A1-9E66-EE12660BE30B}" srcOrd="0" destOrd="0" presId="urn:microsoft.com/office/officeart/2005/8/layout/hierarchy3"/>
    <dgm:cxn modelId="{5315B2A3-E4FA-4134-B7A4-8293DABFDCA0}" type="presOf" srcId="{0DC41560-8C6E-4868-8D3D-42AA1F32DD85}" destId="{DA6EF068-F0AF-4669-A33C-7566F633D006}" srcOrd="0" destOrd="0" presId="urn:microsoft.com/office/officeart/2005/8/layout/hierarchy3"/>
    <dgm:cxn modelId="{4DF453B2-27C5-4338-B650-50309DE34844}" type="presOf" srcId="{219BA07F-E6FD-410E-98A2-3AF08E40F5A3}" destId="{911D4A7F-47F9-43DA-9DD3-727D4C0DD7EA}" srcOrd="0" destOrd="0" presId="urn:microsoft.com/office/officeart/2005/8/layout/hierarchy3"/>
    <dgm:cxn modelId="{D22173BC-D3CC-4CBB-9895-93BAB567D23F}" srcId="{4529EC06-306E-411B-909D-C066D348EF53}" destId="{4A9525C1-541F-4A8F-8552-BA3039085F84}" srcOrd="0" destOrd="0" parTransId="{0DC41560-8C6E-4868-8D3D-42AA1F32DD85}" sibTransId="{BDE3D61E-425C-441B-AAB8-E50F383108B8}"/>
    <dgm:cxn modelId="{9C6FB7CC-AD68-44BE-9EA6-FF0240393E8B}" type="presOf" srcId="{4A9525C1-541F-4A8F-8552-BA3039085F84}" destId="{DB17C3AB-C4CA-40E8-99DA-3BB026D40FAF}" srcOrd="0" destOrd="0" presId="urn:microsoft.com/office/officeart/2005/8/layout/hierarchy3"/>
    <dgm:cxn modelId="{3DC847CD-358C-49A7-895F-A3D461CE5376}" type="presOf" srcId="{0570B309-F444-43C3-B17E-C7EEB1C62270}" destId="{BAF64F66-7439-46FF-91A3-CDF44484CCF7}" srcOrd="0" destOrd="0" presId="urn:microsoft.com/office/officeart/2005/8/layout/hierarchy3"/>
    <dgm:cxn modelId="{F0E1E9D2-B022-4340-A1DA-2432BF548DDB}" type="presOf" srcId="{C88246DF-14B9-477B-B9B5-F08EDF5A16A4}" destId="{5A10F9E6-CF47-45CB-A9CA-3D893555C20F}" srcOrd="1" destOrd="0" presId="urn:microsoft.com/office/officeart/2005/8/layout/hierarchy3"/>
    <dgm:cxn modelId="{4BE39DE6-DEF6-499D-B74D-EB202BC58EBC}" type="presOf" srcId="{E5D5832D-0F7B-480C-916F-8EC0AC787812}" destId="{90EF29A0-4212-4ABF-B511-2714A8E0C75C}" srcOrd="0" destOrd="0" presId="urn:microsoft.com/office/officeart/2005/8/layout/hierarchy3"/>
    <dgm:cxn modelId="{440A49ED-00A9-4CD1-882D-3A9489D181F9}" srcId="{C88246DF-14B9-477B-B9B5-F08EDF5A16A4}" destId="{EA250C30-6058-484E-A977-F80463BCE942}" srcOrd="1" destOrd="0" parTransId="{E5D5832D-0F7B-480C-916F-8EC0AC787812}" sibTransId="{AA195409-80A5-4ABD-AF48-E18A51786204}"/>
    <dgm:cxn modelId="{83C04973-22D7-46AB-8D54-D8F63C999328}" type="presParOf" srcId="{BAF64F66-7439-46FF-91A3-CDF44484CCF7}" destId="{9657B78E-5488-4654-8437-EB7031F92B0B}" srcOrd="0" destOrd="0" presId="urn:microsoft.com/office/officeart/2005/8/layout/hierarchy3"/>
    <dgm:cxn modelId="{CE56EFD9-B18C-4403-82A0-1554F32E9C17}" type="presParOf" srcId="{9657B78E-5488-4654-8437-EB7031F92B0B}" destId="{1AB17492-7FF6-46C0-83AB-0BDF6C60F6E2}" srcOrd="0" destOrd="0" presId="urn:microsoft.com/office/officeart/2005/8/layout/hierarchy3"/>
    <dgm:cxn modelId="{9179B8D7-0593-40E7-BAC7-76051822C665}" type="presParOf" srcId="{1AB17492-7FF6-46C0-83AB-0BDF6C60F6E2}" destId="{911D4A7F-47F9-43DA-9DD3-727D4C0DD7EA}" srcOrd="0" destOrd="0" presId="urn:microsoft.com/office/officeart/2005/8/layout/hierarchy3"/>
    <dgm:cxn modelId="{0DA96AC9-B2AC-4098-A001-7B3F03D96CB9}" type="presParOf" srcId="{1AB17492-7FF6-46C0-83AB-0BDF6C60F6E2}" destId="{8DA759D3-4E36-40F8-A1C2-2B62C648FE6E}" srcOrd="1" destOrd="0" presId="urn:microsoft.com/office/officeart/2005/8/layout/hierarchy3"/>
    <dgm:cxn modelId="{956D0AB9-B3D7-4A56-9DA1-4CA63EACBA6E}" type="presParOf" srcId="{9657B78E-5488-4654-8437-EB7031F92B0B}" destId="{E249CBDB-6636-48E1-A691-82DEF3DCA232}" srcOrd="1" destOrd="0" presId="urn:microsoft.com/office/officeart/2005/8/layout/hierarchy3"/>
    <dgm:cxn modelId="{649CF2AD-7C3D-4BF3-A8DB-2E390255253C}" type="presParOf" srcId="{BAF64F66-7439-46FF-91A3-CDF44484CCF7}" destId="{6559599A-57E0-4010-92FD-BDAD16B9F017}" srcOrd="1" destOrd="0" presId="urn:microsoft.com/office/officeart/2005/8/layout/hierarchy3"/>
    <dgm:cxn modelId="{F96844BD-6831-4C65-B43B-F0A2094B126D}" type="presParOf" srcId="{6559599A-57E0-4010-92FD-BDAD16B9F017}" destId="{D18E98A3-7783-42C7-A594-289AEB1E3223}" srcOrd="0" destOrd="0" presId="urn:microsoft.com/office/officeart/2005/8/layout/hierarchy3"/>
    <dgm:cxn modelId="{713E6B87-A82E-4697-8BCD-CA199CC59665}" type="presParOf" srcId="{D18E98A3-7783-42C7-A594-289AEB1E3223}" destId="{F131D69E-82A0-4EAB-BE32-55E8A6681624}" srcOrd="0" destOrd="0" presId="urn:microsoft.com/office/officeart/2005/8/layout/hierarchy3"/>
    <dgm:cxn modelId="{E1BEC76E-B8A3-4711-B551-CA3D794ADB17}" type="presParOf" srcId="{D18E98A3-7783-42C7-A594-289AEB1E3223}" destId="{6E71A70D-E3AA-43C2-B084-84F5680ADF1E}" srcOrd="1" destOrd="0" presId="urn:microsoft.com/office/officeart/2005/8/layout/hierarchy3"/>
    <dgm:cxn modelId="{9CBAE6C6-E301-42D2-9F55-F0CE9E89BF87}" type="presParOf" srcId="{6559599A-57E0-4010-92FD-BDAD16B9F017}" destId="{2CAFF8FC-619D-40B9-B3DA-885A9E9AB9BB}" srcOrd="1" destOrd="0" presId="urn:microsoft.com/office/officeart/2005/8/layout/hierarchy3"/>
    <dgm:cxn modelId="{2B246737-8D97-4B12-B7B3-36F1900E22FD}" type="presParOf" srcId="{BAF64F66-7439-46FF-91A3-CDF44484CCF7}" destId="{7F8642B7-4DFD-4B0C-B589-F0EF5D9DAB09}" srcOrd="2" destOrd="0" presId="urn:microsoft.com/office/officeart/2005/8/layout/hierarchy3"/>
    <dgm:cxn modelId="{B16AD5D0-6D16-4ABE-ABE9-4563D0FA7965}" type="presParOf" srcId="{7F8642B7-4DFD-4B0C-B589-F0EF5D9DAB09}" destId="{A572F662-2874-4806-94F3-70D6FDF075BD}" srcOrd="0" destOrd="0" presId="urn:microsoft.com/office/officeart/2005/8/layout/hierarchy3"/>
    <dgm:cxn modelId="{03E1A068-6B4C-4204-BB23-E4AEEDD27771}" type="presParOf" srcId="{A572F662-2874-4806-94F3-70D6FDF075BD}" destId="{E765856E-8045-4F78-B55C-56C592E463BA}" srcOrd="0" destOrd="0" presId="urn:microsoft.com/office/officeart/2005/8/layout/hierarchy3"/>
    <dgm:cxn modelId="{EE46277A-8F01-42C7-87E8-6B1E889BCCED}" type="presParOf" srcId="{A572F662-2874-4806-94F3-70D6FDF075BD}" destId="{5A10F9E6-CF47-45CB-A9CA-3D893555C20F}" srcOrd="1" destOrd="0" presId="urn:microsoft.com/office/officeart/2005/8/layout/hierarchy3"/>
    <dgm:cxn modelId="{41881858-45AA-4126-81A3-F5F913A38AC9}" type="presParOf" srcId="{7F8642B7-4DFD-4B0C-B589-F0EF5D9DAB09}" destId="{65C31262-A225-472F-BAD4-7CA82219D444}" srcOrd="1" destOrd="0" presId="urn:microsoft.com/office/officeart/2005/8/layout/hierarchy3"/>
    <dgm:cxn modelId="{68F89C07-9945-42A7-A22C-FD5921D4EBE3}" type="presParOf" srcId="{65C31262-A225-472F-BAD4-7CA82219D444}" destId="{5FBECB63-46A3-4EA0-B6A3-8E2F082C815A}" srcOrd="0" destOrd="0" presId="urn:microsoft.com/office/officeart/2005/8/layout/hierarchy3"/>
    <dgm:cxn modelId="{EA31C8CE-BE9C-40B3-BE0E-317AE1619022}" type="presParOf" srcId="{65C31262-A225-472F-BAD4-7CA82219D444}" destId="{F47A43A4-A44F-4063-9C47-30C583C49E49}" srcOrd="1" destOrd="0" presId="urn:microsoft.com/office/officeart/2005/8/layout/hierarchy3"/>
    <dgm:cxn modelId="{11294B9C-DD2A-4FFD-8AC8-96BB60E1806B}" type="presParOf" srcId="{65C31262-A225-472F-BAD4-7CA82219D444}" destId="{90EF29A0-4212-4ABF-B511-2714A8E0C75C}" srcOrd="2" destOrd="0" presId="urn:microsoft.com/office/officeart/2005/8/layout/hierarchy3"/>
    <dgm:cxn modelId="{21F7C2F9-D8F3-4411-BD62-7F5C0863F2AD}" type="presParOf" srcId="{65C31262-A225-472F-BAD4-7CA82219D444}" destId="{AB3C4D70-5695-42A1-9E66-EE12660BE30B}" srcOrd="3" destOrd="0" presId="urn:microsoft.com/office/officeart/2005/8/layout/hierarchy3"/>
    <dgm:cxn modelId="{CC1BA3FC-F187-47CC-9D80-D8BE3E58765A}" type="presParOf" srcId="{BAF64F66-7439-46FF-91A3-CDF44484CCF7}" destId="{F4EAA4A0-D880-4122-A29C-4A95A19E4886}" srcOrd="3" destOrd="0" presId="urn:microsoft.com/office/officeart/2005/8/layout/hierarchy3"/>
    <dgm:cxn modelId="{4CEF4594-4D40-4A70-908E-D1D5B79B4D1D}" type="presParOf" srcId="{F4EAA4A0-D880-4122-A29C-4A95A19E4886}" destId="{57945091-473E-443C-9501-78CDB13ADFDD}" srcOrd="0" destOrd="0" presId="urn:microsoft.com/office/officeart/2005/8/layout/hierarchy3"/>
    <dgm:cxn modelId="{77A3B9E0-BB99-4867-9326-64AD347AF089}" type="presParOf" srcId="{57945091-473E-443C-9501-78CDB13ADFDD}" destId="{E2CD9515-BB85-44BA-BCEF-101FB9F4EDED}" srcOrd="0" destOrd="0" presId="urn:microsoft.com/office/officeart/2005/8/layout/hierarchy3"/>
    <dgm:cxn modelId="{634E66FA-84A5-491A-B260-0ADEB2F8A168}" type="presParOf" srcId="{57945091-473E-443C-9501-78CDB13ADFDD}" destId="{BEB3D69B-DDAB-4E3C-8244-F155AB7824CD}" srcOrd="1" destOrd="0" presId="urn:microsoft.com/office/officeart/2005/8/layout/hierarchy3"/>
    <dgm:cxn modelId="{5CD75703-E0F6-47C2-A108-F3B9FA39DEDE}" type="presParOf" srcId="{F4EAA4A0-D880-4122-A29C-4A95A19E4886}" destId="{C479F16A-C780-4348-9511-5B0B3A6CE0AB}" srcOrd="1" destOrd="0" presId="urn:microsoft.com/office/officeart/2005/8/layout/hierarchy3"/>
    <dgm:cxn modelId="{1FA3CA08-DCD0-4941-BF1D-6038C30FAD5A}" type="presParOf" srcId="{C479F16A-C780-4348-9511-5B0B3A6CE0AB}" destId="{DA6EF068-F0AF-4669-A33C-7566F633D006}" srcOrd="0" destOrd="0" presId="urn:microsoft.com/office/officeart/2005/8/layout/hierarchy3"/>
    <dgm:cxn modelId="{8C99BFD7-9D2B-4A93-B893-61B5D0B8935A}" type="presParOf" srcId="{C479F16A-C780-4348-9511-5B0B3A6CE0AB}" destId="{DB17C3AB-C4CA-40E8-99DA-3BB026D40FAF}" srcOrd="1" destOrd="0" presId="urn:microsoft.com/office/officeart/2005/8/layout/hierarchy3"/>
    <dgm:cxn modelId="{39259C56-9643-4A9B-B391-C48D00639241}" type="presParOf" srcId="{C479F16A-C780-4348-9511-5B0B3A6CE0AB}" destId="{7911065C-B3CE-485F-90ED-96645EF6FF92}" srcOrd="2" destOrd="0" presId="urn:microsoft.com/office/officeart/2005/8/layout/hierarchy3"/>
    <dgm:cxn modelId="{F9C20D9A-D972-48DB-966C-DFEC4B227317}" type="presParOf" srcId="{C479F16A-C780-4348-9511-5B0B3A6CE0AB}" destId="{73B7707B-A915-407F-BD03-4C8ECA18831A}"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D5968A-115D-419C-96C4-7936AC79928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C9FA1AA-AF85-4A03-9D2F-CECDA147EA72}">
      <dgm:prSet/>
      <dgm:spPr/>
      <dgm:t>
        <a:bodyPr/>
        <a:lstStyle/>
        <a:p>
          <a:r>
            <a:rPr lang="en-US" b="1" u="sng"/>
            <a:t>1</a:t>
          </a:r>
          <a:r>
            <a:rPr lang="en-US" b="1" u="sng" baseline="30000"/>
            <a:t>st</a:t>
          </a:r>
          <a:r>
            <a:rPr lang="en-US" b="1" u="sng"/>
            <a:t> level of appeal </a:t>
          </a:r>
          <a:r>
            <a:rPr lang="en-US"/>
            <a:t>– plan reconsideration</a:t>
          </a:r>
        </a:p>
      </dgm:t>
    </dgm:pt>
    <dgm:pt modelId="{0B012A98-97B1-403D-BF52-0856D80BBF08}" type="parTrans" cxnId="{D71C0567-7FEC-4C81-8618-F77CAE5334E0}">
      <dgm:prSet/>
      <dgm:spPr/>
      <dgm:t>
        <a:bodyPr/>
        <a:lstStyle/>
        <a:p>
          <a:endParaRPr lang="en-US"/>
        </a:p>
      </dgm:t>
    </dgm:pt>
    <dgm:pt modelId="{6BB0CD2F-4109-4A35-A7E2-8DBB81A7352A}" type="sibTrans" cxnId="{D71C0567-7FEC-4C81-8618-F77CAE5334E0}">
      <dgm:prSet/>
      <dgm:spPr/>
      <dgm:t>
        <a:bodyPr/>
        <a:lstStyle/>
        <a:p>
          <a:endParaRPr lang="en-US"/>
        </a:p>
      </dgm:t>
    </dgm:pt>
    <dgm:pt modelId="{C2F38E8A-1427-4D28-85D8-860A8F09B8BE}">
      <dgm:prSet/>
      <dgm:spPr/>
      <dgm:t>
        <a:bodyPr/>
        <a:lstStyle/>
        <a:p>
          <a:r>
            <a:rPr lang="en-US"/>
            <a:t>Plan reviews appeal and reconsiders whether it will cover the service or item Should issue decision within 30 days (60 for post-service appeals)</a:t>
          </a:r>
        </a:p>
      </dgm:t>
    </dgm:pt>
    <dgm:pt modelId="{2CA06889-7CF4-45CE-959F-0C04A419A8B8}" type="parTrans" cxnId="{DC236520-37C7-4FB0-92B3-FC6959D3975C}">
      <dgm:prSet/>
      <dgm:spPr/>
      <dgm:t>
        <a:bodyPr/>
        <a:lstStyle/>
        <a:p>
          <a:endParaRPr lang="en-US"/>
        </a:p>
      </dgm:t>
    </dgm:pt>
    <dgm:pt modelId="{39D0CA07-EF1B-4914-8196-0E5DB989DBEA}" type="sibTrans" cxnId="{DC236520-37C7-4FB0-92B3-FC6959D3975C}">
      <dgm:prSet/>
      <dgm:spPr/>
      <dgm:t>
        <a:bodyPr/>
        <a:lstStyle/>
        <a:p>
          <a:endParaRPr lang="en-US"/>
        </a:p>
      </dgm:t>
    </dgm:pt>
    <dgm:pt modelId="{38FB200F-AEAC-4101-AAC2-CFC2AA70E6AA}">
      <dgm:prSet/>
      <dgm:spPr/>
      <dgm:t>
        <a:bodyPr/>
        <a:lstStyle/>
        <a:p>
          <a:r>
            <a:rPr lang="en-US"/>
            <a:t>Two outcomes </a:t>
          </a:r>
        </a:p>
      </dgm:t>
    </dgm:pt>
    <dgm:pt modelId="{2B61A7C8-F2B9-464C-BF3B-8EFBC472E933}" type="parTrans" cxnId="{EDF37899-2186-4585-954A-F9B07AE70482}">
      <dgm:prSet/>
      <dgm:spPr/>
      <dgm:t>
        <a:bodyPr/>
        <a:lstStyle/>
        <a:p>
          <a:endParaRPr lang="en-US"/>
        </a:p>
      </dgm:t>
    </dgm:pt>
    <dgm:pt modelId="{3347DA62-C911-49D4-9812-2FA92F390341}" type="sibTrans" cxnId="{EDF37899-2186-4585-954A-F9B07AE70482}">
      <dgm:prSet/>
      <dgm:spPr/>
      <dgm:t>
        <a:bodyPr/>
        <a:lstStyle/>
        <a:p>
          <a:endParaRPr lang="en-US"/>
        </a:p>
      </dgm:t>
    </dgm:pt>
    <dgm:pt modelId="{23D3750E-B393-452A-AC3A-9D2AB7640E68}">
      <dgm:prSet/>
      <dgm:spPr/>
      <dgm:t>
        <a:bodyPr/>
        <a:lstStyle/>
        <a:p>
          <a:r>
            <a:rPr lang="en-US"/>
            <a:t>Favorable decision: Plan should cover service or item </a:t>
          </a:r>
        </a:p>
      </dgm:t>
    </dgm:pt>
    <dgm:pt modelId="{C814B25C-0DB2-4D97-9F3E-CD4CA039050A}" type="parTrans" cxnId="{C5D11694-8717-42EE-9F91-B1819BFA6032}">
      <dgm:prSet/>
      <dgm:spPr/>
      <dgm:t>
        <a:bodyPr/>
        <a:lstStyle/>
        <a:p>
          <a:endParaRPr lang="en-US"/>
        </a:p>
      </dgm:t>
    </dgm:pt>
    <dgm:pt modelId="{B4D77A84-A09A-4805-9DD1-0F425CE1D14B}" type="sibTrans" cxnId="{C5D11694-8717-42EE-9F91-B1819BFA6032}">
      <dgm:prSet/>
      <dgm:spPr/>
      <dgm:t>
        <a:bodyPr/>
        <a:lstStyle/>
        <a:p>
          <a:endParaRPr lang="en-US"/>
        </a:p>
      </dgm:t>
    </dgm:pt>
    <dgm:pt modelId="{6D69AE96-52B9-4081-92A7-92B7D2583562}">
      <dgm:prSet/>
      <dgm:spPr/>
      <dgm:t>
        <a:bodyPr/>
        <a:lstStyle/>
        <a:p>
          <a:r>
            <a:rPr lang="en-US"/>
            <a:t>Unfavorable decision: Plan auto-forwards appeal to the second level (IRE)</a:t>
          </a:r>
        </a:p>
      </dgm:t>
    </dgm:pt>
    <dgm:pt modelId="{65B015BF-A7C4-4265-A330-AFC8165A650A}" type="parTrans" cxnId="{5378AEDF-49F2-4DE5-A22C-1B970D9A0CED}">
      <dgm:prSet/>
      <dgm:spPr/>
      <dgm:t>
        <a:bodyPr/>
        <a:lstStyle/>
        <a:p>
          <a:endParaRPr lang="en-US"/>
        </a:p>
      </dgm:t>
    </dgm:pt>
    <dgm:pt modelId="{CF762332-FCBC-476A-B061-429569B3221A}" type="sibTrans" cxnId="{5378AEDF-49F2-4DE5-A22C-1B970D9A0CED}">
      <dgm:prSet/>
      <dgm:spPr/>
      <dgm:t>
        <a:bodyPr/>
        <a:lstStyle/>
        <a:p>
          <a:endParaRPr lang="en-US"/>
        </a:p>
      </dgm:t>
    </dgm:pt>
    <dgm:pt modelId="{E7F8D7F3-9E1C-4DEB-A907-A485184EFF56}" type="pres">
      <dgm:prSet presAssocID="{EBD5968A-115D-419C-96C4-7936AC79928A}" presName="root" presStyleCnt="0">
        <dgm:presLayoutVars>
          <dgm:dir/>
          <dgm:resizeHandles val="exact"/>
        </dgm:presLayoutVars>
      </dgm:prSet>
      <dgm:spPr/>
    </dgm:pt>
    <dgm:pt modelId="{7EAA2E6A-6FEE-435C-9CBF-F7F3AA29642D}" type="pres">
      <dgm:prSet presAssocID="{7C9FA1AA-AF85-4A03-9D2F-CECDA147EA72}" presName="compNode" presStyleCnt="0"/>
      <dgm:spPr/>
    </dgm:pt>
    <dgm:pt modelId="{5506EAFF-BF9A-4D78-8BBC-57746EC4A0C6}" type="pres">
      <dgm:prSet presAssocID="{7C9FA1AA-AF85-4A03-9D2F-CECDA147EA72}" presName="bgRect" presStyleLbl="bgShp" presStyleIdx="0" presStyleCnt="3"/>
      <dgm:spPr/>
    </dgm:pt>
    <dgm:pt modelId="{81BC4D40-613C-45E9-B393-3FDF631126D9}" type="pres">
      <dgm:prSet presAssocID="{7C9FA1AA-AF85-4A03-9D2F-CECDA147EA72}"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F37EC5B7-88E2-4FE9-BF76-D7EF7559E365}" type="pres">
      <dgm:prSet presAssocID="{7C9FA1AA-AF85-4A03-9D2F-CECDA147EA72}" presName="spaceRect" presStyleCnt="0"/>
      <dgm:spPr/>
    </dgm:pt>
    <dgm:pt modelId="{1350E6E2-5D03-44EC-81E4-32EE67CD273A}" type="pres">
      <dgm:prSet presAssocID="{7C9FA1AA-AF85-4A03-9D2F-CECDA147EA72}" presName="parTx" presStyleLbl="revTx" presStyleIdx="0" presStyleCnt="4">
        <dgm:presLayoutVars>
          <dgm:chMax val="0"/>
          <dgm:chPref val="0"/>
        </dgm:presLayoutVars>
      </dgm:prSet>
      <dgm:spPr/>
    </dgm:pt>
    <dgm:pt modelId="{A7334139-6D2D-425F-84A6-F3DD9D12C446}" type="pres">
      <dgm:prSet presAssocID="{6BB0CD2F-4109-4A35-A7E2-8DBB81A7352A}" presName="sibTrans" presStyleCnt="0"/>
      <dgm:spPr/>
    </dgm:pt>
    <dgm:pt modelId="{724722F8-AA5F-433C-8D67-65F304F923A2}" type="pres">
      <dgm:prSet presAssocID="{C2F38E8A-1427-4D28-85D8-860A8F09B8BE}" presName="compNode" presStyleCnt="0"/>
      <dgm:spPr/>
    </dgm:pt>
    <dgm:pt modelId="{BBDCF721-63A1-49DD-8CED-0057DF6B9AD1}" type="pres">
      <dgm:prSet presAssocID="{C2F38E8A-1427-4D28-85D8-860A8F09B8BE}" presName="bgRect" presStyleLbl="bgShp" presStyleIdx="1" presStyleCnt="3"/>
      <dgm:spPr/>
    </dgm:pt>
    <dgm:pt modelId="{9DD51A63-8235-493E-96C6-72DAF695FA3B}" type="pres">
      <dgm:prSet presAssocID="{C2F38E8A-1427-4D28-85D8-860A8F09B8BE}"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71738C62-E468-4B61-B684-AC12EA696EF9}" type="pres">
      <dgm:prSet presAssocID="{C2F38E8A-1427-4D28-85D8-860A8F09B8BE}" presName="spaceRect" presStyleCnt="0"/>
      <dgm:spPr/>
    </dgm:pt>
    <dgm:pt modelId="{3931AAB8-36CA-4231-A3D2-DCEA88A74463}" type="pres">
      <dgm:prSet presAssocID="{C2F38E8A-1427-4D28-85D8-860A8F09B8BE}" presName="parTx" presStyleLbl="revTx" presStyleIdx="1" presStyleCnt="4">
        <dgm:presLayoutVars>
          <dgm:chMax val="0"/>
          <dgm:chPref val="0"/>
        </dgm:presLayoutVars>
      </dgm:prSet>
      <dgm:spPr/>
    </dgm:pt>
    <dgm:pt modelId="{9AA8AAAF-74E2-4C43-9424-23EDE75A0ABE}" type="pres">
      <dgm:prSet presAssocID="{39D0CA07-EF1B-4914-8196-0E5DB989DBEA}" presName="sibTrans" presStyleCnt="0"/>
      <dgm:spPr/>
    </dgm:pt>
    <dgm:pt modelId="{BB1791BC-EF45-4DBD-BD82-EE9C7764FB5D}" type="pres">
      <dgm:prSet presAssocID="{38FB200F-AEAC-4101-AAC2-CFC2AA70E6AA}" presName="compNode" presStyleCnt="0"/>
      <dgm:spPr/>
    </dgm:pt>
    <dgm:pt modelId="{83412CDC-716C-4DC8-81C4-5FA1FEDF9EC5}" type="pres">
      <dgm:prSet presAssocID="{38FB200F-AEAC-4101-AAC2-CFC2AA70E6AA}" presName="bgRect" presStyleLbl="bgShp" presStyleIdx="2" presStyleCnt="3"/>
      <dgm:spPr/>
    </dgm:pt>
    <dgm:pt modelId="{C16B4EF0-16B0-4096-AA89-8E8D0CFEEDBE}" type="pres">
      <dgm:prSet presAssocID="{38FB200F-AEAC-4101-AAC2-CFC2AA70E6AA}"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esentation with Checklist"/>
        </a:ext>
      </dgm:extLst>
    </dgm:pt>
    <dgm:pt modelId="{46F819EC-227C-4885-A4F4-527D4E6C447E}" type="pres">
      <dgm:prSet presAssocID="{38FB200F-AEAC-4101-AAC2-CFC2AA70E6AA}" presName="spaceRect" presStyleCnt="0"/>
      <dgm:spPr/>
    </dgm:pt>
    <dgm:pt modelId="{220F28D2-2AFE-4E4C-9FFD-98A3439B6591}" type="pres">
      <dgm:prSet presAssocID="{38FB200F-AEAC-4101-AAC2-CFC2AA70E6AA}" presName="parTx" presStyleLbl="revTx" presStyleIdx="2" presStyleCnt="4">
        <dgm:presLayoutVars>
          <dgm:chMax val="0"/>
          <dgm:chPref val="0"/>
        </dgm:presLayoutVars>
      </dgm:prSet>
      <dgm:spPr/>
    </dgm:pt>
    <dgm:pt modelId="{27005AAA-B0CA-4084-A56C-81C7CDFE64AF}" type="pres">
      <dgm:prSet presAssocID="{38FB200F-AEAC-4101-AAC2-CFC2AA70E6AA}" presName="desTx" presStyleLbl="revTx" presStyleIdx="3" presStyleCnt="4">
        <dgm:presLayoutVars/>
      </dgm:prSet>
      <dgm:spPr/>
    </dgm:pt>
  </dgm:ptLst>
  <dgm:cxnLst>
    <dgm:cxn modelId="{D61B690F-8056-2A48-A864-00B50E7E08BD}" type="presOf" srcId="{7C9FA1AA-AF85-4A03-9D2F-CECDA147EA72}" destId="{1350E6E2-5D03-44EC-81E4-32EE67CD273A}" srcOrd="0" destOrd="0" presId="urn:microsoft.com/office/officeart/2018/2/layout/IconVerticalSolidList"/>
    <dgm:cxn modelId="{DC236520-37C7-4FB0-92B3-FC6959D3975C}" srcId="{EBD5968A-115D-419C-96C4-7936AC79928A}" destId="{C2F38E8A-1427-4D28-85D8-860A8F09B8BE}" srcOrd="1" destOrd="0" parTransId="{2CA06889-7CF4-45CE-959F-0C04A419A8B8}" sibTransId="{39D0CA07-EF1B-4914-8196-0E5DB989DBEA}"/>
    <dgm:cxn modelId="{D71C0567-7FEC-4C81-8618-F77CAE5334E0}" srcId="{EBD5968A-115D-419C-96C4-7936AC79928A}" destId="{7C9FA1AA-AF85-4A03-9D2F-CECDA147EA72}" srcOrd="0" destOrd="0" parTransId="{0B012A98-97B1-403D-BF52-0856D80BBF08}" sibTransId="{6BB0CD2F-4109-4A35-A7E2-8DBB81A7352A}"/>
    <dgm:cxn modelId="{B348A583-624A-9249-A354-687514C3856C}" type="presOf" srcId="{6D69AE96-52B9-4081-92A7-92B7D2583562}" destId="{27005AAA-B0CA-4084-A56C-81C7CDFE64AF}" srcOrd="0" destOrd="1" presId="urn:microsoft.com/office/officeart/2018/2/layout/IconVerticalSolidList"/>
    <dgm:cxn modelId="{C5D11694-8717-42EE-9F91-B1819BFA6032}" srcId="{38FB200F-AEAC-4101-AAC2-CFC2AA70E6AA}" destId="{23D3750E-B393-452A-AC3A-9D2AB7640E68}" srcOrd="0" destOrd="0" parTransId="{C814B25C-0DB2-4D97-9F3E-CD4CA039050A}" sibTransId="{B4D77A84-A09A-4805-9DD1-0F425CE1D14B}"/>
    <dgm:cxn modelId="{EDF37899-2186-4585-954A-F9B07AE70482}" srcId="{EBD5968A-115D-419C-96C4-7936AC79928A}" destId="{38FB200F-AEAC-4101-AAC2-CFC2AA70E6AA}" srcOrd="2" destOrd="0" parTransId="{2B61A7C8-F2B9-464C-BF3B-8EFBC472E933}" sibTransId="{3347DA62-C911-49D4-9812-2FA92F390341}"/>
    <dgm:cxn modelId="{1628FFB9-CDEF-8046-A693-52F80AA3AE83}" type="presOf" srcId="{EBD5968A-115D-419C-96C4-7936AC79928A}" destId="{E7F8D7F3-9E1C-4DEB-A907-A485184EFF56}" srcOrd="0" destOrd="0" presId="urn:microsoft.com/office/officeart/2018/2/layout/IconVerticalSolidList"/>
    <dgm:cxn modelId="{35827EC5-37F8-8048-BE02-05DFCC81C9EE}" type="presOf" srcId="{23D3750E-B393-452A-AC3A-9D2AB7640E68}" destId="{27005AAA-B0CA-4084-A56C-81C7CDFE64AF}" srcOrd="0" destOrd="0" presId="urn:microsoft.com/office/officeart/2018/2/layout/IconVerticalSolidList"/>
    <dgm:cxn modelId="{5378AEDF-49F2-4DE5-A22C-1B970D9A0CED}" srcId="{38FB200F-AEAC-4101-AAC2-CFC2AA70E6AA}" destId="{6D69AE96-52B9-4081-92A7-92B7D2583562}" srcOrd="1" destOrd="0" parTransId="{65B015BF-A7C4-4265-A330-AFC8165A650A}" sibTransId="{CF762332-FCBC-476A-B061-429569B3221A}"/>
    <dgm:cxn modelId="{ACDC86E2-F1BD-7D4B-97EF-D66969BBE7C5}" type="presOf" srcId="{38FB200F-AEAC-4101-AAC2-CFC2AA70E6AA}" destId="{220F28D2-2AFE-4E4C-9FFD-98A3439B6591}" srcOrd="0" destOrd="0" presId="urn:microsoft.com/office/officeart/2018/2/layout/IconVerticalSolidList"/>
    <dgm:cxn modelId="{A5E3D6E8-5AE5-5946-B0DB-32B7A964935B}" type="presOf" srcId="{C2F38E8A-1427-4D28-85D8-860A8F09B8BE}" destId="{3931AAB8-36CA-4231-A3D2-DCEA88A74463}" srcOrd="0" destOrd="0" presId="urn:microsoft.com/office/officeart/2018/2/layout/IconVerticalSolidList"/>
    <dgm:cxn modelId="{B2E3D156-F530-C547-81D4-06752EE76166}" type="presParOf" srcId="{E7F8D7F3-9E1C-4DEB-A907-A485184EFF56}" destId="{7EAA2E6A-6FEE-435C-9CBF-F7F3AA29642D}" srcOrd="0" destOrd="0" presId="urn:microsoft.com/office/officeart/2018/2/layout/IconVerticalSolidList"/>
    <dgm:cxn modelId="{DFCC2B23-1EDB-B14B-88FA-255E17B671A4}" type="presParOf" srcId="{7EAA2E6A-6FEE-435C-9CBF-F7F3AA29642D}" destId="{5506EAFF-BF9A-4D78-8BBC-57746EC4A0C6}" srcOrd="0" destOrd="0" presId="urn:microsoft.com/office/officeart/2018/2/layout/IconVerticalSolidList"/>
    <dgm:cxn modelId="{1B5858DD-5A5B-A947-9C0D-81089864D39F}" type="presParOf" srcId="{7EAA2E6A-6FEE-435C-9CBF-F7F3AA29642D}" destId="{81BC4D40-613C-45E9-B393-3FDF631126D9}" srcOrd="1" destOrd="0" presId="urn:microsoft.com/office/officeart/2018/2/layout/IconVerticalSolidList"/>
    <dgm:cxn modelId="{FBC3AF3A-423C-4A48-BA6D-C9DD40FD1C86}" type="presParOf" srcId="{7EAA2E6A-6FEE-435C-9CBF-F7F3AA29642D}" destId="{F37EC5B7-88E2-4FE9-BF76-D7EF7559E365}" srcOrd="2" destOrd="0" presId="urn:microsoft.com/office/officeart/2018/2/layout/IconVerticalSolidList"/>
    <dgm:cxn modelId="{1E117CA2-FC72-1041-9295-AF423AA3CB63}" type="presParOf" srcId="{7EAA2E6A-6FEE-435C-9CBF-F7F3AA29642D}" destId="{1350E6E2-5D03-44EC-81E4-32EE67CD273A}" srcOrd="3" destOrd="0" presId="urn:microsoft.com/office/officeart/2018/2/layout/IconVerticalSolidList"/>
    <dgm:cxn modelId="{D7ADB75F-4CF4-E346-96AF-55F9189BC23E}" type="presParOf" srcId="{E7F8D7F3-9E1C-4DEB-A907-A485184EFF56}" destId="{A7334139-6D2D-425F-84A6-F3DD9D12C446}" srcOrd="1" destOrd="0" presId="urn:microsoft.com/office/officeart/2018/2/layout/IconVerticalSolidList"/>
    <dgm:cxn modelId="{C3B22BBA-7FE1-8348-B396-BB35A419D2FD}" type="presParOf" srcId="{E7F8D7F3-9E1C-4DEB-A907-A485184EFF56}" destId="{724722F8-AA5F-433C-8D67-65F304F923A2}" srcOrd="2" destOrd="0" presId="urn:microsoft.com/office/officeart/2018/2/layout/IconVerticalSolidList"/>
    <dgm:cxn modelId="{CD7EDD19-FC2D-3B46-A8F8-661AE15A1FFE}" type="presParOf" srcId="{724722F8-AA5F-433C-8D67-65F304F923A2}" destId="{BBDCF721-63A1-49DD-8CED-0057DF6B9AD1}" srcOrd="0" destOrd="0" presId="urn:microsoft.com/office/officeart/2018/2/layout/IconVerticalSolidList"/>
    <dgm:cxn modelId="{FC15CC40-2F43-864B-8D8E-3F36F6D13F6B}" type="presParOf" srcId="{724722F8-AA5F-433C-8D67-65F304F923A2}" destId="{9DD51A63-8235-493E-96C6-72DAF695FA3B}" srcOrd="1" destOrd="0" presId="urn:microsoft.com/office/officeart/2018/2/layout/IconVerticalSolidList"/>
    <dgm:cxn modelId="{CC17C4B4-16BD-DC43-8DD8-A24855DA6A9A}" type="presParOf" srcId="{724722F8-AA5F-433C-8D67-65F304F923A2}" destId="{71738C62-E468-4B61-B684-AC12EA696EF9}" srcOrd="2" destOrd="0" presId="urn:microsoft.com/office/officeart/2018/2/layout/IconVerticalSolidList"/>
    <dgm:cxn modelId="{1899AF27-DC6E-E744-9328-166BFBC40686}" type="presParOf" srcId="{724722F8-AA5F-433C-8D67-65F304F923A2}" destId="{3931AAB8-36CA-4231-A3D2-DCEA88A74463}" srcOrd="3" destOrd="0" presId="urn:microsoft.com/office/officeart/2018/2/layout/IconVerticalSolidList"/>
    <dgm:cxn modelId="{B121C1DC-3962-F04E-A02C-733DB09FC2F0}" type="presParOf" srcId="{E7F8D7F3-9E1C-4DEB-A907-A485184EFF56}" destId="{9AA8AAAF-74E2-4C43-9424-23EDE75A0ABE}" srcOrd="3" destOrd="0" presId="urn:microsoft.com/office/officeart/2018/2/layout/IconVerticalSolidList"/>
    <dgm:cxn modelId="{D770B700-5457-3040-BCBC-0A3FADECBEF9}" type="presParOf" srcId="{E7F8D7F3-9E1C-4DEB-A907-A485184EFF56}" destId="{BB1791BC-EF45-4DBD-BD82-EE9C7764FB5D}" srcOrd="4" destOrd="0" presId="urn:microsoft.com/office/officeart/2018/2/layout/IconVerticalSolidList"/>
    <dgm:cxn modelId="{38D94CE7-B893-5643-B5F0-8C1E21B99935}" type="presParOf" srcId="{BB1791BC-EF45-4DBD-BD82-EE9C7764FB5D}" destId="{83412CDC-716C-4DC8-81C4-5FA1FEDF9EC5}" srcOrd="0" destOrd="0" presId="urn:microsoft.com/office/officeart/2018/2/layout/IconVerticalSolidList"/>
    <dgm:cxn modelId="{FD1D9F7E-FDC7-AA47-9B15-39E8147FC68E}" type="presParOf" srcId="{BB1791BC-EF45-4DBD-BD82-EE9C7764FB5D}" destId="{C16B4EF0-16B0-4096-AA89-8E8D0CFEEDBE}" srcOrd="1" destOrd="0" presId="urn:microsoft.com/office/officeart/2018/2/layout/IconVerticalSolidList"/>
    <dgm:cxn modelId="{1890E433-BF53-3E4F-920E-3BE197404451}" type="presParOf" srcId="{BB1791BC-EF45-4DBD-BD82-EE9C7764FB5D}" destId="{46F819EC-227C-4885-A4F4-527D4E6C447E}" srcOrd="2" destOrd="0" presId="urn:microsoft.com/office/officeart/2018/2/layout/IconVerticalSolidList"/>
    <dgm:cxn modelId="{87688B36-9763-7545-910C-DC15219BF900}" type="presParOf" srcId="{BB1791BC-EF45-4DBD-BD82-EE9C7764FB5D}" destId="{220F28D2-2AFE-4E4C-9FFD-98A3439B6591}" srcOrd="3" destOrd="0" presId="urn:microsoft.com/office/officeart/2018/2/layout/IconVerticalSolidList"/>
    <dgm:cxn modelId="{9BE30BD8-BE45-2344-B583-974CB9A8D525}" type="presParOf" srcId="{BB1791BC-EF45-4DBD-BD82-EE9C7764FB5D}" destId="{27005AAA-B0CA-4084-A56C-81C7CDFE64A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D31A19-823E-496B-B15F-D72BCB7B7A5D}"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28DC5B0-E42B-4CE0-8044-E8B596F58D3D}">
      <dgm:prSet/>
      <dgm:spPr/>
      <dgm:t>
        <a:bodyPr/>
        <a:lstStyle/>
        <a:p>
          <a:pPr>
            <a:lnSpc>
              <a:spcPct val="100000"/>
            </a:lnSpc>
            <a:defRPr b="1"/>
          </a:pPr>
          <a:r>
            <a:rPr lang="en-US" b="1" u="sng"/>
            <a:t>2</a:t>
          </a:r>
          <a:r>
            <a:rPr lang="en-US" b="1" u="sng" baseline="30000"/>
            <a:t>nd</a:t>
          </a:r>
          <a:r>
            <a:rPr lang="en-US" b="1" u="sng"/>
            <a:t> level of appeal </a:t>
          </a:r>
          <a:r>
            <a:rPr lang="en-US"/>
            <a:t>- Independent Review Entity (IRE) </a:t>
          </a:r>
        </a:p>
      </dgm:t>
    </dgm:pt>
    <dgm:pt modelId="{43E8E305-307F-4A5C-A04B-E9A4F0CD9DA5}" type="parTrans" cxnId="{2EF2A478-29F5-4024-960E-2995B732B7E9}">
      <dgm:prSet/>
      <dgm:spPr/>
      <dgm:t>
        <a:bodyPr/>
        <a:lstStyle/>
        <a:p>
          <a:endParaRPr lang="en-US"/>
        </a:p>
      </dgm:t>
    </dgm:pt>
    <dgm:pt modelId="{391268FE-0973-4E4F-ADF6-D2524790F173}" type="sibTrans" cxnId="{2EF2A478-29F5-4024-960E-2995B732B7E9}">
      <dgm:prSet/>
      <dgm:spPr/>
      <dgm:t>
        <a:bodyPr/>
        <a:lstStyle/>
        <a:p>
          <a:endParaRPr lang="en-US"/>
        </a:p>
      </dgm:t>
    </dgm:pt>
    <dgm:pt modelId="{58425A9C-435D-438E-BE1D-DB81E9D02695}">
      <dgm:prSet/>
      <dgm:spPr/>
      <dgm:t>
        <a:bodyPr/>
        <a:lstStyle/>
        <a:p>
          <a:pPr>
            <a:lnSpc>
              <a:spcPct val="100000"/>
            </a:lnSpc>
          </a:pPr>
          <a:r>
            <a:rPr lang="en-US"/>
            <a:t>Reviews plan’s decision and reconsiders whether it will cover the service or item </a:t>
          </a:r>
        </a:p>
      </dgm:t>
    </dgm:pt>
    <dgm:pt modelId="{D4E93A7F-CABF-4E47-95B2-1CD6EC20866C}" type="parTrans" cxnId="{AD296198-57BE-4833-B98F-12AD5AE67B27}">
      <dgm:prSet/>
      <dgm:spPr/>
      <dgm:t>
        <a:bodyPr/>
        <a:lstStyle/>
        <a:p>
          <a:endParaRPr lang="en-US"/>
        </a:p>
      </dgm:t>
    </dgm:pt>
    <dgm:pt modelId="{17F4BC9D-1D28-427B-B4E5-C0E681DC2B28}" type="sibTrans" cxnId="{AD296198-57BE-4833-B98F-12AD5AE67B27}">
      <dgm:prSet/>
      <dgm:spPr/>
      <dgm:t>
        <a:bodyPr/>
        <a:lstStyle/>
        <a:p>
          <a:endParaRPr lang="en-US"/>
        </a:p>
      </dgm:t>
    </dgm:pt>
    <dgm:pt modelId="{1CFDA7F4-5D73-4063-8198-FBF34156902F}">
      <dgm:prSet/>
      <dgm:spPr/>
      <dgm:t>
        <a:bodyPr/>
        <a:lstStyle/>
        <a:p>
          <a:pPr>
            <a:lnSpc>
              <a:spcPct val="100000"/>
            </a:lnSpc>
          </a:pPr>
          <a:r>
            <a:rPr lang="en-US"/>
            <a:t>Should issue decision within 30 days (60 days for post-service appeals)</a:t>
          </a:r>
        </a:p>
      </dgm:t>
    </dgm:pt>
    <dgm:pt modelId="{94790FD1-E7B2-4940-AFFF-9CAE94D85630}" type="parTrans" cxnId="{C656ED36-15CB-4594-9896-D58341F768B4}">
      <dgm:prSet/>
      <dgm:spPr/>
      <dgm:t>
        <a:bodyPr/>
        <a:lstStyle/>
        <a:p>
          <a:endParaRPr lang="en-US"/>
        </a:p>
      </dgm:t>
    </dgm:pt>
    <dgm:pt modelId="{C0078796-BFA5-4273-9586-90C871852CCB}" type="sibTrans" cxnId="{C656ED36-15CB-4594-9896-D58341F768B4}">
      <dgm:prSet/>
      <dgm:spPr/>
      <dgm:t>
        <a:bodyPr/>
        <a:lstStyle/>
        <a:p>
          <a:endParaRPr lang="en-US"/>
        </a:p>
      </dgm:t>
    </dgm:pt>
    <dgm:pt modelId="{9D509348-09B1-492F-B05B-2E580601A370}">
      <dgm:prSet/>
      <dgm:spPr/>
      <dgm:t>
        <a:bodyPr/>
        <a:lstStyle/>
        <a:p>
          <a:pPr>
            <a:lnSpc>
              <a:spcPct val="100000"/>
            </a:lnSpc>
            <a:defRPr b="1"/>
          </a:pPr>
          <a:r>
            <a:rPr lang="en-US"/>
            <a:t>Two outcomes </a:t>
          </a:r>
        </a:p>
      </dgm:t>
    </dgm:pt>
    <dgm:pt modelId="{B1F7AF6B-9DDB-4BA3-B214-FFCB1F128F0E}" type="parTrans" cxnId="{F7233B67-E2B7-45CD-AC18-7FC33014DFBB}">
      <dgm:prSet/>
      <dgm:spPr/>
      <dgm:t>
        <a:bodyPr/>
        <a:lstStyle/>
        <a:p>
          <a:endParaRPr lang="en-US"/>
        </a:p>
      </dgm:t>
    </dgm:pt>
    <dgm:pt modelId="{A7224425-FA86-4C68-B238-D6A17AF86CA3}" type="sibTrans" cxnId="{F7233B67-E2B7-45CD-AC18-7FC33014DFBB}">
      <dgm:prSet/>
      <dgm:spPr/>
      <dgm:t>
        <a:bodyPr/>
        <a:lstStyle/>
        <a:p>
          <a:endParaRPr lang="en-US"/>
        </a:p>
      </dgm:t>
    </dgm:pt>
    <dgm:pt modelId="{E40B2463-ECCF-4787-BB1D-76038B97B216}">
      <dgm:prSet/>
      <dgm:spPr/>
      <dgm:t>
        <a:bodyPr/>
        <a:lstStyle/>
        <a:p>
          <a:pPr>
            <a:lnSpc>
              <a:spcPct val="100000"/>
            </a:lnSpc>
          </a:pPr>
          <a:r>
            <a:rPr lang="en-US"/>
            <a:t>Favorable decision: Plan should cover service or item </a:t>
          </a:r>
        </a:p>
      </dgm:t>
    </dgm:pt>
    <dgm:pt modelId="{0243BE7F-85DC-4355-830E-C69966D15143}" type="parTrans" cxnId="{981016A0-A00F-415E-AE9E-91D395199571}">
      <dgm:prSet/>
      <dgm:spPr/>
      <dgm:t>
        <a:bodyPr/>
        <a:lstStyle/>
        <a:p>
          <a:endParaRPr lang="en-US"/>
        </a:p>
      </dgm:t>
    </dgm:pt>
    <dgm:pt modelId="{E021370A-9AC2-48ED-8CD8-AF66C0A8E6F6}" type="sibTrans" cxnId="{981016A0-A00F-415E-AE9E-91D395199571}">
      <dgm:prSet/>
      <dgm:spPr/>
      <dgm:t>
        <a:bodyPr/>
        <a:lstStyle/>
        <a:p>
          <a:endParaRPr lang="en-US"/>
        </a:p>
      </dgm:t>
    </dgm:pt>
    <dgm:pt modelId="{2EA25CF0-300C-4C24-B1FE-DC7DBB237A68}">
      <dgm:prSet/>
      <dgm:spPr/>
      <dgm:t>
        <a:bodyPr/>
        <a:lstStyle/>
        <a:p>
          <a:pPr>
            <a:lnSpc>
              <a:spcPct val="100000"/>
            </a:lnSpc>
          </a:pPr>
          <a:r>
            <a:rPr lang="en-US"/>
            <a:t>Unfavorable decision: Beneficiary can choose to move to the next level of appeal</a:t>
          </a:r>
        </a:p>
      </dgm:t>
    </dgm:pt>
    <dgm:pt modelId="{936087DA-4B5E-4958-BE7C-1DAF1A61D8AC}" type="parTrans" cxnId="{C12FD1B3-CABA-4F43-8F93-733A90EE1E09}">
      <dgm:prSet/>
      <dgm:spPr/>
      <dgm:t>
        <a:bodyPr/>
        <a:lstStyle/>
        <a:p>
          <a:endParaRPr lang="en-US"/>
        </a:p>
      </dgm:t>
    </dgm:pt>
    <dgm:pt modelId="{D5BC3307-3399-4C08-B772-0FE9D281EEF0}" type="sibTrans" cxnId="{C12FD1B3-CABA-4F43-8F93-733A90EE1E09}">
      <dgm:prSet/>
      <dgm:spPr/>
      <dgm:t>
        <a:bodyPr/>
        <a:lstStyle/>
        <a:p>
          <a:endParaRPr lang="en-US"/>
        </a:p>
      </dgm:t>
    </dgm:pt>
    <dgm:pt modelId="{F88992AF-8D9E-4DA8-9596-545C4F781105}" type="pres">
      <dgm:prSet presAssocID="{21D31A19-823E-496B-B15F-D72BCB7B7A5D}" presName="root" presStyleCnt="0">
        <dgm:presLayoutVars>
          <dgm:dir/>
          <dgm:resizeHandles val="exact"/>
        </dgm:presLayoutVars>
      </dgm:prSet>
      <dgm:spPr/>
    </dgm:pt>
    <dgm:pt modelId="{447F0AF6-FB75-4E73-8FFC-556B3459E508}" type="pres">
      <dgm:prSet presAssocID="{F28DC5B0-E42B-4CE0-8044-E8B596F58D3D}" presName="compNode" presStyleCnt="0"/>
      <dgm:spPr/>
    </dgm:pt>
    <dgm:pt modelId="{8D2DA1FE-FDEE-4B30-858F-221204B78D65}" type="pres">
      <dgm:prSet presAssocID="{F28DC5B0-E42B-4CE0-8044-E8B596F58D3D}"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Presentation with Checklist"/>
        </a:ext>
      </dgm:extLst>
    </dgm:pt>
    <dgm:pt modelId="{46EA1DE1-50AA-44BB-952E-CA77F30F636E}" type="pres">
      <dgm:prSet presAssocID="{F28DC5B0-E42B-4CE0-8044-E8B596F58D3D}" presName="iconSpace" presStyleCnt="0"/>
      <dgm:spPr/>
    </dgm:pt>
    <dgm:pt modelId="{625C922A-A1D0-47FF-8121-4CB6E3A4465D}" type="pres">
      <dgm:prSet presAssocID="{F28DC5B0-E42B-4CE0-8044-E8B596F58D3D}" presName="parTx" presStyleLbl="revTx" presStyleIdx="0" presStyleCnt="4">
        <dgm:presLayoutVars>
          <dgm:chMax val="0"/>
          <dgm:chPref val="0"/>
        </dgm:presLayoutVars>
      </dgm:prSet>
      <dgm:spPr/>
    </dgm:pt>
    <dgm:pt modelId="{44E1BFDE-FE78-42DA-AB1D-6E9F8699E03D}" type="pres">
      <dgm:prSet presAssocID="{F28DC5B0-E42B-4CE0-8044-E8B596F58D3D}" presName="txSpace" presStyleCnt="0"/>
      <dgm:spPr/>
    </dgm:pt>
    <dgm:pt modelId="{84F2969A-6607-41AA-9F64-14C3180F467F}" type="pres">
      <dgm:prSet presAssocID="{F28DC5B0-E42B-4CE0-8044-E8B596F58D3D}" presName="desTx" presStyleLbl="revTx" presStyleIdx="1" presStyleCnt="4">
        <dgm:presLayoutVars/>
      </dgm:prSet>
      <dgm:spPr/>
    </dgm:pt>
    <dgm:pt modelId="{9B86A901-F433-47D9-A077-B48D0C1F2F33}" type="pres">
      <dgm:prSet presAssocID="{391268FE-0973-4E4F-ADF6-D2524790F173}" presName="sibTrans" presStyleCnt="0"/>
      <dgm:spPr/>
    </dgm:pt>
    <dgm:pt modelId="{455A8093-E020-4F06-889F-B77B8E531924}" type="pres">
      <dgm:prSet presAssocID="{9D509348-09B1-492F-B05B-2E580601A370}" presName="compNode" presStyleCnt="0"/>
      <dgm:spPr/>
    </dgm:pt>
    <dgm:pt modelId="{90B0EBFF-1926-4BC6-8D94-5F52CD406D5E}" type="pres">
      <dgm:prSet presAssocID="{9D509348-09B1-492F-B05B-2E580601A370}"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D0DE08C-D520-43F6-AC33-278FCCB6B9BB}" type="pres">
      <dgm:prSet presAssocID="{9D509348-09B1-492F-B05B-2E580601A370}" presName="iconSpace" presStyleCnt="0"/>
      <dgm:spPr/>
    </dgm:pt>
    <dgm:pt modelId="{6A0440B0-F9FC-47DC-86CE-E735777359F8}" type="pres">
      <dgm:prSet presAssocID="{9D509348-09B1-492F-B05B-2E580601A370}" presName="parTx" presStyleLbl="revTx" presStyleIdx="2" presStyleCnt="4">
        <dgm:presLayoutVars>
          <dgm:chMax val="0"/>
          <dgm:chPref val="0"/>
        </dgm:presLayoutVars>
      </dgm:prSet>
      <dgm:spPr/>
    </dgm:pt>
    <dgm:pt modelId="{76F16508-0E13-4F55-9081-D0BD35389BB9}" type="pres">
      <dgm:prSet presAssocID="{9D509348-09B1-492F-B05B-2E580601A370}" presName="txSpace" presStyleCnt="0"/>
      <dgm:spPr/>
    </dgm:pt>
    <dgm:pt modelId="{237D42AA-7561-409D-9A49-95BA4FC82187}" type="pres">
      <dgm:prSet presAssocID="{9D509348-09B1-492F-B05B-2E580601A370}" presName="desTx" presStyleLbl="revTx" presStyleIdx="3" presStyleCnt="4">
        <dgm:presLayoutVars/>
      </dgm:prSet>
      <dgm:spPr/>
    </dgm:pt>
  </dgm:ptLst>
  <dgm:cxnLst>
    <dgm:cxn modelId="{C656ED36-15CB-4594-9896-D58341F768B4}" srcId="{F28DC5B0-E42B-4CE0-8044-E8B596F58D3D}" destId="{1CFDA7F4-5D73-4063-8198-FBF34156902F}" srcOrd="1" destOrd="0" parTransId="{94790FD1-E7B2-4940-AFFF-9CAE94D85630}" sibTransId="{C0078796-BFA5-4273-9586-90C871852CCB}"/>
    <dgm:cxn modelId="{A1545C39-E679-4870-B4DD-53125A8503B1}" type="presOf" srcId="{1CFDA7F4-5D73-4063-8198-FBF34156902F}" destId="{84F2969A-6607-41AA-9F64-14C3180F467F}" srcOrd="0" destOrd="1" presId="urn:microsoft.com/office/officeart/2018/5/layout/CenteredIconLabelDescriptionList"/>
    <dgm:cxn modelId="{D3995D43-F2A3-440D-9F57-79FA5DC23B5A}" type="presOf" srcId="{9D509348-09B1-492F-B05B-2E580601A370}" destId="{6A0440B0-F9FC-47DC-86CE-E735777359F8}" srcOrd="0" destOrd="0" presId="urn:microsoft.com/office/officeart/2018/5/layout/CenteredIconLabelDescriptionList"/>
    <dgm:cxn modelId="{8C366345-E24E-4AC9-9207-2161763EA0CF}" type="presOf" srcId="{21D31A19-823E-496B-B15F-D72BCB7B7A5D}" destId="{F88992AF-8D9E-4DA8-9596-545C4F781105}" srcOrd="0" destOrd="0" presId="urn:microsoft.com/office/officeart/2018/5/layout/CenteredIconLabelDescriptionList"/>
    <dgm:cxn modelId="{F7233B67-E2B7-45CD-AC18-7FC33014DFBB}" srcId="{21D31A19-823E-496B-B15F-D72BCB7B7A5D}" destId="{9D509348-09B1-492F-B05B-2E580601A370}" srcOrd="1" destOrd="0" parTransId="{B1F7AF6B-9DDB-4BA3-B214-FFCB1F128F0E}" sibTransId="{A7224425-FA86-4C68-B238-D6A17AF86CA3}"/>
    <dgm:cxn modelId="{2EF2A478-29F5-4024-960E-2995B732B7E9}" srcId="{21D31A19-823E-496B-B15F-D72BCB7B7A5D}" destId="{F28DC5B0-E42B-4CE0-8044-E8B596F58D3D}" srcOrd="0" destOrd="0" parTransId="{43E8E305-307F-4A5C-A04B-E9A4F0CD9DA5}" sibTransId="{391268FE-0973-4E4F-ADF6-D2524790F173}"/>
    <dgm:cxn modelId="{7F7E8A7E-1838-4CB6-8A4F-3B1602E55FBC}" type="presOf" srcId="{58425A9C-435D-438E-BE1D-DB81E9D02695}" destId="{84F2969A-6607-41AA-9F64-14C3180F467F}" srcOrd="0" destOrd="0" presId="urn:microsoft.com/office/officeart/2018/5/layout/CenteredIconLabelDescriptionList"/>
    <dgm:cxn modelId="{ECC61F8E-7E12-44E2-B2EC-56B587D6806F}" type="presOf" srcId="{2EA25CF0-300C-4C24-B1FE-DC7DBB237A68}" destId="{237D42AA-7561-409D-9A49-95BA4FC82187}" srcOrd="0" destOrd="1" presId="urn:microsoft.com/office/officeart/2018/5/layout/CenteredIconLabelDescriptionList"/>
    <dgm:cxn modelId="{FAFDF391-48C4-49D2-920E-CE5D6537ACA0}" type="presOf" srcId="{F28DC5B0-E42B-4CE0-8044-E8B596F58D3D}" destId="{625C922A-A1D0-47FF-8121-4CB6E3A4465D}" srcOrd="0" destOrd="0" presId="urn:microsoft.com/office/officeart/2018/5/layout/CenteredIconLabelDescriptionList"/>
    <dgm:cxn modelId="{AD296198-57BE-4833-B98F-12AD5AE67B27}" srcId="{F28DC5B0-E42B-4CE0-8044-E8B596F58D3D}" destId="{58425A9C-435D-438E-BE1D-DB81E9D02695}" srcOrd="0" destOrd="0" parTransId="{D4E93A7F-CABF-4E47-95B2-1CD6EC20866C}" sibTransId="{17F4BC9D-1D28-427B-B4E5-C0E681DC2B28}"/>
    <dgm:cxn modelId="{981016A0-A00F-415E-AE9E-91D395199571}" srcId="{9D509348-09B1-492F-B05B-2E580601A370}" destId="{E40B2463-ECCF-4787-BB1D-76038B97B216}" srcOrd="0" destOrd="0" parTransId="{0243BE7F-85DC-4355-830E-C69966D15143}" sibTransId="{E021370A-9AC2-48ED-8CD8-AF66C0A8E6F6}"/>
    <dgm:cxn modelId="{C12FD1B3-CABA-4F43-8F93-733A90EE1E09}" srcId="{9D509348-09B1-492F-B05B-2E580601A370}" destId="{2EA25CF0-300C-4C24-B1FE-DC7DBB237A68}" srcOrd="1" destOrd="0" parTransId="{936087DA-4B5E-4958-BE7C-1DAF1A61D8AC}" sibTransId="{D5BC3307-3399-4C08-B772-0FE9D281EEF0}"/>
    <dgm:cxn modelId="{508FABF4-4B99-4BAA-B40E-80F41275C5CD}" type="presOf" srcId="{E40B2463-ECCF-4787-BB1D-76038B97B216}" destId="{237D42AA-7561-409D-9A49-95BA4FC82187}" srcOrd="0" destOrd="0" presId="urn:microsoft.com/office/officeart/2018/5/layout/CenteredIconLabelDescriptionList"/>
    <dgm:cxn modelId="{B17CD5D2-F9A6-41F6-A037-E2210414DC0A}" type="presParOf" srcId="{F88992AF-8D9E-4DA8-9596-545C4F781105}" destId="{447F0AF6-FB75-4E73-8FFC-556B3459E508}" srcOrd="0" destOrd="0" presId="urn:microsoft.com/office/officeart/2018/5/layout/CenteredIconLabelDescriptionList"/>
    <dgm:cxn modelId="{E59579D8-E1A8-486F-87AE-0ECD7D5B7A7B}" type="presParOf" srcId="{447F0AF6-FB75-4E73-8FFC-556B3459E508}" destId="{8D2DA1FE-FDEE-4B30-858F-221204B78D65}" srcOrd="0" destOrd="0" presId="urn:microsoft.com/office/officeart/2018/5/layout/CenteredIconLabelDescriptionList"/>
    <dgm:cxn modelId="{8F34BC11-A7CF-4AF2-96CD-C472EB596789}" type="presParOf" srcId="{447F0AF6-FB75-4E73-8FFC-556B3459E508}" destId="{46EA1DE1-50AA-44BB-952E-CA77F30F636E}" srcOrd="1" destOrd="0" presId="urn:microsoft.com/office/officeart/2018/5/layout/CenteredIconLabelDescriptionList"/>
    <dgm:cxn modelId="{6BFF0494-E554-44EB-A338-3DC3E6543D07}" type="presParOf" srcId="{447F0AF6-FB75-4E73-8FFC-556B3459E508}" destId="{625C922A-A1D0-47FF-8121-4CB6E3A4465D}" srcOrd="2" destOrd="0" presId="urn:microsoft.com/office/officeart/2018/5/layout/CenteredIconLabelDescriptionList"/>
    <dgm:cxn modelId="{6C269908-BF6B-4997-86D8-DA2CB79552BC}" type="presParOf" srcId="{447F0AF6-FB75-4E73-8FFC-556B3459E508}" destId="{44E1BFDE-FE78-42DA-AB1D-6E9F8699E03D}" srcOrd="3" destOrd="0" presId="urn:microsoft.com/office/officeart/2018/5/layout/CenteredIconLabelDescriptionList"/>
    <dgm:cxn modelId="{AA67E254-2C83-4998-871F-59E9557ECB57}" type="presParOf" srcId="{447F0AF6-FB75-4E73-8FFC-556B3459E508}" destId="{84F2969A-6607-41AA-9F64-14C3180F467F}" srcOrd="4" destOrd="0" presId="urn:microsoft.com/office/officeart/2018/5/layout/CenteredIconLabelDescriptionList"/>
    <dgm:cxn modelId="{18C1B8D4-F5E5-4DB4-BA72-3845C43DA6F4}" type="presParOf" srcId="{F88992AF-8D9E-4DA8-9596-545C4F781105}" destId="{9B86A901-F433-47D9-A077-B48D0C1F2F33}" srcOrd="1" destOrd="0" presId="urn:microsoft.com/office/officeart/2018/5/layout/CenteredIconLabelDescriptionList"/>
    <dgm:cxn modelId="{FFD91651-4BB5-403C-84D7-D6AF347AE10B}" type="presParOf" srcId="{F88992AF-8D9E-4DA8-9596-545C4F781105}" destId="{455A8093-E020-4F06-889F-B77B8E531924}" srcOrd="2" destOrd="0" presId="urn:microsoft.com/office/officeart/2018/5/layout/CenteredIconLabelDescriptionList"/>
    <dgm:cxn modelId="{63427942-6D0C-4A72-800F-625DD3E2498F}" type="presParOf" srcId="{455A8093-E020-4F06-889F-B77B8E531924}" destId="{90B0EBFF-1926-4BC6-8D94-5F52CD406D5E}" srcOrd="0" destOrd="0" presId="urn:microsoft.com/office/officeart/2018/5/layout/CenteredIconLabelDescriptionList"/>
    <dgm:cxn modelId="{0E5755B5-3328-41BE-A321-EECCB75DC83C}" type="presParOf" srcId="{455A8093-E020-4F06-889F-B77B8E531924}" destId="{CD0DE08C-D520-43F6-AC33-278FCCB6B9BB}" srcOrd="1" destOrd="0" presId="urn:microsoft.com/office/officeart/2018/5/layout/CenteredIconLabelDescriptionList"/>
    <dgm:cxn modelId="{4EFB23AA-D531-40C3-9A2C-3D32DB654517}" type="presParOf" srcId="{455A8093-E020-4F06-889F-B77B8E531924}" destId="{6A0440B0-F9FC-47DC-86CE-E735777359F8}" srcOrd="2" destOrd="0" presId="urn:microsoft.com/office/officeart/2018/5/layout/CenteredIconLabelDescriptionList"/>
    <dgm:cxn modelId="{3837B19A-41A6-4F7B-999A-F95DB4AECE62}" type="presParOf" srcId="{455A8093-E020-4F06-889F-B77B8E531924}" destId="{76F16508-0E13-4F55-9081-D0BD35389BB9}" srcOrd="3" destOrd="0" presId="urn:microsoft.com/office/officeart/2018/5/layout/CenteredIconLabelDescriptionList"/>
    <dgm:cxn modelId="{A93A77C8-E15E-4AD6-AF2C-7CA0DA126840}" type="presParOf" srcId="{455A8093-E020-4F06-889F-B77B8E531924}" destId="{237D42AA-7561-409D-9A49-95BA4FC8218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7DCC5B-D1E8-42C2-A2E3-8E798FB188E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7530ECC-35BE-43E4-BF61-F8FA7735262C}">
      <dgm:prSet custT="1"/>
      <dgm:spPr/>
      <dgm:t>
        <a:bodyPr/>
        <a:lstStyle/>
        <a:p>
          <a:r>
            <a:rPr lang="en-US" sz="4400" b="1" u="sng"/>
            <a:t>3</a:t>
          </a:r>
          <a:r>
            <a:rPr lang="en-US" sz="4400" b="1" u="sng" baseline="30000"/>
            <a:t>rd</a:t>
          </a:r>
          <a:r>
            <a:rPr lang="en-US" sz="4400" b="1" u="sng"/>
            <a:t> level of appeal</a:t>
          </a:r>
          <a:r>
            <a:rPr lang="en-US" sz="4400" b="1"/>
            <a:t> </a:t>
          </a:r>
          <a:r>
            <a:rPr lang="en-US" sz="4400"/>
            <a:t>– ALJ Hearing. Steps:</a:t>
          </a:r>
        </a:p>
      </dgm:t>
    </dgm:pt>
    <dgm:pt modelId="{E48A1579-9B27-4990-9AEE-2A43B5A6D7CD}" type="parTrans" cxnId="{6AB1458E-15D3-472F-9F75-8BEFEE4A881B}">
      <dgm:prSet/>
      <dgm:spPr/>
      <dgm:t>
        <a:bodyPr/>
        <a:lstStyle/>
        <a:p>
          <a:endParaRPr lang="en-US"/>
        </a:p>
      </dgm:t>
    </dgm:pt>
    <dgm:pt modelId="{D7E9F843-C4B6-4B30-8EBD-B93E5A35FD06}" type="sibTrans" cxnId="{6AB1458E-15D3-472F-9F75-8BEFEE4A881B}">
      <dgm:prSet/>
      <dgm:spPr/>
      <dgm:t>
        <a:bodyPr/>
        <a:lstStyle/>
        <a:p>
          <a:endParaRPr lang="en-US"/>
        </a:p>
      </dgm:t>
    </dgm:pt>
    <dgm:pt modelId="{C5F24E01-395F-443A-B727-85C44F7E35DE}">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Beneficiary requests Administrative Law Judge (ALJ) hearing within 60 days of receiving the unfavorable reconsideration notice - OMHA-100* form </a:t>
          </a:r>
        </a:p>
      </dgm:t>
    </dgm:pt>
    <dgm:pt modelId="{5AA5AC88-0CDF-450B-995B-D7EC0DB4CDFA}" type="parTrans" cxnId="{25B25658-B83B-46F8-950A-DE6C25DF1A41}">
      <dgm:prSet/>
      <dgm:spPr/>
      <dgm:t>
        <a:bodyPr/>
        <a:lstStyle/>
        <a:p>
          <a:endParaRPr lang="en-US"/>
        </a:p>
      </dgm:t>
    </dgm:pt>
    <dgm:pt modelId="{4C4E5796-0CEC-4D5A-84E3-1AEE76342857}" type="sibTrans" cxnId="{25B25658-B83B-46F8-950A-DE6C25DF1A41}">
      <dgm:prSet/>
      <dgm:spPr/>
      <dgm:t>
        <a:bodyPr/>
        <a:lstStyle/>
        <a:p>
          <a:endParaRPr lang="en-US"/>
        </a:p>
      </dgm:t>
    </dgm:pt>
    <dgm:pt modelId="{836AAE07-2589-4692-8D5B-86AB3C9B40C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ALJ receives request and sets time and place for hearing </a:t>
          </a:r>
        </a:p>
      </dgm:t>
    </dgm:pt>
    <dgm:pt modelId="{13F87E22-B025-45E5-8EFB-04ADFF4972EB}" type="parTrans" cxnId="{87C08C57-88E7-4972-8C6A-ECFBAB77532A}">
      <dgm:prSet/>
      <dgm:spPr/>
      <dgm:t>
        <a:bodyPr/>
        <a:lstStyle/>
        <a:p>
          <a:endParaRPr lang="en-US"/>
        </a:p>
      </dgm:t>
    </dgm:pt>
    <dgm:pt modelId="{9EFDA022-6539-47B7-BD57-90C0769068F0}" type="sibTrans" cxnId="{87C08C57-88E7-4972-8C6A-ECFBAB77532A}">
      <dgm:prSet/>
      <dgm:spPr/>
      <dgm:t>
        <a:bodyPr/>
        <a:lstStyle/>
        <a:p>
          <a:endParaRPr lang="en-US"/>
        </a:p>
      </dgm:t>
    </dgm:pt>
    <dgm:pt modelId="{58A32DD0-C5B1-448E-90D7-6F9B1129DB13}">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Beneficiary receives Notice of Hearing 20 days before hearing </a:t>
          </a:r>
        </a:p>
      </dgm:t>
    </dgm:pt>
    <dgm:pt modelId="{85277131-5FCF-467E-BF55-7E3CD1FD92B4}" type="parTrans" cxnId="{F2C49F0F-65B3-415F-8EEA-121D7870EE88}">
      <dgm:prSet/>
      <dgm:spPr/>
      <dgm:t>
        <a:bodyPr/>
        <a:lstStyle/>
        <a:p>
          <a:endParaRPr lang="en-US"/>
        </a:p>
      </dgm:t>
    </dgm:pt>
    <dgm:pt modelId="{5080F508-2946-44B5-B1A8-400C7E354F29}" type="sibTrans" cxnId="{F2C49F0F-65B3-415F-8EEA-121D7870EE88}">
      <dgm:prSet/>
      <dgm:spPr/>
      <dgm:t>
        <a:bodyPr/>
        <a:lstStyle/>
        <a:p>
          <a:endParaRPr lang="en-US"/>
        </a:p>
      </dgm:t>
    </dgm:pt>
    <dgm:pt modelId="{380FEA08-237F-447C-8A91-9A912B745185}">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ALJ notifies beneficiary of decision by mail </a:t>
          </a:r>
        </a:p>
      </dgm:t>
    </dgm:pt>
    <dgm:pt modelId="{4E124BAA-C279-45FB-823B-F27F91325B07}" type="parTrans" cxnId="{4E94C4DB-8F22-4FFA-B315-7C67DB28C644}">
      <dgm:prSet/>
      <dgm:spPr/>
      <dgm:t>
        <a:bodyPr/>
        <a:lstStyle/>
        <a:p>
          <a:endParaRPr lang="en-US"/>
        </a:p>
      </dgm:t>
    </dgm:pt>
    <dgm:pt modelId="{8EFF5B6D-1F4C-4718-843D-5E34196356C8}" type="sibTrans" cxnId="{4E94C4DB-8F22-4FFA-B315-7C67DB28C644}">
      <dgm:prSet/>
      <dgm:spPr/>
      <dgm:t>
        <a:bodyPr/>
        <a:lstStyle/>
        <a:p>
          <a:endParaRPr lang="en-US"/>
        </a:p>
      </dgm:t>
    </dgm:pt>
    <dgm:pt modelId="{87206A9C-4240-4148-8E67-D9AAB794C013}">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Should issue decision within 90 days of hearing request </a:t>
          </a:r>
        </a:p>
      </dgm:t>
    </dgm:pt>
    <dgm:pt modelId="{C9A14A96-8EB1-4C32-A19A-18051600A781}" type="parTrans" cxnId="{244BDD64-9044-43D9-A414-7E198653F501}">
      <dgm:prSet/>
      <dgm:spPr/>
      <dgm:t>
        <a:bodyPr/>
        <a:lstStyle/>
        <a:p>
          <a:endParaRPr lang="en-US"/>
        </a:p>
      </dgm:t>
    </dgm:pt>
    <dgm:pt modelId="{1687AF8A-E431-4C8C-9D2E-F64415E543D1}" type="sibTrans" cxnId="{244BDD64-9044-43D9-A414-7E198653F501}">
      <dgm:prSet/>
      <dgm:spPr/>
      <dgm:t>
        <a:bodyPr/>
        <a:lstStyle/>
        <a:p>
          <a:endParaRPr lang="en-US"/>
        </a:p>
      </dgm:t>
    </dgm:pt>
    <dgm:pt modelId="{AF7DE963-E45A-A54E-9B34-487FD4DBC683}" type="pres">
      <dgm:prSet presAssocID="{F57DCC5B-D1E8-42C2-A2E3-8E798FB188E6}" presName="Name0" presStyleCnt="0">
        <dgm:presLayoutVars>
          <dgm:dir/>
          <dgm:animLvl val="lvl"/>
          <dgm:resizeHandles val="exact"/>
        </dgm:presLayoutVars>
      </dgm:prSet>
      <dgm:spPr/>
    </dgm:pt>
    <dgm:pt modelId="{8E87EF3C-0485-7042-964F-3AE1531F9077}" type="pres">
      <dgm:prSet presAssocID="{A7530ECC-35BE-43E4-BF61-F8FA7735262C}" presName="boxAndChildren" presStyleCnt="0"/>
      <dgm:spPr/>
    </dgm:pt>
    <dgm:pt modelId="{EA25815B-3FE0-C542-9F32-F89A4EA05949}" type="pres">
      <dgm:prSet presAssocID="{A7530ECC-35BE-43E4-BF61-F8FA7735262C}" presName="parentTextBox" presStyleLbl="node1" presStyleIdx="0" presStyleCnt="1"/>
      <dgm:spPr/>
    </dgm:pt>
    <dgm:pt modelId="{A433DB41-AAAB-5D47-8851-7C33EBB4B23E}" type="pres">
      <dgm:prSet presAssocID="{A7530ECC-35BE-43E4-BF61-F8FA7735262C}" presName="entireBox" presStyleLbl="node1" presStyleIdx="0" presStyleCnt="1" custLinFactNeighborX="-12012" custLinFactNeighborY="-835"/>
      <dgm:spPr/>
    </dgm:pt>
    <dgm:pt modelId="{DFE23EDB-F76D-EF46-811C-CEC1CFA7B238}" type="pres">
      <dgm:prSet presAssocID="{A7530ECC-35BE-43E4-BF61-F8FA7735262C}" presName="descendantBox" presStyleCnt="0"/>
      <dgm:spPr/>
    </dgm:pt>
    <dgm:pt modelId="{C0DDE7F5-266B-6547-9B84-5519F54BDF8B}" type="pres">
      <dgm:prSet presAssocID="{C5F24E01-395F-443A-B727-85C44F7E35DE}" presName="childTextBox" presStyleLbl="fgAccFollowNode1" presStyleIdx="0" presStyleCnt="3">
        <dgm:presLayoutVars>
          <dgm:bulletEnabled val="1"/>
        </dgm:presLayoutVars>
      </dgm:prSet>
      <dgm:spPr/>
    </dgm:pt>
    <dgm:pt modelId="{32DBD42C-8A17-244A-85AC-19FD134B7CD5}" type="pres">
      <dgm:prSet presAssocID="{836AAE07-2589-4692-8D5B-86AB3C9B40C8}" presName="childTextBox" presStyleLbl="fgAccFollowNode1" presStyleIdx="1" presStyleCnt="3">
        <dgm:presLayoutVars>
          <dgm:bulletEnabled val="1"/>
        </dgm:presLayoutVars>
      </dgm:prSet>
      <dgm:spPr/>
    </dgm:pt>
    <dgm:pt modelId="{F0B5CF7E-E54A-A34E-9820-0967E028969B}" type="pres">
      <dgm:prSet presAssocID="{380FEA08-237F-447C-8A91-9A912B745185}" presName="childTextBox" presStyleLbl="fgAccFollowNode1" presStyleIdx="2" presStyleCnt="3">
        <dgm:presLayoutVars>
          <dgm:bulletEnabled val="1"/>
        </dgm:presLayoutVars>
      </dgm:prSet>
      <dgm:spPr/>
    </dgm:pt>
  </dgm:ptLst>
  <dgm:cxnLst>
    <dgm:cxn modelId="{F2C49F0F-65B3-415F-8EEA-121D7870EE88}" srcId="{836AAE07-2589-4692-8D5B-86AB3C9B40C8}" destId="{58A32DD0-C5B1-448E-90D7-6F9B1129DB13}" srcOrd="0" destOrd="0" parTransId="{85277131-5FCF-467E-BF55-7E3CD1FD92B4}" sibTransId="{5080F508-2946-44B5-B1A8-400C7E354F29}"/>
    <dgm:cxn modelId="{37E27D17-1821-4C4D-A2EA-774239CF97A0}" type="presOf" srcId="{380FEA08-237F-447C-8A91-9A912B745185}" destId="{F0B5CF7E-E54A-A34E-9820-0967E028969B}" srcOrd="0" destOrd="0" presId="urn:microsoft.com/office/officeart/2005/8/layout/process4"/>
    <dgm:cxn modelId="{34AE7A21-3E7D-8041-8AD4-3E7E8665D1CC}" type="presOf" srcId="{C5F24E01-395F-443A-B727-85C44F7E35DE}" destId="{C0DDE7F5-266B-6547-9B84-5519F54BDF8B}" srcOrd="0" destOrd="0" presId="urn:microsoft.com/office/officeart/2005/8/layout/process4"/>
    <dgm:cxn modelId="{FD0C1C2D-62FF-D842-9712-D71E7C24EA7F}" type="presOf" srcId="{87206A9C-4240-4148-8E67-D9AAB794C013}" destId="{F0B5CF7E-E54A-A34E-9820-0967E028969B}" srcOrd="0" destOrd="1" presId="urn:microsoft.com/office/officeart/2005/8/layout/process4"/>
    <dgm:cxn modelId="{52F4312E-96A0-8A48-B740-52F172CC2806}" type="presOf" srcId="{F57DCC5B-D1E8-42C2-A2E3-8E798FB188E6}" destId="{AF7DE963-E45A-A54E-9B34-487FD4DBC683}" srcOrd="0" destOrd="0" presId="urn:microsoft.com/office/officeart/2005/8/layout/process4"/>
    <dgm:cxn modelId="{07537D3A-B831-9F40-B170-DFE23C701FCA}" type="presOf" srcId="{A7530ECC-35BE-43E4-BF61-F8FA7735262C}" destId="{EA25815B-3FE0-C542-9F32-F89A4EA05949}" srcOrd="0" destOrd="0" presId="urn:microsoft.com/office/officeart/2005/8/layout/process4"/>
    <dgm:cxn modelId="{0510DF40-0590-824A-95F6-7F2E1BD45BA7}" type="presOf" srcId="{A7530ECC-35BE-43E4-BF61-F8FA7735262C}" destId="{A433DB41-AAAB-5D47-8851-7C33EBB4B23E}" srcOrd="1" destOrd="0" presId="urn:microsoft.com/office/officeart/2005/8/layout/process4"/>
    <dgm:cxn modelId="{244BDD64-9044-43D9-A414-7E198653F501}" srcId="{380FEA08-237F-447C-8A91-9A912B745185}" destId="{87206A9C-4240-4148-8E67-D9AAB794C013}" srcOrd="0" destOrd="0" parTransId="{C9A14A96-8EB1-4C32-A19A-18051600A781}" sibTransId="{1687AF8A-E431-4C8C-9D2E-F64415E543D1}"/>
    <dgm:cxn modelId="{87C08C57-88E7-4972-8C6A-ECFBAB77532A}" srcId="{A7530ECC-35BE-43E4-BF61-F8FA7735262C}" destId="{836AAE07-2589-4692-8D5B-86AB3C9B40C8}" srcOrd="1" destOrd="0" parTransId="{13F87E22-B025-45E5-8EFB-04ADFF4972EB}" sibTransId="{9EFDA022-6539-47B7-BD57-90C0769068F0}"/>
    <dgm:cxn modelId="{25B25658-B83B-46F8-950A-DE6C25DF1A41}" srcId="{A7530ECC-35BE-43E4-BF61-F8FA7735262C}" destId="{C5F24E01-395F-443A-B727-85C44F7E35DE}" srcOrd="0" destOrd="0" parTransId="{5AA5AC88-0CDF-450B-995B-D7EC0DB4CDFA}" sibTransId="{4C4E5796-0CEC-4D5A-84E3-1AEE76342857}"/>
    <dgm:cxn modelId="{6AB1458E-15D3-472F-9F75-8BEFEE4A881B}" srcId="{F57DCC5B-D1E8-42C2-A2E3-8E798FB188E6}" destId="{A7530ECC-35BE-43E4-BF61-F8FA7735262C}" srcOrd="0" destOrd="0" parTransId="{E48A1579-9B27-4990-9AEE-2A43B5A6D7CD}" sibTransId="{D7E9F843-C4B6-4B30-8EBD-B93E5A35FD06}"/>
    <dgm:cxn modelId="{3A3D9398-B81A-9249-BD36-0EB7E163FF32}" type="presOf" srcId="{836AAE07-2589-4692-8D5B-86AB3C9B40C8}" destId="{32DBD42C-8A17-244A-85AC-19FD134B7CD5}" srcOrd="0" destOrd="0" presId="urn:microsoft.com/office/officeart/2005/8/layout/process4"/>
    <dgm:cxn modelId="{48C8B598-CBDE-E949-AA96-EE31184A8F2E}" type="presOf" srcId="{58A32DD0-C5B1-448E-90D7-6F9B1129DB13}" destId="{32DBD42C-8A17-244A-85AC-19FD134B7CD5}" srcOrd="0" destOrd="1" presId="urn:microsoft.com/office/officeart/2005/8/layout/process4"/>
    <dgm:cxn modelId="{4E94C4DB-8F22-4FFA-B315-7C67DB28C644}" srcId="{A7530ECC-35BE-43E4-BF61-F8FA7735262C}" destId="{380FEA08-237F-447C-8A91-9A912B745185}" srcOrd="2" destOrd="0" parTransId="{4E124BAA-C279-45FB-823B-F27F91325B07}" sibTransId="{8EFF5B6D-1F4C-4718-843D-5E34196356C8}"/>
    <dgm:cxn modelId="{97A9F4EF-0910-B647-BA31-093809308A8A}" type="presParOf" srcId="{AF7DE963-E45A-A54E-9B34-487FD4DBC683}" destId="{8E87EF3C-0485-7042-964F-3AE1531F9077}" srcOrd="0" destOrd="0" presId="urn:microsoft.com/office/officeart/2005/8/layout/process4"/>
    <dgm:cxn modelId="{9AA6AEB4-881D-B746-BE5A-434FC6DD00AA}" type="presParOf" srcId="{8E87EF3C-0485-7042-964F-3AE1531F9077}" destId="{EA25815B-3FE0-C542-9F32-F89A4EA05949}" srcOrd="0" destOrd="0" presId="urn:microsoft.com/office/officeart/2005/8/layout/process4"/>
    <dgm:cxn modelId="{C29A2EAF-CCE1-C942-ACA5-BAA5848974A5}" type="presParOf" srcId="{8E87EF3C-0485-7042-964F-3AE1531F9077}" destId="{A433DB41-AAAB-5D47-8851-7C33EBB4B23E}" srcOrd="1" destOrd="0" presId="urn:microsoft.com/office/officeart/2005/8/layout/process4"/>
    <dgm:cxn modelId="{43410FE1-CB2C-C04E-AD2B-D346B00EFF24}" type="presParOf" srcId="{8E87EF3C-0485-7042-964F-3AE1531F9077}" destId="{DFE23EDB-F76D-EF46-811C-CEC1CFA7B238}" srcOrd="2" destOrd="0" presId="urn:microsoft.com/office/officeart/2005/8/layout/process4"/>
    <dgm:cxn modelId="{E80D7088-F131-C84D-966C-5D2760862D82}" type="presParOf" srcId="{DFE23EDB-F76D-EF46-811C-CEC1CFA7B238}" destId="{C0DDE7F5-266B-6547-9B84-5519F54BDF8B}" srcOrd="0" destOrd="0" presId="urn:microsoft.com/office/officeart/2005/8/layout/process4"/>
    <dgm:cxn modelId="{AE7CEFF0-971B-BD42-9F4C-5BDD9A590A4D}" type="presParOf" srcId="{DFE23EDB-F76D-EF46-811C-CEC1CFA7B238}" destId="{32DBD42C-8A17-244A-85AC-19FD134B7CD5}" srcOrd="1" destOrd="0" presId="urn:microsoft.com/office/officeart/2005/8/layout/process4"/>
    <dgm:cxn modelId="{77633A6F-E05E-7D43-A457-4FD47910F927}" type="presParOf" srcId="{DFE23EDB-F76D-EF46-811C-CEC1CFA7B238}" destId="{F0B5CF7E-E54A-A34E-9820-0967E028969B}"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8648E9-E1A4-4336-BA08-CD7B7CB6998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AD08F6B-EE7C-4733-B526-100D34CBF864}">
      <dgm:prSet/>
      <dgm:spPr/>
      <dgm:t>
        <a:bodyPr/>
        <a:lstStyle/>
        <a:p>
          <a:r>
            <a:rPr lang="en-US" b="1"/>
            <a:t>Before service </a:t>
          </a:r>
          <a:r>
            <a:rPr lang="en-US"/>
            <a:t>– beneficiary requests prior approval for a service (similar to standard appeal), but if denied, doctor requests expedited appeal because beneficiary’s health would be at risk</a:t>
          </a:r>
        </a:p>
      </dgm:t>
    </dgm:pt>
    <dgm:pt modelId="{5FEFF101-5632-473D-9A64-BC934D10AADE}" type="parTrans" cxnId="{4907E797-BBFA-4128-A519-F6FCA0359713}">
      <dgm:prSet/>
      <dgm:spPr/>
      <dgm:t>
        <a:bodyPr/>
        <a:lstStyle/>
        <a:p>
          <a:endParaRPr lang="en-US"/>
        </a:p>
      </dgm:t>
    </dgm:pt>
    <dgm:pt modelId="{70010288-72F5-431E-8BD5-19EE0130EC2E}" type="sibTrans" cxnId="{4907E797-BBFA-4128-A519-F6FCA0359713}">
      <dgm:prSet/>
      <dgm:spPr/>
      <dgm:t>
        <a:bodyPr/>
        <a:lstStyle/>
        <a:p>
          <a:endParaRPr lang="en-US"/>
        </a:p>
      </dgm:t>
    </dgm:pt>
    <dgm:pt modelId="{7EA93351-1898-4E26-A753-8A69E668D6A1}">
      <dgm:prSet/>
      <dgm:spPr/>
      <dgm:t>
        <a:bodyPr/>
        <a:lstStyle/>
        <a:p>
          <a:r>
            <a:rPr lang="en-US" u="sng"/>
            <a:t>Appeal steps are the same as a standard appeal, just the timeframe is different</a:t>
          </a:r>
        </a:p>
      </dgm:t>
    </dgm:pt>
    <dgm:pt modelId="{C250D21D-8485-4CBC-83AA-35D6BFFA26FD}" type="parTrans" cxnId="{AD60EFB7-EB3F-4CB8-9E97-3EB317E854CA}">
      <dgm:prSet/>
      <dgm:spPr/>
      <dgm:t>
        <a:bodyPr/>
        <a:lstStyle/>
        <a:p>
          <a:endParaRPr lang="en-US"/>
        </a:p>
      </dgm:t>
    </dgm:pt>
    <dgm:pt modelId="{F3704565-5BA4-4242-ABF3-389CC41BC498}" type="sibTrans" cxnId="{AD60EFB7-EB3F-4CB8-9E97-3EB317E854CA}">
      <dgm:prSet/>
      <dgm:spPr/>
      <dgm:t>
        <a:bodyPr/>
        <a:lstStyle/>
        <a:p>
          <a:endParaRPr lang="en-US"/>
        </a:p>
      </dgm:t>
    </dgm:pt>
    <dgm:pt modelId="{6D2EE615-27BE-423E-BBDA-9422B0220756}">
      <dgm:prSet/>
      <dgm:spPr/>
      <dgm:t>
        <a:bodyPr/>
        <a:lstStyle/>
        <a:p>
          <a:r>
            <a:rPr lang="en-US"/>
            <a:t>Doctor requests expedited prior approval – plan has </a:t>
          </a:r>
          <a:r>
            <a:rPr lang="en-US" b="1"/>
            <a:t>72 hours </a:t>
          </a:r>
          <a:r>
            <a:rPr lang="en-US"/>
            <a:t>to issue organization determination  </a:t>
          </a:r>
        </a:p>
      </dgm:t>
    </dgm:pt>
    <dgm:pt modelId="{F88D8230-4380-46CF-B12F-62E697474B4B}" type="parTrans" cxnId="{F120F5B5-B82D-44D4-826F-156ED8E21B79}">
      <dgm:prSet/>
      <dgm:spPr/>
      <dgm:t>
        <a:bodyPr/>
        <a:lstStyle/>
        <a:p>
          <a:endParaRPr lang="en-US"/>
        </a:p>
      </dgm:t>
    </dgm:pt>
    <dgm:pt modelId="{B005A39E-3F3F-44ED-985A-C4735982FF14}" type="sibTrans" cxnId="{F120F5B5-B82D-44D4-826F-156ED8E21B79}">
      <dgm:prSet/>
      <dgm:spPr/>
      <dgm:t>
        <a:bodyPr/>
        <a:lstStyle/>
        <a:p>
          <a:endParaRPr lang="en-US"/>
        </a:p>
      </dgm:t>
    </dgm:pt>
    <dgm:pt modelId="{3DEA2C71-A879-40F8-B2F7-C67F670D11CB}">
      <dgm:prSet/>
      <dgm:spPr/>
      <dgm:t>
        <a:bodyPr/>
        <a:lstStyle/>
        <a:p>
          <a:r>
            <a:rPr lang="en-US"/>
            <a:t>If denied, doctor requests expedited appeal – plan has </a:t>
          </a:r>
          <a:r>
            <a:rPr lang="en-US" b="1"/>
            <a:t>72 hours </a:t>
          </a:r>
          <a:r>
            <a:rPr lang="en-US"/>
            <a:t>to issue decision (level 1)</a:t>
          </a:r>
        </a:p>
      </dgm:t>
    </dgm:pt>
    <dgm:pt modelId="{73E13B82-A781-443F-A9BC-B2A40AE3E423}" type="parTrans" cxnId="{7F972846-D5B7-436B-9989-DBB8B7001CC4}">
      <dgm:prSet/>
      <dgm:spPr/>
      <dgm:t>
        <a:bodyPr/>
        <a:lstStyle/>
        <a:p>
          <a:endParaRPr lang="en-US"/>
        </a:p>
      </dgm:t>
    </dgm:pt>
    <dgm:pt modelId="{93A05D72-9F41-483C-A1D5-337E27948F7D}" type="sibTrans" cxnId="{7F972846-D5B7-436B-9989-DBB8B7001CC4}">
      <dgm:prSet/>
      <dgm:spPr/>
      <dgm:t>
        <a:bodyPr/>
        <a:lstStyle/>
        <a:p>
          <a:endParaRPr lang="en-US"/>
        </a:p>
      </dgm:t>
    </dgm:pt>
    <dgm:pt modelId="{E1F67E87-FF15-424F-9C16-4641ED306103}">
      <dgm:prSet/>
      <dgm:spPr/>
      <dgm:t>
        <a:bodyPr/>
        <a:lstStyle/>
        <a:p>
          <a:r>
            <a:rPr lang="en-US"/>
            <a:t>If denied, IRE has </a:t>
          </a:r>
          <a:r>
            <a:rPr lang="en-US" b="1"/>
            <a:t>72 hours </a:t>
          </a:r>
          <a:r>
            <a:rPr lang="en-US"/>
            <a:t>to issue decision (level 2)</a:t>
          </a:r>
        </a:p>
      </dgm:t>
    </dgm:pt>
    <dgm:pt modelId="{97FC5AFE-7C09-4B50-9E65-4B17B083437E}" type="parTrans" cxnId="{CB54FCAE-1DA1-47F9-B5F2-C5296B8DE5ED}">
      <dgm:prSet/>
      <dgm:spPr/>
      <dgm:t>
        <a:bodyPr/>
        <a:lstStyle/>
        <a:p>
          <a:endParaRPr lang="en-US"/>
        </a:p>
      </dgm:t>
    </dgm:pt>
    <dgm:pt modelId="{E8A510DE-FA0F-4726-AAD6-B94D51052CC8}" type="sibTrans" cxnId="{CB54FCAE-1DA1-47F9-B5F2-C5296B8DE5ED}">
      <dgm:prSet/>
      <dgm:spPr/>
      <dgm:t>
        <a:bodyPr/>
        <a:lstStyle/>
        <a:p>
          <a:endParaRPr lang="en-US"/>
        </a:p>
      </dgm:t>
    </dgm:pt>
    <dgm:pt modelId="{4142C393-B2E7-415C-B8BF-48B537D22540}">
      <dgm:prSet/>
      <dgm:spPr/>
      <dgm:t>
        <a:bodyPr/>
        <a:lstStyle/>
        <a:p>
          <a:r>
            <a:rPr lang="en-US"/>
            <a:t>Levels 3, 4, &amp; 5 - Same steps (ALJ, MAC, Federal Court) and appeal deadlines as standard appeal </a:t>
          </a:r>
        </a:p>
      </dgm:t>
    </dgm:pt>
    <dgm:pt modelId="{F70DD311-26AB-4804-A961-475E64458CDA}" type="parTrans" cxnId="{C3F5B8EE-407A-4E01-A8CF-846CEBF4855D}">
      <dgm:prSet/>
      <dgm:spPr/>
      <dgm:t>
        <a:bodyPr/>
        <a:lstStyle/>
        <a:p>
          <a:endParaRPr lang="en-US"/>
        </a:p>
      </dgm:t>
    </dgm:pt>
    <dgm:pt modelId="{7B6CF7BA-B51C-4B31-A96A-D72105A73DDB}" type="sibTrans" cxnId="{C3F5B8EE-407A-4E01-A8CF-846CEBF4855D}">
      <dgm:prSet/>
      <dgm:spPr/>
      <dgm:t>
        <a:bodyPr/>
        <a:lstStyle/>
        <a:p>
          <a:endParaRPr lang="en-US"/>
        </a:p>
      </dgm:t>
    </dgm:pt>
    <dgm:pt modelId="{515ED1E6-5B53-49FF-9110-2EC3154F3CA4}" type="pres">
      <dgm:prSet presAssocID="{128648E9-E1A4-4336-BA08-CD7B7CB6998A}" presName="root" presStyleCnt="0">
        <dgm:presLayoutVars>
          <dgm:dir/>
          <dgm:resizeHandles val="exact"/>
        </dgm:presLayoutVars>
      </dgm:prSet>
      <dgm:spPr/>
    </dgm:pt>
    <dgm:pt modelId="{AFFF3FB8-11B0-4B74-9AC7-5B7F7B9C3536}" type="pres">
      <dgm:prSet presAssocID="{8AD08F6B-EE7C-4733-B526-100D34CBF864}" presName="compNode" presStyleCnt="0"/>
      <dgm:spPr/>
    </dgm:pt>
    <dgm:pt modelId="{F0A1F482-908D-4A06-BD09-C997E621508A}" type="pres">
      <dgm:prSet presAssocID="{8AD08F6B-EE7C-4733-B526-100D34CBF864}" presName="bgRect" presStyleLbl="bgShp" presStyleIdx="0" presStyleCnt="6"/>
      <dgm:spPr/>
    </dgm:pt>
    <dgm:pt modelId="{B57EC0F2-97BC-4C4F-B099-1B4A4ED5D8A4}" type="pres">
      <dgm:prSet presAssocID="{8AD08F6B-EE7C-4733-B526-100D34CBF864}"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octor"/>
        </a:ext>
      </dgm:extLst>
    </dgm:pt>
    <dgm:pt modelId="{AA78D5A5-4D87-48F9-9A89-D5E05E46EE9C}" type="pres">
      <dgm:prSet presAssocID="{8AD08F6B-EE7C-4733-B526-100D34CBF864}" presName="spaceRect" presStyleCnt="0"/>
      <dgm:spPr/>
    </dgm:pt>
    <dgm:pt modelId="{104AA591-8C8C-47B8-9639-F73F8D73B09F}" type="pres">
      <dgm:prSet presAssocID="{8AD08F6B-EE7C-4733-B526-100D34CBF864}" presName="parTx" presStyleLbl="revTx" presStyleIdx="0" presStyleCnt="6">
        <dgm:presLayoutVars>
          <dgm:chMax val="0"/>
          <dgm:chPref val="0"/>
        </dgm:presLayoutVars>
      </dgm:prSet>
      <dgm:spPr/>
    </dgm:pt>
    <dgm:pt modelId="{B842E378-CA99-42C8-A86D-C1E7B7713005}" type="pres">
      <dgm:prSet presAssocID="{70010288-72F5-431E-8BD5-19EE0130EC2E}" presName="sibTrans" presStyleCnt="0"/>
      <dgm:spPr/>
    </dgm:pt>
    <dgm:pt modelId="{8014848E-DFC5-4001-A052-B9264FDDDE27}" type="pres">
      <dgm:prSet presAssocID="{7EA93351-1898-4E26-A753-8A69E668D6A1}" presName="compNode" presStyleCnt="0"/>
      <dgm:spPr/>
    </dgm:pt>
    <dgm:pt modelId="{2D13CA40-E057-491A-A44D-274DE0C86220}" type="pres">
      <dgm:prSet presAssocID="{7EA93351-1898-4E26-A753-8A69E668D6A1}" presName="bgRect" presStyleLbl="bgShp" presStyleIdx="1" presStyleCnt="6"/>
      <dgm:spPr/>
    </dgm:pt>
    <dgm:pt modelId="{92E90CFB-09FB-4095-A552-252A1497587B}" type="pres">
      <dgm:prSet presAssocID="{7EA93351-1898-4E26-A753-8A69E668D6A1}"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F9325784-19B5-47F2-B74A-100266AA977F}" type="pres">
      <dgm:prSet presAssocID="{7EA93351-1898-4E26-A753-8A69E668D6A1}" presName="spaceRect" presStyleCnt="0"/>
      <dgm:spPr/>
    </dgm:pt>
    <dgm:pt modelId="{0B588372-F249-41E9-A523-A89F69DB35AD}" type="pres">
      <dgm:prSet presAssocID="{7EA93351-1898-4E26-A753-8A69E668D6A1}" presName="parTx" presStyleLbl="revTx" presStyleIdx="1" presStyleCnt="6">
        <dgm:presLayoutVars>
          <dgm:chMax val="0"/>
          <dgm:chPref val="0"/>
        </dgm:presLayoutVars>
      </dgm:prSet>
      <dgm:spPr/>
    </dgm:pt>
    <dgm:pt modelId="{BF9EDE03-03FD-4AB0-AC48-E9D2E8480441}" type="pres">
      <dgm:prSet presAssocID="{F3704565-5BA4-4242-ABF3-389CC41BC498}" presName="sibTrans" presStyleCnt="0"/>
      <dgm:spPr/>
    </dgm:pt>
    <dgm:pt modelId="{35C5FA6A-7E26-4284-98ED-AFC557E950A5}" type="pres">
      <dgm:prSet presAssocID="{6D2EE615-27BE-423E-BBDA-9422B0220756}" presName="compNode" presStyleCnt="0"/>
      <dgm:spPr/>
    </dgm:pt>
    <dgm:pt modelId="{8F6B27C3-9D2A-47B9-87EF-1977E6C99B29}" type="pres">
      <dgm:prSet presAssocID="{6D2EE615-27BE-423E-BBDA-9422B0220756}" presName="bgRect" presStyleLbl="bgShp" presStyleIdx="2" presStyleCnt="6"/>
      <dgm:spPr/>
    </dgm:pt>
    <dgm:pt modelId="{82D2D5EE-E7A4-477A-B94D-ED6FF3CBE624}" type="pres">
      <dgm:prSet presAssocID="{6D2EE615-27BE-423E-BBDA-9422B0220756}"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topwatch"/>
        </a:ext>
      </dgm:extLst>
    </dgm:pt>
    <dgm:pt modelId="{0F85DA27-CFDF-44C5-ADE6-5B50DE32BBA0}" type="pres">
      <dgm:prSet presAssocID="{6D2EE615-27BE-423E-BBDA-9422B0220756}" presName="spaceRect" presStyleCnt="0"/>
      <dgm:spPr/>
    </dgm:pt>
    <dgm:pt modelId="{DCB32C8A-1DE8-496F-8232-8EA27A6269F3}" type="pres">
      <dgm:prSet presAssocID="{6D2EE615-27BE-423E-BBDA-9422B0220756}" presName="parTx" presStyleLbl="revTx" presStyleIdx="2" presStyleCnt="6">
        <dgm:presLayoutVars>
          <dgm:chMax val="0"/>
          <dgm:chPref val="0"/>
        </dgm:presLayoutVars>
      </dgm:prSet>
      <dgm:spPr/>
    </dgm:pt>
    <dgm:pt modelId="{143E4029-EFB1-4811-9BF4-F18179C74441}" type="pres">
      <dgm:prSet presAssocID="{B005A39E-3F3F-44ED-985A-C4735982FF14}" presName="sibTrans" presStyleCnt="0"/>
      <dgm:spPr/>
    </dgm:pt>
    <dgm:pt modelId="{9C87D3F1-74D5-4A17-B890-E00C6CE4B21B}" type="pres">
      <dgm:prSet presAssocID="{3DEA2C71-A879-40F8-B2F7-C67F670D11CB}" presName="compNode" presStyleCnt="0"/>
      <dgm:spPr/>
    </dgm:pt>
    <dgm:pt modelId="{7B5151D7-A6E6-460F-A931-1821700663B6}" type="pres">
      <dgm:prSet presAssocID="{3DEA2C71-A879-40F8-B2F7-C67F670D11CB}" presName="bgRect" presStyleLbl="bgShp" presStyleIdx="3" presStyleCnt="6"/>
      <dgm:spPr/>
    </dgm:pt>
    <dgm:pt modelId="{D850DB3F-215B-402E-9987-B8CE279B3755}" type="pres">
      <dgm:prSet presAssocID="{3DEA2C71-A879-40F8-B2F7-C67F670D11CB}"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0BF7FAA-B200-4A58-AF61-233E16AC137D}" type="pres">
      <dgm:prSet presAssocID="{3DEA2C71-A879-40F8-B2F7-C67F670D11CB}" presName="spaceRect" presStyleCnt="0"/>
      <dgm:spPr/>
    </dgm:pt>
    <dgm:pt modelId="{7F56D49F-FE19-4CDB-8A9C-CBB300F5BEEE}" type="pres">
      <dgm:prSet presAssocID="{3DEA2C71-A879-40F8-B2F7-C67F670D11CB}" presName="parTx" presStyleLbl="revTx" presStyleIdx="3" presStyleCnt="6">
        <dgm:presLayoutVars>
          <dgm:chMax val="0"/>
          <dgm:chPref val="0"/>
        </dgm:presLayoutVars>
      </dgm:prSet>
      <dgm:spPr/>
    </dgm:pt>
    <dgm:pt modelId="{5325414E-D895-4C39-8B0F-7B1BBCB41BFF}" type="pres">
      <dgm:prSet presAssocID="{93A05D72-9F41-483C-A1D5-337E27948F7D}" presName="sibTrans" presStyleCnt="0"/>
      <dgm:spPr/>
    </dgm:pt>
    <dgm:pt modelId="{D1508E18-1156-49D3-9354-F391121D3E5C}" type="pres">
      <dgm:prSet presAssocID="{E1F67E87-FF15-424F-9C16-4641ED306103}" presName="compNode" presStyleCnt="0"/>
      <dgm:spPr/>
    </dgm:pt>
    <dgm:pt modelId="{7E498C39-50BB-443D-A6A2-E26D35F49150}" type="pres">
      <dgm:prSet presAssocID="{E1F67E87-FF15-424F-9C16-4641ED306103}" presName="bgRect" presStyleLbl="bgShp" presStyleIdx="4" presStyleCnt="6"/>
      <dgm:spPr/>
    </dgm:pt>
    <dgm:pt modelId="{1E9CCDF6-002C-4E77-8EC9-A1851C8A4455}" type="pres">
      <dgm:prSet presAssocID="{E1F67E87-FF15-424F-9C16-4641ED306103}"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Forbidden"/>
        </a:ext>
      </dgm:extLst>
    </dgm:pt>
    <dgm:pt modelId="{FD4B9758-1A5C-41A8-8113-CC757C166D22}" type="pres">
      <dgm:prSet presAssocID="{E1F67E87-FF15-424F-9C16-4641ED306103}" presName="spaceRect" presStyleCnt="0"/>
      <dgm:spPr/>
    </dgm:pt>
    <dgm:pt modelId="{84780402-86B9-47D9-B79A-C956BA4C0F3B}" type="pres">
      <dgm:prSet presAssocID="{E1F67E87-FF15-424F-9C16-4641ED306103}" presName="parTx" presStyleLbl="revTx" presStyleIdx="4" presStyleCnt="6">
        <dgm:presLayoutVars>
          <dgm:chMax val="0"/>
          <dgm:chPref val="0"/>
        </dgm:presLayoutVars>
      </dgm:prSet>
      <dgm:spPr/>
    </dgm:pt>
    <dgm:pt modelId="{1337B1A0-BC06-4675-9D62-515323AF9D0E}" type="pres">
      <dgm:prSet presAssocID="{E8A510DE-FA0F-4726-AAD6-B94D51052CC8}" presName="sibTrans" presStyleCnt="0"/>
      <dgm:spPr/>
    </dgm:pt>
    <dgm:pt modelId="{74E873BB-A93B-43FF-A841-49BBA0DC271E}" type="pres">
      <dgm:prSet presAssocID="{4142C393-B2E7-415C-B8BF-48B537D22540}" presName="compNode" presStyleCnt="0"/>
      <dgm:spPr/>
    </dgm:pt>
    <dgm:pt modelId="{28A64771-2C4D-4A7E-9C0A-A3E7CB8E3FFA}" type="pres">
      <dgm:prSet presAssocID="{4142C393-B2E7-415C-B8BF-48B537D22540}" presName="bgRect" presStyleLbl="bgShp" presStyleIdx="5" presStyleCnt="6"/>
      <dgm:spPr/>
    </dgm:pt>
    <dgm:pt modelId="{7B43A488-8C27-4000-8800-86758D5A2E71}" type="pres">
      <dgm:prSet presAssocID="{4142C393-B2E7-415C-B8BF-48B537D22540}"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C220B123-08C7-4343-A7A0-7DA32C1B7AEB}" type="pres">
      <dgm:prSet presAssocID="{4142C393-B2E7-415C-B8BF-48B537D22540}" presName="spaceRect" presStyleCnt="0"/>
      <dgm:spPr/>
    </dgm:pt>
    <dgm:pt modelId="{3BB54B86-D5FF-45A4-956D-B0C18892F1BD}" type="pres">
      <dgm:prSet presAssocID="{4142C393-B2E7-415C-B8BF-48B537D22540}" presName="parTx" presStyleLbl="revTx" presStyleIdx="5" presStyleCnt="6">
        <dgm:presLayoutVars>
          <dgm:chMax val="0"/>
          <dgm:chPref val="0"/>
        </dgm:presLayoutVars>
      </dgm:prSet>
      <dgm:spPr/>
    </dgm:pt>
  </dgm:ptLst>
  <dgm:cxnLst>
    <dgm:cxn modelId="{048FE110-5EB7-47B2-AA1E-04E64AEE3F73}" type="presOf" srcId="{128648E9-E1A4-4336-BA08-CD7B7CB6998A}" destId="{515ED1E6-5B53-49FF-9110-2EC3154F3CA4}" srcOrd="0" destOrd="0" presId="urn:microsoft.com/office/officeart/2018/2/layout/IconVerticalSolidList"/>
    <dgm:cxn modelId="{2FE63825-363E-465C-87E9-9A5574B0C470}" type="presOf" srcId="{4142C393-B2E7-415C-B8BF-48B537D22540}" destId="{3BB54B86-D5FF-45A4-956D-B0C18892F1BD}" srcOrd="0" destOrd="0" presId="urn:microsoft.com/office/officeart/2018/2/layout/IconVerticalSolidList"/>
    <dgm:cxn modelId="{7F972846-D5B7-436B-9989-DBB8B7001CC4}" srcId="{128648E9-E1A4-4336-BA08-CD7B7CB6998A}" destId="{3DEA2C71-A879-40F8-B2F7-C67F670D11CB}" srcOrd="3" destOrd="0" parTransId="{73E13B82-A781-443F-A9BC-B2A40AE3E423}" sibTransId="{93A05D72-9F41-483C-A1D5-337E27948F7D}"/>
    <dgm:cxn modelId="{706C1776-144D-4084-9847-5F8429D6A418}" type="presOf" srcId="{8AD08F6B-EE7C-4733-B526-100D34CBF864}" destId="{104AA591-8C8C-47B8-9639-F73F8D73B09F}" srcOrd="0" destOrd="0" presId="urn:microsoft.com/office/officeart/2018/2/layout/IconVerticalSolidList"/>
    <dgm:cxn modelId="{F6299F56-7D41-41B3-92EC-E074E94F3E36}" type="presOf" srcId="{E1F67E87-FF15-424F-9C16-4641ED306103}" destId="{84780402-86B9-47D9-B79A-C956BA4C0F3B}" srcOrd="0" destOrd="0" presId="urn:microsoft.com/office/officeart/2018/2/layout/IconVerticalSolidList"/>
    <dgm:cxn modelId="{4A5C9293-74EE-4387-B872-DA38689B4382}" type="presOf" srcId="{7EA93351-1898-4E26-A753-8A69E668D6A1}" destId="{0B588372-F249-41E9-A523-A89F69DB35AD}" srcOrd="0" destOrd="0" presId="urn:microsoft.com/office/officeart/2018/2/layout/IconVerticalSolidList"/>
    <dgm:cxn modelId="{4907E797-BBFA-4128-A519-F6FCA0359713}" srcId="{128648E9-E1A4-4336-BA08-CD7B7CB6998A}" destId="{8AD08F6B-EE7C-4733-B526-100D34CBF864}" srcOrd="0" destOrd="0" parTransId="{5FEFF101-5632-473D-9A64-BC934D10AADE}" sibTransId="{70010288-72F5-431E-8BD5-19EE0130EC2E}"/>
    <dgm:cxn modelId="{CB54FCAE-1DA1-47F9-B5F2-C5296B8DE5ED}" srcId="{128648E9-E1A4-4336-BA08-CD7B7CB6998A}" destId="{E1F67E87-FF15-424F-9C16-4641ED306103}" srcOrd="4" destOrd="0" parTransId="{97FC5AFE-7C09-4B50-9E65-4B17B083437E}" sibTransId="{E8A510DE-FA0F-4726-AAD6-B94D51052CC8}"/>
    <dgm:cxn modelId="{F120F5B5-B82D-44D4-826F-156ED8E21B79}" srcId="{128648E9-E1A4-4336-BA08-CD7B7CB6998A}" destId="{6D2EE615-27BE-423E-BBDA-9422B0220756}" srcOrd="2" destOrd="0" parTransId="{F88D8230-4380-46CF-B12F-62E697474B4B}" sibTransId="{B005A39E-3F3F-44ED-985A-C4735982FF14}"/>
    <dgm:cxn modelId="{AD60EFB7-EB3F-4CB8-9E97-3EB317E854CA}" srcId="{128648E9-E1A4-4336-BA08-CD7B7CB6998A}" destId="{7EA93351-1898-4E26-A753-8A69E668D6A1}" srcOrd="1" destOrd="0" parTransId="{C250D21D-8485-4CBC-83AA-35D6BFFA26FD}" sibTransId="{F3704565-5BA4-4242-ABF3-389CC41BC498}"/>
    <dgm:cxn modelId="{CE139FE0-80DB-42FC-85A5-446966E374D8}" type="presOf" srcId="{3DEA2C71-A879-40F8-B2F7-C67F670D11CB}" destId="{7F56D49F-FE19-4CDB-8A9C-CBB300F5BEEE}" srcOrd="0" destOrd="0" presId="urn:microsoft.com/office/officeart/2018/2/layout/IconVerticalSolidList"/>
    <dgm:cxn modelId="{E0786AE8-ABFE-407B-B16D-E0BF99F5CF8B}" type="presOf" srcId="{6D2EE615-27BE-423E-BBDA-9422B0220756}" destId="{DCB32C8A-1DE8-496F-8232-8EA27A6269F3}" srcOrd="0" destOrd="0" presId="urn:microsoft.com/office/officeart/2018/2/layout/IconVerticalSolidList"/>
    <dgm:cxn modelId="{C3F5B8EE-407A-4E01-A8CF-846CEBF4855D}" srcId="{128648E9-E1A4-4336-BA08-CD7B7CB6998A}" destId="{4142C393-B2E7-415C-B8BF-48B537D22540}" srcOrd="5" destOrd="0" parTransId="{F70DD311-26AB-4804-A961-475E64458CDA}" sibTransId="{7B6CF7BA-B51C-4B31-A96A-D72105A73DDB}"/>
    <dgm:cxn modelId="{E5578941-455B-4580-912B-50811B91A3EE}" type="presParOf" srcId="{515ED1E6-5B53-49FF-9110-2EC3154F3CA4}" destId="{AFFF3FB8-11B0-4B74-9AC7-5B7F7B9C3536}" srcOrd="0" destOrd="0" presId="urn:microsoft.com/office/officeart/2018/2/layout/IconVerticalSolidList"/>
    <dgm:cxn modelId="{77D5D917-818E-4F0E-AD56-5C14BF357394}" type="presParOf" srcId="{AFFF3FB8-11B0-4B74-9AC7-5B7F7B9C3536}" destId="{F0A1F482-908D-4A06-BD09-C997E621508A}" srcOrd="0" destOrd="0" presId="urn:microsoft.com/office/officeart/2018/2/layout/IconVerticalSolidList"/>
    <dgm:cxn modelId="{970168E4-AC63-4D19-9CC5-6F0EC9F00BC1}" type="presParOf" srcId="{AFFF3FB8-11B0-4B74-9AC7-5B7F7B9C3536}" destId="{B57EC0F2-97BC-4C4F-B099-1B4A4ED5D8A4}" srcOrd="1" destOrd="0" presId="urn:microsoft.com/office/officeart/2018/2/layout/IconVerticalSolidList"/>
    <dgm:cxn modelId="{B6BA0B98-23F9-46B0-A0A7-01A42CF4BDD7}" type="presParOf" srcId="{AFFF3FB8-11B0-4B74-9AC7-5B7F7B9C3536}" destId="{AA78D5A5-4D87-48F9-9A89-D5E05E46EE9C}" srcOrd="2" destOrd="0" presId="urn:microsoft.com/office/officeart/2018/2/layout/IconVerticalSolidList"/>
    <dgm:cxn modelId="{4C574D94-D842-4F79-AD95-A8B3ECE7F1AC}" type="presParOf" srcId="{AFFF3FB8-11B0-4B74-9AC7-5B7F7B9C3536}" destId="{104AA591-8C8C-47B8-9639-F73F8D73B09F}" srcOrd="3" destOrd="0" presId="urn:microsoft.com/office/officeart/2018/2/layout/IconVerticalSolidList"/>
    <dgm:cxn modelId="{12696621-4C17-4458-8342-1CE43C127A0C}" type="presParOf" srcId="{515ED1E6-5B53-49FF-9110-2EC3154F3CA4}" destId="{B842E378-CA99-42C8-A86D-C1E7B7713005}" srcOrd="1" destOrd="0" presId="urn:microsoft.com/office/officeart/2018/2/layout/IconVerticalSolidList"/>
    <dgm:cxn modelId="{8D8C7783-D606-4595-B60B-3C5128F3B37C}" type="presParOf" srcId="{515ED1E6-5B53-49FF-9110-2EC3154F3CA4}" destId="{8014848E-DFC5-4001-A052-B9264FDDDE27}" srcOrd="2" destOrd="0" presId="urn:microsoft.com/office/officeart/2018/2/layout/IconVerticalSolidList"/>
    <dgm:cxn modelId="{31A96B81-B968-4569-BDE4-8535608D5E56}" type="presParOf" srcId="{8014848E-DFC5-4001-A052-B9264FDDDE27}" destId="{2D13CA40-E057-491A-A44D-274DE0C86220}" srcOrd="0" destOrd="0" presId="urn:microsoft.com/office/officeart/2018/2/layout/IconVerticalSolidList"/>
    <dgm:cxn modelId="{1976F293-B43F-438E-8000-23F52F8F431D}" type="presParOf" srcId="{8014848E-DFC5-4001-A052-B9264FDDDE27}" destId="{92E90CFB-09FB-4095-A552-252A1497587B}" srcOrd="1" destOrd="0" presId="urn:microsoft.com/office/officeart/2018/2/layout/IconVerticalSolidList"/>
    <dgm:cxn modelId="{CCAF4354-793D-47E0-881C-036E88E0175D}" type="presParOf" srcId="{8014848E-DFC5-4001-A052-B9264FDDDE27}" destId="{F9325784-19B5-47F2-B74A-100266AA977F}" srcOrd="2" destOrd="0" presId="urn:microsoft.com/office/officeart/2018/2/layout/IconVerticalSolidList"/>
    <dgm:cxn modelId="{C246B961-CFB8-49DE-AAE6-82B5D87D6DA7}" type="presParOf" srcId="{8014848E-DFC5-4001-A052-B9264FDDDE27}" destId="{0B588372-F249-41E9-A523-A89F69DB35AD}" srcOrd="3" destOrd="0" presId="urn:microsoft.com/office/officeart/2018/2/layout/IconVerticalSolidList"/>
    <dgm:cxn modelId="{A4770B18-A612-4FF3-BB27-7AF18DEC9C28}" type="presParOf" srcId="{515ED1E6-5B53-49FF-9110-2EC3154F3CA4}" destId="{BF9EDE03-03FD-4AB0-AC48-E9D2E8480441}" srcOrd="3" destOrd="0" presId="urn:microsoft.com/office/officeart/2018/2/layout/IconVerticalSolidList"/>
    <dgm:cxn modelId="{1716DFE6-3A3C-40A3-A7C5-6DC2E451AF90}" type="presParOf" srcId="{515ED1E6-5B53-49FF-9110-2EC3154F3CA4}" destId="{35C5FA6A-7E26-4284-98ED-AFC557E950A5}" srcOrd="4" destOrd="0" presId="urn:microsoft.com/office/officeart/2018/2/layout/IconVerticalSolidList"/>
    <dgm:cxn modelId="{C158CC3E-91FC-43F2-95CA-D37EF59B04E6}" type="presParOf" srcId="{35C5FA6A-7E26-4284-98ED-AFC557E950A5}" destId="{8F6B27C3-9D2A-47B9-87EF-1977E6C99B29}" srcOrd="0" destOrd="0" presId="urn:microsoft.com/office/officeart/2018/2/layout/IconVerticalSolidList"/>
    <dgm:cxn modelId="{B86A9ACF-E1DA-4D52-B894-08C70DF3DA12}" type="presParOf" srcId="{35C5FA6A-7E26-4284-98ED-AFC557E950A5}" destId="{82D2D5EE-E7A4-477A-B94D-ED6FF3CBE624}" srcOrd="1" destOrd="0" presId="urn:microsoft.com/office/officeart/2018/2/layout/IconVerticalSolidList"/>
    <dgm:cxn modelId="{4CC36113-3C3C-471F-8B4C-2D9839B53D41}" type="presParOf" srcId="{35C5FA6A-7E26-4284-98ED-AFC557E950A5}" destId="{0F85DA27-CFDF-44C5-ADE6-5B50DE32BBA0}" srcOrd="2" destOrd="0" presId="urn:microsoft.com/office/officeart/2018/2/layout/IconVerticalSolidList"/>
    <dgm:cxn modelId="{E6D9958D-7A0B-41B2-967D-C7B32F0F7B26}" type="presParOf" srcId="{35C5FA6A-7E26-4284-98ED-AFC557E950A5}" destId="{DCB32C8A-1DE8-496F-8232-8EA27A6269F3}" srcOrd="3" destOrd="0" presId="urn:microsoft.com/office/officeart/2018/2/layout/IconVerticalSolidList"/>
    <dgm:cxn modelId="{B22825F1-BBA3-4BC5-A813-38DBB9099B68}" type="presParOf" srcId="{515ED1E6-5B53-49FF-9110-2EC3154F3CA4}" destId="{143E4029-EFB1-4811-9BF4-F18179C74441}" srcOrd="5" destOrd="0" presId="urn:microsoft.com/office/officeart/2018/2/layout/IconVerticalSolidList"/>
    <dgm:cxn modelId="{02750B27-3A9E-4CA6-B453-6F36F2EC88FD}" type="presParOf" srcId="{515ED1E6-5B53-49FF-9110-2EC3154F3CA4}" destId="{9C87D3F1-74D5-4A17-B890-E00C6CE4B21B}" srcOrd="6" destOrd="0" presId="urn:microsoft.com/office/officeart/2018/2/layout/IconVerticalSolidList"/>
    <dgm:cxn modelId="{0B6340B3-0948-475B-8106-411F75E70B8B}" type="presParOf" srcId="{9C87D3F1-74D5-4A17-B890-E00C6CE4B21B}" destId="{7B5151D7-A6E6-460F-A931-1821700663B6}" srcOrd="0" destOrd="0" presId="urn:microsoft.com/office/officeart/2018/2/layout/IconVerticalSolidList"/>
    <dgm:cxn modelId="{767B38F6-F000-42F5-98AE-13687ED2E3AF}" type="presParOf" srcId="{9C87D3F1-74D5-4A17-B890-E00C6CE4B21B}" destId="{D850DB3F-215B-402E-9987-B8CE279B3755}" srcOrd="1" destOrd="0" presId="urn:microsoft.com/office/officeart/2018/2/layout/IconVerticalSolidList"/>
    <dgm:cxn modelId="{083B8DC9-FC8E-442B-A008-D556DF6B872C}" type="presParOf" srcId="{9C87D3F1-74D5-4A17-B890-E00C6CE4B21B}" destId="{D0BF7FAA-B200-4A58-AF61-233E16AC137D}" srcOrd="2" destOrd="0" presId="urn:microsoft.com/office/officeart/2018/2/layout/IconVerticalSolidList"/>
    <dgm:cxn modelId="{58A6A8D0-4AE1-48D7-B2EC-CD9C3484D789}" type="presParOf" srcId="{9C87D3F1-74D5-4A17-B890-E00C6CE4B21B}" destId="{7F56D49F-FE19-4CDB-8A9C-CBB300F5BEEE}" srcOrd="3" destOrd="0" presId="urn:microsoft.com/office/officeart/2018/2/layout/IconVerticalSolidList"/>
    <dgm:cxn modelId="{3D7E5913-4BD2-49A6-9038-B978899DD146}" type="presParOf" srcId="{515ED1E6-5B53-49FF-9110-2EC3154F3CA4}" destId="{5325414E-D895-4C39-8B0F-7B1BBCB41BFF}" srcOrd="7" destOrd="0" presId="urn:microsoft.com/office/officeart/2018/2/layout/IconVerticalSolidList"/>
    <dgm:cxn modelId="{7DA25F55-2E89-4AF2-A959-1E92BDB1AFD6}" type="presParOf" srcId="{515ED1E6-5B53-49FF-9110-2EC3154F3CA4}" destId="{D1508E18-1156-49D3-9354-F391121D3E5C}" srcOrd="8" destOrd="0" presId="urn:microsoft.com/office/officeart/2018/2/layout/IconVerticalSolidList"/>
    <dgm:cxn modelId="{F6B5430C-BBB6-41E3-B735-F3C2853F011B}" type="presParOf" srcId="{D1508E18-1156-49D3-9354-F391121D3E5C}" destId="{7E498C39-50BB-443D-A6A2-E26D35F49150}" srcOrd="0" destOrd="0" presId="urn:microsoft.com/office/officeart/2018/2/layout/IconVerticalSolidList"/>
    <dgm:cxn modelId="{C5A8336B-BC31-49F2-A541-183D11A89E56}" type="presParOf" srcId="{D1508E18-1156-49D3-9354-F391121D3E5C}" destId="{1E9CCDF6-002C-4E77-8EC9-A1851C8A4455}" srcOrd="1" destOrd="0" presId="urn:microsoft.com/office/officeart/2018/2/layout/IconVerticalSolidList"/>
    <dgm:cxn modelId="{C8112EBF-5021-4690-9300-B9D88F0A66BC}" type="presParOf" srcId="{D1508E18-1156-49D3-9354-F391121D3E5C}" destId="{FD4B9758-1A5C-41A8-8113-CC757C166D22}" srcOrd="2" destOrd="0" presId="urn:microsoft.com/office/officeart/2018/2/layout/IconVerticalSolidList"/>
    <dgm:cxn modelId="{2368F524-7378-4B06-80F3-81DF71A69AF2}" type="presParOf" srcId="{D1508E18-1156-49D3-9354-F391121D3E5C}" destId="{84780402-86B9-47D9-B79A-C956BA4C0F3B}" srcOrd="3" destOrd="0" presId="urn:microsoft.com/office/officeart/2018/2/layout/IconVerticalSolidList"/>
    <dgm:cxn modelId="{B178A983-D805-4874-9C2F-1B81B84EB64B}" type="presParOf" srcId="{515ED1E6-5B53-49FF-9110-2EC3154F3CA4}" destId="{1337B1A0-BC06-4675-9D62-515323AF9D0E}" srcOrd="9" destOrd="0" presId="urn:microsoft.com/office/officeart/2018/2/layout/IconVerticalSolidList"/>
    <dgm:cxn modelId="{3786DE33-0A99-4B0F-B50D-614109F020D8}" type="presParOf" srcId="{515ED1E6-5B53-49FF-9110-2EC3154F3CA4}" destId="{74E873BB-A93B-43FF-A841-49BBA0DC271E}" srcOrd="10" destOrd="0" presId="urn:microsoft.com/office/officeart/2018/2/layout/IconVerticalSolidList"/>
    <dgm:cxn modelId="{A956634D-5D84-49CA-A182-DC048F725859}" type="presParOf" srcId="{74E873BB-A93B-43FF-A841-49BBA0DC271E}" destId="{28A64771-2C4D-4A7E-9C0A-A3E7CB8E3FFA}" srcOrd="0" destOrd="0" presId="urn:microsoft.com/office/officeart/2018/2/layout/IconVerticalSolidList"/>
    <dgm:cxn modelId="{AC86A717-2689-45D7-AE85-AE337E819A29}" type="presParOf" srcId="{74E873BB-A93B-43FF-A841-49BBA0DC271E}" destId="{7B43A488-8C27-4000-8800-86758D5A2E71}" srcOrd="1" destOrd="0" presId="urn:microsoft.com/office/officeart/2018/2/layout/IconVerticalSolidList"/>
    <dgm:cxn modelId="{9885BAC6-CACA-478E-A2AA-2E39885B2A79}" type="presParOf" srcId="{74E873BB-A93B-43FF-A841-49BBA0DC271E}" destId="{C220B123-08C7-4343-A7A0-7DA32C1B7AEB}" srcOrd="2" destOrd="0" presId="urn:microsoft.com/office/officeart/2018/2/layout/IconVerticalSolidList"/>
    <dgm:cxn modelId="{1F829C8D-1D57-4CFF-873C-B2721C97B0AE}" type="presParOf" srcId="{74E873BB-A93B-43FF-A841-49BBA0DC271E}" destId="{3BB54B86-D5FF-45A4-956D-B0C18892F1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7F3AF6-C895-4328-BADA-E3828B81B2CA}" type="doc">
      <dgm:prSet loTypeId="urn:microsoft.com/office/officeart/2018/2/layout/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F16AEF87-1D23-42B3-A8F6-0BDFDE53A0BA}">
      <dgm:prSet/>
      <dgm:spPr/>
      <dgm:t>
        <a:bodyPr/>
        <a:lstStyle/>
        <a:p>
          <a:pPr>
            <a:lnSpc>
              <a:spcPct val="100000"/>
            </a:lnSpc>
            <a:defRPr b="1"/>
          </a:pPr>
          <a:r>
            <a:rPr lang="en-US" b="1"/>
            <a:t>Care is ending </a:t>
          </a:r>
          <a:r>
            <a:rPr lang="en-US"/>
            <a:t>– hospital, SNF, home health, hospice or other care is ending</a:t>
          </a:r>
        </a:p>
      </dgm:t>
    </dgm:pt>
    <dgm:pt modelId="{8F0DE0CB-D0D0-4BD9-BF4F-80ED2D47A442}" type="parTrans" cxnId="{DBB4BE5A-303D-4E7D-BD6A-7075B40177C5}">
      <dgm:prSet/>
      <dgm:spPr/>
      <dgm:t>
        <a:bodyPr/>
        <a:lstStyle/>
        <a:p>
          <a:endParaRPr lang="en-US"/>
        </a:p>
      </dgm:t>
    </dgm:pt>
    <dgm:pt modelId="{7191F675-FD0B-4F6F-9BF8-F5784A2C400F}" type="sibTrans" cxnId="{DBB4BE5A-303D-4E7D-BD6A-7075B40177C5}">
      <dgm:prSet/>
      <dgm:spPr/>
      <dgm:t>
        <a:bodyPr/>
        <a:lstStyle/>
        <a:p>
          <a:endParaRPr lang="en-US"/>
        </a:p>
      </dgm:t>
    </dgm:pt>
    <dgm:pt modelId="{7898E8C3-2271-4363-90DB-BE4973BB31E5}">
      <dgm:prSet/>
      <dgm:spPr/>
      <dgm:t>
        <a:bodyPr/>
        <a:lstStyle/>
        <a:p>
          <a:pPr>
            <a:lnSpc>
              <a:spcPct val="100000"/>
            </a:lnSpc>
            <a:defRPr b="1"/>
          </a:pPr>
          <a:r>
            <a:rPr lang="en-US" u="sng"/>
            <a:t>Same process as expedited original Medicare appeal</a:t>
          </a:r>
        </a:p>
      </dgm:t>
    </dgm:pt>
    <dgm:pt modelId="{35BC029E-F742-4CF9-B73F-30654F21BC62}" type="parTrans" cxnId="{A832D8C8-7A02-4157-B852-8FD14BD1056C}">
      <dgm:prSet/>
      <dgm:spPr/>
      <dgm:t>
        <a:bodyPr/>
        <a:lstStyle/>
        <a:p>
          <a:endParaRPr lang="en-US"/>
        </a:p>
      </dgm:t>
    </dgm:pt>
    <dgm:pt modelId="{28023F79-E07B-4A6E-B577-51985CB7DA94}" type="sibTrans" cxnId="{A832D8C8-7A02-4157-B852-8FD14BD1056C}">
      <dgm:prSet/>
      <dgm:spPr/>
      <dgm:t>
        <a:bodyPr/>
        <a:lstStyle/>
        <a:p>
          <a:endParaRPr lang="en-US"/>
        </a:p>
      </dgm:t>
    </dgm:pt>
    <dgm:pt modelId="{A64D1F2C-A860-4BEF-9506-6A627309C47E}">
      <dgm:prSet custT="1"/>
      <dgm:spPr/>
      <dgm:t>
        <a:bodyPr/>
        <a:lstStyle/>
        <a:p>
          <a:pPr>
            <a:lnSpc>
              <a:spcPct val="100000"/>
            </a:lnSpc>
          </a:pPr>
          <a:r>
            <a:rPr lang="en-US" sz="1600" b="1"/>
            <a:t>Important Message From Medicare*</a:t>
          </a:r>
          <a:r>
            <a:rPr lang="en-US" sz="1600"/>
            <a:t> (hospital) or </a:t>
          </a:r>
          <a:r>
            <a:rPr lang="en-US" sz="1600" b="1"/>
            <a:t>Notice of Medicare Non-coverage* </a:t>
          </a:r>
          <a:r>
            <a:rPr lang="en-US" sz="1600"/>
            <a:t>(non-hospital)</a:t>
          </a:r>
        </a:p>
      </dgm:t>
    </dgm:pt>
    <dgm:pt modelId="{C6DEA06B-EEEE-4F27-B99C-6E4C1307705A}" type="parTrans" cxnId="{8DD21A22-E3C9-4379-B382-D314B18F45F2}">
      <dgm:prSet/>
      <dgm:spPr/>
      <dgm:t>
        <a:bodyPr/>
        <a:lstStyle/>
        <a:p>
          <a:endParaRPr lang="en-US"/>
        </a:p>
      </dgm:t>
    </dgm:pt>
    <dgm:pt modelId="{55BACBE3-CF3C-4DB1-953E-1ED206C722AD}" type="sibTrans" cxnId="{8DD21A22-E3C9-4379-B382-D314B18F45F2}">
      <dgm:prSet/>
      <dgm:spPr/>
      <dgm:t>
        <a:bodyPr/>
        <a:lstStyle/>
        <a:p>
          <a:endParaRPr lang="en-US"/>
        </a:p>
      </dgm:t>
    </dgm:pt>
    <dgm:pt modelId="{FD49D2B9-9126-4C4F-A40E-3DC1B32DF0B0}">
      <dgm:prSet custT="1"/>
      <dgm:spPr/>
      <dgm:t>
        <a:bodyPr/>
        <a:lstStyle/>
        <a:p>
          <a:r>
            <a:rPr lang="en-US" sz="1600"/>
            <a:t>Appeal to BFCC-QIO</a:t>
          </a:r>
        </a:p>
      </dgm:t>
    </dgm:pt>
    <dgm:pt modelId="{C759CF46-466C-4F55-A628-86ED160C5AC6}" type="parTrans" cxnId="{965970FB-E7D4-4D81-809E-23AEE30C5E7C}">
      <dgm:prSet/>
      <dgm:spPr/>
      <dgm:t>
        <a:bodyPr/>
        <a:lstStyle/>
        <a:p>
          <a:endParaRPr lang="en-US"/>
        </a:p>
      </dgm:t>
    </dgm:pt>
    <dgm:pt modelId="{CC22BB61-D775-4BCA-8926-1DDF84E2C3FA}" type="sibTrans" cxnId="{965970FB-E7D4-4D81-809E-23AEE30C5E7C}">
      <dgm:prSet/>
      <dgm:spPr/>
      <dgm:t>
        <a:bodyPr/>
        <a:lstStyle/>
        <a:p>
          <a:endParaRPr lang="en-US"/>
        </a:p>
      </dgm:t>
    </dgm:pt>
    <dgm:pt modelId="{50D49D85-65C5-42E5-9568-087BFC721433}">
      <dgm:prSet custT="1"/>
      <dgm:spPr/>
      <dgm:t>
        <a:bodyPr/>
        <a:lstStyle/>
        <a:p>
          <a:r>
            <a:rPr lang="en-US" sz="1600"/>
            <a:t>Appeal to (QIC) </a:t>
          </a:r>
        </a:p>
      </dgm:t>
    </dgm:pt>
    <dgm:pt modelId="{8ADDF546-433D-4C50-BC1D-B6D60E31D083}" type="parTrans" cxnId="{C0ED6696-9296-498E-8ED8-5A9C0C8DDFD8}">
      <dgm:prSet/>
      <dgm:spPr/>
      <dgm:t>
        <a:bodyPr/>
        <a:lstStyle/>
        <a:p>
          <a:endParaRPr lang="en-US"/>
        </a:p>
      </dgm:t>
    </dgm:pt>
    <dgm:pt modelId="{EAF85663-F0B1-433F-8BA1-86A582640A74}" type="sibTrans" cxnId="{C0ED6696-9296-498E-8ED8-5A9C0C8DDFD8}">
      <dgm:prSet/>
      <dgm:spPr/>
      <dgm:t>
        <a:bodyPr/>
        <a:lstStyle/>
        <a:p>
          <a:endParaRPr lang="en-US"/>
        </a:p>
      </dgm:t>
    </dgm:pt>
    <dgm:pt modelId="{E56ED737-5527-43D6-B7F0-F8C4E1EC4C98}">
      <dgm:prSet custT="1"/>
      <dgm:spPr/>
      <dgm:t>
        <a:bodyPr/>
        <a:lstStyle/>
        <a:p>
          <a:r>
            <a:rPr lang="en-US" sz="1600"/>
            <a:t>ALJ hearing</a:t>
          </a:r>
        </a:p>
      </dgm:t>
    </dgm:pt>
    <dgm:pt modelId="{298553F0-3659-4087-ADCE-99D6ECD5A0B7}" type="parTrans" cxnId="{A4C90CD6-F930-4280-B29F-36E5982BFD1E}">
      <dgm:prSet/>
      <dgm:spPr/>
      <dgm:t>
        <a:bodyPr/>
        <a:lstStyle/>
        <a:p>
          <a:endParaRPr lang="en-US"/>
        </a:p>
      </dgm:t>
    </dgm:pt>
    <dgm:pt modelId="{E7C8C86B-A3D3-4E9A-9183-CDCFDE6A0B0E}" type="sibTrans" cxnId="{A4C90CD6-F930-4280-B29F-36E5982BFD1E}">
      <dgm:prSet/>
      <dgm:spPr/>
      <dgm:t>
        <a:bodyPr/>
        <a:lstStyle/>
        <a:p>
          <a:endParaRPr lang="en-US"/>
        </a:p>
      </dgm:t>
    </dgm:pt>
    <dgm:pt modelId="{70B34AE5-D343-4C7F-9479-E39DB77AC8A8}">
      <dgm:prSet custT="1"/>
      <dgm:spPr/>
      <dgm:t>
        <a:bodyPr/>
        <a:lstStyle/>
        <a:p>
          <a:r>
            <a:rPr lang="en-US" sz="1600"/>
            <a:t>MAC appeal</a:t>
          </a:r>
        </a:p>
      </dgm:t>
    </dgm:pt>
    <dgm:pt modelId="{DA79997F-CAE3-483E-A282-F9749B68B4EC}" type="parTrans" cxnId="{D96C9518-2D3E-4853-B483-32043942C5BF}">
      <dgm:prSet/>
      <dgm:spPr/>
      <dgm:t>
        <a:bodyPr/>
        <a:lstStyle/>
        <a:p>
          <a:endParaRPr lang="en-US"/>
        </a:p>
      </dgm:t>
    </dgm:pt>
    <dgm:pt modelId="{9B58DF86-88B4-4B16-8E60-3FC3761BE40D}" type="sibTrans" cxnId="{D96C9518-2D3E-4853-B483-32043942C5BF}">
      <dgm:prSet/>
      <dgm:spPr/>
      <dgm:t>
        <a:bodyPr/>
        <a:lstStyle/>
        <a:p>
          <a:endParaRPr lang="en-US"/>
        </a:p>
      </dgm:t>
    </dgm:pt>
    <dgm:pt modelId="{4568CFC4-1B93-427C-9A9C-1C7C4AB24054}">
      <dgm:prSet custT="1"/>
      <dgm:spPr/>
      <dgm:t>
        <a:bodyPr/>
        <a:lstStyle/>
        <a:p>
          <a:r>
            <a:rPr lang="en-US" sz="1600"/>
            <a:t>Federal Court review</a:t>
          </a:r>
        </a:p>
      </dgm:t>
    </dgm:pt>
    <dgm:pt modelId="{47D211B8-EC67-4156-9823-F5AB81B9933E}" type="parTrans" cxnId="{B7AA79C0-3484-4CE0-9506-1136CF809B8D}">
      <dgm:prSet/>
      <dgm:spPr/>
      <dgm:t>
        <a:bodyPr/>
        <a:lstStyle/>
        <a:p>
          <a:endParaRPr lang="en-US"/>
        </a:p>
      </dgm:t>
    </dgm:pt>
    <dgm:pt modelId="{8697F997-DEB3-4745-B68D-47385E2C1493}" type="sibTrans" cxnId="{B7AA79C0-3484-4CE0-9506-1136CF809B8D}">
      <dgm:prSet/>
      <dgm:spPr/>
      <dgm:t>
        <a:bodyPr/>
        <a:lstStyle/>
        <a:p>
          <a:endParaRPr lang="en-US"/>
        </a:p>
      </dgm:t>
    </dgm:pt>
    <dgm:pt modelId="{EB0497C9-1CD3-4366-8528-B3188CDE0C99}">
      <dgm:prSet custT="1"/>
      <dgm:spPr/>
      <dgm:t>
        <a:bodyPr/>
        <a:lstStyle/>
        <a:p>
          <a:pPr>
            <a:lnSpc>
              <a:spcPct val="100000"/>
            </a:lnSpc>
          </a:pPr>
          <a:endParaRPr lang="en-US" sz="2800"/>
        </a:p>
      </dgm:t>
    </dgm:pt>
    <dgm:pt modelId="{B9443AB7-435F-4DE7-91D8-1D588D2BCE72}" type="parTrans" cxnId="{25F288E3-AC89-4357-B0FC-44FC22BE9BCB}">
      <dgm:prSet/>
      <dgm:spPr/>
      <dgm:t>
        <a:bodyPr/>
        <a:lstStyle/>
        <a:p>
          <a:endParaRPr lang="en-US"/>
        </a:p>
      </dgm:t>
    </dgm:pt>
    <dgm:pt modelId="{1D410A82-D1AE-4B4E-A3CB-2A689A3591A4}" type="sibTrans" cxnId="{25F288E3-AC89-4357-B0FC-44FC22BE9BCB}">
      <dgm:prSet/>
      <dgm:spPr/>
      <dgm:t>
        <a:bodyPr/>
        <a:lstStyle/>
        <a:p>
          <a:endParaRPr lang="en-US"/>
        </a:p>
      </dgm:t>
    </dgm:pt>
    <dgm:pt modelId="{8BCC16DE-AFA9-4A09-9017-181902AFF8BD}" type="pres">
      <dgm:prSet presAssocID="{A67F3AF6-C895-4328-BADA-E3828B81B2CA}" presName="root" presStyleCnt="0">
        <dgm:presLayoutVars>
          <dgm:dir/>
          <dgm:resizeHandles val="exact"/>
        </dgm:presLayoutVars>
      </dgm:prSet>
      <dgm:spPr/>
    </dgm:pt>
    <dgm:pt modelId="{4704C3DA-6565-4CF8-9F89-06BB79BF8115}" type="pres">
      <dgm:prSet presAssocID="{F16AEF87-1D23-42B3-A8F6-0BDFDE53A0BA}" presName="compNode" presStyleCnt="0"/>
      <dgm:spPr/>
    </dgm:pt>
    <dgm:pt modelId="{72F5C152-CDE5-4EBA-8413-96CA16B5587D}" type="pres">
      <dgm:prSet presAssocID="{F16AEF87-1D23-42B3-A8F6-0BDFDE53A0BA}"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octor"/>
        </a:ext>
      </dgm:extLst>
    </dgm:pt>
    <dgm:pt modelId="{854BF3F4-A326-47F1-9925-8C8205942411}" type="pres">
      <dgm:prSet presAssocID="{F16AEF87-1D23-42B3-A8F6-0BDFDE53A0BA}" presName="iconSpace" presStyleCnt="0"/>
      <dgm:spPr/>
    </dgm:pt>
    <dgm:pt modelId="{E9A115D0-66E7-41BF-8F7B-B76F90290D6C}" type="pres">
      <dgm:prSet presAssocID="{F16AEF87-1D23-42B3-A8F6-0BDFDE53A0BA}" presName="parTx" presStyleLbl="revTx" presStyleIdx="0" presStyleCnt="4">
        <dgm:presLayoutVars>
          <dgm:chMax val="0"/>
          <dgm:chPref val="0"/>
        </dgm:presLayoutVars>
      </dgm:prSet>
      <dgm:spPr/>
    </dgm:pt>
    <dgm:pt modelId="{7CA14FF1-FD65-4D9A-BFB5-638D387F69CF}" type="pres">
      <dgm:prSet presAssocID="{F16AEF87-1D23-42B3-A8F6-0BDFDE53A0BA}" presName="txSpace" presStyleCnt="0"/>
      <dgm:spPr/>
    </dgm:pt>
    <dgm:pt modelId="{E7128E01-A458-4A1E-BA28-9BFAE7407338}" type="pres">
      <dgm:prSet presAssocID="{F16AEF87-1D23-42B3-A8F6-0BDFDE53A0BA}" presName="desTx" presStyleLbl="revTx" presStyleIdx="1" presStyleCnt="4">
        <dgm:presLayoutVars/>
      </dgm:prSet>
      <dgm:spPr/>
    </dgm:pt>
    <dgm:pt modelId="{DD29CBC7-395A-45FB-9DAA-C3934F0E6EE0}" type="pres">
      <dgm:prSet presAssocID="{7191F675-FD0B-4F6F-9BF8-F5784A2C400F}" presName="sibTrans" presStyleCnt="0"/>
      <dgm:spPr/>
    </dgm:pt>
    <dgm:pt modelId="{77572B77-49E1-40D4-A0DF-16D44AEEA1E7}" type="pres">
      <dgm:prSet presAssocID="{7898E8C3-2271-4363-90DB-BE4973BB31E5}" presName="compNode" presStyleCnt="0"/>
      <dgm:spPr/>
    </dgm:pt>
    <dgm:pt modelId="{DB0845A3-5DA8-41F9-8B67-14AD13C2EC64}" type="pres">
      <dgm:prSet presAssocID="{7898E8C3-2271-4363-90DB-BE4973BB31E5}"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63D3F440-68F1-4A56-ACCB-4C5DE454BE82}" type="pres">
      <dgm:prSet presAssocID="{7898E8C3-2271-4363-90DB-BE4973BB31E5}" presName="iconSpace" presStyleCnt="0"/>
      <dgm:spPr/>
    </dgm:pt>
    <dgm:pt modelId="{CA5B426D-908E-4BF0-A5E0-4F1832FF2595}" type="pres">
      <dgm:prSet presAssocID="{7898E8C3-2271-4363-90DB-BE4973BB31E5}" presName="parTx" presStyleLbl="revTx" presStyleIdx="2" presStyleCnt="4">
        <dgm:presLayoutVars>
          <dgm:chMax val="0"/>
          <dgm:chPref val="0"/>
        </dgm:presLayoutVars>
      </dgm:prSet>
      <dgm:spPr/>
    </dgm:pt>
    <dgm:pt modelId="{AA734F8E-17F8-4F68-BF44-DB82ECB46190}" type="pres">
      <dgm:prSet presAssocID="{7898E8C3-2271-4363-90DB-BE4973BB31E5}" presName="txSpace" presStyleCnt="0"/>
      <dgm:spPr/>
    </dgm:pt>
    <dgm:pt modelId="{90D0AF2D-55DC-4FA8-9018-ABBA06FC60F5}" type="pres">
      <dgm:prSet presAssocID="{7898E8C3-2271-4363-90DB-BE4973BB31E5}" presName="desTx" presStyleLbl="revTx" presStyleIdx="3" presStyleCnt="4">
        <dgm:presLayoutVars/>
      </dgm:prSet>
      <dgm:spPr/>
    </dgm:pt>
  </dgm:ptLst>
  <dgm:cxnLst>
    <dgm:cxn modelId="{C0D5560E-AD33-4561-AAE3-E2C0D871C1B7}" type="presOf" srcId="{A67F3AF6-C895-4328-BADA-E3828B81B2CA}" destId="{8BCC16DE-AFA9-4A09-9017-181902AFF8BD}" srcOrd="0" destOrd="0" presId="urn:microsoft.com/office/officeart/2018/2/layout/IconLabelDescriptionList"/>
    <dgm:cxn modelId="{D96C9518-2D3E-4853-B483-32043942C5BF}" srcId="{A64D1F2C-A860-4BEF-9506-6A627309C47E}" destId="{70B34AE5-D343-4C7F-9479-E39DB77AC8A8}" srcOrd="3" destOrd="0" parTransId="{DA79997F-CAE3-483E-A282-F9749B68B4EC}" sibTransId="{9B58DF86-88B4-4B16-8E60-3FC3761BE40D}"/>
    <dgm:cxn modelId="{8DD21A22-E3C9-4379-B382-D314B18F45F2}" srcId="{7898E8C3-2271-4363-90DB-BE4973BB31E5}" destId="{A64D1F2C-A860-4BEF-9506-6A627309C47E}" srcOrd="0" destOrd="0" parTransId="{C6DEA06B-EEEE-4F27-B99C-6E4C1307705A}" sibTransId="{55BACBE3-CF3C-4DB1-953E-1ED206C722AD}"/>
    <dgm:cxn modelId="{8D8A9B46-5623-4A11-A6AC-D7D49DD83ED9}" type="presOf" srcId="{FD49D2B9-9126-4C4F-A40E-3DC1B32DF0B0}" destId="{90D0AF2D-55DC-4FA8-9018-ABBA06FC60F5}" srcOrd="0" destOrd="1" presId="urn:microsoft.com/office/officeart/2018/2/layout/IconLabelDescriptionList"/>
    <dgm:cxn modelId="{0EEA4B6C-082B-4084-B3DC-F19ED992916A}" type="presOf" srcId="{F16AEF87-1D23-42B3-A8F6-0BDFDE53A0BA}" destId="{E9A115D0-66E7-41BF-8F7B-B76F90290D6C}" srcOrd="0" destOrd="0" presId="urn:microsoft.com/office/officeart/2018/2/layout/IconLabelDescriptionList"/>
    <dgm:cxn modelId="{6DA78A4F-81C6-4621-88BB-AFB95DBD4FF6}" type="presOf" srcId="{4568CFC4-1B93-427C-9A9C-1C7C4AB24054}" destId="{90D0AF2D-55DC-4FA8-9018-ABBA06FC60F5}" srcOrd="0" destOrd="5" presId="urn:microsoft.com/office/officeart/2018/2/layout/IconLabelDescriptionList"/>
    <dgm:cxn modelId="{22F74274-A2D2-4C3F-9A3F-3D8B6AA13907}" type="presOf" srcId="{EB0497C9-1CD3-4366-8528-B3188CDE0C99}" destId="{E7128E01-A458-4A1E-BA28-9BFAE7407338}" srcOrd="0" destOrd="0" presId="urn:microsoft.com/office/officeart/2018/2/layout/IconLabelDescriptionList"/>
    <dgm:cxn modelId="{DBB4BE5A-303D-4E7D-BD6A-7075B40177C5}" srcId="{A67F3AF6-C895-4328-BADA-E3828B81B2CA}" destId="{F16AEF87-1D23-42B3-A8F6-0BDFDE53A0BA}" srcOrd="0" destOrd="0" parTransId="{8F0DE0CB-D0D0-4BD9-BF4F-80ED2D47A442}" sibTransId="{7191F675-FD0B-4F6F-9BF8-F5784A2C400F}"/>
    <dgm:cxn modelId="{F1CA2B96-7BC3-4B2F-92D8-3B0BE12762CC}" type="presOf" srcId="{70B34AE5-D343-4C7F-9479-E39DB77AC8A8}" destId="{90D0AF2D-55DC-4FA8-9018-ABBA06FC60F5}" srcOrd="0" destOrd="4" presId="urn:microsoft.com/office/officeart/2018/2/layout/IconLabelDescriptionList"/>
    <dgm:cxn modelId="{C0ED6696-9296-498E-8ED8-5A9C0C8DDFD8}" srcId="{A64D1F2C-A860-4BEF-9506-6A627309C47E}" destId="{50D49D85-65C5-42E5-9568-087BFC721433}" srcOrd="1" destOrd="0" parTransId="{8ADDF546-433D-4C50-BC1D-B6D60E31D083}" sibTransId="{EAF85663-F0B1-433F-8BA1-86A582640A74}"/>
    <dgm:cxn modelId="{95C4B4A6-742F-47E9-A032-FC6F6087193C}" type="presOf" srcId="{A64D1F2C-A860-4BEF-9506-6A627309C47E}" destId="{90D0AF2D-55DC-4FA8-9018-ABBA06FC60F5}" srcOrd="0" destOrd="0" presId="urn:microsoft.com/office/officeart/2018/2/layout/IconLabelDescriptionList"/>
    <dgm:cxn modelId="{B7AA79C0-3484-4CE0-9506-1136CF809B8D}" srcId="{A64D1F2C-A860-4BEF-9506-6A627309C47E}" destId="{4568CFC4-1B93-427C-9A9C-1C7C4AB24054}" srcOrd="4" destOrd="0" parTransId="{47D211B8-EC67-4156-9823-F5AB81B9933E}" sibTransId="{8697F997-DEB3-4745-B68D-47385E2C1493}"/>
    <dgm:cxn modelId="{A832D8C8-7A02-4157-B852-8FD14BD1056C}" srcId="{A67F3AF6-C895-4328-BADA-E3828B81B2CA}" destId="{7898E8C3-2271-4363-90DB-BE4973BB31E5}" srcOrd="1" destOrd="0" parTransId="{35BC029E-F742-4CF9-B73F-30654F21BC62}" sibTransId="{28023F79-E07B-4A6E-B577-51985CB7DA94}"/>
    <dgm:cxn modelId="{A4C90CD6-F930-4280-B29F-36E5982BFD1E}" srcId="{A64D1F2C-A860-4BEF-9506-6A627309C47E}" destId="{E56ED737-5527-43D6-B7F0-F8C4E1EC4C98}" srcOrd="2" destOrd="0" parTransId="{298553F0-3659-4087-ADCE-99D6ECD5A0B7}" sibTransId="{E7C8C86B-A3D3-4E9A-9183-CDCFDE6A0B0E}"/>
    <dgm:cxn modelId="{74C298DF-E4C0-462A-AB86-EAD188794BE3}" type="presOf" srcId="{50D49D85-65C5-42E5-9568-087BFC721433}" destId="{90D0AF2D-55DC-4FA8-9018-ABBA06FC60F5}" srcOrd="0" destOrd="2" presId="urn:microsoft.com/office/officeart/2018/2/layout/IconLabelDescriptionList"/>
    <dgm:cxn modelId="{25F288E3-AC89-4357-B0FC-44FC22BE9BCB}" srcId="{F16AEF87-1D23-42B3-A8F6-0BDFDE53A0BA}" destId="{EB0497C9-1CD3-4366-8528-B3188CDE0C99}" srcOrd="0" destOrd="0" parTransId="{B9443AB7-435F-4DE7-91D8-1D588D2BCE72}" sibTransId="{1D410A82-D1AE-4B4E-A3CB-2A689A3591A4}"/>
    <dgm:cxn modelId="{9C608EEA-165B-44A8-ADDA-FCA55E8C2015}" type="presOf" srcId="{E56ED737-5527-43D6-B7F0-F8C4E1EC4C98}" destId="{90D0AF2D-55DC-4FA8-9018-ABBA06FC60F5}" srcOrd="0" destOrd="3" presId="urn:microsoft.com/office/officeart/2018/2/layout/IconLabelDescriptionList"/>
    <dgm:cxn modelId="{965970FB-E7D4-4D81-809E-23AEE30C5E7C}" srcId="{A64D1F2C-A860-4BEF-9506-6A627309C47E}" destId="{FD49D2B9-9126-4C4F-A40E-3DC1B32DF0B0}" srcOrd="0" destOrd="0" parTransId="{C759CF46-466C-4F55-A628-86ED160C5AC6}" sibTransId="{CC22BB61-D775-4BCA-8926-1DDF84E2C3FA}"/>
    <dgm:cxn modelId="{D33BE1FB-56EC-4F73-8DB8-C485D4E49B23}" type="presOf" srcId="{7898E8C3-2271-4363-90DB-BE4973BB31E5}" destId="{CA5B426D-908E-4BF0-A5E0-4F1832FF2595}" srcOrd="0" destOrd="0" presId="urn:microsoft.com/office/officeart/2018/2/layout/IconLabelDescriptionList"/>
    <dgm:cxn modelId="{4470095F-C24C-4B83-A533-E4E255B56670}" type="presParOf" srcId="{8BCC16DE-AFA9-4A09-9017-181902AFF8BD}" destId="{4704C3DA-6565-4CF8-9F89-06BB79BF8115}" srcOrd="0" destOrd="0" presId="urn:microsoft.com/office/officeart/2018/2/layout/IconLabelDescriptionList"/>
    <dgm:cxn modelId="{BCFF9990-582D-407C-A072-2618C95083B0}" type="presParOf" srcId="{4704C3DA-6565-4CF8-9F89-06BB79BF8115}" destId="{72F5C152-CDE5-4EBA-8413-96CA16B5587D}" srcOrd="0" destOrd="0" presId="urn:microsoft.com/office/officeart/2018/2/layout/IconLabelDescriptionList"/>
    <dgm:cxn modelId="{716741E1-9C88-4BAB-AF34-A2A8F3AF927B}" type="presParOf" srcId="{4704C3DA-6565-4CF8-9F89-06BB79BF8115}" destId="{854BF3F4-A326-47F1-9925-8C8205942411}" srcOrd="1" destOrd="0" presId="urn:microsoft.com/office/officeart/2018/2/layout/IconLabelDescriptionList"/>
    <dgm:cxn modelId="{528DAF34-506B-4840-86CD-DC18793CF4AF}" type="presParOf" srcId="{4704C3DA-6565-4CF8-9F89-06BB79BF8115}" destId="{E9A115D0-66E7-41BF-8F7B-B76F90290D6C}" srcOrd="2" destOrd="0" presId="urn:microsoft.com/office/officeart/2018/2/layout/IconLabelDescriptionList"/>
    <dgm:cxn modelId="{1169D255-8CF5-4AA6-AB08-7B94D69B80C0}" type="presParOf" srcId="{4704C3DA-6565-4CF8-9F89-06BB79BF8115}" destId="{7CA14FF1-FD65-4D9A-BFB5-638D387F69CF}" srcOrd="3" destOrd="0" presId="urn:microsoft.com/office/officeart/2018/2/layout/IconLabelDescriptionList"/>
    <dgm:cxn modelId="{A35EC7BD-4FCB-49CC-B4E3-C76E80990D7B}" type="presParOf" srcId="{4704C3DA-6565-4CF8-9F89-06BB79BF8115}" destId="{E7128E01-A458-4A1E-BA28-9BFAE7407338}" srcOrd="4" destOrd="0" presId="urn:microsoft.com/office/officeart/2018/2/layout/IconLabelDescriptionList"/>
    <dgm:cxn modelId="{7565F7A3-D85E-4185-9C90-697602773D35}" type="presParOf" srcId="{8BCC16DE-AFA9-4A09-9017-181902AFF8BD}" destId="{DD29CBC7-395A-45FB-9DAA-C3934F0E6EE0}" srcOrd="1" destOrd="0" presId="urn:microsoft.com/office/officeart/2018/2/layout/IconLabelDescriptionList"/>
    <dgm:cxn modelId="{2A161CAB-A8F7-4D95-B2E6-726E66B3290E}" type="presParOf" srcId="{8BCC16DE-AFA9-4A09-9017-181902AFF8BD}" destId="{77572B77-49E1-40D4-A0DF-16D44AEEA1E7}" srcOrd="2" destOrd="0" presId="urn:microsoft.com/office/officeart/2018/2/layout/IconLabelDescriptionList"/>
    <dgm:cxn modelId="{3184E699-ED04-46AE-ADFF-717A5324C729}" type="presParOf" srcId="{77572B77-49E1-40D4-A0DF-16D44AEEA1E7}" destId="{DB0845A3-5DA8-41F9-8B67-14AD13C2EC64}" srcOrd="0" destOrd="0" presId="urn:microsoft.com/office/officeart/2018/2/layout/IconLabelDescriptionList"/>
    <dgm:cxn modelId="{11AE6D5D-E28E-4F6E-8F09-3B8620A53510}" type="presParOf" srcId="{77572B77-49E1-40D4-A0DF-16D44AEEA1E7}" destId="{63D3F440-68F1-4A56-ACCB-4C5DE454BE82}" srcOrd="1" destOrd="0" presId="urn:microsoft.com/office/officeart/2018/2/layout/IconLabelDescriptionList"/>
    <dgm:cxn modelId="{621B2923-5F83-4EA2-B41F-0F3D4E02B23E}" type="presParOf" srcId="{77572B77-49E1-40D4-A0DF-16D44AEEA1E7}" destId="{CA5B426D-908E-4BF0-A5E0-4F1832FF2595}" srcOrd="2" destOrd="0" presId="urn:microsoft.com/office/officeart/2018/2/layout/IconLabelDescriptionList"/>
    <dgm:cxn modelId="{43481DE4-18C5-4670-8DC5-79348A2D76DA}" type="presParOf" srcId="{77572B77-49E1-40D4-A0DF-16D44AEEA1E7}" destId="{AA734F8E-17F8-4F68-BF44-DB82ECB46190}" srcOrd="3" destOrd="0" presId="urn:microsoft.com/office/officeart/2018/2/layout/IconLabelDescriptionList"/>
    <dgm:cxn modelId="{529CF0E0-32A2-4A6C-9075-0D7A2084B629}" type="presParOf" srcId="{77572B77-49E1-40D4-A0DF-16D44AEEA1E7}" destId="{90D0AF2D-55DC-4FA8-9018-ABBA06FC60F5}"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F0EFC7-6172-43AB-8EDA-B59A5DA82F52}" type="doc">
      <dgm:prSet loTypeId="urn:microsoft.com/office/officeart/2018/2/layout/IconLabelDescriptionList" loCatId="icon" qsTypeId="urn:microsoft.com/office/officeart/2005/8/quickstyle/simple1" qsCatId="simple" csTypeId="urn:microsoft.com/office/officeart/2005/8/colors/colorful2" csCatId="colorful" phldr="1"/>
      <dgm:spPr/>
      <dgm:t>
        <a:bodyPr/>
        <a:lstStyle/>
        <a:p>
          <a:endParaRPr lang="en-US"/>
        </a:p>
      </dgm:t>
    </dgm:pt>
    <dgm:pt modelId="{BBBEB250-5044-4038-A146-B2D94DB69D0A}">
      <dgm:prSet/>
      <dgm:spPr/>
      <dgm:t>
        <a:bodyPr/>
        <a:lstStyle/>
        <a:p>
          <a:pPr>
            <a:lnSpc>
              <a:spcPct val="100000"/>
            </a:lnSpc>
            <a:defRPr b="1"/>
          </a:pPr>
          <a:r>
            <a:rPr lang="en-US"/>
            <a:t>Build your case</a:t>
          </a:r>
        </a:p>
      </dgm:t>
    </dgm:pt>
    <dgm:pt modelId="{B3865EB5-B598-410B-9626-62BAB2682562}" type="parTrans" cxnId="{CA7263B8-184B-4F5B-AE98-07A6F8942771}">
      <dgm:prSet/>
      <dgm:spPr/>
      <dgm:t>
        <a:bodyPr/>
        <a:lstStyle/>
        <a:p>
          <a:endParaRPr lang="en-US"/>
        </a:p>
      </dgm:t>
    </dgm:pt>
    <dgm:pt modelId="{A403F5F3-9E67-4CC7-88B7-30AAFA988C3A}" type="sibTrans" cxnId="{CA7263B8-184B-4F5B-AE98-07A6F8942771}">
      <dgm:prSet/>
      <dgm:spPr/>
      <dgm:t>
        <a:bodyPr/>
        <a:lstStyle/>
        <a:p>
          <a:endParaRPr lang="en-US"/>
        </a:p>
      </dgm:t>
    </dgm:pt>
    <dgm:pt modelId="{AE00EC76-ABC6-456B-AB18-880EDED18508}">
      <dgm:prSet/>
      <dgm:spPr/>
      <dgm:t>
        <a:bodyPr/>
        <a:lstStyle/>
        <a:p>
          <a:pPr>
            <a:lnSpc>
              <a:spcPct val="100000"/>
            </a:lnSpc>
            <a:defRPr b="1"/>
          </a:pPr>
          <a:r>
            <a:rPr lang="en-US"/>
            <a:t>Look up the coverage criteria</a:t>
          </a:r>
        </a:p>
      </dgm:t>
    </dgm:pt>
    <dgm:pt modelId="{537490D4-E060-4B6E-B937-8A2ED6754A43}" type="parTrans" cxnId="{F7B8998F-F734-4E1B-B3A9-09D9294B1294}">
      <dgm:prSet/>
      <dgm:spPr/>
      <dgm:t>
        <a:bodyPr/>
        <a:lstStyle/>
        <a:p>
          <a:endParaRPr lang="en-US"/>
        </a:p>
      </dgm:t>
    </dgm:pt>
    <dgm:pt modelId="{561E17B0-E187-408D-9453-EC64C5F59D4E}" type="sibTrans" cxnId="{F7B8998F-F734-4E1B-B3A9-09D9294B1294}">
      <dgm:prSet/>
      <dgm:spPr/>
      <dgm:t>
        <a:bodyPr/>
        <a:lstStyle/>
        <a:p>
          <a:endParaRPr lang="en-US"/>
        </a:p>
      </dgm:t>
    </dgm:pt>
    <dgm:pt modelId="{39B4F337-943E-436D-A48A-C067AE2A2CDC}">
      <dgm:prSet custT="1"/>
      <dgm:spPr/>
      <dgm:t>
        <a:bodyPr/>
        <a:lstStyle/>
        <a:p>
          <a:pPr>
            <a:lnSpc>
              <a:spcPct val="100000"/>
            </a:lnSpc>
          </a:pPr>
          <a:r>
            <a:rPr lang="en-US" sz="1600"/>
            <a:t>LCD/NCD database: </a:t>
          </a:r>
          <a:r>
            <a:rPr lang="en-US" sz="1600">
              <a:solidFill>
                <a:schemeClr val="tx2"/>
              </a:solidFill>
              <a:hlinkClick xmlns:r="http://schemas.openxmlformats.org/officeDocument/2006/relationships" r:id="rId1">
                <a:extLst>
                  <a:ext uri="{A12FA001-AC4F-418D-AE19-62706E023703}">
                    <ahyp:hlinkClr xmlns:ahyp="http://schemas.microsoft.com/office/drawing/2018/hyperlinkcolor" val="tx"/>
                  </a:ext>
                </a:extLst>
              </a:hlinkClick>
            </a:rPr>
            <a:t>https://www.cms.gov/medicare-coverage-database/overview-and-quick-search.aspx</a:t>
          </a:r>
          <a:endParaRPr lang="en-US" sz="1600">
            <a:solidFill>
              <a:schemeClr val="tx2"/>
            </a:solidFill>
          </a:endParaRPr>
        </a:p>
      </dgm:t>
    </dgm:pt>
    <dgm:pt modelId="{0EE4775B-1D67-4905-B5B9-FEA980B87A3A}" type="parTrans" cxnId="{9347629A-6B48-4AA0-85F7-B2F321CE44C8}">
      <dgm:prSet/>
      <dgm:spPr/>
      <dgm:t>
        <a:bodyPr/>
        <a:lstStyle/>
        <a:p>
          <a:endParaRPr lang="en-US"/>
        </a:p>
      </dgm:t>
    </dgm:pt>
    <dgm:pt modelId="{E2D93FA5-2ADF-4D6A-9E40-7EB39D6A2CEB}" type="sibTrans" cxnId="{9347629A-6B48-4AA0-85F7-B2F321CE44C8}">
      <dgm:prSet/>
      <dgm:spPr/>
      <dgm:t>
        <a:bodyPr/>
        <a:lstStyle/>
        <a:p>
          <a:endParaRPr lang="en-US"/>
        </a:p>
      </dgm:t>
    </dgm:pt>
    <dgm:pt modelId="{8C92D68F-254D-4941-8D22-67D6C69C5936}">
      <dgm:prSet custT="1"/>
      <dgm:spPr/>
      <dgm:t>
        <a:bodyPr/>
        <a:lstStyle/>
        <a:p>
          <a:pPr>
            <a:lnSpc>
              <a:spcPct val="100000"/>
            </a:lnSpc>
          </a:pPr>
          <a:r>
            <a:rPr lang="en-US" sz="1600"/>
            <a:t>Medicare Benefit Policy Manual: </a:t>
          </a:r>
          <a:r>
            <a:rPr lang="en-US" sz="1600">
              <a:solidFill>
                <a:schemeClr val="tx2"/>
              </a:solidFill>
              <a:hlinkClick xmlns:r="http://schemas.openxmlformats.org/officeDocument/2006/relationships" r:id="rId2">
                <a:extLst>
                  <a:ext uri="{A12FA001-AC4F-418D-AE19-62706E023703}">
                    <ahyp:hlinkClr xmlns:ahyp="http://schemas.microsoft.com/office/drawing/2018/hyperlinkcolor" val="tx"/>
                  </a:ext>
                </a:extLst>
              </a:hlinkClick>
            </a:rPr>
            <a:t>https://www.cms.gov/Regulations-and-Guidance/Guidance/Manuals/Internet-Only-Manuals-IOMs-Items/CMS012673</a:t>
          </a:r>
          <a:r>
            <a:rPr lang="en-US" sz="1600">
              <a:solidFill>
                <a:schemeClr val="tx2"/>
              </a:solidFill>
            </a:rPr>
            <a:t> </a:t>
          </a:r>
        </a:p>
      </dgm:t>
    </dgm:pt>
    <dgm:pt modelId="{C2A0D7B1-83DE-45DC-9368-572884448298}" type="parTrans" cxnId="{C62378DD-EB6D-465D-AF2B-0EEBB1A6EFD3}">
      <dgm:prSet/>
      <dgm:spPr/>
      <dgm:t>
        <a:bodyPr/>
        <a:lstStyle/>
        <a:p>
          <a:endParaRPr lang="en-US"/>
        </a:p>
      </dgm:t>
    </dgm:pt>
    <dgm:pt modelId="{7B4855A7-CB09-4068-B118-901AC598C5A7}" type="sibTrans" cxnId="{C62378DD-EB6D-465D-AF2B-0EEBB1A6EFD3}">
      <dgm:prSet/>
      <dgm:spPr/>
      <dgm:t>
        <a:bodyPr/>
        <a:lstStyle/>
        <a:p>
          <a:endParaRPr lang="en-US"/>
        </a:p>
      </dgm:t>
    </dgm:pt>
    <dgm:pt modelId="{1E074669-3A31-4077-AB24-4E9EA0DD1556}">
      <dgm:prSet/>
      <dgm:spPr/>
      <dgm:t>
        <a:bodyPr/>
        <a:lstStyle/>
        <a:p>
          <a:pPr>
            <a:lnSpc>
              <a:spcPct val="100000"/>
            </a:lnSpc>
            <a:defRPr b="1"/>
          </a:pPr>
          <a:r>
            <a:rPr lang="en-US"/>
            <a:t>Get the facts/story </a:t>
          </a:r>
        </a:p>
      </dgm:t>
    </dgm:pt>
    <dgm:pt modelId="{3DBFE507-2567-4731-B777-267E133B92C2}" type="parTrans" cxnId="{9DF8A8E8-6957-4D9A-B767-3BF24E71AFEF}">
      <dgm:prSet/>
      <dgm:spPr/>
      <dgm:t>
        <a:bodyPr/>
        <a:lstStyle/>
        <a:p>
          <a:endParaRPr lang="en-US"/>
        </a:p>
      </dgm:t>
    </dgm:pt>
    <dgm:pt modelId="{C2C10A45-76DC-4FD6-9811-00F58A8442DE}" type="sibTrans" cxnId="{9DF8A8E8-6957-4D9A-B767-3BF24E71AFEF}">
      <dgm:prSet/>
      <dgm:spPr/>
      <dgm:t>
        <a:bodyPr/>
        <a:lstStyle/>
        <a:p>
          <a:endParaRPr lang="en-US"/>
        </a:p>
      </dgm:t>
    </dgm:pt>
    <dgm:pt modelId="{5E97B331-C18C-4E1D-833A-D3C85FC14F96}">
      <dgm:prSet/>
      <dgm:spPr/>
      <dgm:t>
        <a:bodyPr/>
        <a:lstStyle/>
        <a:p>
          <a:pPr>
            <a:lnSpc>
              <a:spcPct val="100000"/>
            </a:lnSpc>
            <a:defRPr b="1"/>
          </a:pPr>
          <a:r>
            <a:rPr lang="en-US"/>
            <a:t>Collect relevant documents</a:t>
          </a:r>
        </a:p>
      </dgm:t>
    </dgm:pt>
    <dgm:pt modelId="{0A58E71F-FE90-436E-9B6E-0FFDD9EC9066}" type="parTrans" cxnId="{5D5A9F53-4730-4230-AA39-A90EC92C4664}">
      <dgm:prSet/>
      <dgm:spPr/>
      <dgm:t>
        <a:bodyPr/>
        <a:lstStyle/>
        <a:p>
          <a:endParaRPr lang="en-US"/>
        </a:p>
      </dgm:t>
    </dgm:pt>
    <dgm:pt modelId="{179D91D3-B93B-42B5-AD7A-8AADFB395A89}" type="sibTrans" cxnId="{5D5A9F53-4730-4230-AA39-A90EC92C4664}">
      <dgm:prSet/>
      <dgm:spPr/>
      <dgm:t>
        <a:bodyPr/>
        <a:lstStyle/>
        <a:p>
          <a:endParaRPr lang="en-US"/>
        </a:p>
      </dgm:t>
    </dgm:pt>
    <dgm:pt modelId="{F9AEDEEE-7322-47B0-87E6-E3B3CBC4CB1B}">
      <dgm:prSet custT="1"/>
      <dgm:spPr/>
      <dgm:t>
        <a:bodyPr/>
        <a:lstStyle/>
        <a:p>
          <a:pPr>
            <a:lnSpc>
              <a:spcPct val="100000"/>
            </a:lnSpc>
          </a:pPr>
          <a:r>
            <a:rPr lang="en-US" sz="1600" kern="1200"/>
            <a:t>Doctor’s letters</a:t>
          </a:r>
        </a:p>
      </dgm:t>
    </dgm:pt>
    <dgm:pt modelId="{7A09ADA4-25BA-4992-BFCE-334BA7C84AAA}" type="parTrans" cxnId="{9060B2D2-B99B-43CE-B6CE-1A083FB1533A}">
      <dgm:prSet/>
      <dgm:spPr/>
      <dgm:t>
        <a:bodyPr/>
        <a:lstStyle/>
        <a:p>
          <a:endParaRPr lang="en-US"/>
        </a:p>
      </dgm:t>
    </dgm:pt>
    <dgm:pt modelId="{927B5CBE-314B-4D6E-B52F-9937CF50772F}" type="sibTrans" cxnId="{9060B2D2-B99B-43CE-B6CE-1A083FB1533A}">
      <dgm:prSet/>
      <dgm:spPr/>
      <dgm:t>
        <a:bodyPr/>
        <a:lstStyle/>
        <a:p>
          <a:endParaRPr lang="en-US"/>
        </a:p>
      </dgm:t>
    </dgm:pt>
    <dgm:pt modelId="{E3F4B108-0A03-4139-9E21-5779B3C4639E}">
      <dgm:prSet custT="1"/>
      <dgm:spPr/>
      <dgm:t>
        <a:bodyPr/>
        <a:lstStyle/>
        <a:p>
          <a:pPr>
            <a:lnSpc>
              <a:spcPct val="100000"/>
            </a:lnSpc>
          </a:pPr>
          <a:r>
            <a:rPr lang="en-US" sz="1600" kern="1200"/>
            <a:t>Medical records</a:t>
          </a:r>
        </a:p>
      </dgm:t>
    </dgm:pt>
    <dgm:pt modelId="{A0BD7B27-7B5A-4FD5-9EAB-1B1997E024DD}" type="parTrans" cxnId="{763D3324-A458-4622-BAFE-193B9D2AA6E7}">
      <dgm:prSet/>
      <dgm:spPr/>
      <dgm:t>
        <a:bodyPr/>
        <a:lstStyle/>
        <a:p>
          <a:endParaRPr lang="en-US"/>
        </a:p>
      </dgm:t>
    </dgm:pt>
    <dgm:pt modelId="{88ADEE23-2FC3-4A54-846A-5E97B441A871}" type="sibTrans" cxnId="{763D3324-A458-4622-BAFE-193B9D2AA6E7}">
      <dgm:prSet/>
      <dgm:spPr/>
      <dgm:t>
        <a:bodyPr/>
        <a:lstStyle/>
        <a:p>
          <a:endParaRPr lang="en-US"/>
        </a:p>
      </dgm:t>
    </dgm:pt>
    <dgm:pt modelId="{37F4A98A-2367-4791-B331-DA783051B16A}">
      <dgm:prSet custT="1"/>
      <dgm:spPr/>
      <dgm:t>
        <a:bodyPr/>
        <a:lstStyle/>
        <a:p>
          <a:pPr>
            <a:lnSpc>
              <a:spcPct val="100000"/>
            </a:lnSpc>
          </a:pPr>
          <a:r>
            <a:rPr lang="en-US" sz="1600" kern="1200"/>
            <a:t>MSNs </a:t>
          </a:r>
        </a:p>
      </dgm:t>
    </dgm:pt>
    <dgm:pt modelId="{17E235A2-ECF8-46AF-95A2-CDC2F597233B}" type="parTrans" cxnId="{441F2C82-FD71-4C79-B6DD-1143EC2DF5F4}">
      <dgm:prSet/>
      <dgm:spPr/>
      <dgm:t>
        <a:bodyPr/>
        <a:lstStyle/>
        <a:p>
          <a:endParaRPr lang="en-US"/>
        </a:p>
      </dgm:t>
    </dgm:pt>
    <dgm:pt modelId="{3141E69D-4038-4146-9DDC-6615CB1938C3}" type="sibTrans" cxnId="{441F2C82-FD71-4C79-B6DD-1143EC2DF5F4}">
      <dgm:prSet/>
      <dgm:spPr/>
      <dgm:t>
        <a:bodyPr/>
        <a:lstStyle/>
        <a:p>
          <a:endParaRPr lang="en-US"/>
        </a:p>
      </dgm:t>
    </dgm:pt>
    <dgm:pt modelId="{E6B4F287-3478-4F70-AF2E-62089205712E}">
      <dgm:prSet custT="1"/>
      <dgm:spPr/>
      <dgm:t>
        <a:bodyPr/>
        <a:lstStyle/>
        <a:p>
          <a:pPr>
            <a:lnSpc>
              <a:spcPct val="100000"/>
            </a:lnSpc>
          </a:pPr>
          <a:r>
            <a:rPr lang="en-US" sz="1600" kern="1200"/>
            <a:t>ABNs</a:t>
          </a:r>
        </a:p>
      </dgm:t>
    </dgm:pt>
    <dgm:pt modelId="{A754811A-499A-4A5F-B474-8B8C0EA151A8}" type="parTrans" cxnId="{BE53DB3A-483A-4B23-A66D-0E61D3901BF3}">
      <dgm:prSet/>
      <dgm:spPr/>
      <dgm:t>
        <a:bodyPr/>
        <a:lstStyle/>
        <a:p>
          <a:endParaRPr lang="en-US"/>
        </a:p>
      </dgm:t>
    </dgm:pt>
    <dgm:pt modelId="{D6A082CA-530F-49BA-A435-B7CF34AAC1FD}" type="sibTrans" cxnId="{BE53DB3A-483A-4B23-A66D-0E61D3901BF3}">
      <dgm:prSet/>
      <dgm:spPr/>
      <dgm:t>
        <a:bodyPr/>
        <a:lstStyle/>
        <a:p>
          <a:endParaRPr lang="en-US"/>
        </a:p>
      </dgm:t>
    </dgm:pt>
    <dgm:pt modelId="{3AC1EEC1-E6FE-41E0-A3D9-833E89C0AD90}">
      <dgm:prSet custT="1"/>
      <dgm:spPr/>
      <dgm:t>
        <a:bodyPr/>
        <a:lstStyle/>
        <a:p>
          <a:pPr>
            <a:lnSpc>
              <a:spcPct val="100000"/>
            </a:lnSpc>
          </a:pPr>
          <a:r>
            <a:rPr lang="en-US" sz="1600" kern="1200"/>
            <a:t>NOMNC</a:t>
          </a:r>
        </a:p>
        <a:p>
          <a:pPr>
            <a:lnSpc>
              <a:spcPct val="100000"/>
            </a:lnSpc>
          </a:pPr>
          <a:r>
            <a:rPr lang="en-US" sz="1600" kern="1200"/>
            <a:t>Provider billing statements</a:t>
          </a:r>
        </a:p>
        <a:p>
          <a:pPr>
            <a:lnSpc>
              <a:spcPct val="100000"/>
            </a:lnSpc>
          </a:pPr>
          <a:r>
            <a:rPr lang="en-US" sz="1600" b="1" u="sng" kern="1200">
              <a:solidFill>
                <a:srgbClr val="000000">
                  <a:hueOff val="0"/>
                  <a:satOff val="0"/>
                  <a:lumOff val="0"/>
                  <a:alphaOff val="0"/>
                </a:srgbClr>
              </a:solidFill>
              <a:latin typeface="Gill Sans MT" panose="020B0502020104020203"/>
              <a:ea typeface="+mn-ea"/>
              <a:cs typeface="+mn-cs"/>
            </a:rPr>
            <a:t>EVIDENCE OF COVERAGE (advantage plans)</a:t>
          </a:r>
        </a:p>
      </dgm:t>
    </dgm:pt>
    <dgm:pt modelId="{3192607C-9FA3-49C5-B6C3-E53F22EB9A03}" type="parTrans" cxnId="{490AD408-3B1C-4685-B291-C4C7A1412AEC}">
      <dgm:prSet/>
      <dgm:spPr/>
      <dgm:t>
        <a:bodyPr/>
        <a:lstStyle/>
        <a:p>
          <a:endParaRPr lang="en-US"/>
        </a:p>
      </dgm:t>
    </dgm:pt>
    <dgm:pt modelId="{BDB06B3A-E0A5-4A5C-A3FB-EB669AE165B8}" type="sibTrans" cxnId="{490AD408-3B1C-4685-B291-C4C7A1412AEC}">
      <dgm:prSet/>
      <dgm:spPr/>
      <dgm:t>
        <a:bodyPr/>
        <a:lstStyle/>
        <a:p>
          <a:endParaRPr lang="en-US"/>
        </a:p>
      </dgm:t>
    </dgm:pt>
    <dgm:pt modelId="{C05E7FDB-9252-49AE-A3F0-14CD0D500EB7}" type="pres">
      <dgm:prSet presAssocID="{D0F0EFC7-6172-43AB-8EDA-B59A5DA82F52}" presName="root" presStyleCnt="0">
        <dgm:presLayoutVars>
          <dgm:dir/>
          <dgm:resizeHandles val="exact"/>
        </dgm:presLayoutVars>
      </dgm:prSet>
      <dgm:spPr/>
    </dgm:pt>
    <dgm:pt modelId="{ED467A0A-2641-4FF9-BB93-588296E049DD}" type="pres">
      <dgm:prSet presAssocID="{BBBEB250-5044-4038-A146-B2D94DB69D0A}" presName="compNode" presStyleCnt="0"/>
      <dgm:spPr/>
    </dgm:pt>
    <dgm:pt modelId="{4A8B77EB-6FD8-41A7-BF66-6BCC27292800}" type="pres">
      <dgm:prSet presAssocID="{BBBEB250-5044-4038-A146-B2D94DB69D0A}" presName="iconRect" presStyleLbl="node1" presStyleIdx="0" presStyleCnt="4" custLinFactNeighborX="46492" custLinFactNeighborY="-27400"/>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Tools"/>
        </a:ext>
      </dgm:extLst>
    </dgm:pt>
    <dgm:pt modelId="{84B8013B-F656-4610-AD1A-025911904100}" type="pres">
      <dgm:prSet presAssocID="{BBBEB250-5044-4038-A146-B2D94DB69D0A}" presName="iconSpace" presStyleCnt="0"/>
      <dgm:spPr/>
    </dgm:pt>
    <dgm:pt modelId="{679FED3E-6518-44F7-9E28-764DBF419BB7}" type="pres">
      <dgm:prSet presAssocID="{BBBEB250-5044-4038-A146-B2D94DB69D0A}" presName="parTx" presStyleLbl="revTx" presStyleIdx="0" presStyleCnt="8">
        <dgm:presLayoutVars>
          <dgm:chMax val="0"/>
          <dgm:chPref val="0"/>
        </dgm:presLayoutVars>
      </dgm:prSet>
      <dgm:spPr/>
    </dgm:pt>
    <dgm:pt modelId="{9A687A7C-53CD-45C7-86B2-9571F6E470C8}" type="pres">
      <dgm:prSet presAssocID="{BBBEB250-5044-4038-A146-B2D94DB69D0A}" presName="txSpace" presStyleCnt="0"/>
      <dgm:spPr/>
    </dgm:pt>
    <dgm:pt modelId="{7C713B2A-964C-4EA5-8482-2DD3A865FEC7}" type="pres">
      <dgm:prSet presAssocID="{BBBEB250-5044-4038-A146-B2D94DB69D0A}" presName="desTx" presStyleLbl="revTx" presStyleIdx="1" presStyleCnt="8">
        <dgm:presLayoutVars/>
      </dgm:prSet>
      <dgm:spPr/>
    </dgm:pt>
    <dgm:pt modelId="{158E0427-E8C7-4449-90B6-B2CB1DDDF12F}" type="pres">
      <dgm:prSet presAssocID="{A403F5F3-9E67-4CC7-88B7-30AAFA988C3A}" presName="sibTrans" presStyleCnt="0"/>
      <dgm:spPr/>
    </dgm:pt>
    <dgm:pt modelId="{7C71A03B-4EA8-4CF2-B93C-6ADD93410CBC}" type="pres">
      <dgm:prSet presAssocID="{AE00EC76-ABC6-456B-AB18-880EDED18508}" presName="compNode" presStyleCnt="0"/>
      <dgm:spPr/>
    </dgm:pt>
    <dgm:pt modelId="{9652E186-6D21-4A99-A847-C30F5A50FCB8}" type="pres">
      <dgm:prSet presAssocID="{AE00EC76-ABC6-456B-AB18-880EDED18508}" presName="iconRect" presStyleLbl="node1" presStyleIdx="1" presStyleCnt="4" custLinFactNeighborX="46492" custLinFactNeighborY="-27400"/>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nternet"/>
        </a:ext>
      </dgm:extLst>
    </dgm:pt>
    <dgm:pt modelId="{8E791A10-548D-4BB0-8917-8138C93016E2}" type="pres">
      <dgm:prSet presAssocID="{AE00EC76-ABC6-456B-AB18-880EDED18508}" presName="iconSpace" presStyleCnt="0"/>
      <dgm:spPr/>
    </dgm:pt>
    <dgm:pt modelId="{C5C8DD6D-07B7-4D71-B8D8-9C7ACC6EE2E1}" type="pres">
      <dgm:prSet presAssocID="{AE00EC76-ABC6-456B-AB18-880EDED18508}" presName="parTx" presStyleLbl="revTx" presStyleIdx="2" presStyleCnt="8">
        <dgm:presLayoutVars>
          <dgm:chMax val="0"/>
          <dgm:chPref val="0"/>
        </dgm:presLayoutVars>
      </dgm:prSet>
      <dgm:spPr/>
    </dgm:pt>
    <dgm:pt modelId="{B772EE6D-754A-4B5F-B322-E1D207F6109C}" type="pres">
      <dgm:prSet presAssocID="{AE00EC76-ABC6-456B-AB18-880EDED18508}" presName="txSpace" presStyleCnt="0"/>
      <dgm:spPr/>
    </dgm:pt>
    <dgm:pt modelId="{FAFD52ED-0C0B-4F4D-B95D-9132CAFDFC27}" type="pres">
      <dgm:prSet presAssocID="{AE00EC76-ABC6-456B-AB18-880EDED18508}" presName="desTx" presStyleLbl="revTx" presStyleIdx="3" presStyleCnt="8" custScaleX="181713" custLinFactNeighborX="28608" custLinFactNeighborY="4264">
        <dgm:presLayoutVars/>
      </dgm:prSet>
      <dgm:spPr/>
    </dgm:pt>
    <dgm:pt modelId="{3EF29C82-3D54-4F4C-BD99-249CB264C5FC}" type="pres">
      <dgm:prSet presAssocID="{561E17B0-E187-408D-9453-EC64C5F59D4E}" presName="sibTrans" presStyleCnt="0"/>
      <dgm:spPr/>
    </dgm:pt>
    <dgm:pt modelId="{107441AE-038E-48B7-AECB-F14C81962006}" type="pres">
      <dgm:prSet presAssocID="{1E074669-3A31-4077-AB24-4E9EA0DD1556}" presName="compNode" presStyleCnt="0"/>
      <dgm:spPr/>
    </dgm:pt>
    <dgm:pt modelId="{5F38E6BA-2979-40A5-A47B-4786059A964F}" type="pres">
      <dgm:prSet presAssocID="{1E074669-3A31-4077-AB24-4E9EA0DD1556}" presName="iconRect" presStyleLbl="node1" presStyleIdx="2" presStyleCnt="4" custLinFactNeighborX="46492" custLinFactNeighborY="-27400"/>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Questions"/>
        </a:ext>
      </dgm:extLst>
    </dgm:pt>
    <dgm:pt modelId="{A21F0BA2-73F9-477B-A962-CDB7711BB914}" type="pres">
      <dgm:prSet presAssocID="{1E074669-3A31-4077-AB24-4E9EA0DD1556}" presName="iconSpace" presStyleCnt="0"/>
      <dgm:spPr/>
    </dgm:pt>
    <dgm:pt modelId="{CE474A5B-5D2F-41E0-A81D-E33CA06F7027}" type="pres">
      <dgm:prSet presAssocID="{1E074669-3A31-4077-AB24-4E9EA0DD1556}" presName="parTx" presStyleLbl="revTx" presStyleIdx="4" presStyleCnt="8">
        <dgm:presLayoutVars>
          <dgm:chMax val="0"/>
          <dgm:chPref val="0"/>
        </dgm:presLayoutVars>
      </dgm:prSet>
      <dgm:spPr/>
    </dgm:pt>
    <dgm:pt modelId="{3F29E94C-DBF6-4092-95F4-6CF4184672D5}" type="pres">
      <dgm:prSet presAssocID="{1E074669-3A31-4077-AB24-4E9EA0DD1556}" presName="txSpace" presStyleCnt="0"/>
      <dgm:spPr/>
    </dgm:pt>
    <dgm:pt modelId="{B0A78156-3294-4F21-964A-1DE92E02483A}" type="pres">
      <dgm:prSet presAssocID="{1E074669-3A31-4077-AB24-4E9EA0DD1556}" presName="desTx" presStyleLbl="revTx" presStyleIdx="5" presStyleCnt="8">
        <dgm:presLayoutVars/>
      </dgm:prSet>
      <dgm:spPr/>
    </dgm:pt>
    <dgm:pt modelId="{71F4254C-CACB-49F1-AFB6-5F51618B0A84}" type="pres">
      <dgm:prSet presAssocID="{C2C10A45-76DC-4FD6-9811-00F58A8442DE}" presName="sibTrans" presStyleCnt="0"/>
      <dgm:spPr/>
    </dgm:pt>
    <dgm:pt modelId="{7B14A20A-D04F-4504-945E-879FF189B551}" type="pres">
      <dgm:prSet presAssocID="{5E97B331-C18C-4E1D-833A-D3C85FC14F96}" presName="compNode" presStyleCnt="0"/>
      <dgm:spPr/>
    </dgm:pt>
    <dgm:pt modelId="{C8C822E4-1FAE-480C-BB51-061FD9937BC6}" type="pres">
      <dgm:prSet presAssocID="{5E97B331-C18C-4E1D-833A-D3C85FC14F96}" presName="iconRect" presStyleLbl="node1" presStyleIdx="3" presStyleCnt="4" custLinFactNeighborX="46492" custLinFactNeighborY="-27400"/>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Folder"/>
        </a:ext>
      </dgm:extLst>
    </dgm:pt>
    <dgm:pt modelId="{55F4D7A9-5E97-4C82-892B-9794FD8B0A6D}" type="pres">
      <dgm:prSet presAssocID="{5E97B331-C18C-4E1D-833A-D3C85FC14F96}" presName="iconSpace" presStyleCnt="0"/>
      <dgm:spPr/>
    </dgm:pt>
    <dgm:pt modelId="{0EA44016-0E2F-4827-B72B-16BB9434FB76}" type="pres">
      <dgm:prSet presAssocID="{5E97B331-C18C-4E1D-833A-D3C85FC14F96}" presName="parTx" presStyleLbl="revTx" presStyleIdx="6" presStyleCnt="8">
        <dgm:presLayoutVars>
          <dgm:chMax val="0"/>
          <dgm:chPref val="0"/>
        </dgm:presLayoutVars>
      </dgm:prSet>
      <dgm:spPr/>
    </dgm:pt>
    <dgm:pt modelId="{B51D8469-C6A7-4858-B9B2-B2C353D1767D}" type="pres">
      <dgm:prSet presAssocID="{5E97B331-C18C-4E1D-833A-D3C85FC14F96}" presName="txSpace" presStyleCnt="0"/>
      <dgm:spPr/>
    </dgm:pt>
    <dgm:pt modelId="{167921E0-01D3-425B-8827-746338CB7EDD}" type="pres">
      <dgm:prSet presAssocID="{5E97B331-C18C-4E1D-833A-D3C85FC14F96}" presName="desTx" presStyleLbl="revTx" presStyleIdx="7" presStyleCnt="8">
        <dgm:presLayoutVars/>
      </dgm:prSet>
      <dgm:spPr/>
    </dgm:pt>
  </dgm:ptLst>
  <dgm:cxnLst>
    <dgm:cxn modelId="{1AEBE904-1C8E-466B-B2AF-1A768DB39A5F}" type="presOf" srcId="{BBBEB250-5044-4038-A146-B2D94DB69D0A}" destId="{679FED3E-6518-44F7-9E28-764DBF419BB7}" srcOrd="0" destOrd="0" presId="urn:microsoft.com/office/officeart/2018/2/layout/IconLabelDescriptionList"/>
    <dgm:cxn modelId="{FD4F4F07-6268-455B-9858-12E43CE5C5BB}" type="presOf" srcId="{E6B4F287-3478-4F70-AF2E-62089205712E}" destId="{167921E0-01D3-425B-8827-746338CB7EDD}" srcOrd="0" destOrd="3" presId="urn:microsoft.com/office/officeart/2018/2/layout/IconLabelDescriptionList"/>
    <dgm:cxn modelId="{490AD408-3B1C-4685-B291-C4C7A1412AEC}" srcId="{5E97B331-C18C-4E1D-833A-D3C85FC14F96}" destId="{3AC1EEC1-E6FE-41E0-A3D9-833E89C0AD90}" srcOrd="4" destOrd="0" parTransId="{3192607C-9FA3-49C5-B6C3-E53F22EB9A03}" sibTransId="{BDB06B3A-E0A5-4A5C-A3FB-EB669AE165B8}"/>
    <dgm:cxn modelId="{8C271A0E-A5EB-4258-AA9E-17FD0F560909}" type="presOf" srcId="{1E074669-3A31-4077-AB24-4E9EA0DD1556}" destId="{CE474A5B-5D2F-41E0-A81D-E33CA06F7027}" srcOrd="0" destOrd="0" presId="urn:microsoft.com/office/officeart/2018/2/layout/IconLabelDescriptionList"/>
    <dgm:cxn modelId="{DE50451E-E37D-43C7-959F-C1D615A0F05A}" type="presOf" srcId="{37F4A98A-2367-4791-B331-DA783051B16A}" destId="{167921E0-01D3-425B-8827-746338CB7EDD}" srcOrd="0" destOrd="2" presId="urn:microsoft.com/office/officeart/2018/2/layout/IconLabelDescriptionList"/>
    <dgm:cxn modelId="{763D3324-A458-4622-BAFE-193B9D2AA6E7}" srcId="{5E97B331-C18C-4E1D-833A-D3C85FC14F96}" destId="{E3F4B108-0A03-4139-9E21-5779B3C4639E}" srcOrd="1" destOrd="0" parTransId="{A0BD7B27-7B5A-4FD5-9EAB-1B1997E024DD}" sibTransId="{88ADEE23-2FC3-4A54-846A-5E97B441A871}"/>
    <dgm:cxn modelId="{6E669539-DE3B-4B9E-A72A-AB376D85F887}" type="presOf" srcId="{5E97B331-C18C-4E1D-833A-D3C85FC14F96}" destId="{0EA44016-0E2F-4827-B72B-16BB9434FB76}" srcOrd="0" destOrd="0" presId="urn:microsoft.com/office/officeart/2018/2/layout/IconLabelDescriptionList"/>
    <dgm:cxn modelId="{BE53DB3A-483A-4B23-A66D-0E61D3901BF3}" srcId="{5E97B331-C18C-4E1D-833A-D3C85FC14F96}" destId="{E6B4F287-3478-4F70-AF2E-62089205712E}" srcOrd="3" destOrd="0" parTransId="{A754811A-499A-4A5F-B474-8B8C0EA151A8}" sibTransId="{D6A082CA-530F-49BA-A435-B7CF34AAC1FD}"/>
    <dgm:cxn modelId="{BFD26667-2ACD-4662-95F0-99589A4F7174}" type="presOf" srcId="{D0F0EFC7-6172-43AB-8EDA-B59A5DA82F52}" destId="{C05E7FDB-9252-49AE-A3F0-14CD0D500EB7}" srcOrd="0" destOrd="0" presId="urn:microsoft.com/office/officeart/2018/2/layout/IconLabelDescriptionList"/>
    <dgm:cxn modelId="{347EFA67-AC46-44BA-BB76-A3C3B6BF1C4B}" type="presOf" srcId="{39B4F337-943E-436D-A48A-C067AE2A2CDC}" destId="{FAFD52ED-0C0B-4F4D-B95D-9132CAFDFC27}" srcOrd="0" destOrd="0" presId="urn:microsoft.com/office/officeart/2018/2/layout/IconLabelDescriptionList"/>
    <dgm:cxn modelId="{5D5A9F53-4730-4230-AA39-A90EC92C4664}" srcId="{D0F0EFC7-6172-43AB-8EDA-B59A5DA82F52}" destId="{5E97B331-C18C-4E1D-833A-D3C85FC14F96}" srcOrd="3" destOrd="0" parTransId="{0A58E71F-FE90-436E-9B6E-0FFDD9EC9066}" sibTransId="{179D91D3-B93B-42B5-AD7A-8AADFB395A89}"/>
    <dgm:cxn modelId="{2BA3D153-6B78-400E-B553-D8B66266673C}" type="presOf" srcId="{F9AEDEEE-7322-47B0-87E6-E3B3CBC4CB1B}" destId="{167921E0-01D3-425B-8827-746338CB7EDD}" srcOrd="0" destOrd="0" presId="urn:microsoft.com/office/officeart/2018/2/layout/IconLabelDescriptionList"/>
    <dgm:cxn modelId="{441F2C82-FD71-4C79-B6DD-1143EC2DF5F4}" srcId="{5E97B331-C18C-4E1D-833A-D3C85FC14F96}" destId="{37F4A98A-2367-4791-B331-DA783051B16A}" srcOrd="2" destOrd="0" parTransId="{17E235A2-ECF8-46AF-95A2-CDC2F597233B}" sibTransId="{3141E69D-4038-4146-9DDC-6615CB1938C3}"/>
    <dgm:cxn modelId="{175F3D87-33C5-4542-B98B-6AFB508685BE}" type="presOf" srcId="{8C92D68F-254D-4941-8D22-67D6C69C5936}" destId="{FAFD52ED-0C0B-4F4D-B95D-9132CAFDFC27}" srcOrd="0" destOrd="1" presId="urn:microsoft.com/office/officeart/2018/2/layout/IconLabelDescriptionList"/>
    <dgm:cxn modelId="{F7B8998F-F734-4E1B-B3A9-09D9294B1294}" srcId="{D0F0EFC7-6172-43AB-8EDA-B59A5DA82F52}" destId="{AE00EC76-ABC6-456B-AB18-880EDED18508}" srcOrd="1" destOrd="0" parTransId="{537490D4-E060-4B6E-B937-8A2ED6754A43}" sibTransId="{561E17B0-E187-408D-9453-EC64C5F59D4E}"/>
    <dgm:cxn modelId="{49565E90-76BE-4855-A550-6A192B129CF4}" type="presOf" srcId="{3AC1EEC1-E6FE-41E0-A3D9-833E89C0AD90}" destId="{167921E0-01D3-425B-8827-746338CB7EDD}" srcOrd="0" destOrd="4" presId="urn:microsoft.com/office/officeart/2018/2/layout/IconLabelDescriptionList"/>
    <dgm:cxn modelId="{9347629A-6B48-4AA0-85F7-B2F321CE44C8}" srcId="{AE00EC76-ABC6-456B-AB18-880EDED18508}" destId="{39B4F337-943E-436D-A48A-C067AE2A2CDC}" srcOrd="0" destOrd="0" parTransId="{0EE4775B-1D67-4905-B5B9-FEA980B87A3A}" sibTransId="{E2D93FA5-2ADF-4D6A-9E40-7EB39D6A2CEB}"/>
    <dgm:cxn modelId="{EF377EA9-AD4A-4BD3-B297-BF9D166969CB}" type="presOf" srcId="{AE00EC76-ABC6-456B-AB18-880EDED18508}" destId="{C5C8DD6D-07B7-4D71-B8D8-9C7ACC6EE2E1}" srcOrd="0" destOrd="0" presId="urn:microsoft.com/office/officeart/2018/2/layout/IconLabelDescriptionList"/>
    <dgm:cxn modelId="{F74E6CB5-B40C-4E2D-8179-45989C679005}" type="presOf" srcId="{E3F4B108-0A03-4139-9E21-5779B3C4639E}" destId="{167921E0-01D3-425B-8827-746338CB7EDD}" srcOrd="0" destOrd="1" presId="urn:microsoft.com/office/officeart/2018/2/layout/IconLabelDescriptionList"/>
    <dgm:cxn modelId="{CA7263B8-184B-4F5B-AE98-07A6F8942771}" srcId="{D0F0EFC7-6172-43AB-8EDA-B59A5DA82F52}" destId="{BBBEB250-5044-4038-A146-B2D94DB69D0A}" srcOrd="0" destOrd="0" parTransId="{B3865EB5-B598-410B-9626-62BAB2682562}" sibTransId="{A403F5F3-9E67-4CC7-88B7-30AAFA988C3A}"/>
    <dgm:cxn modelId="{9060B2D2-B99B-43CE-B6CE-1A083FB1533A}" srcId="{5E97B331-C18C-4E1D-833A-D3C85FC14F96}" destId="{F9AEDEEE-7322-47B0-87E6-E3B3CBC4CB1B}" srcOrd="0" destOrd="0" parTransId="{7A09ADA4-25BA-4992-BFCE-334BA7C84AAA}" sibTransId="{927B5CBE-314B-4D6E-B52F-9937CF50772F}"/>
    <dgm:cxn modelId="{C62378DD-EB6D-465D-AF2B-0EEBB1A6EFD3}" srcId="{AE00EC76-ABC6-456B-AB18-880EDED18508}" destId="{8C92D68F-254D-4941-8D22-67D6C69C5936}" srcOrd="1" destOrd="0" parTransId="{C2A0D7B1-83DE-45DC-9368-572884448298}" sibTransId="{7B4855A7-CB09-4068-B118-901AC598C5A7}"/>
    <dgm:cxn modelId="{9DF8A8E8-6957-4D9A-B767-3BF24E71AFEF}" srcId="{D0F0EFC7-6172-43AB-8EDA-B59A5DA82F52}" destId="{1E074669-3A31-4077-AB24-4E9EA0DD1556}" srcOrd="2" destOrd="0" parTransId="{3DBFE507-2567-4731-B777-267E133B92C2}" sibTransId="{C2C10A45-76DC-4FD6-9811-00F58A8442DE}"/>
    <dgm:cxn modelId="{823FE5A7-AE53-46C1-97F6-EB04F3D9CA87}" type="presParOf" srcId="{C05E7FDB-9252-49AE-A3F0-14CD0D500EB7}" destId="{ED467A0A-2641-4FF9-BB93-588296E049DD}" srcOrd="0" destOrd="0" presId="urn:microsoft.com/office/officeart/2018/2/layout/IconLabelDescriptionList"/>
    <dgm:cxn modelId="{C9267003-1567-4893-B4A6-C2F4D850C27B}" type="presParOf" srcId="{ED467A0A-2641-4FF9-BB93-588296E049DD}" destId="{4A8B77EB-6FD8-41A7-BF66-6BCC27292800}" srcOrd="0" destOrd="0" presId="urn:microsoft.com/office/officeart/2018/2/layout/IconLabelDescriptionList"/>
    <dgm:cxn modelId="{5B45699E-2447-47A4-BE2E-BE5D5312A334}" type="presParOf" srcId="{ED467A0A-2641-4FF9-BB93-588296E049DD}" destId="{84B8013B-F656-4610-AD1A-025911904100}" srcOrd="1" destOrd="0" presId="urn:microsoft.com/office/officeart/2018/2/layout/IconLabelDescriptionList"/>
    <dgm:cxn modelId="{B5EF3B18-C01E-4ECB-B6C0-6364EA13DA3F}" type="presParOf" srcId="{ED467A0A-2641-4FF9-BB93-588296E049DD}" destId="{679FED3E-6518-44F7-9E28-764DBF419BB7}" srcOrd="2" destOrd="0" presId="urn:microsoft.com/office/officeart/2018/2/layout/IconLabelDescriptionList"/>
    <dgm:cxn modelId="{DFB8BB85-14FD-4A1D-BE8D-5EDB97D9FA82}" type="presParOf" srcId="{ED467A0A-2641-4FF9-BB93-588296E049DD}" destId="{9A687A7C-53CD-45C7-86B2-9571F6E470C8}" srcOrd="3" destOrd="0" presId="urn:microsoft.com/office/officeart/2018/2/layout/IconLabelDescriptionList"/>
    <dgm:cxn modelId="{EA684931-1953-4D72-A827-5BF97B34DBC2}" type="presParOf" srcId="{ED467A0A-2641-4FF9-BB93-588296E049DD}" destId="{7C713B2A-964C-4EA5-8482-2DD3A865FEC7}" srcOrd="4" destOrd="0" presId="urn:microsoft.com/office/officeart/2018/2/layout/IconLabelDescriptionList"/>
    <dgm:cxn modelId="{7637FB42-D213-4C1A-9A74-1620CE40709D}" type="presParOf" srcId="{C05E7FDB-9252-49AE-A3F0-14CD0D500EB7}" destId="{158E0427-E8C7-4449-90B6-B2CB1DDDF12F}" srcOrd="1" destOrd="0" presId="urn:microsoft.com/office/officeart/2018/2/layout/IconLabelDescriptionList"/>
    <dgm:cxn modelId="{9BDC83BB-87C2-47E2-93FF-958DD184305D}" type="presParOf" srcId="{C05E7FDB-9252-49AE-A3F0-14CD0D500EB7}" destId="{7C71A03B-4EA8-4CF2-B93C-6ADD93410CBC}" srcOrd="2" destOrd="0" presId="urn:microsoft.com/office/officeart/2018/2/layout/IconLabelDescriptionList"/>
    <dgm:cxn modelId="{4DB0423C-D370-49AD-BD3B-68011CDEDF13}" type="presParOf" srcId="{7C71A03B-4EA8-4CF2-B93C-6ADD93410CBC}" destId="{9652E186-6D21-4A99-A847-C30F5A50FCB8}" srcOrd="0" destOrd="0" presId="urn:microsoft.com/office/officeart/2018/2/layout/IconLabelDescriptionList"/>
    <dgm:cxn modelId="{D62D5C68-D9F6-4906-8ADC-F83EAA434E84}" type="presParOf" srcId="{7C71A03B-4EA8-4CF2-B93C-6ADD93410CBC}" destId="{8E791A10-548D-4BB0-8917-8138C93016E2}" srcOrd="1" destOrd="0" presId="urn:microsoft.com/office/officeart/2018/2/layout/IconLabelDescriptionList"/>
    <dgm:cxn modelId="{A01EE3BB-9044-40AF-8E0D-1EBBE097BA51}" type="presParOf" srcId="{7C71A03B-4EA8-4CF2-B93C-6ADD93410CBC}" destId="{C5C8DD6D-07B7-4D71-B8D8-9C7ACC6EE2E1}" srcOrd="2" destOrd="0" presId="urn:microsoft.com/office/officeart/2018/2/layout/IconLabelDescriptionList"/>
    <dgm:cxn modelId="{D3FA874A-0A2A-4FE1-8E94-99B50C27F82B}" type="presParOf" srcId="{7C71A03B-4EA8-4CF2-B93C-6ADD93410CBC}" destId="{B772EE6D-754A-4B5F-B322-E1D207F6109C}" srcOrd="3" destOrd="0" presId="urn:microsoft.com/office/officeart/2018/2/layout/IconLabelDescriptionList"/>
    <dgm:cxn modelId="{33D24FB9-4A74-4515-9DAD-36B04AFDF90D}" type="presParOf" srcId="{7C71A03B-4EA8-4CF2-B93C-6ADD93410CBC}" destId="{FAFD52ED-0C0B-4F4D-B95D-9132CAFDFC27}" srcOrd="4" destOrd="0" presId="urn:microsoft.com/office/officeart/2018/2/layout/IconLabelDescriptionList"/>
    <dgm:cxn modelId="{4903F1C7-83FD-4177-B690-96E3251CBEB7}" type="presParOf" srcId="{C05E7FDB-9252-49AE-A3F0-14CD0D500EB7}" destId="{3EF29C82-3D54-4F4C-BD99-249CB264C5FC}" srcOrd="3" destOrd="0" presId="urn:microsoft.com/office/officeart/2018/2/layout/IconLabelDescriptionList"/>
    <dgm:cxn modelId="{70162C46-FCFF-41DF-BE32-234D91748482}" type="presParOf" srcId="{C05E7FDB-9252-49AE-A3F0-14CD0D500EB7}" destId="{107441AE-038E-48B7-AECB-F14C81962006}" srcOrd="4" destOrd="0" presId="urn:microsoft.com/office/officeart/2018/2/layout/IconLabelDescriptionList"/>
    <dgm:cxn modelId="{BB45FF53-91A7-495C-AB46-E728DF0AA761}" type="presParOf" srcId="{107441AE-038E-48B7-AECB-F14C81962006}" destId="{5F38E6BA-2979-40A5-A47B-4786059A964F}" srcOrd="0" destOrd="0" presId="urn:microsoft.com/office/officeart/2018/2/layout/IconLabelDescriptionList"/>
    <dgm:cxn modelId="{D00C3DB9-19E4-41A7-9377-7E21B30CEAA3}" type="presParOf" srcId="{107441AE-038E-48B7-AECB-F14C81962006}" destId="{A21F0BA2-73F9-477B-A962-CDB7711BB914}" srcOrd="1" destOrd="0" presId="urn:microsoft.com/office/officeart/2018/2/layout/IconLabelDescriptionList"/>
    <dgm:cxn modelId="{D26C1C5C-4DA4-432E-9264-09F2A07F93AA}" type="presParOf" srcId="{107441AE-038E-48B7-AECB-F14C81962006}" destId="{CE474A5B-5D2F-41E0-A81D-E33CA06F7027}" srcOrd="2" destOrd="0" presId="urn:microsoft.com/office/officeart/2018/2/layout/IconLabelDescriptionList"/>
    <dgm:cxn modelId="{3B27C173-4EF6-4CB7-BBC3-6CA9A12D271A}" type="presParOf" srcId="{107441AE-038E-48B7-AECB-F14C81962006}" destId="{3F29E94C-DBF6-4092-95F4-6CF4184672D5}" srcOrd="3" destOrd="0" presId="urn:microsoft.com/office/officeart/2018/2/layout/IconLabelDescriptionList"/>
    <dgm:cxn modelId="{52D43359-2008-41B9-B350-EB94983EC98E}" type="presParOf" srcId="{107441AE-038E-48B7-AECB-F14C81962006}" destId="{B0A78156-3294-4F21-964A-1DE92E02483A}" srcOrd="4" destOrd="0" presId="urn:microsoft.com/office/officeart/2018/2/layout/IconLabelDescriptionList"/>
    <dgm:cxn modelId="{D23B52A9-BED9-43D8-832C-8AD5F7778BA5}" type="presParOf" srcId="{C05E7FDB-9252-49AE-A3F0-14CD0D500EB7}" destId="{71F4254C-CACB-49F1-AFB6-5F51618B0A84}" srcOrd="5" destOrd="0" presId="urn:microsoft.com/office/officeart/2018/2/layout/IconLabelDescriptionList"/>
    <dgm:cxn modelId="{AF126306-D54D-4A1B-93CA-7738D981F66F}" type="presParOf" srcId="{C05E7FDB-9252-49AE-A3F0-14CD0D500EB7}" destId="{7B14A20A-D04F-4504-945E-879FF189B551}" srcOrd="6" destOrd="0" presId="urn:microsoft.com/office/officeart/2018/2/layout/IconLabelDescriptionList"/>
    <dgm:cxn modelId="{D6C0F9C3-09D2-4499-AC04-405F402FE326}" type="presParOf" srcId="{7B14A20A-D04F-4504-945E-879FF189B551}" destId="{C8C822E4-1FAE-480C-BB51-061FD9937BC6}" srcOrd="0" destOrd="0" presId="urn:microsoft.com/office/officeart/2018/2/layout/IconLabelDescriptionList"/>
    <dgm:cxn modelId="{BF058BB0-2DF4-4D96-9C4F-A76F2FCE2AAC}" type="presParOf" srcId="{7B14A20A-D04F-4504-945E-879FF189B551}" destId="{55F4D7A9-5E97-4C82-892B-9794FD8B0A6D}" srcOrd="1" destOrd="0" presId="urn:microsoft.com/office/officeart/2018/2/layout/IconLabelDescriptionList"/>
    <dgm:cxn modelId="{772836F2-AFFF-4084-B6BB-E2DCC24D80B7}" type="presParOf" srcId="{7B14A20A-D04F-4504-945E-879FF189B551}" destId="{0EA44016-0E2F-4827-B72B-16BB9434FB76}" srcOrd="2" destOrd="0" presId="urn:microsoft.com/office/officeart/2018/2/layout/IconLabelDescriptionList"/>
    <dgm:cxn modelId="{1FDD800A-2E1D-4DCB-B136-A0D76B784BD2}" type="presParOf" srcId="{7B14A20A-D04F-4504-945E-879FF189B551}" destId="{B51D8469-C6A7-4858-B9B2-B2C353D1767D}" srcOrd="3" destOrd="0" presId="urn:microsoft.com/office/officeart/2018/2/layout/IconLabelDescriptionList"/>
    <dgm:cxn modelId="{8E4798E5-2DAE-4BE6-8DFF-568D4FEEA7A4}" type="presParOf" srcId="{7B14A20A-D04F-4504-945E-879FF189B551}" destId="{167921E0-01D3-425B-8827-746338CB7ED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225208-A5A4-4117-B988-E569D062936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E2879AB-83B9-49F2-863B-BEB8DD57E95D}">
      <dgm:prSet/>
      <dgm:spPr/>
      <dgm:t>
        <a:bodyPr/>
        <a:lstStyle/>
        <a:p>
          <a:r>
            <a:rPr lang="en-US"/>
            <a:t>Next step - beneficiary files an appeal.</a:t>
          </a:r>
        </a:p>
      </dgm:t>
    </dgm:pt>
    <dgm:pt modelId="{520500B8-D59C-42B0-8F57-BE0292E61ED3}" type="parTrans" cxnId="{53664FB9-03AF-42FA-9F5B-95A4C38E2A09}">
      <dgm:prSet/>
      <dgm:spPr/>
      <dgm:t>
        <a:bodyPr/>
        <a:lstStyle/>
        <a:p>
          <a:endParaRPr lang="en-US"/>
        </a:p>
      </dgm:t>
    </dgm:pt>
    <dgm:pt modelId="{57331AE1-2DAE-491B-B441-84CCE84ED7F7}" type="sibTrans" cxnId="{53664FB9-03AF-42FA-9F5B-95A4C38E2A09}">
      <dgm:prSet/>
      <dgm:spPr/>
      <dgm:t>
        <a:bodyPr/>
        <a:lstStyle/>
        <a:p>
          <a:endParaRPr lang="en-US"/>
        </a:p>
      </dgm:t>
    </dgm:pt>
    <dgm:pt modelId="{517C4B39-CB62-4642-A5A6-07F03F0838F0}">
      <dgm:prSet custT="1"/>
      <dgm:spPr/>
      <dgm:t>
        <a:bodyPr/>
        <a:lstStyle/>
        <a:p>
          <a:r>
            <a:rPr lang="en-US" sz="2000"/>
            <a:t>Appeal process is similar to other parts of Medicare: </a:t>
          </a:r>
        </a:p>
        <a:p>
          <a:r>
            <a:rPr lang="en-US" sz="2000"/>
            <a:t>Plan redetermination &gt; IRE reconsideration &gt; ALJ Hearing &gt; MAC appeal &gt; Federal court </a:t>
          </a:r>
        </a:p>
      </dgm:t>
    </dgm:pt>
    <dgm:pt modelId="{F2A275D2-3B23-4F1D-9A54-D073A6080152}" type="parTrans" cxnId="{D90A154C-BDFE-43D9-BFA4-B430D53BAB6E}">
      <dgm:prSet/>
      <dgm:spPr/>
      <dgm:t>
        <a:bodyPr/>
        <a:lstStyle/>
        <a:p>
          <a:endParaRPr lang="en-US"/>
        </a:p>
      </dgm:t>
    </dgm:pt>
    <dgm:pt modelId="{53B68752-4CAE-479B-9070-07FC1184C10F}" type="sibTrans" cxnId="{D90A154C-BDFE-43D9-BFA4-B430D53BAB6E}">
      <dgm:prSet/>
      <dgm:spPr/>
      <dgm:t>
        <a:bodyPr/>
        <a:lstStyle/>
        <a:p>
          <a:endParaRPr lang="en-US"/>
        </a:p>
      </dgm:t>
    </dgm:pt>
    <dgm:pt modelId="{774D8780-515E-46D2-B544-765B7964A881}" type="pres">
      <dgm:prSet presAssocID="{65225208-A5A4-4117-B988-E569D062936B}" presName="root" presStyleCnt="0">
        <dgm:presLayoutVars>
          <dgm:dir/>
          <dgm:resizeHandles val="exact"/>
        </dgm:presLayoutVars>
      </dgm:prSet>
      <dgm:spPr/>
    </dgm:pt>
    <dgm:pt modelId="{174E7690-6758-4173-8C42-43CD0A9BF404}" type="pres">
      <dgm:prSet presAssocID="{AE2879AB-83B9-49F2-863B-BEB8DD57E95D}" presName="compNode" presStyleCnt="0"/>
      <dgm:spPr/>
    </dgm:pt>
    <dgm:pt modelId="{BAE0FAF4-C0D5-4D57-B0C0-1739A94642BB}" type="pres">
      <dgm:prSet presAssocID="{AE2879AB-83B9-49F2-863B-BEB8DD57E95D}" presName="bgRect" presStyleLbl="bgShp" presStyleIdx="0" presStyleCnt="2"/>
      <dgm:spPr>
        <a:solidFill>
          <a:schemeClr val="accent1">
            <a:lumMod val="40000"/>
            <a:lumOff val="60000"/>
          </a:schemeClr>
        </a:solidFill>
      </dgm:spPr>
    </dgm:pt>
    <dgm:pt modelId="{1697F61F-57A7-4C57-B986-8C1780CC49B4}" type="pres">
      <dgm:prSet presAssocID="{AE2879AB-83B9-49F2-863B-BEB8DD57E95D}"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Priorities"/>
        </a:ext>
      </dgm:extLst>
    </dgm:pt>
    <dgm:pt modelId="{3C27FBBC-ED12-4162-93C2-039571AD0ECC}" type="pres">
      <dgm:prSet presAssocID="{AE2879AB-83B9-49F2-863B-BEB8DD57E95D}" presName="spaceRect" presStyleCnt="0"/>
      <dgm:spPr/>
    </dgm:pt>
    <dgm:pt modelId="{87EEF3AF-20EE-4B02-AB7E-22A6A255A15A}" type="pres">
      <dgm:prSet presAssocID="{AE2879AB-83B9-49F2-863B-BEB8DD57E95D}" presName="parTx" presStyleLbl="revTx" presStyleIdx="0" presStyleCnt="2">
        <dgm:presLayoutVars>
          <dgm:chMax val="0"/>
          <dgm:chPref val="0"/>
        </dgm:presLayoutVars>
      </dgm:prSet>
      <dgm:spPr/>
    </dgm:pt>
    <dgm:pt modelId="{1FF68DA8-B12D-4400-9001-EBF9BCCFCDDD}" type="pres">
      <dgm:prSet presAssocID="{57331AE1-2DAE-491B-B441-84CCE84ED7F7}" presName="sibTrans" presStyleCnt="0"/>
      <dgm:spPr/>
    </dgm:pt>
    <dgm:pt modelId="{B07921AD-46C8-4B1D-8BAE-6E31ECCF5B93}" type="pres">
      <dgm:prSet presAssocID="{517C4B39-CB62-4642-A5A6-07F03F0838F0}" presName="compNode" presStyleCnt="0"/>
      <dgm:spPr/>
    </dgm:pt>
    <dgm:pt modelId="{40733F98-ED2E-4F09-B3AF-534F5E766727}" type="pres">
      <dgm:prSet presAssocID="{517C4B39-CB62-4642-A5A6-07F03F0838F0}" presName="bgRect" presStyleLbl="bgShp" presStyleIdx="1" presStyleCnt="2" custScaleY="111370"/>
      <dgm:spPr>
        <a:solidFill>
          <a:schemeClr val="accent1">
            <a:lumMod val="40000"/>
            <a:lumOff val="60000"/>
          </a:schemeClr>
        </a:solidFill>
      </dgm:spPr>
    </dgm:pt>
    <dgm:pt modelId="{3F0D04DC-6BC0-4BC9-B152-F013D2673B1E}" type="pres">
      <dgm:prSet presAssocID="{517C4B39-CB62-4642-A5A6-07F03F0838F0}"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268346B7-2BB3-49F0-9D37-69405A3F23C7}" type="pres">
      <dgm:prSet presAssocID="{517C4B39-CB62-4642-A5A6-07F03F0838F0}" presName="spaceRect" presStyleCnt="0"/>
      <dgm:spPr/>
    </dgm:pt>
    <dgm:pt modelId="{2A371E76-0188-433F-AD46-A876DB5E207C}" type="pres">
      <dgm:prSet presAssocID="{517C4B39-CB62-4642-A5A6-07F03F0838F0}" presName="parTx" presStyleLbl="revTx" presStyleIdx="1" presStyleCnt="2" custScaleY="95075">
        <dgm:presLayoutVars>
          <dgm:chMax val="0"/>
          <dgm:chPref val="0"/>
        </dgm:presLayoutVars>
      </dgm:prSet>
      <dgm:spPr/>
    </dgm:pt>
  </dgm:ptLst>
  <dgm:cxnLst>
    <dgm:cxn modelId="{76FF9F1E-6463-41FF-A13C-7980C323AE8C}" type="presOf" srcId="{AE2879AB-83B9-49F2-863B-BEB8DD57E95D}" destId="{87EEF3AF-20EE-4B02-AB7E-22A6A255A15A}" srcOrd="0" destOrd="0" presId="urn:microsoft.com/office/officeart/2018/2/layout/IconVerticalSolidList"/>
    <dgm:cxn modelId="{373C8147-0CC2-47EE-A76E-A5FB746BA3B1}" type="presOf" srcId="{517C4B39-CB62-4642-A5A6-07F03F0838F0}" destId="{2A371E76-0188-433F-AD46-A876DB5E207C}" srcOrd="0" destOrd="0" presId="urn:microsoft.com/office/officeart/2018/2/layout/IconVerticalSolidList"/>
    <dgm:cxn modelId="{71243368-DAA8-463D-A3B0-920FC4D25FC8}" type="presOf" srcId="{65225208-A5A4-4117-B988-E569D062936B}" destId="{774D8780-515E-46D2-B544-765B7964A881}" srcOrd="0" destOrd="0" presId="urn:microsoft.com/office/officeart/2018/2/layout/IconVerticalSolidList"/>
    <dgm:cxn modelId="{D90A154C-BDFE-43D9-BFA4-B430D53BAB6E}" srcId="{65225208-A5A4-4117-B988-E569D062936B}" destId="{517C4B39-CB62-4642-A5A6-07F03F0838F0}" srcOrd="1" destOrd="0" parTransId="{F2A275D2-3B23-4F1D-9A54-D073A6080152}" sibTransId="{53B68752-4CAE-479B-9070-07FC1184C10F}"/>
    <dgm:cxn modelId="{53664FB9-03AF-42FA-9F5B-95A4C38E2A09}" srcId="{65225208-A5A4-4117-B988-E569D062936B}" destId="{AE2879AB-83B9-49F2-863B-BEB8DD57E95D}" srcOrd="0" destOrd="0" parTransId="{520500B8-D59C-42B0-8F57-BE0292E61ED3}" sibTransId="{57331AE1-2DAE-491B-B441-84CCE84ED7F7}"/>
    <dgm:cxn modelId="{277F3B74-9449-4E2C-8A31-284888CCBBC3}" type="presParOf" srcId="{774D8780-515E-46D2-B544-765B7964A881}" destId="{174E7690-6758-4173-8C42-43CD0A9BF404}" srcOrd="0" destOrd="0" presId="urn:microsoft.com/office/officeart/2018/2/layout/IconVerticalSolidList"/>
    <dgm:cxn modelId="{86F6ACD4-C202-44FC-991C-172DAE75F4BB}" type="presParOf" srcId="{174E7690-6758-4173-8C42-43CD0A9BF404}" destId="{BAE0FAF4-C0D5-4D57-B0C0-1739A94642BB}" srcOrd="0" destOrd="0" presId="urn:microsoft.com/office/officeart/2018/2/layout/IconVerticalSolidList"/>
    <dgm:cxn modelId="{B80C8306-E70D-4E7E-8C9E-A33ABC33780F}" type="presParOf" srcId="{174E7690-6758-4173-8C42-43CD0A9BF404}" destId="{1697F61F-57A7-4C57-B986-8C1780CC49B4}" srcOrd="1" destOrd="0" presId="urn:microsoft.com/office/officeart/2018/2/layout/IconVerticalSolidList"/>
    <dgm:cxn modelId="{E16BBF7E-A81C-47A8-8AF8-31D359C4D31B}" type="presParOf" srcId="{174E7690-6758-4173-8C42-43CD0A9BF404}" destId="{3C27FBBC-ED12-4162-93C2-039571AD0ECC}" srcOrd="2" destOrd="0" presId="urn:microsoft.com/office/officeart/2018/2/layout/IconVerticalSolidList"/>
    <dgm:cxn modelId="{3CB0EEF5-353A-4E19-A865-2B30A10F98EA}" type="presParOf" srcId="{174E7690-6758-4173-8C42-43CD0A9BF404}" destId="{87EEF3AF-20EE-4B02-AB7E-22A6A255A15A}" srcOrd="3" destOrd="0" presId="urn:microsoft.com/office/officeart/2018/2/layout/IconVerticalSolidList"/>
    <dgm:cxn modelId="{DE4399D8-0421-4CEC-A26F-28BACE33CE93}" type="presParOf" srcId="{774D8780-515E-46D2-B544-765B7964A881}" destId="{1FF68DA8-B12D-4400-9001-EBF9BCCFCDDD}" srcOrd="1" destOrd="0" presId="urn:microsoft.com/office/officeart/2018/2/layout/IconVerticalSolidList"/>
    <dgm:cxn modelId="{C1626E95-9B41-488C-AE82-3A3ACF35DFAE}" type="presParOf" srcId="{774D8780-515E-46D2-B544-765B7964A881}" destId="{B07921AD-46C8-4B1D-8BAE-6E31ECCF5B93}" srcOrd="2" destOrd="0" presId="urn:microsoft.com/office/officeart/2018/2/layout/IconVerticalSolidList"/>
    <dgm:cxn modelId="{3C78F33A-51CC-420D-BEB7-35694021728A}" type="presParOf" srcId="{B07921AD-46C8-4B1D-8BAE-6E31ECCF5B93}" destId="{40733F98-ED2E-4F09-B3AF-534F5E766727}" srcOrd="0" destOrd="0" presId="urn:microsoft.com/office/officeart/2018/2/layout/IconVerticalSolidList"/>
    <dgm:cxn modelId="{D62DBDA9-4E85-4B8F-B21B-4BBC46FA75FB}" type="presParOf" srcId="{B07921AD-46C8-4B1D-8BAE-6E31ECCF5B93}" destId="{3F0D04DC-6BC0-4BC9-B152-F013D2673B1E}" srcOrd="1" destOrd="0" presId="urn:microsoft.com/office/officeart/2018/2/layout/IconVerticalSolidList"/>
    <dgm:cxn modelId="{1652DA58-43F9-4913-BA38-4836D3C8B51D}" type="presParOf" srcId="{B07921AD-46C8-4B1D-8BAE-6E31ECCF5B93}" destId="{268346B7-2BB3-49F0-9D37-69405A3F23C7}" srcOrd="2" destOrd="0" presId="urn:microsoft.com/office/officeart/2018/2/layout/IconVerticalSolidList"/>
    <dgm:cxn modelId="{1FA4C2CF-3628-46B6-B678-67DEE4901172}" type="presParOf" srcId="{B07921AD-46C8-4B1D-8BAE-6E31ECCF5B93}" destId="{2A371E76-0188-433F-AD46-A876DB5E207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AD124-DA90-DE49-8C45-A37FABB5874F}">
      <dsp:nvSpPr>
        <dsp:cNvPr id="0" name=""/>
        <dsp:cNvSpPr/>
      </dsp:nvSpPr>
      <dsp:spPr>
        <a:xfrm>
          <a:off x="0" y="110632"/>
          <a:ext cx="6269039" cy="104247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Time frames are generally calculated from date of receipt of notice</a:t>
          </a:r>
        </a:p>
      </dsp:txBody>
      <dsp:txXfrm>
        <a:off x="50889" y="161521"/>
        <a:ext cx="6167261" cy="940692"/>
      </dsp:txXfrm>
    </dsp:sp>
    <dsp:sp modelId="{65ECA2F0-DCF9-F84F-9F6B-83EFC898D3EF}">
      <dsp:nvSpPr>
        <dsp:cNvPr id="0" name=""/>
        <dsp:cNvSpPr/>
      </dsp:nvSpPr>
      <dsp:spPr>
        <a:xfrm>
          <a:off x="0" y="1230862"/>
          <a:ext cx="6269039" cy="104247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5 days added to notice date</a:t>
          </a:r>
        </a:p>
      </dsp:txBody>
      <dsp:txXfrm>
        <a:off x="50889" y="1281751"/>
        <a:ext cx="6167261" cy="940692"/>
      </dsp:txXfrm>
    </dsp:sp>
    <dsp:sp modelId="{8A66D067-7A48-7C4D-AAF8-A3FF0DDF14BC}">
      <dsp:nvSpPr>
        <dsp:cNvPr id="0" name=""/>
        <dsp:cNvSpPr/>
      </dsp:nvSpPr>
      <dsp:spPr>
        <a:xfrm>
          <a:off x="0" y="2351092"/>
          <a:ext cx="6269039" cy="104247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Time frames sometimes extended for good cause, examples include:</a:t>
          </a:r>
        </a:p>
      </dsp:txBody>
      <dsp:txXfrm>
        <a:off x="50889" y="2401981"/>
        <a:ext cx="6167261" cy="940692"/>
      </dsp:txXfrm>
    </dsp:sp>
    <dsp:sp modelId="{32553BC7-7FDB-C84C-8C9C-747473146C3A}">
      <dsp:nvSpPr>
        <dsp:cNvPr id="0" name=""/>
        <dsp:cNvSpPr/>
      </dsp:nvSpPr>
      <dsp:spPr>
        <a:xfrm>
          <a:off x="0" y="3393562"/>
          <a:ext cx="6269039" cy="206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4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Serious illness</a:t>
          </a:r>
        </a:p>
        <a:p>
          <a:pPr marL="228600" lvl="1" indent="-228600" algn="l" defTabSz="933450">
            <a:lnSpc>
              <a:spcPct val="90000"/>
            </a:lnSpc>
            <a:spcBef>
              <a:spcPct val="0"/>
            </a:spcBef>
            <a:spcAft>
              <a:spcPct val="20000"/>
            </a:spcAft>
            <a:buChar char="•"/>
          </a:pPr>
          <a:r>
            <a:rPr lang="en-US" sz="2100" kern="1200"/>
            <a:t>Death in family</a:t>
          </a:r>
        </a:p>
        <a:p>
          <a:pPr marL="228600" lvl="1" indent="-228600" algn="l" defTabSz="933450">
            <a:lnSpc>
              <a:spcPct val="90000"/>
            </a:lnSpc>
            <a:spcBef>
              <a:spcPct val="0"/>
            </a:spcBef>
            <a:spcAft>
              <a:spcPct val="20000"/>
            </a:spcAft>
            <a:buChar char="•"/>
          </a:pPr>
          <a:r>
            <a:rPr lang="en-US" sz="2100" kern="1200"/>
            <a:t>Records destroyed by fire/flood, etc</a:t>
          </a:r>
        </a:p>
        <a:p>
          <a:pPr marL="228600" lvl="1" indent="-228600" algn="l" defTabSz="933450">
            <a:lnSpc>
              <a:spcPct val="90000"/>
            </a:lnSpc>
            <a:spcBef>
              <a:spcPct val="0"/>
            </a:spcBef>
            <a:spcAft>
              <a:spcPct val="20000"/>
            </a:spcAft>
            <a:buChar char="•"/>
          </a:pPr>
          <a:r>
            <a:rPr lang="en-US" sz="2100" kern="1200"/>
            <a:t>Did not receive notice</a:t>
          </a:r>
        </a:p>
        <a:p>
          <a:pPr marL="228600" lvl="1" indent="-228600" algn="l" defTabSz="933450">
            <a:lnSpc>
              <a:spcPct val="90000"/>
            </a:lnSpc>
            <a:spcBef>
              <a:spcPct val="0"/>
            </a:spcBef>
            <a:spcAft>
              <a:spcPct val="20000"/>
            </a:spcAft>
            <a:buChar char="•"/>
          </a:pPr>
          <a:r>
            <a:rPr lang="en-US" sz="2100" kern="1200"/>
            <a:t>Wrong information from contractor</a:t>
          </a:r>
        </a:p>
        <a:p>
          <a:pPr marL="228600" lvl="1" indent="-228600" algn="l" defTabSz="933450">
            <a:lnSpc>
              <a:spcPct val="90000"/>
            </a:lnSpc>
            <a:spcBef>
              <a:spcPct val="0"/>
            </a:spcBef>
            <a:spcAft>
              <a:spcPct val="20000"/>
            </a:spcAft>
            <a:buChar char="•"/>
          </a:pPr>
          <a:r>
            <a:rPr lang="en-US" sz="2100" kern="1200"/>
            <a:t>Sent request in good faith but it did not arrive</a:t>
          </a:r>
        </a:p>
      </dsp:txBody>
      <dsp:txXfrm>
        <a:off x="0" y="3393562"/>
        <a:ext cx="6269039" cy="20679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52B4E-A109-784B-AB27-F5E1C7DCD44F}">
      <dsp:nvSpPr>
        <dsp:cNvPr id="0" name=""/>
        <dsp:cNvSpPr/>
      </dsp:nvSpPr>
      <dsp:spPr>
        <a:xfrm>
          <a:off x="0" y="0"/>
          <a:ext cx="3286125" cy="4080975"/>
        </a:xfrm>
        <a:prstGeom prst="rect">
          <a:avLst/>
        </a:prstGeom>
        <a:solidFill>
          <a:schemeClr val="bg1">
            <a:lumMod val="95000"/>
            <a:hueOff val="0"/>
            <a:satOff val="0"/>
            <a:lumOff val="0"/>
            <a:alphaOff val="0"/>
          </a:schemeClr>
        </a:solidFill>
        <a:ln w="19050" cap="rnd"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US" sz="2100" kern="1200"/>
            <a:t>Each drug plan must have a separate grievance process to address issues that are not appeals</a:t>
          </a:r>
        </a:p>
      </dsp:txBody>
      <dsp:txXfrm>
        <a:off x="0" y="1550770"/>
        <a:ext cx="3286125" cy="2448585"/>
      </dsp:txXfrm>
    </dsp:sp>
    <dsp:sp modelId="{543E1FCD-C8A0-BD42-812E-0C94B40B3E71}">
      <dsp:nvSpPr>
        <dsp:cNvPr id="0" name=""/>
        <dsp:cNvSpPr/>
      </dsp:nvSpPr>
      <dsp:spPr>
        <a:xfrm>
          <a:off x="1030916" y="408097"/>
          <a:ext cx="1224292" cy="1224292"/>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01</a:t>
          </a:r>
        </a:p>
      </dsp:txBody>
      <dsp:txXfrm>
        <a:off x="1210209" y="587390"/>
        <a:ext cx="865706" cy="865706"/>
      </dsp:txXfrm>
    </dsp:sp>
    <dsp:sp modelId="{AB29E7BB-1791-9F44-A008-896F78A6B333}">
      <dsp:nvSpPr>
        <dsp:cNvPr id="0" name=""/>
        <dsp:cNvSpPr/>
      </dsp:nvSpPr>
      <dsp:spPr>
        <a:xfrm>
          <a:off x="0" y="4080903"/>
          <a:ext cx="3286125" cy="72"/>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856E24-A08D-484A-AF92-BDF2F524BE58}">
      <dsp:nvSpPr>
        <dsp:cNvPr id="0" name=""/>
        <dsp:cNvSpPr/>
      </dsp:nvSpPr>
      <dsp:spPr>
        <a:xfrm>
          <a:off x="3614737" y="0"/>
          <a:ext cx="3286125" cy="4080975"/>
        </a:xfrm>
        <a:prstGeom prst="rect">
          <a:avLst/>
        </a:prstGeom>
        <a:solidFill>
          <a:schemeClr val="bg1">
            <a:lumMod val="95000"/>
            <a:hueOff val="0"/>
            <a:satOff val="0"/>
            <a:lumOff val="0"/>
            <a:alphaOff val="0"/>
          </a:schemeClr>
        </a:solidFill>
        <a:ln w="19050" cap="rnd"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US" sz="2100" kern="1200"/>
            <a:t>May be filed orally /in writing w/i 60 days</a:t>
          </a:r>
        </a:p>
      </dsp:txBody>
      <dsp:txXfrm>
        <a:off x="3614737" y="1550770"/>
        <a:ext cx="3286125" cy="2448585"/>
      </dsp:txXfrm>
    </dsp:sp>
    <dsp:sp modelId="{B826A9E6-CFCB-C542-AC7D-C4D260C3F17B}">
      <dsp:nvSpPr>
        <dsp:cNvPr id="0" name=""/>
        <dsp:cNvSpPr/>
      </dsp:nvSpPr>
      <dsp:spPr>
        <a:xfrm>
          <a:off x="4645653" y="408097"/>
          <a:ext cx="1224292" cy="1224292"/>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02</a:t>
          </a:r>
        </a:p>
      </dsp:txBody>
      <dsp:txXfrm>
        <a:off x="4824946" y="587390"/>
        <a:ext cx="865706" cy="865706"/>
      </dsp:txXfrm>
    </dsp:sp>
    <dsp:sp modelId="{7E255345-9AA6-DF46-969A-12DB37ABB8D9}">
      <dsp:nvSpPr>
        <dsp:cNvPr id="0" name=""/>
        <dsp:cNvSpPr/>
      </dsp:nvSpPr>
      <dsp:spPr>
        <a:xfrm>
          <a:off x="3614737" y="4080903"/>
          <a:ext cx="3286125" cy="72"/>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51F136-DB6E-B747-A8D2-3C917952C20D}">
      <dsp:nvSpPr>
        <dsp:cNvPr id="0" name=""/>
        <dsp:cNvSpPr/>
      </dsp:nvSpPr>
      <dsp:spPr>
        <a:xfrm>
          <a:off x="7229475" y="0"/>
          <a:ext cx="3286125" cy="4080975"/>
        </a:xfrm>
        <a:prstGeom prst="rect">
          <a:avLst/>
        </a:prstGeom>
        <a:solidFill>
          <a:schemeClr val="bg1">
            <a:lumMod val="95000"/>
            <a:hueOff val="0"/>
            <a:satOff val="0"/>
            <a:lumOff val="0"/>
            <a:alphaOff val="0"/>
          </a:schemeClr>
        </a:solidFill>
        <a:ln w="19050" cap="rnd"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US" sz="2100" kern="1200"/>
            <a:t>Plans must resolve grievances</a:t>
          </a:r>
        </a:p>
        <a:p>
          <a:pPr marL="171450" lvl="1" indent="-171450" algn="l" defTabSz="711200">
            <a:lnSpc>
              <a:spcPct val="90000"/>
            </a:lnSpc>
            <a:spcBef>
              <a:spcPct val="0"/>
            </a:spcBef>
            <a:spcAft>
              <a:spcPct val="15000"/>
            </a:spcAft>
            <a:buChar char="•"/>
          </a:pPr>
          <a:r>
            <a:rPr lang="en-US" sz="1600" kern="1200"/>
            <a:t>w/i 30 days generally</a:t>
          </a:r>
        </a:p>
        <a:p>
          <a:pPr marL="171450" lvl="1" indent="-171450" algn="l" defTabSz="711200">
            <a:lnSpc>
              <a:spcPct val="90000"/>
            </a:lnSpc>
            <a:spcBef>
              <a:spcPct val="0"/>
            </a:spcBef>
            <a:spcAft>
              <a:spcPct val="15000"/>
            </a:spcAft>
            <a:buChar char="•"/>
          </a:pPr>
          <a:r>
            <a:rPr lang="en-US" sz="1600" kern="1200"/>
            <a:t>w/i 24 hrs if arise from decision not to expedite coverage determination or redetermination</a:t>
          </a:r>
        </a:p>
      </dsp:txBody>
      <dsp:txXfrm>
        <a:off x="7229475" y="1550770"/>
        <a:ext cx="3286125" cy="2448585"/>
      </dsp:txXfrm>
    </dsp:sp>
    <dsp:sp modelId="{71E27BC2-0CA9-044B-826E-E0AD9E79F5A1}">
      <dsp:nvSpPr>
        <dsp:cNvPr id="0" name=""/>
        <dsp:cNvSpPr/>
      </dsp:nvSpPr>
      <dsp:spPr>
        <a:xfrm>
          <a:off x="8260391" y="408097"/>
          <a:ext cx="1224292" cy="1224292"/>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03</a:t>
          </a:r>
        </a:p>
      </dsp:txBody>
      <dsp:txXfrm>
        <a:off x="8439684" y="587390"/>
        <a:ext cx="865706" cy="865706"/>
      </dsp:txXfrm>
    </dsp:sp>
    <dsp:sp modelId="{AAE6C367-5026-5642-B11B-7B9CDC471E9B}">
      <dsp:nvSpPr>
        <dsp:cNvPr id="0" name=""/>
        <dsp:cNvSpPr/>
      </dsp:nvSpPr>
      <dsp:spPr>
        <a:xfrm>
          <a:off x="7229475" y="4080903"/>
          <a:ext cx="3286125" cy="72"/>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D4A7F-47F9-43DA-9DD3-727D4C0DD7EA}">
      <dsp:nvSpPr>
        <dsp:cNvPr id="0" name=""/>
        <dsp:cNvSpPr/>
      </dsp:nvSpPr>
      <dsp:spPr>
        <a:xfrm>
          <a:off x="5080" y="222765"/>
          <a:ext cx="2161897" cy="1080948"/>
        </a:xfrm>
        <a:prstGeom prst="roundRect">
          <a:avLst>
            <a:gd name="adj" fmla="val 10000"/>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Medicare Part C – aka Medicare Replacement – Medicare Advantage Plans</a:t>
          </a:r>
        </a:p>
      </dsp:txBody>
      <dsp:txXfrm>
        <a:off x="36740" y="254425"/>
        <a:ext cx="2098577" cy="1017628"/>
      </dsp:txXfrm>
    </dsp:sp>
    <dsp:sp modelId="{F131D69E-82A0-4EAB-BE32-55E8A6681624}">
      <dsp:nvSpPr>
        <dsp:cNvPr id="0" name=""/>
        <dsp:cNvSpPr/>
      </dsp:nvSpPr>
      <dsp:spPr>
        <a:xfrm>
          <a:off x="2707451" y="222765"/>
          <a:ext cx="2577327" cy="1976373"/>
        </a:xfrm>
        <a:prstGeom prst="roundRect">
          <a:avLst>
            <a:gd name="adj" fmla="val 10000"/>
          </a:avLst>
        </a:prstGeom>
        <a:solidFill>
          <a:schemeClr val="accent5">
            <a:hueOff val="831752"/>
            <a:satOff val="-16830"/>
            <a:lumOff val="52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Medicare Advantage plans limit services through prior authorization, network restrictions, and other cost containment methods, so the Medicare Advantage plan often denies coverage before patient receives services. </a:t>
          </a:r>
        </a:p>
      </dsp:txBody>
      <dsp:txXfrm>
        <a:off x="2765337" y="280651"/>
        <a:ext cx="2461555" cy="1860601"/>
      </dsp:txXfrm>
    </dsp:sp>
    <dsp:sp modelId="{E765856E-8045-4F78-B55C-56C592E463BA}">
      <dsp:nvSpPr>
        <dsp:cNvPr id="0" name=""/>
        <dsp:cNvSpPr/>
      </dsp:nvSpPr>
      <dsp:spPr>
        <a:xfrm>
          <a:off x="5825253" y="222765"/>
          <a:ext cx="2161897" cy="1080948"/>
        </a:xfrm>
        <a:prstGeom prst="roundRect">
          <a:avLst>
            <a:gd name="adj" fmla="val 10000"/>
          </a:avLst>
        </a:prstGeom>
        <a:solidFill>
          <a:schemeClr val="accent5">
            <a:hueOff val="1663504"/>
            <a:satOff val="-33659"/>
            <a:lumOff val="1046"/>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a:t>Standard appeals </a:t>
          </a:r>
          <a:endParaRPr lang="en-US" sz="1500" kern="1200"/>
        </a:p>
      </dsp:txBody>
      <dsp:txXfrm>
        <a:off x="5856913" y="254425"/>
        <a:ext cx="2098577" cy="1017628"/>
      </dsp:txXfrm>
    </dsp:sp>
    <dsp:sp modelId="{5FBECB63-46A3-4EA0-B6A3-8E2F082C815A}">
      <dsp:nvSpPr>
        <dsp:cNvPr id="0" name=""/>
        <dsp:cNvSpPr/>
      </dsp:nvSpPr>
      <dsp:spPr>
        <a:xfrm>
          <a:off x="6041442" y="1303714"/>
          <a:ext cx="216189" cy="810711"/>
        </a:xfrm>
        <a:custGeom>
          <a:avLst/>
          <a:gdLst/>
          <a:ahLst/>
          <a:cxnLst/>
          <a:rect l="0" t="0" r="0" b="0"/>
          <a:pathLst>
            <a:path>
              <a:moveTo>
                <a:pt x="0" y="0"/>
              </a:moveTo>
              <a:lnTo>
                <a:pt x="0" y="810711"/>
              </a:lnTo>
              <a:lnTo>
                <a:pt x="216189" y="810711"/>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7A43A4-A44F-4063-9C47-30C583C49E49}">
      <dsp:nvSpPr>
        <dsp:cNvPr id="0" name=""/>
        <dsp:cNvSpPr/>
      </dsp:nvSpPr>
      <dsp:spPr>
        <a:xfrm>
          <a:off x="6257632" y="1573951"/>
          <a:ext cx="1729517" cy="1080948"/>
        </a:xfrm>
        <a:prstGeom prst="roundRect">
          <a:avLst>
            <a:gd name="adj" fmla="val 10000"/>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a:t>Before service </a:t>
          </a:r>
        </a:p>
      </dsp:txBody>
      <dsp:txXfrm>
        <a:off x="6289292" y="1605611"/>
        <a:ext cx="1666197" cy="1017628"/>
      </dsp:txXfrm>
    </dsp:sp>
    <dsp:sp modelId="{90EF29A0-4212-4ABF-B511-2714A8E0C75C}">
      <dsp:nvSpPr>
        <dsp:cNvPr id="0" name=""/>
        <dsp:cNvSpPr/>
      </dsp:nvSpPr>
      <dsp:spPr>
        <a:xfrm>
          <a:off x="6041442" y="1303714"/>
          <a:ext cx="216189" cy="2161897"/>
        </a:xfrm>
        <a:custGeom>
          <a:avLst/>
          <a:gdLst/>
          <a:ahLst/>
          <a:cxnLst/>
          <a:rect l="0" t="0" r="0" b="0"/>
          <a:pathLst>
            <a:path>
              <a:moveTo>
                <a:pt x="0" y="0"/>
              </a:moveTo>
              <a:lnTo>
                <a:pt x="0" y="2161897"/>
              </a:lnTo>
              <a:lnTo>
                <a:pt x="216189" y="2161897"/>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C4D70-5695-42A1-9E66-EE12660BE30B}">
      <dsp:nvSpPr>
        <dsp:cNvPr id="0" name=""/>
        <dsp:cNvSpPr/>
      </dsp:nvSpPr>
      <dsp:spPr>
        <a:xfrm>
          <a:off x="6257632" y="2925136"/>
          <a:ext cx="1729517" cy="1080948"/>
        </a:xfrm>
        <a:prstGeom prst="roundRect">
          <a:avLst>
            <a:gd name="adj" fmla="val 10000"/>
          </a:avLst>
        </a:prstGeom>
        <a:solidFill>
          <a:schemeClr val="lt1">
            <a:alpha val="90000"/>
            <a:hueOff val="0"/>
            <a:satOff val="0"/>
            <a:lumOff val="0"/>
            <a:alphaOff val="0"/>
          </a:schemeClr>
        </a:solidFill>
        <a:ln w="19050" cap="rnd" cmpd="sng" algn="ctr">
          <a:solidFill>
            <a:schemeClr val="accent5">
              <a:hueOff val="831752"/>
              <a:satOff val="-16830"/>
              <a:lumOff val="5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a:t>After service </a:t>
          </a:r>
        </a:p>
      </dsp:txBody>
      <dsp:txXfrm>
        <a:off x="6289292" y="2956796"/>
        <a:ext cx="1666197" cy="1017628"/>
      </dsp:txXfrm>
    </dsp:sp>
    <dsp:sp modelId="{E2CD9515-BB85-44BA-BCEF-101FB9F4EDED}">
      <dsp:nvSpPr>
        <dsp:cNvPr id="0" name=""/>
        <dsp:cNvSpPr/>
      </dsp:nvSpPr>
      <dsp:spPr>
        <a:xfrm>
          <a:off x="8527624" y="222765"/>
          <a:ext cx="2161897" cy="1080948"/>
        </a:xfrm>
        <a:prstGeom prst="roundRect">
          <a:avLst>
            <a:gd name="adj" fmla="val 10000"/>
          </a:avLst>
        </a:prstGeom>
        <a:solidFill>
          <a:schemeClr val="accent5">
            <a:hueOff val="2495256"/>
            <a:satOff val="-50489"/>
            <a:lumOff val="15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a:t>Expedited appeals</a:t>
          </a:r>
          <a:endParaRPr lang="en-US" sz="1500" kern="1200"/>
        </a:p>
      </dsp:txBody>
      <dsp:txXfrm>
        <a:off x="8559284" y="254425"/>
        <a:ext cx="2098577" cy="1017628"/>
      </dsp:txXfrm>
    </dsp:sp>
    <dsp:sp modelId="{DA6EF068-F0AF-4669-A33C-7566F633D006}">
      <dsp:nvSpPr>
        <dsp:cNvPr id="0" name=""/>
        <dsp:cNvSpPr/>
      </dsp:nvSpPr>
      <dsp:spPr>
        <a:xfrm>
          <a:off x="8743814" y="1303714"/>
          <a:ext cx="216189" cy="810711"/>
        </a:xfrm>
        <a:custGeom>
          <a:avLst/>
          <a:gdLst/>
          <a:ahLst/>
          <a:cxnLst/>
          <a:rect l="0" t="0" r="0" b="0"/>
          <a:pathLst>
            <a:path>
              <a:moveTo>
                <a:pt x="0" y="0"/>
              </a:moveTo>
              <a:lnTo>
                <a:pt x="0" y="810711"/>
              </a:lnTo>
              <a:lnTo>
                <a:pt x="216189" y="810711"/>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17C3AB-C4CA-40E8-99DA-3BB026D40FAF}">
      <dsp:nvSpPr>
        <dsp:cNvPr id="0" name=""/>
        <dsp:cNvSpPr/>
      </dsp:nvSpPr>
      <dsp:spPr>
        <a:xfrm>
          <a:off x="8960003" y="1573951"/>
          <a:ext cx="1729517" cy="1080948"/>
        </a:xfrm>
        <a:prstGeom prst="roundRect">
          <a:avLst>
            <a:gd name="adj" fmla="val 10000"/>
          </a:avLst>
        </a:prstGeom>
        <a:solidFill>
          <a:schemeClr val="lt1">
            <a:alpha val="90000"/>
            <a:hueOff val="0"/>
            <a:satOff val="0"/>
            <a:lumOff val="0"/>
            <a:alphaOff val="0"/>
          </a:schemeClr>
        </a:solidFill>
        <a:ln w="19050" cap="rnd" cmpd="sng" algn="ctr">
          <a:solidFill>
            <a:schemeClr val="accent5">
              <a:hueOff val="1663504"/>
              <a:satOff val="-33659"/>
              <a:lumOff val="10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a:t>Before service</a:t>
          </a:r>
        </a:p>
      </dsp:txBody>
      <dsp:txXfrm>
        <a:off x="8991663" y="1605611"/>
        <a:ext cx="1666197" cy="1017628"/>
      </dsp:txXfrm>
    </dsp:sp>
    <dsp:sp modelId="{7911065C-B3CE-485F-90ED-96645EF6FF92}">
      <dsp:nvSpPr>
        <dsp:cNvPr id="0" name=""/>
        <dsp:cNvSpPr/>
      </dsp:nvSpPr>
      <dsp:spPr>
        <a:xfrm>
          <a:off x="8743814" y="1303714"/>
          <a:ext cx="216189" cy="2161897"/>
        </a:xfrm>
        <a:custGeom>
          <a:avLst/>
          <a:gdLst/>
          <a:ahLst/>
          <a:cxnLst/>
          <a:rect l="0" t="0" r="0" b="0"/>
          <a:pathLst>
            <a:path>
              <a:moveTo>
                <a:pt x="0" y="0"/>
              </a:moveTo>
              <a:lnTo>
                <a:pt x="0" y="2161897"/>
              </a:lnTo>
              <a:lnTo>
                <a:pt x="216189" y="2161897"/>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B7707B-A915-407F-BD03-4C8ECA18831A}">
      <dsp:nvSpPr>
        <dsp:cNvPr id="0" name=""/>
        <dsp:cNvSpPr/>
      </dsp:nvSpPr>
      <dsp:spPr>
        <a:xfrm>
          <a:off x="8960003" y="2925136"/>
          <a:ext cx="1729517" cy="1080948"/>
        </a:xfrm>
        <a:prstGeom prst="roundRect">
          <a:avLst>
            <a:gd name="adj" fmla="val 10000"/>
          </a:avLst>
        </a:prstGeom>
        <a:solidFill>
          <a:schemeClr val="lt1">
            <a:alpha val="90000"/>
            <a:hueOff val="0"/>
            <a:satOff val="0"/>
            <a:lumOff val="0"/>
            <a:alphaOff val="0"/>
          </a:schemeClr>
        </a:solidFill>
        <a:ln w="19050" cap="rnd" cmpd="sng" algn="ctr">
          <a:solidFill>
            <a:schemeClr val="accent5">
              <a:hueOff val="2495256"/>
              <a:satOff val="-50489"/>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a:t>Care is ending</a:t>
          </a:r>
        </a:p>
      </dsp:txBody>
      <dsp:txXfrm>
        <a:off x="8991663" y="2956796"/>
        <a:ext cx="1666197" cy="1017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6EAFF-BF9A-4D78-8BBC-57746EC4A0C6}">
      <dsp:nvSpPr>
        <dsp:cNvPr id="0" name=""/>
        <dsp:cNvSpPr/>
      </dsp:nvSpPr>
      <dsp:spPr>
        <a:xfrm>
          <a:off x="0" y="552"/>
          <a:ext cx="10867369"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BC4D40-613C-45E9-B393-3FDF631126D9}">
      <dsp:nvSpPr>
        <dsp:cNvPr id="0" name=""/>
        <dsp:cNvSpPr/>
      </dsp:nvSpPr>
      <dsp:spPr>
        <a:xfrm>
          <a:off x="391077" y="291436"/>
          <a:ext cx="711049" cy="7110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50E6E2-5D03-44EC-81E4-32EE67CD273A}">
      <dsp:nvSpPr>
        <dsp:cNvPr id="0" name=""/>
        <dsp:cNvSpPr/>
      </dsp:nvSpPr>
      <dsp:spPr>
        <a:xfrm>
          <a:off x="1493203" y="552"/>
          <a:ext cx="9374165"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US" sz="2500" b="1" u="sng" kern="1200"/>
            <a:t>1</a:t>
          </a:r>
          <a:r>
            <a:rPr lang="en-US" sz="2500" b="1" u="sng" kern="1200" baseline="30000"/>
            <a:t>st</a:t>
          </a:r>
          <a:r>
            <a:rPr lang="en-US" sz="2500" b="1" u="sng" kern="1200"/>
            <a:t> level of appeal </a:t>
          </a:r>
          <a:r>
            <a:rPr lang="en-US" sz="2500" kern="1200"/>
            <a:t>– plan reconsideration</a:t>
          </a:r>
        </a:p>
      </dsp:txBody>
      <dsp:txXfrm>
        <a:off x="1493203" y="552"/>
        <a:ext cx="9374165" cy="1292816"/>
      </dsp:txXfrm>
    </dsp:sp>
    <dsp:sp modelId="{BBDCF721-63A1-49DD-8CED-0057DF6B9AD1}">
      <dsp:nvSpPr>
        <dsp:cNvPr id="0" name=""/>
        <dsp:cNvSpPr/>
      </dsp:nvSpPr>
      <dsp:spPr>
        <a:xfrm>
          <a:off x="0" y="1616573"/>
          <a:ext cx="10867369"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D51A63-8235-493E-96C6-72DAF695FA3B}">
      <dsp:nvSpPr>
        <dsp:cNvPr id="0" name=""/>
        <dsp:cNvSpPr/>
      </dsp:nvSpPr>
      <dsp:spPr>
        <a:xfrm>
          <a:off x="391077" y="1907456"/>
          <a:ext cx="711049" cy="7110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31AAB8-36CA-4231-A3D2-DCEA88A74463}">
      <dsp:nvSpPr>
        <dsp:cNvPr id="0" name=""/>
        <dsp:cNvSpPr/>
      </dsp:nvSpPr>
      <dsp:spPr>
        <a:xfrm>
          <a:off x="1493203" y="1616573"/>
          <a:ext cx="9374165"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US" sz="2500" kern="1200"/>
            <a:t>Plan reviews appeal and reconsiders whether it will cover the service or item Should issue decision within 30 days (60 for post-service appeals)</a:t>
          </a:r>
        </a:p>
      </dsp:txBody>
      <dsp:txXfrm>
        <a:off x="1493203" y="1616573"/>
        <a:ext cx="9374165" cy="1292816"/>
      </dsp:txXfrm>
    </dsp:sp>
    <dsp:sp modelId="{83412CDC-716C-4DC8-81C4-5FA1FEDF9EC5}">
      <dsp:nvSpPr>
        <dsp:cNvPr id="0" name=""/>
        <dsp:cNvSpPr/>
      </dsp:nvSpPr>
      <dsp:spPr>
        <a:xfrm>
          <a:off x="0" y="3232593"/>
          <a:ext cx="10867369"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6B4EF0-16B0-4096-AA89-8E8D0CFEEDBE}">
      <dsp:nvSpPr>
        <dsp:cNvPr id="0" name=""/>
        <dsp:cNvSpPr/>
      </dsp:nvSpPr>
      <dsp:spPr>
        <a:xfrm>
          <a:off x="391077" y="3523477"/>
          <a:ext cx="711049" cy="7110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20F28D2-2AFE-4E4C-9FFD-98A3439B6591}">
      <dsp:nvSpPr>
        <dsp:cNvPr id="0" name=""/>
        <dsp:cNvSpPr/>
      </dsp:nvSpPr>
      <dsp:spPr>
        <a:xfrm>
          <a:off x="1493203" y="3232593"/>
          <a:ext cx="489031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US" sz="2500" kern="1200"/>
            <a:t>Two outcomes </a:t>
          </a:r>
        </a:p>
      </dsp:txBody>
      <dsp:txXfrm>
        <a:off x="1493203" y="3232593"/>
        <a:ext cx="4890316" cy="1292816"/>
      </dsp:txXfrm>
    </dsp:sp>
    <dsp:sp modelId="{27005AAA-B0CA-4084-A56C-81C7CDFE64AF}">
      <dsp:nvSpPr>
        <dsp:cNvPr id="0" name=""/>
        <dsp:cNvSpPr/>
      </dsp:nvSpPr>
      <dsp:spPr>
        <a:xfrm>
          <a:off x="6383519" y="3232593"/>
          <a:ext cx="4483849"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755650">
            <a:lnSpc>
              <a:spcPct val="90000"/>
            </a:lnSpc>
            <a:spcBef>
              <a:spcPct val="0"/>
            </a:spcBef>
            <a:spcAft>
              <a:spcPct val="35000"/>
            </a:spcAft>
            <a:buNone/>
          </a:pPr>
          <a:r>
            <a:rPr lang="en-US" sz="1700" kern="1200"/>
            <a:t>Favorable decision: Plan should cover service or item </a:t>
          </a:r>
        </a:p>
        <a:p>
          <a:pPr marL="0" lvl="0" indent="0" algn="l" defTabSz="755650">
            <a:lnSpc>
              <a:spcPct val="90000"/>
            </a:lnSpc>
            <a:spcBef>
              <a:spcPct val="0"/>
            </a:spcBef>
            <a:spcAft>
              <a:spcPct val="35000"/>
            </a:spcAft>
            <a:buNone/>
          </a:pPr>
          <a:r>
            <a:rPr lang="en-US" sz="1700" kern="1200"/>
            <a:t>Unfavorable decision: Plan auto-forwards appeal to the second level (IRE)</a:t>
          </a:r>
        </a:p>
      </dsp:txBody>
      <dsp:txXfrm>
        <a:off x="6383519" y="3232593"/>
        <a:ext cx="4483849" cy="1292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DA1FE-FDEE-4B30-858F-221204B78D65}">
      <dsp:nvSpPr>
        <dsp:cNvPr id="0" name=""/>
        <dsp:cNvSpPr/>
      </dsp:nvSpPr>
      <dsp:spPr>
        <a:xfrm>
          <a:off x="1861447" y="0"/>
          <a:ext cx="1509048" cy="13851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25C922A-A1D0-47FF-8121-4CB6E3A4465D}">
      <dsp:nvSpPr>
        <dsp:cNvPr id="0" name=""/>
        <dsp:cNvSpPr/>
      </dsp:nvSpPr>
      <dsp:spPr>
        <a:xfrm>
          <a:off x="460188" y="1507472"/>
          <a:ext cx="4311566" cy="59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u="sng" kern="1200"/>
            <a:t>2</a:t>
          </a:r>
          <a:r>
            <a:rPr lang="en-US" sz="2000" b="1" u="sng" kern="1200" baseline="30000"/>
            <a:t>nd</a:t>
          </a:r>
          <a:r>
            <a:rPr lang="en-US" sz="2000" b="1" u="sng" kern="1200"/>
            <a:t> level of appeal </a:t>
          </a:r>
          <a:r>
            <a:rPr lang="en-US" sz="2000" kern="1200"/>
            <a:t>- Independent Review Entity (IRE) </a:t>
          </a:r>
        </a:p>
      </dsp:txBody>
      <dsp:txXfrm>
        <a:off x="460188" y="1507472"/>
        <a:ext cx="4311566" cy="593639"/>
      </dsp:txXfrm>
    </dsp:sp>
    <dsp:sp modelId="{84F2969A-6607-41AA-9F64-14C3180F467F}">
      <dsp:nvSpPr>
        <dsp:cNvPr id="0" name=""/>
        <dsp:cNvSpPr/>
      </dsp:nvSpPr>
      <dsp:spPr>
        <a:xfrm>
          <a:off x="460188" y="2158002"/>
          <a:ext cx="4311566" cy="943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Reviews plan’s decision and reconsiders whether it will cover the service or item </a:t>
          </a:r>
        </a:p>
        <a:p>
          <a:pPr marL="0" lvl="0" indent="0" algn="ctr" defTabSz="666750">
            <a:lnSpc>
              <a:spcPct val="100000"/>
            </a:lnSpc>
            <a:spcBef>
              <a:spcPct val="0"/>
            </a:spcBef>
            <a:spcAft>
              <a:spcPct val="35000"/>
            </a:spcAft>
            <a:buNone/>
          </a:pPr>
          <a:r>
            <a:rPr lang="en-US" sz="1500" kern="1200"/>
            <a:t>Should issue decision within 30 days (60 days for post-service appeals)</a:t>
          </a:r>
        </a:p>
      </dsp:txBody>
      <dsp:txXfrm>
        <a:off x="460188" y="2158002"/>
        <a:ext cx="4311566" cy="943973"/>
      </dsp:txXfrm>
    </dsp:sp>
    <dsp:sp modelId="{90B0EBFF-1926-4BC6-8D94-5F52CD406D5E}">
      <dsp:nvSpPr>
        <dsp:cNvPr id="0" name=""/>
        <dsp:cNvSpPr/>
      </dsp:nvSpPr>
      <dsp:spPr>
        <a:xfrm>
          <a:off x="6927538" y="0"/>
          <a:ext cx="1509048" cy="13851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A0440B0-F9FC-47DC-86CE-E735777359F8}">
      <dsp:nvSpPr>
        <dsp:cNvPr id="0" name=""/>
        <dsp:cNvSpPr/>
      </dsp:nvSpPr>
      <dsp:spPr>
        <a:xfrm>
          <a:off x="5526279" y="1507472"/>
          <a:ext cx="4311566" cy="59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Two outcomes </a:t>
          </a:r>
        </a:p>
      </dsp:txBody>
      <dsp:txXfrm>
        <a:off x="5526279" y="1507472"/>
        <a:ext cx="4311566" cy="593639"/>
      </dsp:txXfrm>
    </dsp:sp>
    <dsp:sp modelId="{237D42AA-7561-409D-9A49-95BA4FC82187}">
      <dsp:nvSpPr>
        <dsp:cNvPr id="0" name=""/>
        <dsp:cNvSpPr/>
      </dsp:nvSpPr>
      <dsp:spPr>
        <a:xfrm>
          <a:off x="5526279" y="2158002"/>
          <a:ext cx="4311566" cy="943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Favorable decision: Plan should cover service or item </a:t>
          </a:r>
        </a:p>
        <a:p>
          <a:pPr marL="0" lvl="0" indent="0" algn="ctr" defTabSz="666750">
            <a:lnSpc>
              <a:spcPct val="100000"/>
            </a:lnSpc>
            <a:spcBef>
              <a:spcPct val="0"/>
            </a:spcBef>
            <a:spcAft>
              <a:spcPct val="35000"/>
            </a:spcAft>
            <a:buNone/>
          </a:pPr>
          <a:r>
            <a:rPr lang="en-US" sz="1500" kern="1200"/>
            <a:t>Unfavorable decision: Beneficiary can choose to move to the next level of appeal</a:t>
          </a:r>
        </a:p>
      </dsp:txBody>
      <dsp:txXfrm>
        <a:off x="5526279" y="2158002"/>
        <a:ext cx="4311566" cy="9439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3DB41-AAAB-5D47-8851-7C33EBB4B23E}">
      <dsp:nvSpPr>
        <dsp:cNvPr id="0" name=""/>
        <dsp:cNvSpPr/>
      </dsp:nvSpPr>
      <dsp:spPr>
        <a:xfrm>
          <a:off x="0" y="0"/>
          <a:ext cx="8157541" cy="421785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b="1" u="sng" kern="1200"/>
            <a:t>3</a:t>
          </a:r>
          <a:r>
            <a:rPr lang="en-US" sz="4400" b="1" u="sng" kern="1200" baseline="30000"/>
            <a:t>rd</a:t>
          </a:r>
          <a:r>
            <a:rPr lang="en-US" sz="4400" b="1" u="sng" kern="1200"/>
            <a:t> level of appeal</a:t>
          </a:r>
          <a:r>
            <a:rPr lang="en-US" sz="4400" b="1" kern="1200"/>
            <a:t> </a:t>
          </a:r>
          <a:r>
            <a:rPr lang="en-US" sz="4400" kern="1200"/>
            <a:t>– ALJ Hearing. Steps:</a:t>
          </a:r>
        </a:p>
      </dsp:txBody>
      <dsp:txXfrm>
        <a:off x="0" y="0"/>
        <a:ext cx="8157541" cy="2277639"/>
      </dsp:txXfrm>
    </dsp:sp>
    <dsp:sp modelId="{C0DDE7F5-266B-6547-9B84-5519F54BDF8B}">
      <dsp:nvSpPr>
        <dsp:cNvPr id="0" name=""/>
        <dsp:cNvSpPr/>
      </dsp:nvSpPr>
      <dsp:spPr>
        <a:xfrm>
          <a:off x="3983" y="2193281"/>
          <a:ext cx="2716524" cy="1940211"/>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Beneficiary requests Administrative Law Judge (ALJ) hearing within 60 days of receiving the unfavorable reconsideration notice - OMHA-100* form </a:t>
          </a:r>
        </a:p>
      </dsp:txBody>
      <dsp:txXfrm>
        <a:off x="3983" y="2193281"/>
        <a:ext cx="2716524" cy="1940211"/>
      </dsp:txXfrm>
    </dsp:sp>
    <dsp:sp modelId="{32DBD42C-8A17-244A-85AC-19FD134B7CD5}">
      <dsp:nvSpPr>
        <dsp:cNvPr id="0" name=""/>
        <dsp:cNvSpPr/>
      </dsp:nvSpPr>
      <dsp:spPr>
        <a:xfrm>
          <a:off x="2720508" y="2193281"/>
          <a:ext cx="2716524" cy="1940211"/>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marL="0" lvl="0" indent="0" algn="l" defTabSz="711200">
            <a:lnSpc>
              <a:spcPct val="90000"/>
            </a:lnSpc>
            <a:spcBef>
              <a:spcPct val="0"/>
            </a:spcBef>
            <a:spcAft>
              <a:spcPct val="35000"/>
            </a:spcAft>
            <a:buNone/>
          </a:pPr>
          <a:endParaRPr lang="en-US" sz="1600" kern="1200">
            <a:latin typeface="Open Sans" panose="020B0606030504020204" pitchFamily="34" charset="0"/>
            <a:ea typeface="Open Sans" panose="020B0606030504020204" pitchFamily="34" charset="0"/>
            <a:cs typeface="Open Sans" panose="020B0606030504020204" pitchFamily="34" charset="0"/>
          </a:endParaRPr>
        </a:p>
        <a:p>
          <a:pPr marL="0" lvl="0" indent="0" algn="l"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ALJ receives request and sets time and place for hearing </a:t>
          </a:r>
        </a:p>
        <a:p>
          <a:pPr marL="114300" lvl="1" indent="-114300" algn="l" defTabSz="533400">
            <a:lnSpc>
              <a:spcPct val="90000"/>
            </a:lnSpc>
            <a:spcBef>
              <a:spcPct val="0"/>
            </a:spcBef>
            <a:spcAft>
              <a:spcPct val="15000"/>
            </a:spcAft>
            <a:buChar char="•"/>
          </a:pPr>
          <a:r>
            <a:rPr lang="en-US" sz="1200" kern="1200">
              <a:latin typeface="Open Sans" panose="020B0606030504020204" pitchFamily="34" charset="0"/>
              <a:ea typeface="Open Sans" panose="020B0606030504020204" pitchFamily="34" charset="0"/>
              <a:cs typeface="Open Sans" panose="020B0606030504020204" pitchFamily="34" charset="0"/>
            </a:rPr>
            <a:t>Beneficiary receives Notice of Hearing 20 days before hearing </a:t>
          </a:r>
        </a:p>
      </dsp:txBody>
      <dsp:txXfrm>
        <a:off x="2720508" y="2193281"/>
        <a:ext cx="2716524" cy="1940211"/>
      </dsp:txXfrm>
    </dsp:sp>
    <dsp:sp modelId="{F0B5CF7E-E54A-A34E-9820-0967E028969B}">
      <dsp:nvSpPr>
        <dsp:cNvPr id="0" name=""/>
        <dsp:cNvSpPr/>
      </dsp:nvSpPr>
      <dsp:spPr>
        <a:xfrm>
          <a:off x="5437032" y="2193281"/>
          <a:ext cx="2716524" cy="1940211"/>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marL="0" lvl="0" indent="0" algn="l" defTabSz="711200">
            <a:lnSpc>
              <a:spcPct val="90000"/>
            </a:lnSpc>
            <a:spcBef>
              <a:spcPct val="0"/>
            </a:spcBef>
            <a:spcAft>
              <a:spcPct val="35000"/>
            </a:spcAft>
            <a:buNone/>
          </a:pPr>
          <a:endParaRPr lang="en-US" sz="1600" kern="1200">
            <a:latin typeface="Open Sans" panose="020B0606030504020204" pitchFamily="34" charset="0"/>
            <a:ea typeface="Open Sans" panose="020B0606030504020204" pitchFamily="34" charset="0"/>
            <a:cs typeface="Open Sans" panose="020B0606030504020204" pitchFamily="34" charset="0"/>
          </a:endParaRPr>
        </a:p>
        <a:p>
          <a:pPr marL="0" lvl="0" indent="0" algn="l"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ALJ notifies beneficiary of decision by mail </a:t>
          </a:r>
        </a:p>
        <a:p>
          <a:pPr marL="114300" lvl="1" indent="-114300" algn="l" defTabSz="533400">
            <a:lnSpc>
              <a:spcPct val="90000"/>
            </a:lnSpc>
            <a:spcBef>
              <a:spcPct val="0"/>
            </a:spcBef>
            <a:spcAft>
              <a:spcPct val="15000"/>
            </a:spcAft>
            <a:buChar char="•"/>
          </a:pPr>
          <a:r>
            <a:rPr lang="en-US" sz="1200" kern="1200">
              <a:latin typeface="Open Sans" panose="020B0606030504020204" pitchFamily="34" charset="0"/>
              <a:ea typeface="Open Sans" panose="020B0606030504020204" pitchFamily="34" charset="0"/>
              <a:cs typeface="Open Sans" panose="020B0606030504020204" pitchFamily="34" charset="0"/>
            </a:rPr>
            <a:t>Should issue decision within 90 days of hearing request </a:t>
          </a:r>
        </a:p>
      </dsp:txBody>
      <dsp:txXfrm>
        <a:off x="5437032" y="2193281"/>
        <a:ext cx="2716524" cy="19402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1F482-908D-4A06-BD09-C997E621508A}">
      <dsp:nvSpPr>
        <dsp:cNvPr id="0" name=""/>
        <dsp:cNvSpPr/>
      </dsp:nvSpPr>
      <dsp:spPr>
        <a:xfrm>
          <a:off x="0" y="1908"/>
          <a:ext cx="6503085" cy="813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7EC0F2-97BC-4C4F-B099-1B4A4ED5D8A4}">
      <dsp:nvSpPr>
        <dsp:cNvPr id="0" name=""/>
        <dsp:cNvSpPr/>
      </dsp:nvSpPr>
      <dsp:spPr>
        <a:xfrm>
          <a:off x="245961" y="184854"/>
          <a:ext cx="447202" cy="4472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04AA591-8C8C-47B8-9639-F73F8D73B09F}">
      <dsp:nvSpPr>
        <dsp:cNvPr id="0" name=""/>
        <dsp:cNvSpPr/>
      </dsp:nvSpPr>
      <dsp:spPr>
        <a:xfrm>
          <a:off x="939125" y="1908"/>
          <a:ext cx="5563959" cy="81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53" tIns="86053" rIns="86053" bIns="86053" numCol="1" spcCol="1270" anchor="ctr" anchorCtr="0">
          <a:noAutofit/>
        </a:bodyPr>
        <a:lstStyle/>
        <a:p>
          <a:pPr marL="0" lvl="0" indent="0" algn="l" defTabSz="622300">
            <a:lnSpc>
              <a:spcPct val="90000"/>
            </a:lnSpc>
            <a:spcBef>
              <a:spcPct val="0"/>
            </a:spcBef>
            <a:spcAft>
              <a:spcPct val="35000"/>
            </a:spcAft>
            <a:buNone/>
          </a:pPr>
          <a:r>
            <a:rPr lang="en-US" sz="1400" b="1" kern="1200"/>
            <a:t>Before service </a:t>
          </a:r>
          <a:r>
            <a:rPr lang="en-US" sz="1400" kern="1200"/>
            <a:t>– beneficiary requests prior approval for a service (similar to standard appeal), but if denied, doctor requests expedited appeal because beneficiary’s health would be at risk</a:t>
          </a:r>
        </a:p>
      </dsp:txBody>
      <dsp:txXfrm>
        <a:off x="939125" y="1908"/>
        <a:ext cx="5563959" cy="813095"/>
      </dsp:txXfrm>
    </dsp:sp>
    <dsp:sp modelId="{2D13CA40-E057-491A-A44D-274DE0C86220}">
      <dsp:nvSpPr>
        <dsp:cNvPr id="0" name=""/>
        <dsp:cNvSpPr/>
      </dsp:nvSpPr>
      <dsp:spPr>
        <a:xfrm>
          <a:off x="0" y="1018277"/>
          <a:ext cx="6503085" cy="813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E90CFB-09FB-4095-A552-252A1497587B}">
      <dsp:nvSpPr>
        <dsp:cNvPr id="0" name=""/>
        <dsp:cNvSpPr/>
      </dsp:nvSpPr>
      <dsp:spPr>
        <a:xfrm>
          <a:off x="245961" y="1201224"/>
          <a:ext cx="447202" cy="4472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B588372-F249-41E9-A523-A89F69DB35AD}">
      <dsp:nvSpPr>
        <dsp:cNvPr id="0" name=""/>
        <dsp:cNvSpPr/>
      </dsp:nvSpPr>
      <dsp:spPr>
        <a:xfrm>
          <a:off x="939125" y="1018277"/>
          <a:ext cx="5563959" cy="81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53" tIns="86053" rIns="86053" bIns="86053" numCol="1" spcCol="1270" anchor="ctr" anchorCtr="0">
          <a:noAutofit/>
        </a:bodyPr>
        <a:lstStyle/>
        <a:p>
          <a:pPr marL="0" lvl="0" indent="0" algn="l" defTabSz="622300">
            <a:lnSpc>
              <a:spcPct val="90000"/>
            </a:lnSpc>
            <a:spcBef>
              <a:spcPct val="0"/>
            </a:spcBef>
            <a:spcAft>
              <a:spcPct val="35000"/>
            </a:spcAft>
            <a:buNone/>
          </a:pPr>
          <a:r>
            <a:rPr lang="en-US" sz="1400" u="sng" kern="1200"/>
            <a:t>Appeal steps are the same as a standard appeal, just the timeframe is different</a:t>
          </a:r>
        </a:p>
      </dsp:txBody>
      <dsp:txXfrm>
        <a:off x="939125" y="1018277"/>
        <a:ext cx="5563959" cy="813095"/>
      </dsp:txXfrm>
    </dsp:sp>
    <dsp:sp modelId="{8F6B27C3-9D2A-47B9-87EF-1977E6C99B29}">
      <dsp:nvSpPr>
        <dsp:cNvPr id="0" name=""/>
        <dsp:cNvSpPr/>
      </dsp:nvSpPr>
      <dsp:spPr>
        <a:xfrm>
          <a:off x="0" y="2034647"/>
          <a:ext cx="6503085" cy="813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D2D5EE-E7A4-477A-B94D-ED6FF3CBE624}">
      <dsp:nvSpPr>
        <dsp:cNvPr id="0" name=""/>
        <dsp:cNvSpPr/>
      </dsp:nvSpPr>
      <dsp:spPr>
        <a:xfrm>
          <a:off x="245961" y="2217594"/>
          <a:ext cx="447202" cy="4472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CB32C8A-1DE8-496F-8232-8EA27A6269F3}">
      <dsp:nvSpPr>
        <dsp:cNvPr id="0" name=""/>
        <dsp:cNvSpPr/>
      </dsp:nvSpPr>
      <dsp:spPr>
        <a:xfrm>
          <a:off x="939125" y="2034647"/>
          <a:ext cx="5563959" cy="81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53" tIns="86053" rIns="86053" bIns="86053" numCol="1" spcCol="1270" anchor="ctr" anchorCtr="0">
          <a:noAutofit/>
        </a:bodyPr>
        <a:lstStyle/>
        <a:p>
          <a:pPr marL="0" lvl="0" indent="0" algn="l" defTabSz="622300">
            <a:lnSpc>
              <a:spcPct val="90000"/>
            </a:lnSpc>
            <a:spcBef>
              <a:spcPct val="0"/>
            </a:spcBef>
            <a:spcAft>
              <a:spcPct val="35000"/>
            </a:spcAft>
            <a:buNone/>
          </a:pPr>
          <a:r>
            <a:rPr lang="en-US" sz="1400" kern="1200"/>
            <a:t>Doctor requests expedited prior approval – plan has </a:t>
          </a:r>
          <a:r>
            <a:rPr lang="en-US" sz="1400" b="1" kern="1200"/>
            <a:t>72 hours </a:t>
          </a:r>
          <a:r>
            <a:rPr lang="en-US" sz="1400" kern="1200"/>
            <a:t>to issue organization determination  </a:t>
          </a:r>
        </a:p>
      </dsp:txBody>
      <dsp:txXfrm>
        <a:off x="939125" y="2034647"/>
        <a:ext cx="5563959" cy="813095"/>
      </dsp:txXfrm>
    </dsp:sp>
    <dsp:sp modelId="{7B5151D7-A6E6-460F-A931-1821700663B6}">
      <dsp:nvSpPr>
        <dsp:cNvPr id="0" name=""/>
        <dsp:cNvSpPr/>
      </dsp:nvSpPr>
      <dsp:spPr>
        <a:xfrm>
          <a:off x="0" y="3051017"/>
          <a:ext cx="6503085" cy="813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50DB3F-215B-402E-9987-B8CE279B3755}">
      <dsp:nvSpPr>
        <dsp:cNvPr id="0" name=""/>
        <dsp:cNvSpPr/>
      </dsp:nvSpPr>
      <dsp:spPr>
        <a:xfrm>
          <a:off x="245961" y="3233964"/>
          <a:ext cx="447202" cy="4472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F56D49F-FE19-4CDB-8A9C-CBB300F5BEEE}">
      <dsp:nvSpPr>
        <dsp:cNvPr id="0" name=""/>
        <dsp:cNvSpPr/>
      </dsp:nvSpPr>
      <dsp:spPr>
        <a:xfrm>
          <a:off x="939125" y="3051017"/>
          <a:ext cx="5563959" cy="81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53" tIns="86053" rIns="86053" bIns="86053" numCol="1" spcCol="1270" anchor="ctr" anchorCtr="0">
          <a:noAutofit/>
        </a:bodyPr>
        <a:lstStyle/>
        <a:p>
          <a:pPr marL="0" lvl="0" indent="0" algn="l" defTabSz="622300">
            <a:lnSpc>
              <a:spcPct val="90000"/>
            </a:lnSpc>
            <a:spcBef>
              <a:spcPct val="0"/>
            </a:spcBef>
            <a:spcAft>
              <a:spcPct val="35000"/>
            </a:spcAft>
            <a:buNone/>
          </a:pPr>
          <a:r>
            <a:rPr lang="en-US" sz="1400" kern="1200"/>
            <a:t>If denied, doctor requests expedited appeal – plan has </a:t>
          </a:r>
          <a:r>
            <a:rPr lang="en-US" sz="1400" b="1" kern="1200"/>
            <a:t>72 hours </a:t>
          </a:r>
          <a:r>
            <a:rPr lang="en-US" sz="1400" kern="1200"/>
            <a:t>to issue decision (level 1)</a:t>
          </a:r>
        </a:p>
      </dsp:txBody>
      <dsp:txXfrm>
        <a:off x="939125" y="3051017"/>
        <a:ext cx="5563959" cy="813095"/>
      </dsp:txXfrm>
    </dsp:sp>
    <dsp:sp modelId="{7E498C39-50BB-443D-A6A2-E26D35F49150}">
      <dsp:nvSpPr>
        <dsp:cNvPr id="0" name=""/>
        <dsp:cNvSpPr/>
      </dsp:nvSpPr>
      <dsp:spPr>
        <a:xfrm>
          <a:off x="0" y="4067387"/>
          <a:ext cx="6503085" cy="813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CCDF6-002C-4E77-8EC9-A1851C8A4455}">
      <dsp:nvSpPr>
        <dsp:cNvPr id="0" name=""/>
        <dsp:cNvSpPr/>
      </dsp:nvSpPr>
      <dsp:spPr>
        <a:xfrm>
          <a:off x="245961" y="4250333"/>
          <a:ext cx="447202" cy="4472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4780402-86B9-47D9-B79A-C956BA4C0F3B}">
      <dsp:nvSpPr>
        <dsp:cNvPr id="0" name=""/>
        <dsp:cNvSpPr/>
      </dsp:nvSpPr>
      <dsp:spPr>
        <a:xfrm>
          <a:off x="939125" y="4067387"/>
          <a:ext cx="5563959" cy="81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53" tIns="86053" rIns="86053" bIns="86053" numCol="1" spcCol="1270" anchor="ctr" anchorCtr="0">
          <a:noAutofit/>
        </a:bodyPr>
        <a:lstStyle/>
        <a:p>
          <a:pPr marL="0" lvl="0" indent="0" algn="l" defTabSz="622300">
            <a:lnSpc>
              <a:spcPct val="90000"/>
            </a:lnSpc>
            <a:spcBef>
              <a:spcPct val="0"/>
            </a:spcBef>
            <a:spcAft>
              <a:spcPct val="35000"/>
            </a:spcAft>
            <a:buNone/>
          </a:pPr>
          <a:r>
            <a:rPr lang="en-US" sz="1400" kern="1200"/>
            <a:t>If denied, IRE has </a:t>
          </a:r>
          <a:r>
            <a:rPr lang="en-US" sz="1400" b="1" kern="1200"/>
            <a:t>72 hours </a:t>
          </a:r>
          <a:r>
            <a:rPr lang="en-US" sz="1400" kern="1200"/>
            <a:t>to issue decision (level 2)</a:t>
          </a:r>
        </a:p>
      </dsp:txBody>
      <dsp:txXfrm>
        <a:off x="939125" y="4067387"/>
        <a:ext cx="5563959" cy="813095"/>
      </dsp:txXfrm>
    </dsp:sp>
    <dsp:sp modelId="{28A64771-2C4D-4A7E-9C0A-A3E7CB8E3FFA}">
      <dsp:nvSpPr>
        <dsp:cNvPr id="0" name=""/>
        <dsp:cNvSpPr/>
      </dsp:nvSpPr>
      <dsp:spPr>
        <a:xfrm>
          <a:off x="0" y="5083757"/>
          <a:ext cx="6503085" cy="8130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43A488-8C27-4000-8800-86758D5A2E71}">
      <dsp:nvSpPr>
        <dsp:cNvPr id="0" name=""/>
        <dsp:cNvSpPr/>
      </dsp:nvSpPr>
      <dsp:spPr>
        <a:xfrm>
          <a:off x="245961" y="5266703"/>
          <a:ext cx="447202" cy="44720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B54B86-D5FF-45A4-956D-B0C18892F1BD}">
      <dsp:nvSpPr>
        <dsp:cNvPr id="0" name=""/>
        <dsp:cNvSpPr/>
      </dsp:nvSpPr>
      <dsp:spPr>
        <a:xfrm>
          <a:off x="939125" y="5083757"/>
          <a:ext cx="5563959" cy="813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53" tIns="86053" rIns="86053" bIns="86053" numCol="1" spcCol="1270" anchor="ctr" anchorCtr="0">
          <a:noAutofit/>
        </a:bodyPr>
        <a:lstStyle/>
        <a:p>
          <a:pPr marL="0" lvl="0" indent="0" algn="l" defTabSz="622300">
            <a:lnSpc>
              <a:spcPct val="90000"/>
            </a:lnSpc>
            <a:spcBef>
              <a:spcPct val="0"/>
            </a:spcBef>
            <a:spcAft>
              <a:spcPct val="35000"/>
            </a:spcAft>
            <a:buNone/>
          </a:pPr>
          <a:r>
            <a:rPr lang="en-US" sz="1400" kern="1200"/>
            <a:t>Levels 3, 4, &amp; 5 - Same steps (ALJ, MAC, Federal Court) and appeal deadlines as standard appeal </a:t>
          </a:r>
        </a:p>
      </dsp:txBody>
      <dsp:txXfrm>
        <a:off x="939125" y="5083757"/>
        <a:ext cx="5563959" cy="8130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5C152-CDE5-4EBA-8413-96CA16B5587D}">
      <dsp:nvSpPr>
        <dsp:cNvPr id="0" name=""/>
        <dsp:cNvSpPr/>
      </dsp:nvSpPr>
      <dsp:spPr>
        <a:xfrm>
          <a:off x="455604" y="83359"/>
          <a:ext cx="1510523" cy="14516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A115D0-66E7-41BF-8F7B-B76F90290D6C}">
      <dsp:nvSpPr>
        <dsp:cNvPr id="0" name=""/>
        <dsp:cNvSpPr/>
      </dsp:nvSpPr>
      <dsp:spPr>
        <a:xfrm>
          <a:off x="455604" y="1711793"/>
          <a:ext cx="4315781" cy="622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a:t>Care is ending </a:t>
          </a:r>
          <a:r>
            <a:rPr lang="en-US" sz="1800" kern="1200"/>
            <a:t>– hospital, SNF, home health, hospice or other care is ending</a:t>
          </a:r>
        </a:p>
      </dsp:txBody>
      <dsp:txXfrm>
        <a:off x="455604" y="1711793"/>
        <a:ext cx="4315781" cy="622137"/>
      </dsp:txXfrm>
    </dsp:sp>
    <dsp:sp modelId="{E7128E01-A458-4A1E-BA28-9BFAE7407338}">
      <dsp:nvSpPr>
        <dsp:cNvPr id="0" name=""/>
        <dsp:cNvSpPr/>
      </dsp:nvSpPr>
      <dsp:spPr>
        <a:xfrm>
          <a:off x="455604" y="2416153"/>
          <a:ext cx="4315781" cy="177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pPr>
          <a:endParaRPr lang="en-US" sz="2800" kern="1200"/>
        </a:p>
      </dsp:txBody>
      <dsp:txXfrm>
        <a:off x="455604" y="2416153"/>
        <a:ext cx="4315781" cy="1778344"/>
      </dsp:txXfrm>
    </dsp:sp>
    <dsp:sp modelId="{DB0845A3-5DA8-41F9-8B67-14AD13C2EC64}">
      <dsp:nvSpPr>
        <dsp:cNvPr id="0" name=""/>
        <dsp:cNvSpPr/>
      </dsp:nvSpPr>
      <dsp:spPr>
        <a:xfrm>
          <a:off x="5526647" y="83359"/>
          <a:ext cx="1510523" cy="14516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A5B426D-908E-4BF0-A5E0-4F1832FF2595}">
      <dsp:nvSpPr>
        <dsp:cNvPr id="0" name=""/>
        <dsp:cNvSpPr/>
      </dsp:nvSpPr>
      <dsp:spPr>
        <a:xfrm>
          <a:off x="5526647" y="1711793"/>
          <a:ext cx="4315781" cy="622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u="sng" kern="1200"/>
            <a:t>Same process as expedited original Medicare appeal</a:t>
          </a:r>
        </a:p>
      </dsp:txBody>
      <dsp:txXfrm>
        <a:off x="5526647" y="1711793"/>
        <a:ext cx="4315781" cy="622137"/>
      </dsp:txXfrm>
    </dsp:sp>
    <dsp:sp modelId="{90D0AF2D-55DC-4FA8-9018-ABBA06FC60F5}">
      <dsp:nvSpPr>
        <dsp:cNvPr id="0" name=""/>
        <dsp:cNvSpPr/>
      </dsp:nvSpPr>
      <dsp:spPr>
        <a:xfrm>
          <a:off x="5526647" y="2416153"/>
          <a:ext cx="4315781" cy="177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b="1" kern="1200"/>
            <a:t>Important Message From Medicare*</a:t>
          </a:r>
          <a:r>
            <a:rPr lang="en-US" sz="1600" kern="1200"/>
            <a:t> (hospital) or </a:t>
          </a:r>
          <a:r>
            <a:rPr lang="en-US" sz="1600" b="1" kern="1200"/>
            <a:t>Notice of Medicare Non-coverage* </a:t>
          </a:r>
          <a:r>
            <a:rPr lang="en-US" sz="1600" kern="1200"/>
            <a:t>(non-hospital)</a:t>
          </a:r>
        </a:p>
        <a:p>
          <a:pPr marL="171450" lvl="1" indent="-171450" algn="l" defTabSz="711200">
            <a:lnSpc>
              <a:spcPct val="90000"/>
            </a:lnSpc>
            <a:spcBef>
              <a:spcPct val="0"/>
            </a:spcBef>
            <a:spcAft>
              <a:spcPct val="15000"/>
            </a:spcAft>
            <a:buChar char="•"/>
          </a:pPr>
          <a:r>
            <a:rPr lang="en-US" sz="1600" kern="1200"/>
            <a:t>Appeal to BFCC-QIO</a:t>
          </a:r>
        </a:p>
        <a:p>
          <a:pPr marL="171450" lvl="1" indent="-171450" algn="l" defTabSz="711200">
            <a:lnSpc>
              <a:spcPct val="90000"/>
            </a:lnSpc>
            <a:spcBef>
              <a:spcPct val="0"/>
            </a:spcBef>
            <a:spcAft>
              <a:spcPct val="15000"/>
            </a:spcAft>
            <a:buChar char="•"/>
          </a:pPr>
          <a:r>
            <a:rPr lang="en-US" sz="1600" kern="1200"/>
            <a:t>Appeal to (QIC) </a:t>
          </a:r>
        </a:p>
        <a:p>
          <a:pPr marL="171450" lvl="1" indent="-171450" algn="l" defTabSz="711200">
            <a:lnSpc>
              <a:spcPct val="90000"/>
            </a:lnSpc>
            <a:spcBef>
              <a:spcPct val="0"/>
            </a:spcBef>
            <a:spcAft>
              <a:spcPct val="15000"/>
            </a:spcAft>
            <a:buChar char="•"/>
          </a:pPr>
          <a:r>
            <a:rPr lang="en-US" sz="1600" kern="1200"/>
            <a:t>ALJ hearing</a:t>
          </a:r>
        </a:p>
        <a:p>
          <a:pPr marL="171450" lvl="1" indent="-171450" algn="l" defTabSz="711200">
            <a:lnSpc>
              <a:spcPct val="90000"/>
            </a:lnSpc>
            <a:spcBef>
              <a:spcPct val="0"/>
            </a:spcBef>
            <a:spcAft>
              <a:spcPct val="15000"/>
            </a:spcAft>
            <a:buChar char="•"/>
          </a:pPr>
          <a:r>
            <a:rPr lang="en-US" sz="1600" kern="1200"/>
            <a:t>MAC appeal</a:t>
          </a:r>
        </a:p>
        <a:p>
          <a:pPr marL="171450" lvl="1" indent="-171450" algn="l" defTabSz="711200">
            <a:lnSpc>
              <a:spcPct val="90000"/>
            </a:lnSpc>
            <a:spcBef>
              <a:spcPct val="0"/>
            </a:spcBef>
            <a:spcAft>
              <a:spcPct val="15000"/>
            </a:spcAft>
            <a:buChar char="•"/>
          </a:pPr>
          <a:r>
            <a:rPr lang="en-US" sz="1600" kern="1200"/>
            <a:t>Federal Court review</a:t>
          </a:r>
        </a:p>
      </dsp:txBody>
      <dsp:txXfrm>
        <a:off x="5526647" y="2416153"/>
        <a:ext cx="4315781" cy="17783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B77EB-6FD8-41A7-BF66-6BCC27292800}">
      <dsp:nvSpPr>
        <dsp:cNvPr id="0" name=""/>
        <dsp:cNvSpPr/>
      </dsp:nvSpPr>
      <dsp:spPr>
        <a:xfrm>
          <a:off x="327731" y="0"/>
          <a:ext cx="672734" cy="67273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9FED3E-6518-44F7-9E28-764DBF419BB7}">
      <dsp:nvSpPr>
        <dsp:cNvPr id="0" name=""/>
        <dsp:cNvSpPr/>
      </dsp:nvSpPr>
      <dsp:spPr>
        <a:xfrm>
          <a:off x="14963" y="1010775"/>
          <a:ext cx="1922099" cy="414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Build your case</a:t>
          </a:r>
        </a:p>
      </dsp:txBody>
      <dsp:txXfrm>
        <a:off x="14963" y="1010775"/>
        <a:ext cx="1922099" cy="414857"/>
      </dsp:txXfrm>
    </dsp:sp>
    <dsp:sp modelId="{7C713B2A-964C-4EA5-8482-2DD3A865FEC7}">
      <dsp:nvSpPr>
        <dsp:cNvPr id="0" name=""/>
        <dsp:cNvSpPr/>
      </dsp:nvSpPr>
      <dsp:spPr>
        <a:xfrm>
          <a:off x="14963" y="1510475"/>
          <a:ext cx="1922099" cy="2887232"/>
        </a:xfrm>
        <a:prstGeom prst="rect">
          <a:avLst/>
        </a:prstGeom>
        <a:noFill/>
        <a:ln>
          <a:noFill/>
        </a:ln>
        <a:effectLst/>
      </dsp:spPr>
      <dsp:style>
        <a:lnRef idx="0">
          <a:scrgbClr r="0" g="0" b="0"/>
        </a:lnRef>
        <a:fillRef idx="0">
          <a:scrgbClr r="0" g="0" b="0"/>
        </a:fillRef>
        <a:effectRef idx="0">
          <a:scrgbClr r="0" g="0" b="0"/>
        </a:effectRef>
        <a:fontRef idx="minor"/>
      </dsp:style>
    </dsp:sp>
    <dsp:sp modelId="{9652E186-6D21-4A99-A847-C30F5A50FCB8}">
      <dsp:nvSpPr>
        <dsp:cNvPr id="0" name=""/>
        <dsp:cNvSpPr/>
      </dsp:nvSpPr>
      <dsp:spPr>
        <a:xfrm>
          <a:off x="3371501" y="0"/>
          <a:ext cx="672734" cy="672734"/>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C8DD6D-07B7-4D71-B8D8-9C7ACC6EE2E1}">
      <dsp:nvSpPr>
        <dsp:cNvPr id="0" name=""/>
        <dsp:cNvSpPr/>
      </dsp:nvSpPr>
      <dsp:spPr>
        <a:xfrm>
          <a:off x="3058733" y="1008505"/>
          <a:ext cx="1922099" cy="414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Look up the coverage criteria</a:t>
          </a:r>
        </a:p>
      </dsp:txBody>
      <dsp:txXfrm>
        <a:off x="3058733" y="1008505"/>
        <a:ext cx="1922099" cy="414857"/>
      </dsp:txXfrm>
    </dsp:sp>
    <dsp:sp modelId="{FAFD52ED-0C0B-4F4D-B95D-9132CAFDFC27}">
      <dsp:nvSpPr>
        <dsp:cNvPr id="0" name=""/>
        <dsp:cNvSpPr/>
      </dsp:nvSpPr>
      <dsp:spPr>
        <a:xfrm>
          <a:off x="2823305" y="1627163"/>
          <a:ext cx="3492705" cy="2896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LCD/NCD database: </a:t>
          </a:r>
          <a:r>
            <a:rPr lang="en-US" sz="1600" kern="1200">
              <a:solidFill>
                <a:schemeClr val="tx2"/>
              </a:solidFill>
              <a:hlinkClick xmlns:r="http://schemas.openxmlformats.org/officeDocument/2006/relationships" r:id="rId3">
                <a:extLst>
                  <a:ext uri="{A12FA001-AC4F-418D-AE19-62706E023703}">
                    <ahyp:hlinkClr xmlns:ahyp="http://schemas.microsoft.com/office/drawing/2018/hyperlinkcolor" val="tx"/>
                  </a:ext>
                </a:extLst>
              </a:hlinkClick>
            </a:rPr>
            <a:t>https://www.cms.gov/medicare-coverage-database/overview-and-quick-search.aspx</a:t>
          </a:r>
          <a:endParaRPr lang="en-US" sz="1600" kern="1200">
            <a:solidFill>
              <a:schemeClr val="tx2"/>
            </a:solidFill>
          </a:endParaRPr>
        </a:p>
        <a:p>
          <a:pPr marL="0" lvl="0" indent="0" algn="l" defTabSz="711200">
            <a:lnSpc>
              <a:spcPct val="100000"/>
            </a:lnSpc>
            <a:spcBef>
              <a:spcPct val="0"/>
            </a:spcBef>
            <a:spcAft>
              <a:spcPct val="35000"/>
            </a:spcAft>
            <a:buNone/>
          </a:pPr>
          <a:r>
            <a:rPr lang="en-US" sz="1600" kern="1200"/>
            <a:t>Medicare Benefit Policy Manual: </a:t>
          </a:r>
          <a:r>
            <a:rPr lang="en-US" sz="1600" kern="1200">
              <a:solidFill>
                <a:schemeClr val="tx2"/>
              </a:solidFill>
              <a:hlinkClick xmlns:r="http://schemas.openxmlformats.org/officeDocument/2006/relationships" r:id="rId4">
                <a:extLst>
                  <a:ext uri="{A12FA001-AC4F-418D-AE19-62706E023703}">
                    <ahyp:hlinkClr xmlns:ahyp="http://schemas.microsoft.com/office/drawing/2018/hyperlinkcolor" val="tx"/>
                  </a:ext>
                </a:extLst>
              </a:hlinkClick>
            </a:rPr>
            <a:t>https://www.cms.gov/Regulations-and-Guidance/Guidance/Manuals/Internet-Only-Manuals-IOMs-Items/CMS012673</a:t>
          </a:r>
          <a:r>
            <a:rPr lang="en-US" sz="1600" kern="1200">
              <a:solidFill>
                <a:schemeClr val="tx2"/>
              </a:solidFill>
            </a:rPr>
            <a:t> </a:t>
          </a:r>
        </a:p>
      </dsp:txBody>
      <dsp:txXfrm>
        <a:off x="2823305" y="1627163"/>
        <a:ext cx="3492705" cy="2896312"/>
      </dsp:txXfrm>
    </dsp:sp>
    <dsp:sp modelId="{5F38E6BA-2979-40A5-A47B-4786059A964F}">
      <dsp:nvSpPr>
        <dsp:cNvPr id="0" name=""/>
        <dsp:cNvSpPr/>
      </dsp:nvSpPr>
      <dsp:spPr>
        <a:xfrm>
          <a:off x="6415271" y="0"/>
          <a:ext cx="672734" cy="67273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474A5B-5D2F-41E0-A81D-E33CA06F7027}">
      <dsp:nvSpPr>
        <dsp:cNvPr id="0" name=""/>
        <dsp:cNvSpPr/>
      </dsp:nvSpPr>
      <dsp:spPr>
        <a:xfrm>
          <a:off x="6102503" y="1010775"/>
          <a:ext cx="1922099" cy="414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Get the facts/story </a:t>
          </a:r>
        </a:p>
      </dsp:txBody>
      <dsp:txXfrm>
        <a:off x="6102503" y="1010775"/>
        <a:ext cx="1922099" cy="414857"/>
      </dsp:txXfrm>
    </dsp:sp>
    <dsp:sp modelId="{B0A78156-3294-4F21-964A-1DE92E02483A}">
      <dsp:nvSpPr>
        <dsp:cNvPr id="0" name=""/>
        <dsp:cNvSpPr/>
      </dsp:nvSpPr>
      <dsp:spPr>
        <a:xfrm>
          <a:off x="6102503" y="1510475"/>
          <a:ext cx="1922099" cy="2887232"/>
        </a:xfrm>
        <a:prstGeom prst="rect">
          <a:avLst/>
        </a:prstGeom>
        <a:noFill/>
        <a:ln>
          <a:noFill/>
        </a:ln>
        <a:effectLst/>
      </dsp:spPr>
      <dsp:style>
        <a:lnRef idx="0">
          <a:scrgbClr r="0" g="0" b="0"/>
        </a:lnRef>
        <a:fillRef idx="0">
          <a:scrgbClr r="0" g="0" b="0"/>
        </a:fillRef>
        <a:effectRef idx="0">
          <a:scrgbClr r="0" g="0" b="0"/>
        </a:effectRef>
        <a:fontRef idx="minor"/>
      </dsp:style>
    </dsp:sp>
    <dsp:sp modelId="{C8C822E4-1FAE-480C-BB51-061FD9937BC6}">
      <dsp:nvSpPr>
        <dsp:cNvPr id="0" name=""/>
        <dsp:cNvSpPr/>
      </dsp:nvSpPr>
      <dsp:spPr>
        <a:xfrm>
          <a:off x="8673738" y="0"/>
          <a:ext cx="672734" cy="67273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A44016-0E2F-4827-B72B-16BB9434FB76}">
      <dsp:nvSpPr>
        <dsp:cNvPr id="0" name=""/>
        <dsp:cNvSpPr/>
      </dsp:nvSpPr>
      <dsp:spPr>
        <a:xfrm>
          <a:off x="8360970" y="1010775"/>
          <a:ext cx="1922099" cy="414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Collect relevant documents</a:t>
          </a:r>
        </a:p>
      </dsp:txBody>
      <dsp:txXfrm>
        <a:off x="8360970" y="1010775"/>
        <a:ext cx="1922099" cy="414857"/>
      </dsp:txXfrm>
    </dsp:sp>
    <dsp:sp modelId="{167921E0-01D3-425B-8827-746338CB7EDD}">
      <dsp:nvSpPr>
        <dsp:cNvPr id="0" name=""/>
        <dsp:cNvSpPr/>
      </dsp:nvSpPr>
      <dsp:spPr>
        <a:xfrm>
          <a:off x="8360970" y="1510475"/>
          <a:ext cx="1922099" cy="288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Doctor’s letters</a:t>
          </a:r>
        </a:p>
        <a:p>
          <a:pPr marL="0" lvl="0" indent="0" algn="l" defTabSz="711200">
            <a:lnSpc>
              <a:spcPct val="100000"/>
            </a:lnSpc>
            <a:spcBef>
              <a:spcPct val="0"/>
            </a:spcBef>
            <a:spcAft>
              <a:spcPct val="35000"/>
            </a:spcAft>
            <a:buNone/>
          </a:pPr>
          <a:r>
            <a:rPr lang="en-US" sz="1600" kern="1200"/>
            <a:t>Medical records</a:t>
          </a:r>
        </a:p>
        <a:p>
          <a:pPr marL="0" lvl="0" indent="0" algn="l" defTabSz="711200">
            <a:lnSpc>
              <a:spcPct val="100000"/>
            </a:lnSpc>
            <a:spcBef>
              <a:spcPct val="0"/>
            </a:spcBef>
            <a:spcAft>
              <a:spcPct val="35000"/>
            </a:spcAft>
            <a:buNone/>
          </a:pPr>
          <a:r>
            <a:rPr lang="en-US" sz="1600" kern="1200"/>
            <a:t>MSNs </a:t>
          </a:r>
        </a:p>
        <a:p>
          <a:pPr marL="0" lvl="0" indent="0" algn="l" defTabSz="711200">
            <a:lnSpc>
              <a:spcPct val="100000"/>
            </a:lnSpc>
            <a:spcBef>
              <a:spcPct val="0"/>
            </a:spcBef>
            <a:spcAft>
              <a:spcPct val="35000"/>
            </a:spcAft>
            <a:buNone/>
          </a:pPr>
          <a:r>
            <a:rPr lang="en-US" sz="1600" kern="1200"/>
            <a:t>ABNs</a:t>
          </a:r>
        </a:p>
        <a:p>
          <a:pPr marL="0" lvl="0" indent="0" algn="l" defTabSz="711200">
            <a:lnSpc>
              <a:spcPct val="100000"/>
            </a:lnSpc>
            <a:spcBef>
              <a:spcPct val="0"/>
            </a:spcBef>
            <a:spcAft>
              <a:spcPct val="35000"/>
            </a:spcAft>
            <a:buNone/>
          </a:pPr>
          <a:r>
            <a:rPr lang="en-US" sz="1600" kern="1200"/>
            <a:t>NOMNC</a:t>
          </a:r>
        </a:p>
        <a:p>
          <a:pPr marL="0" lvl="0" indent="0" algn="l" defTabSz="711200">
            <a:lnSpc>
              <a:spcPct val="100000"/>
            </a:lnSpc>
            <a:spcBef>
              <a:spcPct val="0"/>
            </a:spcBef>
            <a:spcAft>
              <a:spcPct val="35000"/>
            </a:spcAft>
            <a:buNone/>
          </a:pPr>
          <a:r>
            <a:rPr lang="en-US" sz="1600" kern="1200"/>
            <a:t>Provider billing statements</a:t>
          </a:r>
        </a:p>
        <a:p>
          <a:pPr marL="0" lvl="0" indent="0" algn="l" defTabSz="711200">
            <a:lnSpc>
              <a:spcPct val="100000"/>
            </a:lnSpc>
            <a:spcBef>
              <a:spcPct val="0"/>
            </a:spcBef>
            <a:spcAft>
              <a:spcPct val="35000"/>
            </a:spcAft>
            <a:buNone/>
          </a:pPr>
          <a:r>
            <a:rPr lang="en-US" sz="1600" b="1" u="sng" kern="1200">
              <a:solidFill>
                <a:srgbClr val="000000">
                  <a:hueOff val="0"/>
                  <a:satOff val="0"/>
                  <a:lumOff val="0"/>
                  <a:alphaOff val="0"/>
                </a:srgbClr>
              </a:solidFill>
              <a:latin typeface="Gill Sans MT" panose="020B0502020104020203"/>
              <a:ea typeface="+mn-ea"/>
              <a:cs typeface="+mn-cs"/>
            </a:rPr>
            <a:t>EVIDENCE OF COVERAGE (advantage plans)</a:t>
          </a:r>
        </a:p>
      </dsp:txBody>
      <dsp:txXfrm>
        <a:off x="8360970" y="1510475"/>
        <a:ext cx="1922099" cy="28872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0FAF4-C0D5-4D57-B0C0-1739A94642BB}">
      <dsp:nvSpPr>
        <dsp:cNvPr id="0" name=""/>
        <dsp:cNvSpPr/>
      </dsp:nvSpPr>
      <dsp:spPr>
        <a:xfrm>
          <a:off x="0" y="608355"/>
          <a:ext cx="5607050" cy="1575943"/>
        </a:xfrm>
        <a:prstGeom prst="roundRect">
          <a:avLst>
            <a:gd name="adj" fmla="val 1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1697F61F-57A7-4C57-B986-8C1780CC49B4}">
      <dsp:nvSpPr>
        <dsp:cNvPr id="0" name=""/>
        <dsp:cNvSpPr/>
      </dsp:nvSpPr>
      <dsp:spPr>
        <a:xfrm>
          <a:off x="479932" y="960024"/>
          <a:ext cx="872603" cy="87260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EEF3AF-20EE-4B02-AB7E-22A6A255A15A}">
      <dsp:nvSpPr>
        <dsp:cNvPr id="0" name=""/>
        <dsp:cNvSpPr/>
      </dsp:nvSpPr>
      <dsp:spPr>
        <a:xfrm>
          <a:off x="1832468" y="608355"/>
          <a:ext cx="3528880" cy="158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905" tIns="167905" rIns="167905" bIns="167905" numCol="1" spcCol="1270" anchor="ctr" anchorCtr="0">
          <a:noAutofit/>
        </a:bodyPr>
        <a:lstStyle/>
        <a:p>
          <a:pPr marL="0" lvl="0" indent="0" algn="l" defTabSz="1111250">
            <a:lnSpc>
              <a:spcPct val="90000"/>
            </a:lnSpc>
            <a:spcBef>
              <a:spcPct val="0"/>
            </a:spcBef>
            <a:spcAft>
              <a:spcPct val="35000"/>
            </a:spcAft>
            <a:buNone/>
          </a:pPr>
          <a:r>
            <a:rPr lang="en-US" sz="2500" kern="1200"/>
            <a:t>Next step - beneficiary files an appeal.</a:t>
          </a:r>
        </a:p>
      </dsp:txBody>
      <dsp:txXfrm>
        <a:off x="1832468" y="608355"/>
        <a:ext cx="3528880" cy="1586504"/>
      </dsp:txXfrm>
    </dsp:sp>
    <dsp:sp modelId="{40733F98-ED2E-4F09-B3AF-534F5E766727}">
      <dsp:nvSpPr>
        <dsp:cNvPr id="0" name=""/>
        <dsp:cNvSpPr/>
      </dsp:nvSpPr>
      <dsp:spPr>
        <a:xfrm>
          <a:off x="0" y="2564116"/>
          <a:ext cx="5607050" cy="1755127"/>
        </a:xfrm>
        <a:prstGeom prst="roundRect">
          <a:avLst>
            <a:gd name="adj" fmla="val 1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3F0D04DC-6BC0-4BC9-B152-F013D2673B1E}">
      <dsp:nvSpPr>
        <dsp:cNvPr id="0" name=""/>
        <dsp:cNvSpPr/>
      </dsp:nvSpPr>
      <dsp:spPr>
        <a:xfrm>
          <a:off x="479932" y="3005378"/>
          <a:ext cx="872603" cy="87260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371E76-0188-433F-AD46-A876DB5E207C}">
      <dsp:nvSpPr>
        <dsp:cNvPr id="0" name=""/>
        <dsp:cNvSpPr/>
      </dsp:nvSpPr>
      <dsp:spPr>
        <a:xfrm>
          <a:off x="1832468" y="2692776"/>
          <a:ext cx="3528880" cy="1508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905" tIns="167905" rIns="167905" bIns="167905" numCol="1" spcCol="1270" anchor="ctr" anchorCtr="0">
          <a:noAutofit/>
        </a:bodyPr>
        <a:lstStyle/>
        <a:p>
          <a:pPr marL="0" lvl="0" indent="0" algn="l" defTabSz="889000">
            <a:lnSpc>
              <a:spcPct val="90000"/>
            </a:lnSpc>
            <a:spcBef>
              <a:spcPct val="0"/>
            </a:spcBef>
            <a:spcAft>
              <a:spcPct val="35000"/>
            </a:spcAft>
            <a:buNone/>
          </a:pPr>
          <a:r>
            <a:rPr lang="en-US" sz="2000" kern="1200"/>
            <a:t>Appeal process is similar to other parts of Medicare: </a:t>
          </a:r>
        </a:p>
        <a:p>
          <a:pPr marL="0" lvl="0" indent="0" algn="l" defTabSz="889000">
            <a:lnSpc>
              <a:spcPct val="90000"/>
            </a:lnSpc>
            <a:spcBef>
              <a:spcPct val="0"/>
            </a:spcBef>
            <a:spcAft>
              <a:spcPct val="35000"/>
            </a:spcAft>
            <a:buNone/>
          </a:pPr>
          <a:r>
            <a:rPr lang="en-US" sz="2000" kern="1200"/>
            <a:t>Plan redetermination &gt; IRE reconsideration &gt; ALJ Hearing &gt; MAC appeal &gt; Federal court </a:t>
          </a:r>
        </a:p>
      </dsp:txBody>
      <dsp:txXfrm>
        <a:off x="1832468" y="2692776"/>
        <a:ext cx="3528880" cy="15083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a90c14b07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ga90c14b07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138252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90c14b077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Garamond"/>
                <a:ea typeface="Garamond"/>
                <a:cs typeface="Garamond"/>
                <a:sym typeface="Garamond"/>
              </a:rPr>
              <a:t>3</a:t>
            </a:fld>
            <a:endParaRPr sz="1400" b="0" i="0" u="none" strike="noStrike" cap="none" dirty="0">
              <a:solidFill>
                <a:srgbClr val="000000"/>
              </a:solidFill>
              <a:latin typeface="Garamond"/>
              <a:ea typeface="Garamond"/>
              <a:cs typeface="Garamond"/>
              <a:sym typeface="Garamond"/>
            </a:endParaRPr>
          </a:p>
        </p:txBody>
      </p:sp>
      <p:sp>
        <p:nvSpPr>
          <p:cNvPr id="97" name="Google Shape;97;ga90c14b0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 name="Google Shape;98;ga90c14b07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dirty="0">
                <a:latin typeface="Garamond"/>
                <a:ea typeface="Garamond"/>
                <a:cs typeface="Garamond"/>
                <a:sym typeface="Garamond"/>
              </a:rPr>
              <a:t>Put in a separate page for web sites of regulations</a:t>
            </a:r>
            <a:endParaRPr dirty="0"/>
          </a:p>
        </p:txBody>
      </p:sp>
    </p:spTree>
    <p:extLst>
      <p:ext uri="{BB962C8B-B14F-4D97-AF65-F5344CB8AC3E}">
        <p14:creationId xmlns:p14="http://schemas.microsoft.com/office/powerpoint/2010/main" val="45709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someone who handles data requirements on a daily basis. How much $ is available to cover costs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5104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are giving people feedback to get the A/R </a:t>
            </a:r>
            <a:r>
              <a:rPr lang="en-US" dirty="0" err="1"/>
              <a:t>etc</a:t>
            </a:r>
            <a:r>
              <a:rPr lang="en-US" dirty="0"/>
              <a:t> in line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0132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payers are downcoding E/M so compare you profile from 2024 to now (possibly Aetna and/or Cigna.  Please </a:t>
            </a:r>
            <a:r>
              <a:rPr lang="en-US"/>
              <a:t>monitor you E/M</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02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Physiologic V Therapeutic.  RTM is picking up with companies doing it in Oncology.  RPM-monitoring all physical-temp, etc.  RTM-Self Reported from patient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7356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2F06E0-EDAB-402F-8241-D281080A97C9}" type="slidenum">
              <a:rPr lang="en-US" smtClean="0"/>
              <a:t>66</a:t>
            </a:fld>
            <a:endParaRPr lang="en-US"/>
          </a:p>
        </p:txBody>
      </p:sp>
    </p:spTree>
    <p:extLst>
      <p:ext uri="{BB962C8B-B14F-4D97-AF65-F5344CB8AC3E}">
        <p14:creationId xmlns:p14="http://schemas.microsoft.com/office/powerpoint/2010/main" val="392100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382D88-20D1-49C7-8FE4-205DBA520EDA}"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324782643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82D88-20D1-49C7-8FE4-205DBA520EDA}"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204784610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82D88-20D1-49C7-8FE4-205DBA520EDA}"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CF074-C2CA-4908-A178-6BF1A9AB056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736920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82D88-20D1-49C7-8FE4-205DBA520EDA}"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414378854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82D88-20D1-49C7-8FE4-205DBA520EDA}"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CF074-C2CA-4908-A178-6BF1A9AB056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2435358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82D88-20D1-49C7-8FE4-205DBA520EDA}"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240095145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382D88-20D1-49C7-8FE4-205DBA520EDA}"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169794280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382D88-20D1-49C7-8FE4-205DBA520EDA}"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270381208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1 w Swoop">
  <p:cSld name="Content 1 w Swoop">
    <p:bg>
      <p:bgPr>
        <a:solidFill>
          <a:schemeClr val="lt1"/>
        </a:solidFill>
        <a:effectLst/>
      </p:bgPr>
    </p:bg>
    <p:spTree>
      <p:nvGrpSpPr>
        <p:cNvPr id="1" name="Shape 66"/>
        <p:cNvGrpSpPr/>
        <p:nvPr/>
      </p:nvGrpSpPr>
      <p:grpSpPr>
        <a:xfrm>
          <a:off x="0" y="0"/>
          <a:ext cx="0" cy="0"/>
          <a:chOff x="0" y="0"/>
          <a:chExt cx="0" cy="0"/>
        </a:xfrm>
      </p:grpSpPr>
      <p:sp>
        <p:nvSpPr>
          <p:cNvPr id="70" name="Google Shape;70;p9"/>
          <p:cNvSpPr txBox="1">
            <a:spLocks noGrp="1"/>
          </p:cNvSpPr>
          <p:nvPr>
            <p:ph type="body" idx="1"/>
          </p:nvPr>
        </p:nvSpPr>
        <p:spPr>
          <a:xfrm>
            <a:off x="335280" y="1508125"/>
            <a:ext cx="11521440" cy="4846955"/>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2000"/>
              </a:spcBef>
              <a:spcAft>
                <a:spcPts val="0"/>
              </a:spcAft>
              <a:buSzPts val="2000"/>
              <a:buChar char="•"/>
              <a:defRPr>
                <a:solidFill>
                  <a:schemeClr val="dk1"/>
                </a:solidFill>
              </a:defRPr>
            </a:lvl1pPr>
            <a:lvl2pPr marL="914400" lvl="1" indent="-330200" algn="l">
              <a:lnSpc>
                <a:spcPct val="90000"/>
              </a:lnSpc>
              <a:spcBef>
                <a:spcPts val="600"/>
              </a:spcBef>
              <a:spcAft>
                <a:spcPts val="0"/>
              </a:spcAft>
              <a:buSzPts val="1600"/>
              <a:buChar char="–"/>
              <a:defRPr>
                <a:solidFill>
                  <a:schemeClr val="dk1"/>
                </a:solidFill>
              </a:defRPr>
            </a:lvl2pPr>
            <a:lvl3pPr marL="1371600" lvl="2" indent="-330200" algn="l">
              <a:lnSpc>
                <a:spcPct val="90000"/>
              </a:lnSpc>
              <a:spcBef>
                <a:spcPts val="600"/>
              </a:spcBef>
              <a:spcAft>
                <a:spcPts val="0"/>
              </a:spcAft>
              <a:buSzPts val="1600"/>
              <a:buChar char="–"/>
              <a:defRPr>
                <a:solidFill>
                  <a:schemeClr val="dk1"/>
                </a:solidFill>
              </a:defRPr>
            </a:lvl3pPr>
            <a:lvl4pPr marL="1828800" lvl="3" indent="-330200" algn="l">
              <a:lnSpc>
                <a:spcPct val="90000"/>
              </a:lnSpc>
              <a:spcBef>
                <a:spcPts val="600"/>
              </a:spcBef>
              <a:spcAft>
                <a:spcPts val="0"/>
              </a:spcAft>
              <a:buSzPts val="1600"/>
              <a:buChar char="–"/>
              <a:defRPr>
                <a:solidFill>
                  <a:schemeClr val="dk1"/>
                </a:solidFill>
              </a:defRPr>
            </a:lvl4pPr>
            <a:lvl5pPr marL="2286000" lvl="4" indent="-330200" algn="l">
              <a:lnSpc>
                <a:spcPct val="90000"/>
              </a:lnSpc>
              <a:spcBef>
                <a:spcPts val="600"/>
              </a:spcBef>
              <a:spcAft>
                <a:spcPts val="0"/>
              </a:spcAft>
              <a:buSzPts val="16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dirty="0"/>
          </a:p>
          <a:p>
            <a:endParaRPr dirty="0"/>
          </a:p>
        </p:txBody>
      </p:sp>
      <p:sp>
        <p:nvSpPr>
          <p:cNvPr id="71" name="Google Shape;71;p9"/>
          <p:cNvSpPr txBox="1">
            <a:spLocks noGrp="1"/>
          </p:cNvSpPr>
          <p:nvPr>
            <p:ph type="title"/>
          </p:nvPr>
        </p:nvSpPr>
        <p:spPr>
          <a:xfrm>
            <a:off x="335280" y="594360"/>
            <a:ext cx="11521440" cy="731520"/>
          </a:xfrm>
          <a:prstGeom prst="rect">
            <a:avLst/>
          </a:prstGeom>
          <a:noFill/>
          <a:ln>
            <a:noFill/>
          </a:ln>
        </p:spPr>
        <p:txBody>
          <a:bodyPr spcFirstLastPara="1" wrap="square" lIns="0" tIns="45700" rIns="0" bIns="0" anchor="ctr" anchorCtr="0">
            <a:noAutofit/>
          </a:bodyPr>
          <a:lstStyle>
            <a:lvl1pPr lvl="0" algn="l">
              <a:lnSpc>
                <a:spcPct val="85000"/>
              </a:lnSpc>
              <a:spcBef>
                <a:spcPts val="600"/>
              </a:spcBef>
              <a:spcAft>
                <a:spcPts val="0"/>
              </a:spcAft>
              <a:buClr>
                <a:schemeClr val="accent1"/>
              </a:buClr>
              <a:buSzPts val="3000"/>
              <a:buFont typeface="Open San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91055381"/>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0844" y="3996198"/>
            <a:ext cx="5281931" cy="553997"/>
          </a:xfrm>
          <a:prstGeom prst="rect">
            <a:avLst/>
          </a:prstGeom>
        </p:spPr>
        <p:txBody>
          <a:bodyPr wrap="square" lIns="0" tIns="0" rIns="0" bIns="0">
            <a:spAutoFit/>
          </a:bodyPr>
          <a:lstStyle>
            <a:lvl1pPr>
              <a:defRPr sz="3600" b="0" i="0">
                <a:solidFill>
                  <a:srgbClr val="123C8D"/>
                </a:solidFill>
                <a:latin typeface="Open Sans" panose="020B0606030504020204" pitchFamily="34" charset="0"/>
                <a:cs typeface="Open Sans" panose="020B0606030504020204" pitchFamily="34" charset="0"/>
              </a:defRPr>
            </a:lvl1pPr>
          </a:lstStyle>
          <a:p>
            <a:endParaRPr dirty="0"/>
          </a:p>
        </p:txBody>
      </p:sp>
      <p:sp>
        <p:nvSpPr>
          <p:cNvPr id="3" name="Holder 3"/>
          <p:cNvSpPr>
            <a:spLocks noGrp="1"/>
          </p:cNvSpPr>
          <p:nvPr>
            <p:ph type="subTitle" idx="4"/>
          </p:nvPr>
        </p:nvSpPr>
        <p:spPr>
          <a:xfrm>
            <a:off x="910844" y="3575967"/>
            <a:ext cx="5281931" cy="588879"/>
          </a:xfrm>
          <a:prstGeom prst="rect">
            <a:avLst/>
          </a:prstGeom>
        </p:spPr>
        <p:txBody>
          <a:bodyPr wrap="square" lIns="0" tIns="0" rIns="0" bIns="0">
            <a:spAutoFit/>
          </a:bodyPr>
          <a:lstStyle>
            <a:lvl1pPr>
              <a:defRPr sz="2400" b="0" i="0">
                <a:solidFill>
                  <a:srgbClr val="123B8D"/>
                </a:solidFill>
                <a:latin typeface="Open Sans" panose="020B0606030504020204" pitchFamily="34" charset="0"/>
                <a:cs typeface="Open Sans" panose="020B0606030504020204" pitchFamily="34" charset="0"/>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6" name="Holder 6"/>
          <p:cNvSpPr>
            <a:spLocks noGrp="1"/>
          </p:cNvSpPr>
          <p:nvPr>
            <p:ph type="sldNum" sz="quarter" idx="7"/>
          </p:nvPr>
        </p:nvSpPr>
        <p:spPr/>
        <p:txBody>
          <a:bodyPr lIns="0" tIns="0" rIns="0" bIns="0"/>
          <a:lstStyle>
            <a:lvl1pPr>
              <a:defRPr sz="1200" b="0" i="0">
                <a:solidFill>
                  <a:srgbClr val="BEBEBE"/>
                </a:solidFill>
                <a:latin typeface="Open Sans" panose="020B0606030504020204" pitchFamily="34" charset="0"/>
                <a:cs typeface="Open Sans" panose="020B0606030504020204" pitchFamily="34" charset="0"/>
              </a:defRPr>
            </a:lvl1pPr>
          </a:lstStyle>
          <a:p>
            <a:pPr marL="123186">
              <a:lnSpc>
                <a:spcPts val="1431"/>
              </a:lnSpc>
            </a:pPr>
            <a:fld id="{81D60167-4931-47E6-BA6A-407CBD079E47}" type="slidenum">
              <a:rPr lang="en-US" spc="-51" smtClean="0"/>
              <a:pPr marL="123186">
                <a:lnSpc>
                  <a:spcPts val="1431"/>
                </a:lnSpc>
              </a:pPr>
              <a:t>‹#›</a:t>
            </a:fld>
            <a:endParaRPr lang="en-US" spc="-51"/>
          </a:p>
        </p:txBody>
      </p:sp>
    </p:spTree>
    <p:extLst>
      <p:ext uri="{BB962C8B-B14F-4D97-AF65-F5344CB8AC3E}">
        <p14:creationId xmlns:p14="http://schemas.microsoft.com/office/powerpoint/2010/main" val="510711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pact Statement 1">
  <p:cSld name="Impact Statement 1">
    <p:spTree>
      <p:nvGrpSpPr>
        <p:cNvPr id="1" name="Shape 39"/>
        <p:cNvGrpSpPr/>
        <p:nvPr/>
      </p:nvGrpSpPr>
      <p:grpSpPr>
        <a:xfrm>
          <a:off x="0" y="0"/>
          <a:ext cx="0" cy="0"/>
          <a:chOff x="0" y="0"/>
          <a:chExt cx="0" cy="0"/>
        </a:xfrm>
      </p:grpSpPr>
      <p:sp>
        <p:nvSpPr>
          <p:cNvPr id="41" name="Google Shape;41;p6"/>
          <p:cNvSpPr txBox="1">
            <a:spLocks noGrp="1"/>
          </p:cNvSpPr>
          <p:nvPr>
            <p:ph type="ctrTitle"/>
          </p:nvPr>
        </p:nvSpPr>
        <p:spPr>
          <a:xfrm>
            <a:off x="1615440" y="2510067"/>
            <a:ext cx="8961000" cy="1645800"/>
          </a:xfrm>
          <a:prstGeom prst="rect">
            <a:avLst/>
          </a:prstGeom>
          <a:noFill/>
          <a:ln>
            <a:noFill/>
          </a:ln>
        </p:spPr>
        <p:txBody>
          <a:bodyPr spcFirstLastPara="1" wrap="square" lIns="0" tIns="45700" rIns="0" bIns="0" anchor="ctr" anchorCtr="0">
            <a:noAutofit/>
          </a:bodyPr>
          <a:lstStyle>
            <a:lvl1pPr lvl="0" algn="ctr">
              <a:lnSpc>
                <a:spcPct val="85000"/>
              </a:lnSpc>
              <a:spcBef>
                <a:spcPts val="600"/>
              </a:spcBef>
              <a:spcAft>
                <a:spcPts val="0"/>
              </a:spcAft>
              <a:buClr>
                <a:schemeClr val="lt1"/>
              </a:buClr>
              <a:buSzPts val="6000"/>
              <a:buFont typeface="Open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9630652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382D88-20D1-49C7-8FE4-205DBA520EDA}"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132765606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4 w Pic" userDrawn="1">
  <p:cSld name="Content 4 w Pic">
    <p:spTree>
      <p:nvGrpSpPr>
        <p:cNvPr id="1" name="Shape 114"/>
        <p:cNvGrpSpPr/>
        <p:nvPr/>
      </p:nvGrpSpPr>
      <p:grpSpPr>
        <a:xfrm>
          <a:off x="0" y="0"/>
          <a:ext cx="0" cy="0"/>
          <a:chOff x="0" y="0"/>
          <a:chExt cx="0" cy="0"/>
        </a:xfrm>
      </p:grpSpPr>
      <p:sp>
        <p:nvSpPr>
          <p:cNvPr id="115" name="Google Shape;115;p13"/>
          <p:cNvSpPr txBox="1">
            <a:spLocks noGrp="1"/>
          </p:cNvSpPr>
          <p:nvPr>
            <p:ph type="body" idx="1"/>
          </p:nvPr>
        </p:nvSpPr>
        <p:spPr>
          <a:xfrm>
            <a:off x="335280" y="1508125"/>
            <a:ext cx="5760720" cy="4846955"/>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2000"/>
              </a:spcBef>
              <a:spcAft>
                <a:spcPts val="0"/>
              </a:spcAft>
              <a:buSzPts val="2000"/>
              <a:buChar char="•"/>
              <a:defRPr>
                <a:solidFill>
                  <a:schemeClr val="lt1"/>
                </a:solidFill>
              </a:defRPr>
            </a:lvl1pPr>
            <a:lvl2pPr marL="914400" lvl="1" indent="-330200" algn="l">
              <a:lnSpc>
                <a:spcPct val="90000"/>
              </a:lnSpc>
              <a:spcBef>
                <a:spcPts val="600"/>
              </a:spcBef>
              <a:spcAft>
                <a:spcPts val="0"/>
              </a:spcAft>
              <a:buSzPts val="1600"/>
              <a:buChar char="–"/>
              <a:defRPr>
                <a:solidFill>
                  <a:schemeClr val="lt1"/>
                </a:solidFill>
              </a:defRPr>
            </a:lvl2pPr>
            <a:lvl3pPr marL="1371600" lvl="2" indent="-330200" algn="l">
              <a:lnSpc>
                <a:spcPct val="90000"/>
              </a:lnSpc>
              <a:spcBef>
                <a:spcPts val="600"/>
              </a:spcBef>
              <a:spcAft>
                <a:spcPts val="0"/>
              </a:spcAft>
              <a:buSzPts val="1600"/>
              <a:buChar char="–"/>
              <a:defRPr>
                <a:solidFill>
                  <a:schemeClr val="lt1"/>
                </a:solidFill>
              </a:defRPr>
            </a:lvl3pPr>
            <a:lvl4pPr marL="1828800" lvl="3" indent="-330200" algn="l">
              <a:lnSpc>
                <a:spcPct val="90000"/>
              </a:lnSpc>
              <a:spcBef>
                <a:spcPts val="600"/>
              </a:spcBef>
              <a:spcAft>
                <a:spcPts val="0"/>
              </a:spcAft>
              <a:buSzPts val="1600"/>
              <a:buChar char="–"/>
              <a:defRPr>
                <a:solidFill>
                  <a:schemeClr val="lt1"/>
                </a:solidFill>
              </a:defRPr>
            </a:lvl4pPr>
            <a:lvl5pPr marL="2286000" lvl="4" indent="-330200" algn="l">
              <a:lnSpc>
                <a:spcPct val="90000"/>
              </a:lnSpc>
              <a:spcBef>
                <a:spcPts val="600"/>
              </a:spcBef>
              <a:spcAft>
                <a:spcPts val="0"/>
              </a:spcAft>
              <a:buSzPts val="16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3"/>
          <p:cNvSpPr txBox="1">
            <a:spLocks noGrp="1"/>
          </p:cNvSpPr>
          <p:nvPr>
            <p:ph type="title"/>
          </p:nvPr>
        </p:nvSpPr>
        <p:spPr>
          <a:xfrm>
            <a:off x="335280" y="594360"/>
            <a:ext cx="11521440" cy="731520"/>
          </a:xfrm>
          <a:prstGeom prst="rect">
            <a:avLst/>
          </a:prstGeom>
          <a:noFill/>
          <a:ln>
            <a:noFill/>
          </a:ln>
        </p:spPr>
        <p:txBody>
          <a:bodyPr spcFirstLastPara="1" wrap="square" lIns="0" tIns="45700" rIns="0" bIns="0" anchor="ctr" anchorCtr="0">
            <a:noAutofit/>
          </a:bodyPr>
          <a:lstStyle>
            <a:lvl1pPr lvl="0" algn="l">
              <a:lnSpc>
                <a:spcPct val="85000"/>
              </a:lnSpc>
              <a:spcBef>
                <a:spcPts val="600"/>
              </a:spcBef>
              <a:spcAft>
                <a:spcPts val="0"/>
              </a:spcAft>
              <a:buClr>
                <a:srgbClr val="5BD1FF"/>
              </a:buClr>
              <a:buSzPts val="3000"/>
              <a:buFont typeface="Open Sans"/>
              <a:buNone/>
              <a:defRPr>
                <a:solidFill>
                  <a:srgbClr val="5BD1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7" name="Google Shape;117;p13" title="Header 2.png"/>
          <p:cNvPicPr preferRelativeResize="0"/>
          <p:nvPr/>
        </p:nvPicPr>
        <p:blipFill>
          <a:blip r:embed="rId2">
            <a:alphaModFix/>
          </a:blip>
          <a:stretch>
            <a:fillRect/>
          </a:stretch>
        </p:blipFill>
        <p:spPr>
          <a:xfrm flipH="1">
            <a:off x="10518950" y="0"/>
            <a:ext cx="1673057" cy="548700"/>
          </a:xfrm>
          <a:prstGeom prst="rect">
            <a:avLst/>
          </a:prstGeom>
          <a:noFill/>
          <a:ln>
            <a:noFill/>
          </a:ln>
        </p:spPr>
      </p:pic>
      <p:grpSp>
        <p:nvGrpSpPr>
          <p:cNvPr id="118" name="Google Shape;118;p13"/>
          <p:cNvGrpSpPr/>
          <p:nvPr/>
        </p:nvGrpSpPr>
        <p:grpSpPr>
          <a:xfrm>
            <a:off x="185515" y="95050"/>
            <a:ext cx="5089798" cy="342170"/>
            <a:chOff x="6812665" y="95050"/>
            <a:chExt cx="5089798" cy="342170"/>
          </a:xfrm>
        </p:grpSpPr>
        <p:pic>
          <p:nvPicPr>
            <p:cNvPr id="119" name="Google Shape;119;p13" title="tagline@3x.png"/>
            <p:cNvPicPr preferRelativeResize="0"/>
            <p:nvPr/>
          </p:nvPicPr>
          <p:blipFill rotWithShape="1">
            <a:blip r:embed="rId3">
              <a:alphaModFix/>
            </a:blip>
            <a:srcRect l="-440" r="440"/>
            <a:stretch/>
          </p:blipFill>
          <p:spPr>
            <a:xfrm>
              <a:off x="8820438" y="150857"/>
              <a:ext cx="3082025" cy="227225"/>
            </a:xfrm>
            <a:prstGeom prst="rect">
              <a:avLst/>
            </a:prstGeom>
            <a:noFill/>
            <a:ln>
              <a:noFill/>
            </a:ln>
          </p:spPr>
        </p:pic>
        <p:pic>
          <p:nvPicPr>
            <p:cNvPr id="120" name="Google Shape;120;p13" title="header logo.png"/>
            <p:cNvPicPr preferRelativeResize="0"/>
            <p:nvPr/>
          </p:nvPicPr>
          <p:blipFill>
            <a:blip r:embed="rId4">
              <a:alphaModFix/>
            </a:blip>
            <a:stretch>
              <a:fillRect/>
            </a:stretch>
          </p:blipFill>
          <p:spPr>
            <a:xfrm>
              <a:off x="6812665" y="120447"/>
              <a:ext cx="1471125" cy="294225"/>
            </a:xfrm>
            <a:prstGeom prst="rect">
              <a:avLst/>
            </a:prstGeom>
            <a:noFill/>
            <a:ln>
              <a:noFill/>
            </a:ln>
          </p:spPr>
        </p:pic>
        <p:pic>
          <p:nvPicPr>
            <p:cNvPr id="121" name="Google Shape;121;p13"/>
            <p:cNvPicPr preferRelativeResize="0"/>
            <p:nvPr/>
          </p:nvPicPr>
          <p:blipFill rotWithShape="1">
            <a:blip r:embed="rId5">
              <a:alphaModFix/>
            </a:blip>
            <a:srcRect/>
            <a:stretch/>
          </p:blipFill>
          <p:spPr>
            <a:xfrm>
              <a:off x="8344920" y="111483"/>
              <a:ext cx="325750" cy="325737"/>
            </a:xfrm>
            <a:prstGeom prst="rect">
              <a:avLst/>
            </a:prstGeom>
            <a:noFill/>
            <a:ln>
              <a:noFill/>
            </a:ln>
          </p:spPr>
        </p:pic>
        <p:cxnSp>
          <p:nvCxnSpPr>
            <p:cNvPr id="122" name="Google Shape;122;p13"/>
            <p:cNvCxnSpPr/>
            <p:nvPr/>
          </p:nvCxnSpPr>
          <p:spPr>
            <a:xfrm>
              <a:off x="8759240" y="95050"/>
              <a:ext cx="0" cy="332700"/>
            </a:xfrm>
            <a:prstGeom prst="straightConnector1">
              <a:avLst/>
            </a:prstGeom>
            <a:noFill/>
            <a:ln w="9525" cap="flat" cmpd="sng">
              <a:solidFill>
                <a:schemeClr val="lt1"/>
              </a:solidFill>
              <a:prstDash val="solid"/>
              <a:round/>
              <a:headEnd type="none" w="med" len="med"/>
              <a:tailEnd type="none" w="med" len="med"/>
            </a:ln>
          </p:spPr>
        </p:cxnSp>
      </p:grpSp>
      <p:pic>
        <p:nvPicPr>
          <p:cNvPr id="123" name="Google Shape;123;p13" title="Hexagon 2@2x.png"/>
          <p:cNvPicPr preferRelativeResize="0"/>
          <p:nvPr/>
        </p:nvPicPr>
        <p:blipFill rotWithShape="1">
          <a:blip r:embed="rId6">
            <a:alphaModFix/>
          </a:blip>
          <a:srcRect l="-956" r="-844"/>
          <a:stretch/>
        </p:blipFill>
        <p:spPr>
          <a:xfrm>
            <a:off x="6212950" y="1120325"/>
            <a:ext cx="5724051" cy="4847099"/>
          </a:xfrm>
          <a:prstGeom prst="rect">
            <a:avLst/>
          </a:prstGeom>
          <a:noFill/>
          <a:ln>
            <a:noFill/>
          </a:ln>
        </p:spPr>
      </p:pic>
      <p:sp>
        <p:nvSpPr>
          <p:cNvPr id="3" name="Picture Placeholder 2">
            <a:extLst>
              <a:ext uri="{FF2B5EF4-FFF2-40B4-BE49-F238E27FC236}">
                <a16:creationId xmlns:a16="http://schemas.microsoft.com/office/drawing/2014/main" id="{EFFEFB4C-1069-D9CF-4372-44CB2C2A8D69}"/>
              </a:ext>
            </a:extLst>
          </p:cNvPr>
          <p:cNvSpPr>
            <a:spLocks noGrp="1"/>
          </p:cNvSpPr>
          <p:nvPr>
            <p:ph type="pic" sz="quarter" idx="10"/>
          </p:nvPr>
        </p:nvSpPr>
        <p:spPr>
          <a:xfrm>
            <a:off x="6232525" y="1143000"/>
            <a:ext cx="5694363" cy="4860925"/>
          </a:xfrm>
          <a:prstGeom prst="hexagon">
            <a:avLst/>
          </a:prstGeom>
        </p:spPr>
        <p:txBody>
          <a:bodyPr/>
          <a:lstStyle/>
          <a:p>
            <a:endParaRPr lang="en-SZ"/>
          </a:p>
        </p:txBody>
      </p:sp>
    </p:spTree>
    <p:extLst>
      <p:ext uri="{BB962C8B-B14F-4D97-AF65-F5344CB8AC3E}">
        <p14:creationId xmlns:p14="http://schemas.microsoft.com/office/powerpoint/2010/main" val="2426771817"/>
      </p:ext>
    </p:extLst>
  </p:cSld>
  <p:clrMapOvr>
    <a:masterClrMapping/>
  </p:clrMapOvr>
  <p:transition>
    <p:fade/>
  </p:transition>
  <p:extLst>
    <p:ext uri="{DCECCB84-F9BA-43D5-87BE-67443E8EF086}">
      <p15:sldGuideLst xmlns:p15="http://schemas.microsoft.com/office/powerpoint/2012/main">
        <p15:guide id="1" orient="horz" pos="346">
          <p15:clr>
            <a:srgbClr val="FBAE40"/>
          </p15:clr>
        </p15:guide>
        <p15:guide id="2" orient="horz" pos="374">
          <p15:clr>
            <a:srgbClr val="FBAE40"/>
          </p15:clr>
        </p15:guide>
        <p15:guide id="3" orient="horz" pos="835">
          <p15:clr>
            <a:srgbClr val="FBAE40"/>
          </p15:clr>
        </p15:guide>
        <p15:guide id="4" orient="horz" pos="950">
          <p15:clr>
            <a:srgbClr val="FBAE40"/>
          </p15:clr>
        </p15:guide>
        <p15:guide id="5" orient="horz" pos="2333">
          <p15:clr>
            <a:srgbClr val="FBAE40"/>
          </p15:clr>
        </p15:guide>
        <p15:guide id="6" pos="568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ntent 2">
  <p:cSld name="Content 2">
    <p:bg>
      <p:bgPr>
        <a:solidFill>
          <a:schemeClr val="lt1"/>
        </a:solidFill>
        <a:effectLst/>
      </p:bgPr>
    </p:bg>
    <p:spTree>
      <p:nvGrpSpPr>
        <p:cNvPr id="1" name="Shape 79"/>
        <p:cNvGrpSpPr/>
        <p:nvPr/>
      </p:nvGrpSpPr>
      <p:grpSpPr>
        <a:xfrm>
          <a:off x="0" y="0"/>
          <a:ext cx="0" cy="0"/>
          <a:chOff x="0" y="0"/>
          <a:chExt cx="0" cy="0"/>
        </a:xfrm>
      </p:grpSpPr>
      <p:sp>
        <p:nvSpPr>
          <p:cNvPr id="83" name="Google Shape;83;p10"/>
          <p:cNvSpPr txBox="1">
            <a:spLocks noGrp="1"/>
          </p:cNvSpPr>
          <p:nvPr>
            <p:ph type="body" idx="1"/>
          </p:nvPr>
        </p:nvSpPr>
        <p:spPr>
          <a:xfrm>
            <a:off x="335280" y="1508125"/>
            <a:ext cx="11521440" cy="4846955"/>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2000"/>
              </a:spcBef>
              <a:spcAft>
                <a:spcPts val="0"/>
              </a:spcAft>
              <a:buSzPts val="2000"/>
              <a:buChar char="•"/>
              <a:defRPr>
                <a:solidFill>
                  <a:schemeClr val="dk1"/>
                </a:solidFill>
              </a:defRPr>
            </a:lvl1pPr>
            <a:lvl2pPr marL="914400" lvl="1" indent="-330200" algn="l">
              <a:lnSpc>
                <a:spcPct val="90000"/>
              </a:lnSpc>
              <a:spcBef>
                <a:spcPts val="600"/>
              </a:spcBef>
              <a:spcAft>
                <a:spcPts val="0"/>
              </a:spcAft>
              <a:buSzPts val="1600"/>
              <a:buChar char="–"/>
              <a:defRPr>
                <a:solidFill>
                  <a:schemeClr val="dk1"/>
                </a:solidFill>
              </a:defRPr>
            </a:lvl2pPr>
            <a:lvl3pPr marL="1371600" lvl="2" indent="-330200" algn="l">
              <a:lnSpc>
                <a:spcPct val="90000"/>
              </a:lnSpc>
              <a:spcBef>
                <a:spcPts val="600"/>
              </a:spcBef>
              <a:spcAft>
                <a:spcPts val="0"/>
              </a:spcAft>
              <a:buSzPts val="1600"/>
              <a:buChar char="–"/>
              <a:defRPr>
                <a:solidFill>
                  <a:schemeClr val="dk1"/>
                </a:solidFill>
              </a:defRPr>
            </a:lvl3pPr>
            <a:lvl4pPr marL="1828800" lvl="3" indent="-330200" algn="l">
              <a:lnSpc>
                <a:spcPct val="90000"/>
              </a:lnSpc>
              <a:spcBef>
                <a:spcPts val="600"/>
              </a:spcBef>
              <a:spcAft>
                <a:spcPts val="0"/>
              </a:spcAft>
              <a:buSzPts val="1600"/>
              <a:buChar char="–"/>
              <a:defRPr>
                <a:solidFill>
                  <a:schemeClr val="dk1"/>
                </a:solidFill>
              </a:defRPr>
            </a:lvl4pPr>
            <a:lvl5pPr marL="2286000" lvl="4" indent="-330200" algn="l">
              <a:lnSpc>
                <a:spcPct val="90000"/>
              </a:lnSpc>
              <a:spcBef>
                <a:spcPts val="600"/>
              </a:spcBef>
              <a:spcAft>
                <a:spcPts val="0"/>
              </a:spcAft>
              <a:buSzPts val="16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4" name="Google Shape;84;p10"/>
          <p:cNvSpPr txBox="1">
            <a:spLocks noGrp="1"/>
          </p:cNvSpPr>
          <p:nvPr>
            <p:ph type="title"/>
          </p:nvPr>
        </p:nvSpPr>
        <p:spPr>
          <a:xfrm>
            <a:off x="335280" y="594360"/>
            <a:ext cx="11521440" cy="731520"/>
          </a:xfrm>
          <a:prstGeom prst="rect">
            <a:avLst/>
          </a:prstGeom>
          <a:noFill/>
          <a:ln>
            <a:noFill/>
          </a:ln>
        </p:spPr>
        <p:txBody>
          <a:bodyPr spcFirstLastPara="1" wrap="square" lIns="0" tIns="45700" rIns="0" bIns="0" anchor="ctr" anchorCtr="0">
            <a:noAutofit/>
          </a:bodyPr>
          <a:lstStyle>
            <a:lvl1pPr lvl="0" algn="l">
              <a:lnSpc>
                <a:spcPct val="85000"/>
              </a:lnSpc>
              <a:spcBef>
                <a:spcPts val="600"/>
              </a:spcBef>
              <a:spcAft>
                <a:spcPts val="0"/>
              </a:spcAft>
              <a:buClr>
                <a:schemeClr val="accent1"/>
              </a:buClr>
              <a:buSzPts val="3000"/>
              <a:buFont typeface="Open San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8409311"/>
      </p:ext>
    </p:extLst>
  </p:cSld>
  <p:clrMapOvr>
    <a:masterClrMapping/>
  </p:clrMapOvr>
  <p:transition>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Impact Statement 2">
  <p:cSld name="Impact Statement 2">
    <p:spTree>
      <p:nvGrpSpPr>
        <p:cNvPr id="1" name="Shape 47"/>
        <p:cNvGrpSpPr/>
        <p:nvPr/>
      </p:nvGrpSpPr>
      <p:grpSpPr>
        <a:xfrm>
          <a:off x="0" y="0"/>
          <a:ext cx="0" cy="0"/>
          <a:chOff x="0" y="0"/>
          <a:chExt cx="0" cy="0"/>
        </a:xfrm>
      </p:grpSpPr>
      <p:sp>
        <p:nvSpPr>
          <p:cNvPr id="53" name="Google Shape;53;p7"/>
          <p:cNvSpPr txBox="1">
            <a:spLocks noGrp="1"/>
          </p:cNvSpPr>
          <p:nvPr>
            <p:ph type="ctrTitle"/>
          </p:nvPr>
        </p:nvSpPr>
        <p:spPr>
          <a:xfrm>
            <a:off x="1706880" y="2377440"/>
            <a:ext cx="8778240" cy="1645920"/>
          </a:xfrm>
          <a:prstGeom prst="rect">
            <a:avLst/>
          </a:prstGeom>
          <a:noFill/>
          <a:ln>
            <a:noFill/>
          </a:ln>
        </p:spPr>
        <p:txBody>
          <a:bodyPr spcFirstLastPara="1" wrap="square" lIns="0" tIns="45700" rIns="0" bIns="0" anchor="ctr" anchorCtr="0">
            <a:noAutofit/>
          </a:bodyPr>
          <a:lstStyle>
            <a:lvl1pPr lvl="0" algn="ctr">
              <a:lnSpc>
                <a:spcPct val="85000"/>
              </a:lnSpc>
              <a:spcBef>
                <a:spcPts val="600"/>
              </a:spcBef>
              <a:spcAft>
                <a:spcPts val="0"/>
              </a:spcAft>
              <a:buClr>
                <a:schemeClr val="lt1"/>
              </a:buClr>
              <a:buSzPts val="6000"/>
              <a:buFont typeface="Open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9737078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6">
  <p:cSld name="Content 6">
    <p:spTree>
      <p:nvGrpSpPr>
        <p:cNvPr id="1" name="Shape 142"/>
        <p:cNvGrpSpPr/>
        <p:nvPr/>
      </p:nvGrpSpPr>
      <p:grpSpPr>
        <a:xfrm>
          <a:off x="0" y="0"/>
          <a:ext cx="0" cy="0"/>
          <a:chOff x="0" y="0"/>
          <a:chExt cx="0" cy="0"/>
        </a:xfrm>
      </p:grpSpPr>
      <p:sp>
        <p:nvSpPr>
          <p:cNvPr id="143" name="Google Shape;143;p16"/>
          <p:cNvSpPr txBox="1">
            <a:spLocks noGrp="1"/>
          </p:cNvSpPr>
          <p:nvPr>
            <p:ph type="title"/>
          </p:nvPr>
        </p:nvSpPr>
        <p:spPr>
          <a:xfrm>
            <a:off x="335280" y="640080"/>
            <a:ext cx="11521500" cy="731400"/>
          </a:xfrm>
          <a:prstGeom prst="rect">
            <a:avLst/>
          </a:prstGeom>
          <a:noFill/>
          <a:ln>
            <a:noFill/>
          </a:ln>
        </p:spPr>
        <p:txBody>
          <a:bodyPr spcFirstLastPara="1" wrap="square" lIns="0" tIns="45700" rIns="0" bIns="0" anchor="ctr" anchorCtr="0">
            <a:noAutofit/>
          </a:bodyPr>
          <a:lstStyle>
            <a:lvl1pPr lvl="0" algn="l">
              <a:lnSpc>
                <a:spcPct val="85000"/>
              </a:lnSpc>
              <a:spcBef>
                <a:spcPts val="600"/>
              </a:spcBef>
              <a:spcAft>
                <a:spcPts val="0"/>
              </a:spcAft>
              <a:buClr>
                <a:srgbClr val="FFCD49"/>
              </a:buClr>
              <a:buSzPts val="1800"/>
              <a:buNone/>
              <a:defRPr>
                <a:solidFill>
                  <a:srgbClr val="FFCD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6"/>
          <p:cNvSpPr txBox="1">
            <a:spLocks noGrp="1"/>
          </p:cNvSpPr>
          <p:nvPr>
            <p:ph type="body" idx="1"/>
          </p:nvPr>
        </p:nvSpPr>
        <p:spPr>
          <a:xfrm>
            <a:off x="335280" y="1600199"/>
            <a:ext cx="11521500" cy="5212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20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SzPts val="1800"/>
              <a:buChar char="–"/>
              <a:defRPr/>
            </a:lvl4pPr>
            <a:lvl5pPr marL="2286000" lvl="4" indent="-342900" algn="l">
              <a:lnSpc>
                <a:spcPct val="90000"/>
              </a:lnSpc>
              <a:spcBef>
                <a:spcPts val="6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78514874"/>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ody Content">
    <p:bg>
      <p:bgPr>
        <a:solidFill>
          <a:srgbClr val="F3F3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3430" y="564426"/>
            <a:ext cx="10038969" cy="853212"/>
          </a:xfrm>
        </p:spPr>
        <p:txBody>
          <a:bodyPr>
            <a:normAutofit/>
          </a:bodyPr>
          <a:lstStyle>
            <a:lvl1pPr algn="l">
              <a:defRPr sz="4133" b="0" i="0">
                <a:solidFill>
                  <a:srgbClr val="003657"/>
                </a:solidFill>
                <a:latin typeface="Open Sans" panose="020B0606030504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1543430" y="1763832"/>
            <a:ext cx="10038969" cy="4362331"/>
          </a:xfrm>
        </p:spPr>
        <p:txBody>
          <a:bodyPr>
            <a:normAutofit/>
          </a:bodyPr>
          <a:lstStyle>
            <a:lvl1pPr marL="0" indent="0">
              <a:buFontTx/>
              <a:buNone/>
              <a:defRPr sz="2400" spc="67">
                <a:solidFill>
                  <a:srgbClr val="00448A"/>
                </a:solidFill>
                <a:latin typeface="Open Sans  "/>
                <a:cs typeface="Open Sans  "/>
              </a:defRPr>
            </a:lvl1pPr>
            <a:lvl2pPr marL="609585" indent="0">
              <a:buFontTx/>
              <a:buNone/>
              <a:defRPr sz="2400">
                <a:solidFill>
                  <a:srgbClr val="00448A"/>
                </a:solidFill>
                <a:latin typeface="Open Sans  "/>
                <a:cs typeface="Open Sans  "/>
              </a:defRPr>
            </a:lvl2pPr>
            <a:lvl3pPr marL="1219170" indent="0">
              <a:buFontTx/>
              <a:buNone/>
              <a:defRPr sz="2400">
                <a:solidFill>
                  <a:srgbClr val="00448A"/>
                </a:solidFill>
                <a:latin typeface="Open Sans  "/>
                <a:cs typeface="Open Sans  "/>
              </a:defRPr>
            </a:lvl3pPr>
            <a:lvl4pPr marL="1828754" indent="0">
              <a:buFontTx/>
              <a:buNone/>
              <a:defRPr sz="2400">
                <a:solidFill>
                  <a:srgbClr val="00448A"/>
                </a:solidFill>
                <a:latin typeface="Open Sans  "/>
                <a:cs typeface="Open Sans  "/>
              </a:defRPr>
            </a:lvl4pPr>
            <a:lvl5pPr marL="2438339" indent="0">
              <a:buFontTx/>
              <a:buNone/>
              <a:defRPr sz="2400">
                <a:solidFill>
                  <a:srgbClr val="00448A"/>
                </a:solidFill>
                <a:latin typeface="Open Sans  "/>
                <a:cs typeface="Open Sans  "/>
              </a:defRPr>
            </a:lvl5pPr>
          </a:lstStyle>
          <a:p>
            <a:pPr lvl="0"/>
            <a:r>
              <a:rPr lang="en-US" dirty="0"/>
              <a:t>Body text.</a:t>
            </a:r>
          </a:p>
        </p:txBody>
      </p:sp>
      <p:sp>
        <p:nvSpPr>
          <p:cNvPr id="9" name="Content Placeholder 8"/>
          <p:cNvSpPr>
            <a:spLocks noGrp="1"/>
          </p:cNvSpPr>
          <p:nvPr>
            <p:ph sz="quarter" idx="10" hasCustomPrompt="1"/>
          </p:nvPr>
        </p:nvSpPr>
        <p:spPr>
          <a:xfrm>
            <a:off x="3730690" y="6324930"/>
            <a:ext cx="4718487" cy="916004"/>
          </a:xfrm>
        </p:spPr>
        <p:txBody>
          <a:bodyPr>
            <a:normAutofit/>
          </a:bodyPr>
          <a:lstStyle>
            <a:lvl1pPr marL="0" indent="0" algn="ctr">
              <a:lnSpc>
                <a:spcPts val="933"/>
              </a:lnSpc>
              <a:buNone/>
              <a:defRPr sz="933" b="0" i="0" baseline="0">
                <a:solidFill>
                  <a:srgbClr val="003657"/>
                </a:solidFill>
                <a:latin typeface="Monaco" pitchFamily="2" charset="77"/>
                <a:cs typeface="Open Sans" panose="020B0606030504020204" pitchFamily="34"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2021 </a:t>
            </a:r>
            <a:r>
              <a:rPr lang="en-US" dirty="0" err="1"/>
              <a:t>RxVantage</a:t>
            </a:r>
            <a:r>
              <a:rPr lang="en-US" dirty="0"/>
              <a:t>, Inc. Proprietary &amp; Confidential</a:t>
            </a:r>
          </a:p>
          <a:p>
            <a:pPr lvl="0"/>
            <a:r>
              <a:rPr lang="en-US" dirty="0"/>
              <a:t>Do Not Distribute – Confidential</a:t>
            </a:r>
          </a:p>
        </p:txBody>
      </p:sp>
      <p:pic>
        <p:nvPicPr>
          <p:cNvPr id="10" name="Picture 9" descr="ONPOINT_RXV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00370" y="6259438"/>
            <a:ext cx="1094292" cy="427109"/>
          </a:xfrm>
          <a:prstGeom prst="rect">
            <a:avLst/>
          </a:prstGeom>
        </p:spPr>
      </p:pic>
      <p:pic>
        <p:nvPicPr>
          <p:cNvPr id="12" name="Picture 11" descr="rxv_stacked_BW_RGB.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25778" y="6259438"/>
            <a:ext cx="734403" cy="427109"/>
          </a:xfrm>
          <a:prstGeom prst="rect">
            <a:avLst/>
          </a:prstGeom>
        </p:spPr>
      </p:pic>
      <p:pic>
        <p:nvPicPr>
          <p:cNvPr id="13" name="Picture 12" descr="interior_shapes.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61177" y="-3671967"/>
            <a:ext cx="7014464" cy="6567424"/>
          </a:xfrm>
          <a:prstGeom prst="rect">
            <a:avLst/>
          </a:prstGeom>
        </p:spPr>
      </p:pic>
    </p:spTree>
    <p:extLst>
      <p:ext uri="{BB962C8B-B14F-4D97-AF65-F5344CB8AC3E}">
        <p14:creationId xmlns:p14="http://schemas.microsoft.com/office/powerpoint/2010/main" val="490245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4" name="Holder 4"/>
          <p:cNvSpPr>
            <a:spLocks noGrp="1"/>
          </p:cNvSpPr>
          <p:nvPr>
            <p:ph type="sldNum" sz="quarter" idx="7"/>
          </p:nvPr>
        </p:nvSpPr>
        <p:spPr/>
        <p:txBody>
          <a:bodyPr lIns="0" tIns="0" rIns="0" bIns="0"/>
          <a:lstStyle>
            <a:lvl1pPr>
              <a:defRPr sz="1200" b="0" i="0">
                <a:solidFill>
                  <a:srgbClr val="BEBEBE"/>
                </a:solidFill>
                <a:latin typeface="Open Sans" panose="020B0606030504020204" pitchFamily="34" charset="0"/>
                <a:cs typeface="Open Sans" panose="020B0606030504020204" pitchFamily="34" charset="0"/>
              </a:defRPr>
            </a:lvl1pPr>
          </a:lstStyle>
          <a:p>
            <a:pPr marL="123186">
              <a:lnSpc>
                <a:spcPts val="1431"/>
              </a:lnSpc>
            </a:pPr>
            <a:fld id="{81D60167-4931-47E6-BA6A-407CBD079E47}" type="slidenum">
              <a:rPr lang="en-US" spc="-51" smtClean="0"/>
              <a:pPr marL="123186">
                <a:lnSpc>
                  <a:spcPts val="1431"/>
                </a:lnSpc>
              </a:pPr>
              <a:t>‹#›</a:t>
            </a:fld>
            <a:endParaRPr lang="en-US" spc="-51"/>
          </a:p>
        </p:txBody>
      </p:sp>
    </p:spTree>
    <p:extLst>
      <p:ext uri="{BB962C8B-B14F-4D97-AF65-F5344CB8AC3E}">
        <p14:creationId xmlns:p14="http://schemas.microsoft.com/office/powerpoint/2010/main" val="1133130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9">
  <p:cSld name="Custom Layout 9">
    <p:bg>
      <p:bgPr>
        <a:solidFill>
          <a:srgbClr val="003657"/>
        </a:solidFill>
        <a:effectLst/>
      </p:bgPr>
    </p:bg>
    <p:spTree>
      <p:nvGrpSpPr>
        <p:cNvPr id="1" name="Shape 36"/>
        <p:cNvGrpSpPr/>
        <p:nvPr/>
      </p:nvGrpSpPr>
      <p:grpSpPr>
        <a:xfrm>
          <a:off x="0" y="0"/>
          <a:ext cx="0" cy="0"/>
          <a:chOff x="0" y="0"/>
          <a:chExt cx="0" cy="0"/>
        </a:xfrm>
      </p:grpSpPr>
      <p:sp>
        <p:nvSpPr>
          <p:cNvPr id="37" name="Google Shape;37;p94"/>
          <p:cNvSpPr txBox="1">
            <a:spLocks noGrp="1"/>
          </p:cNvSpPr>
          <p:nvPr>
            <p:ph type="title"/>
          </p:nvPr>
        </p:nvSpPr>
        <p:spPr>
          <a:xfrm>
            <a:off x="863633" y="2590800"/>
            <a:ext cx="8636000" cy="119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4000" b="0" i="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a:defRPr>
            </a:lvl1pPr>
            <a:lvl2pPr lvl="1" algn="l">
              <a:lnSpc>
                <a:spcPct val="100000"/>
              </a:lnSpc>
              <a:spcBef>
                <a:spcPts val="0"/>
              </a:spcBef>
              <a:spcAft>
                <a:spcPts val="0"/>
              </a:spcAft>
              <a:buSzPts val="2800"/>
              <a:buNone/>
              <a:defRPr sz="4000">
                <a:latin typeface="Open Sans"/>
                <a:ea typeface="Open Sans"/>
                <a:cs typeface="Open Sans"/>
                <a:sym typeface="Open Sans"/>
              </a:defRPr>
            </a:lvl2pPr>
            <a:lvl3pPr lvl="2" algn="l">
              <a:lnSpc>
                <a:spcPct val="100000"/>
              </a:lnSpc>
              <a:spcBef>
                <a:spcPts val="0"/>
              </a:spcBef>
              <a:spcAft>
                <a:spcPts val="0"/>
              </a:spcAft>
              <a:buSzPts val="2800"/>
              <a:buNone/>
              <a:defRPr sz="4000">
                <a:latin typeface="Open Sans"/>
                <a:ea typeface="Open Sans"/>
                <a:cs typeface="Open Sans"/>
                <a:sym typeface="Open Sans"/>
              </a:defRPr>
            </a:lvl3pPr>
            <a:lvl4pPr lvl="3" algn="l">
              <a:lnSpc>
                <a:spcPct val="100000"/>
              </a:lnSpc>
              <a:spcBef>
                <a:spcPts val="0"/>
              </a:spcBef>
              <a:spcAft>
                <a:spcPts val="0"/>
              </a:spcAft>
              <a:buSzPts val="2800"/>
              <a:buNone/>
              <a:defRPr sz="4000">
                <a:latin typeface="Open Sans"/>
                <a:ea typeface="Open Sans"/>
                <a:cs typeface="Open Sans"/>
                <a:sym typeface="Open Sans"/>
              </a:defRPr>
            </a:lvl4pPr>
            <a:lvl5pPr lvl="4" algn="l">
              <a:lnSpc>
                <a:spcPct val="100000"/>
              </a:lnSpc>
              <a:spcBef>
                <a:spcPts val="0"/>
              </a:spcBef>
              <a:spcAft>
                <a:spcPts val="0"/>
              </a:spcAft>
              <a:buSzPts val="2800"/>
              <a:buNone/>
              <a:defRPr sz="4000">
                <a:latin typeface="Open Sans"/>
                <a:ea typeface="Open Sans"/>
                <a:cs typeface="Open Sans"/>
                <a:sym typeface="Open Sans"/>
              </a:defRPr>
            </a:lvl5pPr>
            <a:lvl6pPr lvl="5" algn="l">
              <a:lnSpc>
                <a:spcPct val="100000"/>
              </a:lnSpc>
              <a:spcBef>
                <a:spcPts val="0"/>
              </a:spcBef>
              <a:spcAft>
                <a:spcPts val="0"/>
              </a:spcAft>
              <a:buSzPts val="2800"/>
              <a:buNone/>
              <a:defRPr sz="4000">
                <a:latin typeface="Open Sans"/>
                <a:ea typeface="Open Sans"/>
                <a:cs typeface="Open Sans"/>
                <a:sym typeface="Open Sans"/>
              </a:defRPr>
            </a:lvl6pPr>
            <a:lvl7pPr lvl="6" algn="l">
              <a:lnSpc>
                <a:spcPct val="100000"/>
              </a:lnSpc>
              <a:spcBef>
                <a:spcPts val="0"/>
              </a:spcBef>
              <a:spcAft>
                <a:spcPts val="0"/>
              </a:spcAft>
              <a:buSzPts val="2800"/>
              <a:buNone/>
              <a:defRPr sz="4000">
                <a:latin typeface="Open Sans"/>
                <a:ea typeface="Open Sans"/>
                <a:cs typeface="Open Sans"/>
                <a:sym typeface="Open Sans"/>
              </a:defRPr>
            </a:lvl7pPr>
            <a:lvl8pPr lvl="7" algn="l">
              <a:lnSpc>
                <a:spcPct val="100000"/>
              </a:lnSpc>
              <a:spcBef>
                <a:spcPts val="0"/>
              </a:spcBef>
              <a:spcAft>
                <a:spcPts val="0"/>
              </a:spcAft>
              <a:buSzPts val="2800"/>
              <a:buNone/>
              <a:defRPr sz="4000">
                <a:latin typeface="Open Sans"/>
                <a:ea typeface="Open Sans"/>
                <a:cs typeface="Open Sans"/>
                <a:sym typeface="Open Sans"/>
              </a:defRPr>
            </a:lvl8pPr>
            <a:lvl9pPr lvl="8" algn="l">
              <a:lnSpc>
                <a:spcPct val="100000"/>
              </a:lnSpc>
              <a:spcBef>
                <a:spcPts val="0"/>
              </a:spcBef>
              <a:spcAft>
                <a:spcPts val="0"/>
              </a:spcAft>
              <a:buSzPts val="2800"/>
              <a:buNone/>
              <a:defRPr sz="4000">
                <a:latin typeface="Open Sans"/>
                <a:ea typeface="Open Sans"/>
                <a:cs typeface="Open Sans"/>
                <a:sym typeface="Open Sans"/>
              </a:defRPr>
            </a:lvl9pPr>
          </a:lstStyle>
          <a:p>
            <a:endParaRPr dirty="0"/>
          </a:p>
        </p:txBody>
      </p:sp>
    </p:spTree>
    <p:extLst>
      <p:ext uri="{BB962C8B-B14F-4D97-AF65-F5344CB8AC3E}">
        <p14:creationId xmlns:p14="http://schemas.microsoft.com/office/powerpoint/2010/main" val="2255141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ransition">
    <p:bg>
      <p:bgPr>
        <a:solidFill>
          <a:srgbClr val="04385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9698" y="2612209"/>
            <a:ext cx="10165495" cy="1564680"/>
          </a:xfrm>
        </p:spPr>
        <p:txBody>
          <a:bodyPr>
            <a:normAutofit/>
          </a:bodyPr>
          <a:lstStyle>
            <a:lvl1pPr algn="l">
              <a:defRPr sz="4000" b="0" i="0">
                <a:solidFill>
                  <a:schemeClr val="bg1"/>
                </a:solidFill>
                <a:latin typeface="Open Sans" panose="020B0606030504020204" pitchFamily="34" charset="0"/>
              </a:defRPr>
            </a:lvl1pPr>
          </a:lstStyle>
          <a:p>
            <a:r>
              <a:rPr lang="en-US" dirty="0"/>
              <a:t>Click to edit Master title style</a:t>
            </a:r>
          </a:p>
        </p:txBody>
      </p:sp>
      <p:pic>
        <p:nvPicPr>
          <p:cNvPr id="11" name="Picture 10" descr="Logo Blue Wordmark_unofficial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319" y="6352283"/>
            <a:ext cx="2218944" cy="356127"/>
          </a:xfrm>
          <a:prstGeom prst="rect">
            <a:avLst/>
          </a:prstGeom>
        </p:spPr>
      </p:pic>
      <p:pic>
        <p:nvPicPr>
          <p:cNvPr id="14" name="Picture 13" descr="ONPOINT_RXV_LOGO_K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00369" y="6259437"/>
            <a:ext cx="1093296" cy="426720"/>
          </a:xfrm>
          <a:prstGeom prst="rect">
            <a:avLst/>
          </a:prstGeom>
        </p:spPr>
      </p:pic>
    </p:spTree>
    <p:extLst>
      <p:ext uri="{BB962C8B-B14F-4D97-AF65-F5344CB8AC3E}">
        <p14:creationId xmlns:p14="http://schemas.microsoft.com/office/powerpoint/2010/main" val="2973308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Comparison">
    <p:bg>
      <p:bgRef idx="1001">
        <a:schemeClr val="bg1"/>
      </p:bgRef>
    </p:bg>
    <p:spTree>
      <p:nvGrpSpPr>
        <p:cNvPr id="1" name=""/>
        <p:cNvGrpSpPr/>
        <p:nvPr/>
      </p:nvGrpSpPr>
      <p:grpSpPr>
        <a:xfrm>
          <a:off x="0" y="0"/>
          <a:ext cx="0" cy="0"/>
          <a:chOff x="0" y="0"/>
          <a:chExt cx="0" cy="0"/>
        </a:xfrm>
      </p:grpSpPr>
      <p:sp>
        <p:nvSpPr>
          <p:cNvPr id="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b="0" i="0">
              <a:solidFill>
                <a:prstClr val="black"/>
              </a:solidFill>
              <a:latin typeface="Open Sans" panose="020B0606030504020204" pitchFamily="34" charset="0"/>
            </a:endParaRPr>
          </a:p>
        </p:txBody>
      </p:sp>
      <p:sp>
        <p:nvSpPr>
          <p:cNvPr id="10"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b="0" i="0">
              <a:solidFill>
                <a:prstClr val="black"/>
              </a:solidFill>
              <a:latin typeface="Open Sans" panose="020B0606030504020204" pitchFamily="34" charset="0"/>
            </a:endParaRPr>
          </a:p>
        </p:txBody>
      </p:sp>
      <p:sp>
        <p:nvSpPr>
          <p:cNvPr id="11"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800" b="0" i="0">
              <a:solidFill>
                <a:prstClr val="black"/>
              </a:solidFill>
              <a:latin typeface="Open Sans" panose="020B0606030504020204" pitchFamily="34" charset="0"/>
            </a:endParaRPr>
          </a:p>
        </p:txBody>
      </p:sp>
    </p:spTree>
    <p:extLst>
      <p:ext uri="{BB962C8B-B14F-4D97-AF65-F5344CB8AC3E}">
        <p14:creationId xmlns:p14="http://schemas.microsoft.com/office/powerpoint/2010/main" val="283477940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llets">
    <p:bg>
      <p:bgPr>
        <a:solidFill>
          <a:srgbClr val="F3F3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3430" y="564426"/>
            <a:ext cx="10038969" cy="853212"/>
          </a:xfrm>
        </p:spPr>
        <p:txBody>
          <a:bodyPr>
            <a:normAutofit/>
          </a:bodyPr>
          <a:lstStyle>
            <a:lvl1pPr algn="l">
              <a:defRPr sz="4133" b="0" i="0">
                <a:solidFill>
                  <a:srgbClr val="00448A"/>
                </a:solidFill>
                <a:latin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1543429" y="1600201"/>
            <a:ext cx="10038971" cy="4525963"/>
          </a:xfrm>
        </p:spPr>
        <p:txBody>
          <a:bodyPr>
            <a:normAutofit/>
          </a:bodyPr>
          <a:lstStyle>
            <a:lvl1pPr marL="457189" indent="-457189">
              <a:buClr>
                <a:srgbClr val="F06F6A"/>
              </a:buClr>
              <a:buFont typeface="Arial"/>
              <a:buChar char="•"/>
              <a:defRPr sz="2400" b="0" i="0">
                <a:solidFill>
                  <a:srgbClr val="00448A"/>
                </a:solidFill>
                <a:latin typeface="Open Sans" panose="020B0606030504020204" pitchFamily="34" charset="0"/>
                <a:cs typeface="Open Sans normal"/>
              </a:defRPr>
            </a:lvl1pPr>
            <a:lvl2pPr marL="990575" indent="-380990">
              <a:buClr>
                <a:srgbClr val="F06F6A"/>
              </a:buClr>
              <a:buSzPct val="80000"/>
              <a:buFont typeface="Courier New"/>
              <a:buChar char="o"/>
              <a:defRPr sz="1867" b="0" i="0">
                <a:solidFill>
                  <a:srgbClr val="00448A"/>
                </a:solidFill>
                <a:latin typeface="Open Sans" panose="020B0606030504020204" pitchFamily="34" charset="0"/>
                <a:cs typeface="Open Sans normal"/>
              </a:defRPr>
            </a:lvl2pPr>
            <a:lvl3pPr marL="1523962" indent="-304792">
              <a:buClr>
                <a:srgbClr val="F06F6A"/>
              </a:buClr>
              <a:buFont typeface="Wingdings" charset="2"/>
              <a:buChar char="§"/>
              <a:defRPr sz="1867" b="0" i="0">
                <a:solidFill>
                  <a:srgbClr val="00448A"/>
                </a:solidFill>
                <a:latin typeface="Open Sans" panose="020B0606030504020204" pitchFamily="34" charset="0"/>
                <a:cs typeface="Open Sans normal"/>
              </a:defRPr>
            </a:lvl3pPr>
            <a:lvl4pPr marL="2133547" indent="-304792">
              <a:buClr>
                <a:srgbClr val="F06F6A"/>
              </a:buClr>
              <a:buSzPct val="120000"/>
              <a:buFont typeface="Arial"/>
              <a:buChar char="•"/>
              <a:defRPr sz="1867" b="0" i="0">
                <a:solidFill>
                  <a:srgbClr val="00448A"/>
                </a:solidFill>
                <a:latin typeface="Open Sans" panose="020B0606030504020204" pitchFamily="34" charset="0"/>
                <a:cs typeface="Open Sans normal"/>
              </a:defRPr>
            </a:lvl4pPr>
            <a:lvl5pPr marL="2743131" indent="-304792">
              <a:buClr>
                <a:srgbClr val="F06F6A"/>
              </a:buClr>
              <a:buSzPct val="80000"/>
              <a:buFont typeface="Courier New"/>
              <a:buChar char="o"/>
              <a:defRPr sz="1867" b="0" i="0">
                <a:solidFill>
                  <a:srgbClr val="00448A"/>
                </a:solidFill>
                <a:latin typeface="Open Sans" panose="020B0606030504020204" pitchFamily="34" charset="0"/>
                <a:cs typeface="Open Sans norm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8"/>
          <p:cNvSpPr>
            <a:spLocks noGrp="1"/>
          </p:cNvSpPr>
          <p:nvPr>
            <p:ph sz="quarter" idx="10" hasCustomPrompt="1"/>
          </p:nvPr>
        </p:nvSpPr>
        <p:spPr>
          <a:xfrm>
            <a:off x="3730690" y="6324930"/>
            <a:ext cx="4718487" cy="916004"/>
          </a:xfrm>
        </p:spPr>
        <p:txBody>
          <a:bodyPr>
            <a:normAutofit/>
          </a:bodyPr>
          <a:lstStyle>
            <a:lvl1pPr marL="0" indent="0" algn="ctr">
              <a:lnSpc>
                <a:spcPts val="933"/>
              </a:lnSpc>
              <a:buNone/>
              <a:defRPr sz="933" b="0" i="0" baseline="0">
                <a:solidFill>
                  <a:srgbClr val="003657"/>
                </a:solidFill>
                <a:latin typeface="Monaco" pitchFamily="2" charset="77"/>
                <a:cs typeface="Open Sans" panose="020B0606030504020204" pitchFamily="34"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2021 </a:t>
            </a:r>
            <a:r>
              <a:rPr lang="en-US" dirty="0" err="1"/>
              <a:t>RxVantage</a:t>
            </a:r>
            <a:r>
              <a:rPr lang="en-US" dirty="0"/>
              <a:t>, Inc. Proprietary &amp; Confidential</a:t>
            </a:r>
          </a:p>
          <a:p>
            <a:pPr lvl="0"/>
            <a:r>
              <a:rPr lang="en-US" dirty="0"/>
              <a:t>Do Not Distribute – Confidential</a:t>
            </a:r>
          </a:p>
        </p:txBody>
      </p:sp>
      <p:pic>
        <p:nvPicPr>
          <p:cNvPr id="9" name="Picture 8" descr="ONPOINT_RXV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00370" y="6259438"/>
            <a:ext cx="1094292" cy="427109"/>
          </a:xfrm>
          <a:prstGeom prst="rect">
            <a:avLst/>
          </a:prstGeom>
        </p:spPr>
      </p:pic>
      <p:pic>
        <p:nvPicPr>
          <p:cNvPr id="10" name="Picture 9" descr="rxv_stacked_BW_RGB.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25778" y="6259438"/>
            <a:ext cx="734403" cy="427109"/>
          </a:xfrm>
          <a:prstGeom prst="rect">
            <a:avLst/>
          </a:prstGeom>
        </p:spPr>
      </p:pic>
      <p:pic>
        <p:nvPicPr>
          <p:cNvPr id="11" name="Picture 10" descr="interior_shapes.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61177" y="-3671967"/>
            <a:ext cx="7014464" cy="6567424"/>
          </a:xfrm>
          <a:prstGeom prst="rect">
            <a:avLst/>
          </a:prstGeom>
        </p:spPr>
      </p:pic>
    </p:spTree>
    <p:extLst>
      <p:ext uri="{BB962C8B-B14F-4D97-AF65-F5344CB8AC3E}">
        <p14:creationId xmlns:p14="http://schemas.microsoft.com/office/powerpoint/2010/main" val="351598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A00B0-8C0B-224D-A4A8-A7836BC767F8}" type="slidenum">
              <a:rPr lang="en-US" smtClean="0"/>
              <a:t>‹#›</a:t>
            </a:fld>
            <a:endParaRPr lang="en-US"/>
          </a:p>
        </p:txBody>
      </p:sp>
    </p:spTree>
    <p:extLst>
      <p:ext uri="{BB962C8B-B14F-4D97-AF65-F5344CB8AC3E}">
        <p14:creationId xmlns:p14="http://schemas.microsoft.com/office/powerpoint/2010/main" val="278955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382D88-20D1-49C7-8FE4-205DBA520EDA}"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375007335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382D88-20D1-49C7-8FE4-205DBA520EDA}" type="datetimeFigureOut">
              <a:rPr lang="en-US" smtClean="0"/>
              <a:t>6/19/2026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26648383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382D88-20D1-49C7-8FE4-205DBA520EDA}" type="datetimeFigureOut">
              <a:rPr lang="en-US" smtClean="0"/>
              <a:t>6/19/2026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308590051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82D88-20D1-49C7-8FE4-205DBA520EDA}" type="datetimeFigureOut">
              <a:rPr lang="en-US" smtClean="0"/>
              <a:t>6/19/2026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197658497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382D88-20D1-49C7-8FE4-205DBA520EDA}"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19595065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382D88-20D1-49C7-8FE4-205DBA520EDA}"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CF074-C2CA-4908-A178-6BF1A9AB0563}" type="slidenum">
              <a:rPr lang="en-US" smtClean="0"/>
              <a:t>‹#›</a:t>
            </a:fld>
            <a:endParaRPr lang="en-US"/>
          </a:p>
        </p:txBody>
      </p:sp>
    </p:spTree>
    <p:extLst>
      <p:ext uri="{BB962C8B-B14F-4D97-AF65-F5344CB8AC3E}">
        <p14:creationId xmlns:p14="http://schemas.microsoft.com/office/powerpoint/2010/main" val="381427110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382D88-20D1-49C7-8FE4-205DBA520EDA}" type="datetimeFigureOut">
              <a:rPr lang="en-US" smtClean="0"/>
              <a:t>6/19/2026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FACF074-C2CA-4908-A178-6BF1A9AB0563}" type="slidenum">
              <a:rPr lang="en-US" smtClean="0"/>
              <a:t>‹#›</a:t>
            </a:fld>
            <a:endParaRPr lang="en-US"/>
          </a:p>
        </p:txBody>
      </p:sp>
    </p:spTree>
    <p:extLst>
      <p:ext uri="{BB962C8B-B14F-4D97-AF65-F5344CB8AC3E}">
        <p14:creationId xmlns:p14="http://schemas.microsoft.com/office/powerpoint/2010/main" val="134543181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676" r:id="rId27"/>
    <p:sldLayoutId id="2147483681" r:id="rId28"/>
    <p:sldLayoutId id="2147483683" r:id="rId29"/>
  </p:sldLayoutIdLst>
  <p:transition>
    <p:fade/>
  </p:transition>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providernews.anthem.com/new-york/articles/national-drug-codes-ndc-are-required-for-outpatient-claims-25530" TargetMode="External"/><Relationship Id="rId2" Type="http://schemas.openxmlformats.org/officeDocument/2006/relationships/hyperlink" Target="https://www.bcbsil.com/docs/provider/rx-drugs/il/ndc-billing-guidelines.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ommunityoncology.org/"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aapc.com/resources/em_utilization.aspx"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http://www.communityoncology.org/" TargetMode="Externa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hyperlink" Target="http://www.communityoncology.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hyperlink" Target="http://www.communityoncology.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hyperlink" Target="https://palmettogba.com/jmb/did/ax5prz1510?cat=jmb-appeal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2" Type="http://schemas.openxmlformats.org/officeDocument/2006/relationships/hyperlink" Target="https://www.cms.gov/index.php/Medicare/Appeals-and-Grievances/OrgMedFFSAppeals/index"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hyperlink" Target="https://www.cms.gov/index.php/Medicare/Appeals-and-Grievances/MMCAG/index"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5.xml.rels><?xml version="1.0" encoding="UTF-8" standalone="yes"?>
<Relationships xmlns="http://schemas.openxmlformats.org/package/2006/relationships"><Relationship Id="rId2" Type="http://schemas.openxmlformats.org/officeDocument/2006/relationships/image" Target="../media/image47.sv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CoverageDeterminations-" TargetMode="External"/><Relationship Id="rId2" Type="http://schemas.openxmlformats.org/officeDocument/2006/relationships/hyperlink" Target="https://www.cms.gov/Medicare/Appeals-and-Grievances/MedPrescriptDrugApplGriev/Exceptions"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a90c14b077_0_9"/>
          <p:cNvSpPr txBox="1">
            <a:spLocks noGrp="1"/>
          </p:cNvSpPr>
          <p:nvPr>
            <p:ph type="subTitle" idx="4294967295"/>
          </p:nvPr>
        </p:nvSpPr>
        <p:spPr>
          <a:xfrm>
            <a:off x="0" y="2624138"/>
            <a:ext cx="6513513" cy="1609725"/>
          </a:xfrm>
          <a:prstGeom prst="rect">
            <a:avLst/>
          </a:prstGeom>
          <a:noFill/>
          <a:ln>
            <a:noFill/>
          </a:ln>
        </p:spPr>
        <p:txBody>
          <a:bodyPr spcFirstLastPara="1" wrap="square" lIns="121900" tIns="121900" rIns="121900" bIns="121900" anchor="t" anchorCtr="0">
            <a:noAutofit/>
          </a:bodyPr>
          <a:lstStyle/>
          <a:p>
            <a:pPr marL="0" indent="0" algn="ctr">
              <a:lnSpc>
                <a:spcPct val="100000"/>
              </a:lnSpc>
              <a:buNone/>
            </a:pPr>
            <a:r>
              <a:rPr lang="en-US" sz="2400" b="1" dirty="0"/>
              <a:t>Benchmarking Your Revenue Cycle</a:t>
            </a:r>
          </a:p>
          <a:p>
            <a:pPr marL="0" indent="0" algn="ctr">
              <a:lnSpc>
                <a:spcPct val="100000"/>
              </a:lnSpc>
            </a:pPr>
            <a:endParaRPr sz="2400" dirty="0"/>
          </a:p>
        </p:txBody>
      </p:sp>
      <p:sp>
        <p:nvSpPr>
          <p:cNvPr id="87" name="Google Shape;87;ga90c14b077_0_9"/>
          <p:cNvSpPr txBox="1">
            <a:spLocks noGrp="1"/>
          </p:cNvSpPr>
          <p:nvPr>
            <p:ph type="subTitle" idx="4294967295"/>
          </p:nvPr>
        </p:nvSpPr>
        <p:spPr>
          <a:xfrm>
            <a:off x="448574" y="4343130"/>
            <a:ext cx="5081588" cy="2297112"/>
          </a:xfrm>
          <a:prstGeom prst="rect">
            <a:avLst/>
          </a:prstGeom>
          <a:noFill/>
          <a:ln>
            <a:noFill/>
          </a:ln>
        </p:spPr>
        <p:txBody>
          <a:bodyPr spcFirstLastPara="1" wrap="square" lIns="121900" tIns="121900" rIns="121900" bIns="121900" anchor="t" anchorCtr="0">
            <a:noAutofit/>
          </a:bodyPr>
          <a:lstStyle/>
          <a:p>
            <a:pPr marL="0" indent="0">
              <a:lnSpc>
                <a:spcPct val="100000"/>
              </a:lnSpc>
            </a:pPr>
            <a:r>
              <a:rPr lang="en" dirty="0"/>
              <a:t>Paul Welchans</a:t>
            </a:r>
          </a:p>
          <a:p>
            <a:pPr marL="0" indent="0">
              <a:lnSpc>
                <a:spcPct val="100000"/>
              </a:lnSpc>
            </a:pPr>
            <a:r>
              <a:rPr lang="en" dirty="0"/>
              <a:t>pwelchans@onpointoncology.com</a:t>
            </a:r>
            <a:endParaRPr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E8C75-61C3-90EF-9D2A-9C7C34F75B71}"/>
              </a:ext>
            </a:extLst>
          </p:cNvPr>
          <p:cNvSpPr>
            <a:spLocks noGrp="1"/>
          </p:cNvSpPr>
          <p:nvPr>
            <p:ph type="title"/>
          </p:nvPr>
        </p:nvSpPr>
        <p:spPr>
          <a:xfrm>
            <a:off x="748151" y="63261"/>
            <a:ext cx="8596668" cy="1320800"/>
          </a:xfrm>
        </p:spPr>
        <p:txBody>
          <a:bodyPr wrap="square" anchor="ctr">
            <a:normAutofit/>
          </a:bodyPr>
          <a:lstStyle/>
          <a:p>
            <a:r>
              <a:rPr lang="en-US" dirty="0"/>
              <a:t>When Don’t RCM Benchmarks Matter?</a:t>
            </a:r>
          </a:p>
        </p:txBody>
      </p:sp>
      <p:sp>
        <p:nvSpPr>
          <p:cNvPr id="3" name="Content Placeholder 2">
            <a:extLst>
              <a:ext uri="{FF2B5EF4-FFF2-40B4-BE49-F238E27FC236}">
                <a16:creationId xmlns:a16="http://schemas.microsoft.com/office/drawing/2014/main" id="{A428A4B1-1378-DBB4-EC11-12E01D9C3C5B}"/>
              </a:ext>
            </a:extLst>
          </p:cNvPr>
          <p:cNvSpPr>
            <a:spLocks noGrp="1"/>
          </p:cNvSpPr>
          <p:nvPr>
            <p:ph idx="1"/>
          </p:nvPr>
        </p:nvSpPr>
        <p:spPr/>
        <p:txBody>
          <a:bodyPr wrap="square" anchor="t">
            <a:normAutofit/>
          </a:bodyPr>
          <a:lstStyle/>
          <a:p>
            <a:r>
              <a:rPr lang="en-US" sz="1900" b="1" dirty="0"/>
              <a:t>Cybercrime Attacks—</a:t>
            </a:r>
            <a:r>
              <a:rPr lang="en-US" sz="1900" dirty="0"/>
              <a:t>The first Iranian cyberattack was on a healthcare company. Cyberattacks and ransomware are ubiquitous in our business. </a:t>
            </a:r>
          </a:p>
          <a:p>
            <a:r>
              <a:rPr lang="en-US" sz="1900" b="1" dirty="0"/>
              <a:t>Type of Facility</a:t>
            </a:r>
            <a:r>
              <a:rPr lang="en-US" sz="1900" dirty="0"/>
              <a:t>—Hospital-owned facilities often have higher A/R due to a disjointed billing process and/or higher dollar claims.</a:t>
            </a:r>
          </a:p>
          <a:p>
            <a:r>
              <a:rPr lang="en-US" sz="1900" b="1" dirty="0"/>
              <a:t>Staffing—</a:t>
            </a:r>
            <a:r>
              <a:rPr lang="en-US" sz="1900" dirty="0"/>
              <a:t>Larger practices may have centralized billing which has more people than a 2-3 doctor practice. Staff that is functionally diluted, i.e. wears many hats, is not as efficient.</a:t>
            </a:r>
          </a:p>
          <a:p>
            <a:r>
              <a:rPr lang="en-US" sz="1900" b="1" dirty="0"/>
              <a:t>Gene Pool—</a:t>
            </a:r>
            <a:r>
              <a:rPr lang="en-US" sz="1900" dirty="0"/>
              <a:t>Experienced billers and/or coders are not available.</a:t>
            </a:r>
          </a:p>
        </p:txBody>
      </p:sp>
      <p:pic>
        <p:nvPicPr>
          <p:cNvPr id="6" name="Content Placeholder 5" descr="Device and padlock">
            <a:extLst>
              <a:ext uri="{FF2B5EF4-FFF2-40B4-BE49-F238E27FC236}">
                <a16:creationId xmlns:a16="http://schemas.microsoft.com/office/drawing/2014/main" id="{20C9AA85-9363-5ECB-D1BD-E8727FEDD076}"/>
              </a:ext>
            </a:extLst>
          </p:cNvPr>
          <p:cNvPicPr>
            <a:picLocks noGrp="1" noChangeAspect="1"/>
          </p:cNvPicPr>
          <p:nvPr>
            <p:ph type="pic" sz="quarter" idx="4294967295"/>
          </p:nvPr>
        </p:nvPicPr>
        <p:blipFill>
          <a:blip r:embed="rId2"/>
          <a:srcRect l="17053" r="17053"/>
          <a:stretch>
            <a:fillRect/>
          </a:stretch>
        </p:blipFill>
        <p:spPr>
          <a:xfrm>
            <a:off x="8988724" y="63262"/>
            <a:ext cx="3203275" cy="2734438"/>
          </a:xfrm>
          <a:noFill/>
        </p:spPr>
      </p:pic>
    </p:spTree>
    <p:extLst>
      <p:ext uri="{BB962C8B-B14F-4D97-AF65-F5344CB8AC3E}">
        <p14:creationId xmlns:p14="http://schemas.microsoft.com/office/powerpoint/2010/main" val="9875288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35280" y="686006"/>
            <a:ext cx="11521440" cy="548227"/>
          </a:xfrm>
          <a:prstGeom prst="rect">
            <a:avLst/>
          </a:prstGeom>
        </p:spPr>
        <p:txBody>
          <a:bodyPr spcFirstLastPara="1" vert="horz" wrap="square" lIns="0" tIns="12065" rIns="0" bIns="0" rtlCol="0" anchor="ctr" anchorCtr="0">
            <a:spAutoFit/>
          </a:bodyPr>
          <a:lstStyle/>
          <a:p>
            <a:pPr marL="383530">
              <a:spcBef>
                <a:spcPts val="95"/>
              </a:spcBef>
            </a:pPr>
            <a:r>
              <a:rPr sz="4000" dirty="0"/>
              <a:t>The</a:t>
            </a:r>
            <a:r>
              <a:rPr sz="4000" spc="-131" dirty="0"/>
              <a:t> </a:t>
            </a:r>
            <a:r>
              <a:rPr sz="4000" dirty="0"/>
              <a:t>Billing</a:t>
            </a:r>
            <a:r>
              <a:rPr sz="4000" spc="-115" dirty="0"/>
              <a:t> </a:t>
            </a:r>
            <a:r>
              <a:rPr sz="4000" dirty="0"/>
              <a:t>Cycle:</a:t>
            </a:r>
            <a:r>
              <a:rPr sz="4000" spc="-235" dirty="0"/>
              <a:t> </a:t>
            </a:r>
            <a:r>
              <a:rPr sz="4000" spc="-11" dirty="0"/>
              <a:t>Average</a:t>
            </a:r>
            <a:r>
              <a:rPr sz="4000" spc="-105" dirty="0"/>
              <a:t> </a:t>
            </a:r>
            <a:r>
              <a:rPr sz="4000" spc="-11" dirty="0"/>
              <a:t>Office</a:t>
            </a:r>
            <a:endParaRPr sz="4000" dirty="0"/>
          </a:p>
        </p:txBody>
      </p:sp>
      <p:sp>
        <p:nvSpPr>
          <p:cNvPr id="32" name="object 32"/>
          <p:cNvSpPr txBox="1">
            <a:spLocks noGrp="1"/>
          </p:cNvSpPr>
          <p:nvPr>
            <p:ph type="sldNum" sz="quarter" idx="4294967295"/>
          </p:nvPr>
        </p:nvSpPr>
        <p:spPr>
          <a:xfrm>
            <a:off x="10058400" y="4767263"/>
            <a:ext cx="2133600" cy="274637"/>
          </a:xfrm>
          <a:prstGeom prst="rect">
            <a:avLst/>
          </a:prstGeom>
        </p:spPr>
        <p:txBody>
          <a:bodyPr vert="horz" wrap="square" lIns="91440" tIns="45720" rIns="91440" bIns="45720" rtlCol="0" anchor="ctr">
            <a:spAutoFit/>
          </a:bodyPr>
          <a:lstStyle>
            <a:defPPr>
              <a:defRPr lang="en-US"/>
            </a:defPPr>
            <a:lvl1pPr marL="0" algn="r" defTabSz="4572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099">
              <a:lnSpc>
                <a:spcPts val="1431"/>
              </a:lnSpc>
            </a:pPr>
            <a:fld id="{5ADD8612-79E5-F44F-A802-B6CF6889BE15}" type="slidenum">
              <a:rPr lang="en-US" smtClean="0"/>
              <a:pPr marL="38099">
                <a:lnSpc>
                  <a:spcPts val="1431"/>
                </a:lnSpc>
              </a:pPr>
              <a:t>11</a:t>
            </a:fld>
            <a:endParaRPr spc="-25"/>
          </a:p>
        </p:txBody>
      </p:sp>
      <p:grpSp>
        <p:nvGrpSpPr>
          <p:cNvPr id="3" name="object 3"/>
          <p:cNvGrpSpPr/>
          <p:nvPr/>
        </p:nvGrpSpPr>
        <p:grpSpPr>
          <a:xfrm>
            <a:off x="4116554" y="1595375"/>
            <a:ext cx="3959225" cy="4061460"/>
            <a:chOff x="4116553" y="1595374"/>
            <a:chExt cx="3959225" cy="4061460"/>
          </a:xfrm>
        </p:grpSpPr>
        <p:sp>
          <p:nvSpPr>
            <p:cNvPr id="4" name="object 4"/>
            <p:cNvSpPr/>
            <p:nvPr/>
          </p:nvSpPr>
          <p:spPr>
            <a:xfrm>
              <a:off x="4116553" y="1742948"/>
              <a:ext cx="3959225" cy="3914140"/>
            </a:xfrm>
            <a:custGeom>
              <a:avLst/>
              <a:gdLst/>
              <a:ahLst/>
              <a:cxnLst/>
              <a:rect l="l" t="t" r="r" b="b"/>
              <a:pathLst>
                <a:path w="3959225" h="3914140">
                  <a:moveTo>
                    <a:pt x="2403499" y="0"/>
                  </a:moveTo>
                  <a:lnTo>
                    <a:pt x="2353588" y="227837"/>
                  </a:lnTo>
                  <a:lnTo>
                    <a:pt x="2401536" y="239079"/>
                  </a:lnTo>
                  <a:lnTo>
                    <a:pt x="2449007" y="251627"/>
                  </a:lnTo>
                  <a:lnTo>
                    <a:pt x="2495980" y="265466"/>
                  </a:lnTo>
                  <a:lnTo>
                    <a:pt x="2542433" y="280578"/>
                  </a:lnTo>
                  <a:lnTo>
                    <a:pt x="2588341" y="296946"/>
                  </a:lnTo>
                  <a:lnTo>
                    <a:pt x="2633684" y="314554"/>
                  </a:lnTo>
                  <a:lnTo>
                    <a:pt x="2678439" y="333384"/>
                  </a:lnTo>
                  <a:lnTo>
                    <a:pt x="2722583" y="353420"/>
                  </a:lnTo>
                  <a:lnTo>
                    <a:pt x="2766093" y="374644"/>
                  </a:lnTo>
                  <a:lnTo>
                    <a:pt x="2808948" y="397040"/>
                  </a:lnTo>
                  <a:lnTo>
                    <a:pt x="2851125" y="420590"/>
                  </a:lnTo>
                  <a:lnTo>
                    <a:pt x="2892601" y="445278"/>
                  </a:lnTo>
                  <a:lnTo>
                    <a:pt x="2933355" y="471087"/>
                  </a:lnTo>
                  <a:lnTo>
                    <a:pt x="2973362" y="497999"/>
                  </a:lnTo>
                  <a:lnTo>
                    <a:pt x="3012602" y="525999"/>
                  </a:lnTo>
                  <a:lnTo>
                    <a:pt x="3051051" y="555068"/>
                  </a:lnTo>
                  <a:lnTo>
                    <a:pt x="3088688" y="585189"/>
                  </a:lnTo>
                  <a:lnTo>
                    <a:pt x="3125489" y="616347"/>
                  </a:lnTo>
                  <a:lnTo>
                    <a:pt x="3161432" y="648524"/>
                  </a:lnTo>
                  <a:lnTo>
                    <a:pt x="3196495" y="681702"/>
                  </a:lnTo>
                  <a:lnTo>
                    <a:pt x="3230656" y="715866"/>
                  </a:lnTo>
                  <a:lnTo>
                    <a:pt x="3263891" y="750998"/>
                  </a:lnTo>
                  <a:lnTo>
                    <a:pt x="3296179" y="787081"/>
                  </a:lnTo>
                  <a:lnTo>
                    <a:pt x="3327496" y="824097"/>
                  </a:lnTo>
                  <a:lnTo>
                    <a:pt x="3357821" y="862032"/>
                  </a:lnTo>
                  <a:lnTo>
                    <a:pt x="3387131" y="900866"/>
                  </a:lnTo>
                  <a:lnTo>
                    <a:pt x="3415404" y="940584"/>
                  </a:lnTo>
                  <a:lnTo>
                    <a:pt x="3442616" y="981167"/>
                  </a:lnTo>
                  <a:lnTo>
                    <a:pt x="3468747" y="1022601"/>
                  </a:lnTo>
                  <a:lnTo>
                    <a:pt x="3493772" y="1064866"/>
                  </a:lnTo>
                  <a:lnTo>
                    <a:pt x="3517670" y="1107948"/>
                  </a:lnTo>
                  <a:lnTo>
                    <a:pt x="3539816" y="1150612"/>
                  </a:lnTo>
                  <a:lnTo>
                    <a:pt x="3560676" y="1193602"/>
                  </a:lnTo>
                  <a:lnTo>
                    <a:pt x="3580259" y="1236895"/>
                  </a:lnTo>
                  <a:lnTo>
                    <a:pt x="3598571" y="1280468"/>
                  </a:lnTo>
                  <a:lnTo>
                    <a:pt x="3615618" y="1324299"/>
                  </a:lnTo>
                  <a:lnTo>
                    <a:pt x="3631407" y="1368365"/>
                  </a:lnTo>
                  <a:lnTo>
                    <a:pt x="3645946" y="1412644"/>
                  </a:lnTo>
                  <a:lnTo>
                    <a:pt x="3659240" y="1457113"/>
                  </a:lnTo>
                  <a:lnTo>
                    <a:pt x="3671298" y="1501750"/>
                  </a:lnTo>
                  <a:lnTo>
                    <a:pt x="3682125" y="1546532"/>
                  </a:lnTo>
                  <a:lnTo>
                    <a:pt x="3691728" y="1591437"/>
                  </a:lnTo>
                  <a:lnTo>
                    <a:pt x="3700114" y="1636441"/>
                  </a:lnTo>
                  <a:lnTo>
                    <a:pt x="3707291" y="1681523"/>
                  </a:lnTo>
                  <a:lnTo>
                    <a:pt x="3713264" y="1726661"/>
                  </a:lnTo>
                  <a:lnTo>
                    <a:pt x="3718041" y="1771830"/>
                  </a:lnTo>
                  <a:lnTo>
                    <a:pt x="3721628" y="1817010"/>
                  </a:lnTo>
                  <a:lnTo>
                    <a:pt x="3724032" y="1862176"/>
                  </a:lnTo>
                  <a:lnTo>
                    <a:pt x="3725260" y="1907308"/>
                  </a:lnTo>
                  <a:lnTo>
                    <a:pt x="3725318" y="1952382"/>
                  </a:lnTo>
                  <a:lnTo>
                    <a:pt x="3724215" y="1997376"/>
                  </a:lnTo>
                  <a:lnTo>
                    <a:pt x="3721955" y="2042266"/>
                  </a:lnTo>
                  <a:lnTo>
                    <a:pt x="3718547" y="2087032"/>
                  </a:lnTo>
                  <a:lnTo>
                    <a:pt x="3713996" y="2131650"/>
                  </a:lnTo>
                  <a:lnTo>
                    <a:pt x="3708310" y="2176097"/>
                  </a:lnTo>
                  <a:lnTo>
                    <a:pt x="3701496" y="2220351"/>
                  </a:lnTo>
                  <a:lnTo>
                    <a:pt x="3693560" y="2264390"/>
                  </a:lnTo>
                  <a:lnTo>
                    <a:pt x="3684509" y="2308191"/>
                  </a:lnTo>
                  <a:lnTo>
                    <a:pt x="3674350" y="2351731"/>
                  </a:lnTo>
                  <a:lnTo>
                    <a:pt x="3663090" y="2394988"/>
                  </a:lnTo>
                  <a:lnTo>
                    <a:pt x="3650735" y="2437939"/>
                  </a:lnTo>
                  <a:lnTo>
                    <a:pt x="3637292" y="2480562"/>
                  </a:lnTo>
                  <a:lnTo>
                    <a:pt x="3622768" y="2522835"/>
                  </a:lnTo>
                  <a:lnTo>
                    <a:pt x="3607170" y="2564734"/>
                  </a:lnTo>
                  <a:lnTo>
                    <a:pt x="3590505" y="2606237"/>
                  </a:lnTo>
                  <a:lnTo>
                    <a:pt x="3572779" y="2647323"/>
                  </a:lnTo>
                  <a:lnTo>
                    <a:pt x="3553999" y="2687967"/>
                  </a:lnTo>
                  <a:lnTo>
                    <a:pt x="3534173" y="2728147"/>
                  </a:lnTo>
                  <a:lnTo>
                    <a:pt x="3513306" y="2767842"/>
                  </a:lnTo>
                  <a:lnTo>
                    <a:pt x="3491406" y="2807029"/>
                  </a:lnTo>
                  <a:lnTo>
                    <a:pt x="3468479" y="2845684"/>
                  </a:lnTo>
                  <a:lnTo>
                    <a:pt x="3444532" y="2883785"/>
                  </a:lnTo>
                  <a:lnTo>
                    <a:pt x="3419573" y="2921311"/>
                  </a:lnTo>
                  <a:lnTo>
                    <a:pt x="3393607" y="2958238"/>
                  </a:lnTo>
                  <a:lnTo>
                    <a:pt x="3366642" y="2994544"/>
                  </a:lnTo>
                  <a:lnTo>
                    <a:pt x="3338684" y="3030206"/>
                  </a:lnTo>
                  <a:lnTo>
                    <a:pt x="3309740" y="3065201"/>
                  </a:lnTo>
                  <a:lnTo>
                    <a:pt x="3279817" y="3099508"/>
                  </a:lnTo>
                  <a:lnTo>
                    <a:pt x="3248922" y="3133104"/>
                  </a:lnTo>
                  <a:lnTo>
                    <a:pt x="3217062" y="3165965"/>
                  </a:lnTo>
                  <a:lnTo>
                    <a:pt x="3184242" y="3198071"/>
                  </a:lnTo>
                  <a:lnTo>
                    <a:pt x="3150471" y="3229397"/>
                  </a:lnTo>
                  <a:lnTo>
                    <a:pt x="3115755" y="3259922"/>
                  </a:lnTo>
                  <a:lnTo>
                    <a:pt x="3080101" y="3289622"/>
                  </a:lnTo>
                  <a:lnTo>
                    <a:pt x="3043515" y="3318476"/>
                  </a:lnTo>
                  <a:lnTo>
                    <a:pt x="3006004" y="3346461"/>
                  </a:lnTo>
                  <a:lnTo>
                    <a:pt x="2967576" y="3373555"/>
                  </a:lnTo>
                  <a:lnTo>
                    <a:pt x="2928236" y="3399734"/>
                  </a:lnTo>
                  <a:lnTo>
                    <a:pt x="2887993" y="3424976"/>
                  </a:lnTo>
                  <a:lnTo>
                    <a:pt x="2846851" y="3449259"/>
                  </a:lnTo>
                  <a:lnTo>
                    <a:pt x="2804819" y="3472560"/>
                  </a:lnTo>
                  <a:lnTo>
                    <a:pt x="2762174" y="3494717"/>
                  </a:lnTo>
                  <a:lnTo>
                    <a:pt x="2719203" y="3515588"/>
                  </a:lnTo>
                  <a:lnTo>
                    <a:pt x="2675929" y="3535181"/>
                  </a:lnTo>
                  <a:lnTo>
                    <a:pt x="2632375" y="3553502"/>
                  </a:lnTo>
                  <a:lnTo>
                    <a:pt x="2588563" y="3570558"/>
                  </a:lnTo>
                  <a:lnTo>
                    <a:pt x="2544516" y="3586356"/>
                  </a:lnTo>
                  <a:lnTo>
                    <a:pt x="2500256" y="3600903"/>
                  </a:lnTo>
                  <a:lnTo>
                    <a:pt x="2455806" y="3614205"/>
                  </a:lnTo>
                  <a:lnTo>
                    <a:pt x="2411188" y="3626269"/>
                  </a:lnTo>
                  <a:lnTo>
                    <a:pt x="2366425" y="3637102"/>
                  </a:lnTo>
                  <a:lnTo>
                    <a:pt x="2321539" y="3646711"/>
                  </a:lnTo>
                  <a:lnTo>
                    <a:pt x="2276553" y="3655103"/>
                  </a:lnTo>
                  <a:lnTo>
                    <a:pt x="2231490" y="3662284"/>
                  </a:lnTo>
                  <a:lnTo>
                    <a:pt x="2186371" y="3668261"/>
                  </a:lnTo>
                  <a:lnTo>
                    <a:pt x="2141220" y="3673041"/>
                  </a:lnTo>
                  <a:lnTo>
                    <a:pt x="2096060" y="3676631"/>
                  </a:lnTo>
                  <a:lnTo>
                    <a:pt x="2050911" y="3679038"/>
                  </a:lnTo>
                  <a:lnTo>
                    <a:pt x="2005798" y="3680268"/>
                  </a:lnTo>
                  <a:lnTo>
                    <a:pt x="1960743" y="3680328"/>
                  </a:lnTo>
                  <a:lnTo>
                    <a:pt x="1915768" y="3679225"/>
                  </a:lnTo>
                  <a:lnTo>
                    <a:pt x="1870895" y="3676966"/>
                  </a:lnTo>
                  <a:lnTo>
                    <a:pt x="1826148" y="3673558"/>
                  </a:lnTo>
                  <a:lnTo>
                    <a:pt x="1781548" y="3669007"/>
                  </a:lnTo>
                  <a:lnTo>
                    <a:pt x="1737119" y="3663320"/>
                  </a:lnTo>
                  <a:lnTo>
                    <a:pt x="1692883" y="3656504"/>
                  </a:lnTo>
                  <a:lnTo>
                    <a:pt x="1648862" y="3648566"/>
                  </a:lnTo>
                  <a:lnTo>
                    <a:pt x="1605079" y="3639512"/>
                  </a:lnTo>
                  <a:lnTo>
                    <a:pt x="1561557" y="3629350"/>
                  </a:lnTo>
                  <a:lnTo>
                    <a:pt x="1518317" y="3618086"/>
                  </a:lnTo>
                  <a:lnTo>
                    <a:pt x="1475383" y="3605726"/>
                  </a:lnTo>
                  <a:lnTo>
                    <a:pt x="1432777" y="3592279"/>
                  </a:lnTo>
                  <a:lnTo>
                    <a:pt x="1390522" y="3577750"/>
                  </a:lnTo>
                  <a:lnTo>
                    <a:pt x="1348640" y="3562146"/>
                  </a:lnTo>
                  <a:lnTo>
                    <a:pt x="1307154" y="3545475"/>
                  </a:lnTo>
                  <a:lnTo>
                    <a:pt x="1266086" y="3527742"/>
                  </a:lnTo>
                  <a:lnTo>
                    <a:pt x="1225458" y="3508955"/>
                  </a:lnTo>
                  <a:lnTo>
                    <a:pt x="1185294" y="3489121"/>
                  </a:lnTo>
                  <a:lnTo>
                    <a:pt x="1145616" y="3468246"/>
                  </a:lnTo>
                  <a:lnTo>
                    <a:pt x="1106446" y="3446337"/>
                  </a:lnTo>
                  <a:lnTo>
                    <a:pt x="1067807" y="3423401"/>
                  </a:lnTo>
                  <a:lnTo>
                    <a:pt x="1029722" y="3399445"/>
                  </a:lnTo>
                  <a:lnTo>
                    <a:pt x="992212" y="3374475"/>
                  </a:lnTo>
                  <a:lnTo>
                    <a:pt x="955301" y="3348498"/>
                  </a:lnTo>
                  <a:lnTo>
                    <a:pt x="919011" y="3321522"/>
                  </a:lnTo>
                  <a:lnTo>
                    <a:pt x="883365" y="3293552"/>
                  </a:lnTo>
                  <a:lnTo>
                    <a:pt x="848385" y="3264597"/>
                  </a:lnTo>
                  <a:lnTo>
                    <a:pt x="814093" y="3234661"/>
                  </a:lnTo>
                  <a:lnTo>
                    <a:pt x="780512" y="3203753"/>
                  </a:lnTo>
                  <a:lnTo>
                    <a:pt x="747666" y="3171879"/>
                  </a:lnTo>
                  <a:lnTo>
                    <a:pt x="715575" y="3139046"/>
                  </a:lnTo>
                  <a:lnTo>
                    <a:pt x="684263" y="3105260"/>
                  </a:lnTo>
                  <a:lnTo>
                    <a:pt x="653753" y="3070529"/>
                  </a:lnTo>
                  <a:lnTo>
                    <a:pt x="624067" y="3034859"/>
                  </a:lnTo>
                  <a:lnTo>
                    <a:pt x="595227" y="2998257"/>
                  </a:lnTo>
                  <a:lnTo>
                    <a:pt x="567255" y="2960730"/>
                  </a:lnTo>
                  <a:lnTo>
                    <a:pt x="540176" y="2922285"/>
                  </a:lnTo>
                  <a:lnTo>
                    <a:pt x="514010" y="2882928"/>
                  </a:lnTo>
                  <a:lnTo>
                    <a:pt x="488781" y="2842666"/>
                  </a:lnTo>
                  <a:lnTo>
                    <a:pt x="464511" y="2801506"/>
                  </a:lnTo>
                  <a:lnTo>
                    <a:pt x="441222" y="2759456"/>
                  </a:lnTo>
                  <a:lnTo>
                    <a:pt x="419077" y="2716791"/>
                  </a:lnTo>
                  <a:lnTo>
                    <a:pt x="398216" y="2673801"/>
                  </a:lnTo>
                  <a:lnTo>
                    <a:pt x="378633" y="2630508"/>
                  </a:lnTo>
                  <a:lnTo>
                    <a:pt x="360322" y="2586935"/>
                  </a:lnTo>
                  <a:lnTo>
                    <a:pt x="343275" y="2543104"/>
                  </a:lnTo>
                  <a:lnTo>
                    <a:pt x="327485" y="2499038"/>
                  </a:lnTo>
                  <a:lnTo>
                    <a:pt x="312947" y="2454759"/>
                  </a:lnTo>
                  <a:lnTo>
                    <a:pt x="299652" y="2410290"/>
                  </a:lnTo>
                  <a:lnTo>
                    <a:pt x="287595" y="2365653"/>
                  </a:lnTo>
                  <a:lnTo>
                    <a:pt x="276768" y="2320871"/>
                  </a:lnTo>
                  <a:lnTo>
                    <a:pt x="267165" y="2275966"/>
                  </a:lnTo>
                  <a:lnTo>
                    <a:pt x="258778" y="2230962"/>
                  </a:lnTo>
                  <a:lnTo>
                    <a:pt x="251602" y="2185880"/>
                  </a:lnTo>
                  <a:lnTo>
                    <a:pt x="245629" y="2140742"/>
                  </a:lnTo>
                  <a:lnTo>
                    <a:pt x="240852" y="2095573"/>
                  </a:lnTo>
                  <a:lnTo>
                    <a:pt x="237265" y="2050393"/>
                  </a:lnTo>
                  <a:lnTo>
                    <a:pt x="234861" y="2005227"/>
                  </a:lnTo>
                  <a:lnTo>
                    <a:pt x="233633" y="1960095"/>
                  </a:lnTo>
                  <a:lnTo>
                    <a:pt x="233574" y="1915021"/>
                  </a:lnTo>
                  <a:lnTo>
                    <a:pt x="234678" y="1870027"/>
                  </a:lnTo>
                  <a:lnTo>
                    <a:pt x="236937" y="1825137"/>
                  </a:lnTo>
                  <a:lnTo>
                    <a:pt x="240346" y="1780371"/>
                  </a:lnTo>
                  <a:lnTo>
                    <a:pt x="244896" y="1735753"/>
                  </a:lnTo>
                  <a:lnTo>
                    <a:pt x="250582" y="1691306"/>
                  </a:lnTo>
                  <a:lnTo>
                    <a:pt x="257396" y="1647052"/>
                  </a:lnTo>
                  <a:lnTo>
                    <a:pt x="265332" y="1603013"/>
                  </a:lnTo>
                  <a:lnTo>
                    <a:pt x="274383" y="1559212"/>
                  </a:lnTo>
                  <a:lnTo>
                    <a:pt x="284543" y="1515672"/>
                  </a:lnTo>
                  <a:lnTo>
                    <a:pt x="295803" y="1472415"/>
                  </a:lnTo>
                  <a:lnTo>
                    <a:pt x="308158" y="1429464"/>
                  </a:lnTo>
                  <a:lnTo>
                    <a:pt x="321601" y="1386841"/>
                  </a:lnTo>
                  <a:lnTo>
                    <a:pt x="336125" y="1344568"/>
                  </a:lnTo>
                  <a:lnTo>
                    <a:pt x="351722" y="1302669"/>
                  </a:lnTo>
                  <a:lnTo>
                    <a:pt x="368388" y="1261166"/>
                  </a:lnTo>
                  <a:lnTo>
                    <a:pt x="386114" y="1220080"/>
                  </a:lnTo>
                  <a:lnTo>
                    <a:pt x="404893" y="1179436"/>
                  </a:lnTo>
                  <a:lnTo>
                    <a:pt x="424720" y="1139256"/>
                  </a:lnTo>
                  <a:lnTo>
                    <a:pt x="445587" y="1099561"/>
                  </a:lnTo>
                  <a:lnTo>
                    <a:pt x="467487" y="1060374"/>
                  </a:lnTo>
                  <a:lnTo>
                    <a:pt x="490414" y="1021719"/>
                  </a:lnTo>
                  <a:lnTo>
                    <a:pt x="514360" y="983618"/>
                  </a:lnTo>
                  <a:lnTo>
                    <a:pt x="539320" y="946092"/>
                  </a:lnTo>
                  <a:lnTo>
                    <a:pt x="565286" y="909165"/>
                  </a:lnTo>
                  <a:lnTo>
                    <a:pt x="592251" y="872859"/>
                  </a:lnTo>
                  <a:lnTo>
                    <a:pt x="620209" y="837197"/>
                  </a:lnTo>
                  <a:lnTo>
                    <a:pt x="649153" y="802202"/>
                  </a:lnTo>
                  <a:lnTo>
                    <a:pt x="679075" y="767895"/>
                  </a:lnTo>
                  <a:lnTo>
                    <a:pt x="709971" y="734299"/>
                  </a:lnTo>
                  <a:lnTo>
                    <a:pt x="741831" y="701438"/>
                  </a:lnTo>
                  <a:lnTo>
                    <a:pt x="774650" y="669332"/>
                  </a:lnTo>
                  <a:lnTo>
                    <a:pt x="808421" y="638006"/>
                  </a:lnTo>
                  <a:lnTo>
                    <a:pt x="843137" y="607481"/>
                  </a:lnTo>
                  <a:lnTo>
                    <a:pt x="878792" y="577781"/>
                  </a:lnTo>
                  <a:lnTo>
                    <a:pt x="915378" y="548927"/>
                  </a:lnTo>
                  <a:lnTo>
                    <a:pt x="952888" y="520942"/>
                  </a:lnTo>
                  <a:lnTo>
                    <a:pt x="991316" y="493848"/>
                  </a:lnTo>
                  <a:lnTo>
                    <a:pt x="1030656" y="467669"/>
                  </a:lnTo>
                  <a:lnTo>
                    <a:pt x="1070900" y="442427"/>
                  </a:lnTo>
                  <a:lnTo>
                    <a:pt x="1112041" y="418144"/>
                  </a:lnTo>
                  <a:lnTo>
                    <a:pt x="1154073" y="394842"/>
                  </a:lnTo>
                  <a:lnTo>
                    <a:pt x="1201571" y="510539"/>
                  </a:lnTo>
                  <a:lnTo>
                    <a:pt x="1271802" y="210438"/>
                  </a:lnTo>
                  <a:lnTo>
                    <a:pt x="1017548" y="62229"/>
                  </a:lnTo>
                  <a:lnTo>
                    <a:pt x="1065046" y="177926"/>
                  </a:lnTo>
                  <a:lnTo>
                    <a:pt x="1020842" y="201684"/>
                  </a:lnTo>
                  <a:lnTo>
                    <a:pt x="977372" y="226485"/>
                  </a:lnTo>
                  <a:lnTo>
                    <a:pt x="934650" y="252309"/>
                  </a:lnTo>
                  <a:lnTo>
                    <a:pt x="892689" y="279140"/>
                  </a:lnTo>
                  <a:lnTo>
                    <a:pt x="851504" y="306958"/>
                  </a:lnTo>
                  <a:lnTo>
                    <a:pt x="811110" y="335746"/>
                  </a:lnTo>
                  <a:lnTo>
                    <a:pt x="771519" y="365484"/>
                  </a:lnTo>
                  <a:lnTo>
                    <a:pt x="732746" y="396155"/>
                  </a:lnTo>
                  <a:lnTo>
                    <a:pt x="694805" y="427739"/>
                  </a:lnTo>
                  <a:lnTo>
                    <a:pt x="657710" y="460219"/>
                  </a:lnTo>
                  <a:lnTo>
                    <a:pt x="621476" y="493576"/>
                  </a:lnTo>
                  <a:lnTo>
                    <a:pt x="586115" y="527792"/>
                  </a:lnTo>
                  <a:lnTo>
                    <a:pt x="551643" y="562848"/>
                  </a:lnTo>
                  <a:lnTo>
                    <a:pt x="518072" y="598725"/>
                  </a:lnTo>
                  <a:lnTo>
                    <a:pt x="485419" y="635406"/>
                  </a:lnTo>
                  <a:lnTo>
                    <a:pt x="453695" y="672873"/>
                  </a:lnTo>
                  <a:lnTo>
                    <a:pt x="422916" y="711105"/>
                  </a:lnTo>
                  <a:lnTo>
                    <a:pt x="393095" y="750086"/>
                  </a:lnTo>
                  <a:lnTo>
                    <a:pt x="364247" y="789797"/>
                  </a:lnTo>
                  <a:lnTo>
                    <a:pt x="336385" y="830219"/>
                  </a:lnTo>
                  <a:lnTo>
                    <a:pt x="309523" y="871334"/>
                  </a:lnTo>
                  <a:lnTo>
                    <a:pt x="283676" y="913124"/>
                  </a:lnTo>
                  <a:lnTo>
                    <a:pt x="258858" y="955570"/>
                  </a:lnTo>
                  <a:lnTo>
                    <a:pt x="235082" y="998653"/>
                  </a:lnTo>
                  <a:lnTo>
                    <a:pt x="212363" y="1042356"/>
                  </a:lnTo>
                  <a:lnTo>
                    <a:pt x="190715" y="1086660"/>
                  </a:lnTo>
                  <a:lnTo>
                    <a:pt x="170152" y="1131546"/>
                  </a:lnTo>
                  <a:lnTo>
                    <a:pt x="150687" y="1176996"/>
                  </a:lnTo>
                  <a:lnTo>
                    <a:pt x="132335" y="1222992"/>
                  </a:lnTo>
                  <a:lnTo>
                    <a:pt x="115110" y="1269515"/>
                  </a:lnTo>
                  <a:lnTo>
                    <a:pt x="99026" y="1316547"/>
                  </a:lnTo>
                  <a:lnTo>
                    <a:pt x="84097" y="1364069"/>
                  </a:lnTo>
                  <a:lnTo>
                    <a:pt x="70336" y="1412063"/>
                  </a:lnTo>
                  <a:lnTo>
                    <a:pt x="57759" y="1460511"/>
                  </a:lnTo>
                  <a:lnTo>
                    <a:pt x="46379" y="1509394"/>
                  </a:lnTo>
                  <a:lnTo>
                    <a:pt x="36636" y="1556505"/>
                  </a:lnTo>
                  <a:lnTo>
                    <a:pt x="28063" y="1603583"/>
                  </a:lnTo>
                  <a:lnTo>
                    <a:pt x="20651" y="1650615"/>
                  </a:lnTo>
                  <a:lnTo>
                    <a:pt x="14390" y="1697584"/>
                  </a:lnTo>
                  <a:lnTo>
                    <a:pt x="9269" y="1744475"/>
                  </a:lnTo>
                  <a:lnTo>
                    <a:pt x="5280" y="1791273"/>
                  </a:lnTo>
                  <a:lnTo>
                    <a:pt x="2412" y="1837962"/>
                  </a:lnTo>
                  <a:lnTo>
                    <a:pt x="655" y="1884527"/>
                  </a:lnTo>
                  <a:lnTo>
                    <a:pt x="0" y="1930952"/>
                  </a:lnTo>
                  <a:lnTo>
                    <a:pt x="436" y="1977222"/>
                  </a:lnTo>
                  <a:lnTo>
                    <a:pt x="1953" y="2023322"/>
                  </a:lnTo>
                  <a:lnTo>
                    <a:pt x="4543" y="2069236"/>
                  </a:lnTo>
                  <a:lnTo>
                    <a:pt x="8194" y="2114948"/>
                  </a:lnTo>
                  <a:lnTo>
                    <a:pt x="12897" y="2160444"/>
                  </a:lnTo>
                  <a:lnTo>
                    <a:pt x="18643" y="2205707"/>
                  </a:lnTo>
                  <a:lnTo>
                    <a:pt x="25421" y="2250723"/>
                  </a:lnTo>
                  <a:lnTo>
                    <a:pt x="33221" y="2295476"/>
                  </a:lnTo>
                  <a:lnTo>
                    <a:pt x="42034" y="2339950"/>
                  </a:lnTo>
                  <a:lnTo>
                    <a:pt x="51849" y="2384130"/>
                  </a:lnTo>
                  <a:lnTo>
                    <a:pt x="62657" y="2428001"/>
                  </a:lnTo>
                  <a:lnTo>
                    <a:pt x="74448" y="2471547"/>
                  </a:lnTo>
                  <a:lnTo>
                    <a:pt x="87212" y="2514753"/>
                  </a:lnTo>
                  <a:lnTo>
                    <a:pt x="100939" y="2557603"/>
                  </a:lnTo>
                  <a:lnTo>
                    <a:pt x="115620" y="2600082"/>
                  </a:lnTo>
                  <a:lnTo>
                    <a:pt x="131244" y="2642174"/>
                  </a:lnTo>
                  <a:lnTo>
                    <a:pt x="147801" y="2683864"/>
                  </a:lnTo>
                  <a:lnTo>
                    <a:pt x="165282" y="2725137"/>
                  </a:lnTo>
                  <a:lnTo>
                    <a:pt x="183677" y="2765977"/>
                  </a:lnTo>
                  <a:lnTo>
                    <a:pt x="202976" y="2806369"/>
                  </a:lnTo>
                  <a:lnTo>
                    <a:pt x="223169" y="2846297"/>
                  </a:lnTo>
                  <a:lnTo>
                    <a:pt x="244246" y="2885746"/>
                  </a:lnTo>
                  <a:lnTo>
                    <a:pt x="266197" y="2924700"/>
                  </a:lnTo>
                  <a:lnTo>
                    <a:pt x="289012" y="2963145"/>
                  </a:lnTo>
                  <a:lnTo>
                    <a:pt x="312682" y="3001063"/>
                  </a:lnTo>
                  <a:lnTo>
                    <a:pt x="337197" y="3038441"/>
                  </a:lnTo>
                  <a:lnTo>
                    <a:pt x="362547" y="3075263"/>
                  </a:lnTo>
                  <a:lnTo>
                    <a:pt x="388721" y="3111513"/>
                  </a:lnTo>
                  <a:lnTo>
                    <a:pt x="415710" y="3147175"/>
                  </a:lnTo>
                  <a:lnTo>
                    <a:pt x="443505" y="3182235"/>
                  </a:lnTo>
                  <a:lnTo>
                    <a:pt x="472095" y="3216677"/>
                  </a:lnTo>
                  <a:lnTo>
                    <a:pt x="501470" y="3250486"/>
                  </a:lnTo>
                  <a:lnTo>
                    <a:pt x="531621" y="3283645"/>
                  </a:lnTo>
                  <a:lnTo>
                    <a:pt x="562537" y="3316140"/>
                  </a:lnTo>
                  <a:lnTo>
                    <a:pt x="594209" y="3347956"/>
                  </a:lnTo>
                  <a:lnTo>
                    <a:pt x="626627" y="3379076"/>
                  </a:lnTo>
                  <a:lnTo>
                    <a:pt x="659781" y="3409485"/>
                  </a:lnTo>
                  <a:lnTo>
                    <a:pt x="693661" y="3439168"/>
                  </a:lnTo>
                  <a:lnTo>
                    <a:pt x="728258" y="3468110"/>
                  </a:lnTo>
                  <a:lnTo>
                    <a:pt x="763561" y="3496295"/>
                  </a:lnTo>
                  <a:lnTo>
                    <a:pt x="799560" y="3523707"/>
                  </a:lnTo>
                  <a:lnTo>
                    <a:pt x="836246" y="3550332"/>
                  </a:lnTo>
                  <a:lnTo>
                    <a:pt x="873609" y="3576153"/>
                  </a:lnTo>
                  <a:lnTo>
                    <a:pt x="911638" y="3601156"/>
                  </a:lnTo>
                  <a:lnTo>
                    <a:pt x="950325" y="3625324"/>
                  </a:lnTo>
                  <a:lnTo>
                    <a:pt x="989659" y="3648643"/>
                  </a:lnTo>
                  <a:lnTo>
                    <a:pt x="1029630" y="3671097"/>
                  </a:lnTo>
                  <a:lnTo>
                    <a:pt x="1070228" y="3692670"/>
                  </a:lnTo>
                  <a:lnTo>
                    <a:pt x="1111444" y="3713348"/>
                  </a:lnTo>
                  <a:lnTo>
                    <a:pt x="1153267" y="3733114"/>
                  </a:lnTo>
                  <a:lnTo>
                    <a:pt x="1195689" y="3751953"/>
                  </a:lnTo>
                  <a:lnTo>
                    <a:pt x="1238698" y="3769851"/>
                  </a:lnTo>
                  <a:lnTo>
                    <a:pt x="1282285" y="3786790"/>
                  </a:lnTo>
                  <a:lnTo>
                    <a:pt x="1326440" y="3802757"/>
                  </a:lnTo>
                  <a:lnTo>
                    <a:pt x="1371154" y="3817735"/>
                  </a:lnTo>
                  <a:lnTo>
                    <a:pt x="1416416" y="3831709"/>
                  </a:lnTo>
                  <a:lnTo>
                    <a:pt x="1462216" y="3844664"/>
                  </a:lnTo>
                  <a:lnTo>
                    <a:pt x="1508545" y="3856584"/>
                  </a:lnTo>
                  <a:lnTo>
                    <a:pt x="1555393" y="3867454"/>
                  </a:lnTo>
                  <a:lnTo>
                    <a:pt x="1602481" y="3877203"/>
                  </a:lnTo>
                  <a:lnTo>
                    <a:pt x="1649537" y="3885781"/>
                  </a:lnTo>
                  <a:lnTo>
                    <a:pt x="1696547" y="3893198"/>
                  </a:lnTo>
                  <a:lnTo>
                    <a:pt x="1743494" y="3899464"/>
                  </a:lnTo>
                  <a:lnTo>
                    <a:pt x="1790364" y="3904588"/>
                  </a:lnTo>
                  <a:lnTo>
                    <a:pt x="1837140" y="3908580"/>
                  </a:lnTo>
                  <a:lnTo>
                    <a:pt x="1883808" y="3911451"/>
                  </a:lnTo>
                  <a:lnTo>
                    <a:pt x="1930352" y="3913210"/>
                  </a:lnTo>
                  <a:lnTo>
                    <a:pt x="1976756" y="3913867"/>
                  </a:lnTo>
                  <a:lnTo>
                    <a:pt x="2023006" y="3913432"/>
                  </a:lnTo>
                  <a:lnTo>
                    <a:pt x="2069085" y="3911914"/>
                  </a:lnTo>
                  <a:lnTo>
                    <a:pt x="2114978" y="3909325"/>
                  </a:lnTo>
                  <a:lnTo>
                    <a:pt x="2160671" y="3905673"/>
                  </a:lnTo>
                  <a:lnTo>
                    <a:pt x="2206147" y="3900969"/>
                  </a:lnTo>
                  <a:lnTo>
                    <a:pt x="2251390" y="3895222"/>
                  </a:lnTo>
                  <a:lnTo>
                    <a:pt x="2296387" y="3888442"/>
                  </a:lnTo>
                  <a:lnTo>
                    <a:pt x="2341120" y="3880640"/>
                  </a:lnTo>
                  <a:lnTo>
                    <a:pt x="2385576" y="3871824"/>
                  </a:lnTo>
                  <a:lnTo>
                    <a:pt x="2429737" y="3862006"/>
                  </a:lnTo>
                  <a:lnTo>
                    <a:pt x="2473590" y="3851194"/>
                  </a:lnTo>
                  <a:lnTo>
                    <a:pt x="2517117" y="3839399"/>
                  </a:lnTo>
                  <a:lnTo>
                    <a:pt x="2560305" y="3826631"/>
                  </a:lnTo>
                  <a:lnTo>
                    <a:pt x="2603137" y="3812899"/>
                  </a:lnTo>
                  <a:lnTo>
                    <a:pt x="2645599" y="3798214"/>
                  </a:lnTo>
                  <a:lnTo>
                    <a:pt x="2687674" y="3782584"/>
                  </a:lnTo>
                  <a:lnTo>
                    <a:pt x="2729347" y="3766021"/>
                  </a:lnTo>
                  <a:lnTo>
                    <a:pt x="2770604" y="3748534"/>
                  </a:lnTo>
                  <a:lnTo>
                    <a:pt x="2811427" y="3730133"/>
                  </a:lnTo>
                  <a:lnTo>
                    <a:pt x="2851803" y="3710827"/>
                  </a:lnTo>
                  <a:lnTo>
                    <a:pt x="2891715" y="3690628"/>
                  </a:lnTo>
                  <a:lnTo>
                    <a:pt x="2931149" y="3669543"/>
                  </a:lnTo>
                  <a:lnTo>
                    <a:pt x="2970088" y="3647585"/>
                  </a:lnTo>
                  <a:lnTo>
                    <a:pt x="3008517" y="3624761"/>
                  </a:lnTo>
                  <a:lnTo>
                    <a:pt x="3046421" y="3601083"/>
                  </a:lnTo>
                  <a:lnTo>
                    <a:pt x="3083784" y="3576560"/>
                  </a:lnTo>
                  <a:lnTo>
                    <a:pt x="3120592" y="3551202"/>
                  </a:lnTo>
                  <a:lnTo>
                    <a:pt x="3156828" y="3525018"/>
                  </a:lnTo>
                  <a:lnTo>
                    <a:pt x="3192477" y="3498020"/>
                  </a:lnTo>
                  <a:lnTo>
                    <a:pt x="3227524" y="3470216"/>
                  </a:lnTo>
                  <a:lnTo>
                    <a:pt x="3261953" y="3441617"/>
                  </a:lnTo>
                  <a:lnTo>
                    <a:pt x="3295749" y="3412232"/>
                  </a:lnTo>
                  <a:lnTo>
                    <a:pt x="3328896" y="3382071"/>
                  </a:lnTo>
                  <a:lnTo>
                    <a:pt x="3361379" y="3351145"/>
                  </a:lnTo>
                  <a:lnTo>
                    <a:pt x="3393183" y="3319462"/>
                  </a:lnTo>
                  <a:lnTo>
                    <a:pt x="3424292" y="3287034"/>
                  </a:lnTo>
                  <a:lnTo>
                    <a:pt x="3454690" y="3253869"/>
                  </a:lnTo>
                  <a:lnTo>
                    <a:pt x="3484363" y="3219979"/>
                  </a:lnTo>
                  <a:lnTo>
                    <a:pt x="3513294" y="3185371"/>
                  </a:lnTo>
                  <a:lnTo>
                    <a:pt x="3541469" y="3150058"/>
                  </a:lnTo>
                  <a:lnTo>
                    <a:pt x="3568872" y="3114047"/>
                  </a:lnTo>
                  <a:lnTo>
                    <a:pt x="3595488" y="3077350"/>
                  </a:lnTo>
                  <a:lnTo>
                    <a:pt x="3621300" y="3039976"/>
                  </a:lnTo>
                  <a:lnTo>
                    <a:pt x="3646294" y="3001935"/>
                  </a:lnTo>
                  <a:lnTo>
                    <a:pt x="3670455" y="2963237"/>
                  </a:lnTo>
                  <a:lnTo>
                    <a:pt x="3693766" y="2923892"/>
                  </a:lnTo>
                  <a:lnTo>
                    <a:pt x="3716212" y="2883910"/>
                  </a:lnTo>
                  <a:lnTo>
                    <a:pt x="3737779" y="2843300"/>
                  </a:lnTo>
                  <a:lnTo>
                    <a:pt x="3758450" y="2802072"/>
                  </a:lnTo>
                  <a:lnTo>
                    <a:pt x="3778210" y="2760237"/>
                  </a:lnTo>
                  <a:lnTo>
                    <a:pt x="3797044" y="2717805"/>
                  </a:lnTo>
                  <a:lnTo>
                    <a:pt x="3814936" y="2674784"/>
                  </a:lnTo>
                  <a:lnTo>
                    <a:pt x="3831870" y="2631185"/>
                  </a:lnTo>
                  <a:lnTo>
                    <a:pt x="3847832" y="2587018"/>
                  </a:lnTo>
                  <a:lnTo>
                    <a:pt x="3862806" y="2542293"/>
                  </a:lnTo>
                  <a:lnTo>
                    <a:pt x="3876777" y="2497020"/>
                  </a:lnTo>
                  <a:lnTo>
                    <a:pt x="3889729" y="2451208"/>
                  </a:lnTo>
                  <a:lnTo>
                    <a:pt x="3901646" y="2404868"/>
                  </a:lnTo>
                  <a:lnTo>
                    <a:pt x="3912513" y="2358009"/>
                  </a:lnTo>
                  <a:lnTo>
                    <a:pt x="3922257" y="2310898"/>
                  </a:lnTo>
                  <a:lnTo>
                    <a:pt x="3930829" y="2263820"/>
                  </a:lnTo>
                  <a:lnTo>
                    <a:pt x="3938241" y="2216788"/>
                  </a:lnTo>
                  <a:lnTo>
                    <a:pt x="3944503" y="2169819"/>
                  </a:lnTo>
                  <a:lnTo>
                    <a:pt x="3949623" y="2122928"/>
                  </a:lnTo>
                  <a:lnTo>
                    <a:pt x="3953612" y="2076130"/>
                  </a:lnTo>
                  <a:lnTo>
                    <a:pt x="3956481" y="2029441"/>
                  </a:lnTo>
                  <a:lnTo>
                    <a:pt x="3958237" y="1982877"/>
                  </a:lnTo>
                  <a:lnTo>
                    <a:pt x="3958893" y="1936451"/>
                  </a:lnTo>
                  <a:lnTo>
                    <a:pt x="3958457" y="1890181"/>
                  </a:lnTo>
                  <a:lnTo>
                    <a:pt x="3956939" y="1844081"/>
                  </a:lnTo>
                  <a:lnTo>
                    <a:pt x="3954350" y="1798168"/>
                  </a:lnTo>
                  <a:lnTo>
                    <a:pt x="3950699" y="1752455"/>
                  </a:lnTo>
                  <a:lnTo>
                    <a:pt x="3945995" y="1706960"/>
                  </a:lnTo>
                  <a:lnTo>
                    <a:pt x="3940250" y="1661696"/>
                  </a:lnTo>
                  <a:lnTo>
                    <a:pt x="3933472" y="1616681"/>
                  </a:lnTo>
                  <a:lnTo>
                    <a:pt x="3925672" y="1571928"/>
                  </a:lnTo>
                  <a:lnTo>
                    <a:pt x="3916859" y="1527454"/>
                  </a:lnTo>
                  <a:lnTo>
                    <a:pt x="3907044" y="1483274"/>
                  </a:lnTo>
                  <a:lnTo>
                    <a:pt x="3896235" y="1439403"/>
                  </a:lnTo>
                  <a:lnTo>
                    <a:pt x="3884444" y="1395858"/>
                  </a:lnTo>
                  <a:lnTo>
                    <a:pt x="3871680" y="1352652"/>
                  </a:lnTo>
                  <a:lnTo>
                    <a:pt x="3857953" y="1309802"/>
                  </a:lnTo>
                  <a:lnTo>
                    <a:pt x="3843273" y="1267324"/>
                  </a:lnTo>
                  <a:lnTo>
                    <a:pt x="3827649" y="1225232"/>
                  </a:lnTo>
                  <a:lnTo>
                    <a:pt x="3811091" y="1183541"/>
                  </a:lnTo>
                  <a:lnTo>
                    <a:pt x="3793610" y="1142269"/>
                  </a:lnTo>
                  <a:lnTo>
                    <a:pt x="3775215" y="1101429"/>
                  </a:lnTo>
                  <a:lnTo>
                    <a:pt x="3755917" y="1061038"/>
                  </a:lnTo>
                  <a:lnTo>
                    <a:pt x="3735724" y="1021110"/>
                  </a:lnTo>
                  <a:lnTo>
                    <a:pt x="3714647" y="981662"/>
                  </a:lnTo>
                  <a:lnTo>
                    <a:pt x="3692696" y="942708"/>
                  </a:lnTo>
                  <a:lnTo>
                    <a:pt x="3669880" y="904264"/>
                  </a:lnTo>
                  <a:lnTo>
                    <a:pt x="3646210" y="866346"/>
                  </a:lnTo>
                  <a:lnTo>
                    <a:pt x="3621695" y="828969"/>
                  </a:lnTo>
                  <a:lnTo>
                    <a:pt x="3596346" y="792148"/>
                  </a:lnTo>
                  <a:lnTo>
                    <a:pt x="3570172" y="755898"/>
                  </a:lnTo>
                  <a:lnTo>
                    <a:pt x="3543182" y="720237"/>
                  </a:lnTo>
                  <a:lnTo>
                    <a:pt x="3515388" y="685177"/>
                  </a:lnTo>
                  <a:lnTo>
                    <a:pt x="3486798" y="650736"/>
                  </a:lnTo>
                  <a:lnTo>
                    <a:pt x="3457423" y="616928"/>
                  </a:lnTo>
                  <a:lnTo>
                    <a:pt x="3427272" y="583770"/>
                  </a:lnTo>
                  <a:lnTo>
                    <a:pt x="3396356" y="551276"/>
                  </a:lnTo>
                  <a:lnTo>
                    <a:pt x="3364683" y="519461"/>
                  </a:lnTo>
                  <a:lnTo>
                    <a:pt x="3332265" y="488342"/>
                  </a:lnTo>
                  <a:lnTo>
                    <a:pt x="3299111" y="457934"/>
                  </a:lnTo>
                  <a:lnTo>
                    <a:pt x="3265231" y="428252"/>
                  </a:lnTo>
                  <a:lnTo>
                    <a:pt x="3230635" y="399311"/>
                  </a:lnTo>
                  <a:lnTo>
                    <a:pt x="3195332" y="371127"/>
                  </a:lnTo>
                  <a:lnTo>
                    <a:pt x="3159333" y="343716"/>
                  </a:lnTo>
                  <a:lnTo>
                    <a:pt x="3122647" y="317093"/>
                  </a:lnTo>
                  <a:lnTo>
                    <a:pt x="3085284" y="291273"/>
                  </a:lnTo>
                  <a:lnTo>
                    <a:pt x="3047254" y="266271"/>
                  </a:lnTo>
                  <a:lnTo>
                    <a:pt x="3008568" y="242104"/>
                  </a:lnTo>
                  <a:lnTo>
                    <a:pt x="2969234" y="218787"/>
                  </a:lnTo>
                  <a:lnTo>
                    <a:pt x="2929263" y="196335"/>
                  </a:lnTo>
                  <a:lnTo>
                    <a:pt x="2888665" y="174763"/>
                  </a:lnTo>
                  <a:lnTo>
                    <a:pt x="2847449" y="154087"/>
                  </a:lnTo>
                  <a:lnTo>
                    <a:pt x="2805625" y="134322"/>
                  </a:lnTo>
                  <a:lnTo>
                    <a:pt x="2763204" y="115485"/>
                  </a:lnTo>
                  <a:lnTo>
                    <a:pt x="2720195" y="97589"/>
                  </a:lnTo>
                  <a:lnTo>
                    <a:pt x="2676607" y="80651"/>
                  </a:lnTo>
                  <a:lnTo>
                    <a:pt x="2632452" y="64686"/>
                  </a:lnTo>
                  <a:lnTo>
                    <a:pt x="2587739" y="49710"/>
                  </a:lnTo>
                  <a:lnTo>
                    <a:pt x="2542477" y="35738"/>
                  </a:lnTo>
                  <a:lnTo>
                    <a:pt x="2496676" y="22785"/>
                  </a:lnTo>
                  <a:lnTo>
                    <a:pt x="2450347" y="10867"/>
                  </a:lnTo>
                  <a:lnTo>
                    <a:pt x="2403499" y="0"/>
                  </a:lnTo>
                  <a:close/>
                </a:path>
              </a:pathLst>
            </a:custGeom>
            <a:solidFill>
              <a:srgbClr val="CCCEDB"/>
            </a:solidFill>
          </p:spPr>
          <p:txBody>
            <a:bodyPr wrap="square" lIns="0" tIns="0" rIns="0" bIns="0" rtlCol="0"/>
            <a:lstStyle/>
            <a:p>
              <a:endParaRPr sz="1800"/>
            </a:p>
          </p:txBody>
        </p:sp>
        <p:sp>
          <p:nvSpPr>
            <p:cNvPr id="5" name="object 5"/>
            <p:cNvSpPr/>
            <p:nvPr/>
          </p:nvSpPr>
          <p:spPr>
            <a:xfrm>
              <a:off x="5446776" y="1601724"/>
              <a:ext cx="1298575" cy="647700"/>
            </a:xfrm>
            <a:custGeom>
              <a:avLst/>
              <a:gdLst/>
              <a:ahLst/>
              <a:cxnLst/>
              <a:rect l="l" t="t" r="r" b="b"/>
              <a:pathLst>
                <a:path w="1298575" h="647700">
                  <a:moveTo>
                    <a:pt x="1190498" y="0"/>
                  </a:moveTo>
                  <a:lnTo>
                    <a:pt x="107950" y="0"/>
                  </a:lnTo>
                  <a:lnTo>
                    <a:pt x="65954" y="8491"/>
                  </a:lnTo>
                  <a:lnTo>
                    <a:pt x="31638" y="31638"/>
                  </a:lnTo>
                  <a:lnTo>
                    <a:pt x="8491" y="65954"/>
                  </a:lnTo>
                  <a:lnTo>
                    <a:pt x="0" y="107950"/>
                  </a:lnTo>
                  <a:lnTo>
                    <a:pt x="0" y="539750"/>
                  </a:lnTo>
                  <a:lnTo>
                    <a:pt x="8491" y="581745"/>
                  </a:lnTo>
                  <a:lnTo>
                    <a:pt x="31638" y="616061"/>
                  </a:lnTo>
                  <a:lnTo>
                    <a:pt x="65954" y="639208"/>
                  </a:lnTo>
                  <a:lnTo>
                    <a:pt x="107950" y="647700"/>
                  </a:lnTo>
                  <a:lnTo>
                    <a:pt x="1190498" y="647700"/>
                  </a:lnTo>
                  <a:lnTo>
                    <a:pt x="1232493" y="639208"/>
                  </a:lnTo>
                  <a:lnTo>
                    <a:pt x="1266809" y="616061"/>
                  </a:lnTo>
                  <a:lnTo>
                    <a:pt x="1289956" y="581745"/>
                  </a:lnTo>
                  <a:lnTo>
                    <a:pt x="1298448" y="539750"/>
                  </a:lnTo>
                  <a:lnTo>
                    <a:pt x="1298448" y="107950"/>
                  </a:lnTo>
                  <a:lnTo>
                    <a:pt x="1289956" y="65954"/>
                  </a:lnTo>
                  <a:lnTo>
                    <a:pt x="1266809" y="31638"/>
                  </a:lnTo>
                  <a:lnTo>
                    <a:pt x="1232493" y="8491"/>
                  </a:lnTo>
                  <a:lnTo>
                    <a:pt x="1190498" y="0"/>
                  </a:lnTo>
                  <a:close/>
                </a:path>
              </a:pathLst>
            </a:custGeom>
            <a:solidFill>
              <a:schemeClr val="accent2"/>
            </a:solidFill>
          </p:spPr>
          <p:txBody>
            <a:bodyPr wrap="square" lIns="0" tIns="0" rIns="0" bIns="0" rtlCol="0"/>
            <a:lstStyle/>
            <a:p>
              <a:endParaRPr sz="1800"/>
            </a:p>
          </p:txBody>
        </p:sp>
        <p:sp>
          <p:nvSpPr>
            <p:cNvPr id="6" name="object 6"/>
            <p:cNvSpPr/>
            <p:nvPr/>
          </p:nvSpPr>
          <p:spPr>
            <a:xfrm>
              <a:off x="5446776" y="1601724"/>
              <a:ext cx="1298575" cy="647700"/>
            </a:xfrm>
            <a:custGeom>
              <a:avLst/>
              <a:gdLst/>
              <a:ahLst/>
              <a:cxnLst/>
              <a:rect l="l" t="t" r="r" b="b"/>
              <a:pathLst>
                <a:path w="1298575" h="647700">
                  <a:moveTo>
                    <a:pt x="0" y="107950"/>
                  </a:moveTo>
                  <a:lnTo>
                    <a:pt x="8491" y="65954"/>
                  </a:lnTo>
                  <a:lnTo>
                    <a:pt x="31638" y="31638"/>
                  </a:lnTo>
                  <a:lnTo>
                    <a:pt x="65954" y="8491"/>
                  </a:lnTo>
                  <a:lnTo>
                    <a:pt x="107950" y="0"/>
                  </a:lnTo>
                  <a:lnTo>
                    <a:pt x="1190498" y="0"/>
                  </a:lnTo>
                  <a:lnTo>
                    <a:pt x="1232493" y="8491"/>
                  </a:lnTo>
                  <a:lnTo>
                    <a:pt x="1266809" y="31638"/>
                  </a:lnTo>
                  <a:lnTo>
                    <a:pt x="1289956" y="65954"/>
                  </a:lnTo>
                  <a:lnTo>
                    <a:pt x="1298448" y="107950"/>
                  </a:lnTo>
                  <a:lnTo>
                    <a:pt x="1298448" y="539750"/>
                  </a:lnTo>
                  <a:lnTo>
                    <a:pt x="1289956" y="581745"/>
                  </a:lnTo>
                  <a:lnTo>
                    <a:pt x="1266809" y="616061"/>
                  </a:lnTo>
                  <a:lnTo>
                    <a:pt x="1232493" y="639208"/>
                  </a:lnTo>
                  <a:lnTo>
                    <a:pt x="1190498" y="647700"/>
                  </a:lnTo>
                  <a:lnTo>
                    <a:pt x="107950" y="647700"/>
                  </a:lnTo>
                  <a:lnTo>
                    <a:pt x="65954" y="639208"/>
                  </a:lnTo>
                  <a:lnTo>
                    <a:pt x="31638" y="616061"/>
                  </a:lnTo>
                  <a:lnTo>
                    <a:pt x="8491" y="581745"/>
                  </a:lnTo>
                  <a:lnTo>
                    <a:pt x="0" y="539750"/>
                  </a:lnTo>
                  <a:lnTo>
                    <a:pt x="0" y="107950"/>
                  </a:lnTo>
                  <a:close/>
                </a:path>
              </a:pathLst>
            </a:custGeom>
            <a:ln w="12700">
              <a:solidFill>
                <a:srgbClr val="FFFFFF"/>
              </a:solidFill>
            </a:ln>
          </p:spPr>
          <p:txBody>
            <a:bodyPr wrap="square" lIns="0" tIns="0" rIns="0" bIns="0" rtlCol="0"/>
            <a:lstStyle/>
            <a:p>
              <a:endParaRPr sz="1800"/>
            </a:p>
          </p:txBody>
        </p:sp>
      </p:grpSp>
      <p:sp>
        <p:nvSpPr>
          <p:cNvPr id="7" name="object 7"/>
          <p:cNvSpPr txBox="1"/>
          <p:nvPr/>
        </p:nvSpPr>
        <p:spPr>
          <a:xfrm>
            <a:off x="5797677" y="1806956"/>
            <a:ext cx="598171" cy="197490"/>
          </a:xfrm>
          <a:prstGeom prst="rect">
            <a:avLst/>
          </a:prstGeom>
        </p:spPr>
        <p:txBody>
          <a:bodyPr vert="horz" wrap="square" lIns="0" tIns="12700" rIns="0" bIns="0" rtlCol="0">
            <a:spAutoFit/>
          </a:bodyPr>
          <a:lstStyle/>
          <a:p>
            <a:pPr marL="12700">
              <a:spcBef>
                <a:spcPts val="100"/>
              </a:spcBef>
            </a:pPr>
            <a:r>
              <a:rPr sz="1200" spc="-11">
                <a:solidFill>
                  <a:srgbClr val="FFFFFF"/>
                </a:solidFill>
                <a:latin typeface="Open Sans" panose="020B0606030504020204" pitchFamily="34" charset="0"/>
                <a:cs typeface="Open Sans" panose="020B0606030504020204" pitchFamily="34" charset="0"/>
              </a:rPr>
              <a:t>Pre-Visit</a:t>
            </a:r>
            <a:endParaRPr sz="1200">
              <a:latin typeface="Open Sans" panose="020B0606030504020204" pitchFamily="34" charset="0"/>
              <a:cs typeface="Open Sans" panose="020B0606030504020204" pitchFamily="34" charset="0"/>
            </a:endParaRPr>
          </a:p>
        </p:txBody>
      </p:sp>
      <p:grpSp>
        <p:nvGrpSpPr>
          <p:cNvPr id="8" name="object 8"/>
          <p:cNvGrpSpPr/>
          <p:nvPr/>
        </p:nvGrpSpPr>
        <p:grpSpPr>
          <a:xfrm>
            <a:off x="6844031" y="2270506"/>
            <a:ext cx="1311275" cy="662305"/>
            <a:chOff x="6844030" y="2270505"/>
            <a:chExt cx="1311275" cy="662305"/>
          </a:xfrm>
          <a:solidFill>
            <a:schemeClr val="accent2"/>
          </a:solidFill>
        </p:grpSpPr>
        <p:sp>
          <p:nvSpPr>
            <p:cNvPr id="9" name="object 9"/>
            <p:cNvSpPr/>
            <p:nvPr/>
          </p:nvSpPr>
          <p:spPr>
            <a:xfrm>
              <a:off x="6850380" y="2276855"/>
              <a:ext cx="1298575" cy="649605"/>
            </a:xfrm>
            <a:custGeom>
              <a:avLst/>
              <a:gdLst/>
              <a:ahLst/>
              <a:cxnLst/>
              <a:rect l="l" t="t" r="r" b="b"/>
              <a:pathLst>
                <a:path w="1298575" h="649605">
                  <a:moveTo>
                    <a:pt x="1190244" y="0"/>
                  </a:moveTo>
                  <a:lnTo>
                    <a:pt x="108203" y="0"/>
                  </a:lnTo>
                  <a:lnTo>
                    <a:pt x="66061" y="8495"/>
                  </a:lnTo>
                  <a:lnTo>
                    <a:pt x="31670" y="31670"/>
                  </a:lnTo>
                  <a:lnTo>
                    <a:pt x="8495" y="66061"/>
                  </a:lnTo>
                  <a:lnTo>
                    <a:pt x="0" y="108204"/>
                  </a:lnTo>
                  <a:lnTo>
                    <a:pt x="0" y="541020"/>
                  </a:lnTo>
                  <a:lnTo>
                    <a:pt x="8495" y="583162"/>
                  </a:lnTo>
                  <a:lnTo>
                    <a:pt x="31670" y="617553"/>
                  </a:lnTo>
                  <a:lnTo>
                    <a:pt x="66061" y="640728"/>
                  </a:lnTo>
                  <a:lnTo>
                    <a:pt x="108203" y="649224"/>
                  </a:lnTo>
                  <a:lnTo>
                    <a:pt x="1190244" y="649224"/>
                  </a:lnTo>
                  <a:lnTo>
                    <a:pt x="1232386" y="640728"/>
                  </a:lnTo>
                  <a:lnTo>
                    <a:pt x="1266777" y="617553"/>
                  </a:lnTo>
                  <a:lnTo>
                    <a:pt x="1289952" y="583162"/>
                  </a:lnTo>
                  <a:lnTo>
                    <a:pt x="1298448" y="541020"/>
                  </a:lnTo>
                  <a:lnTo>
                    <a:pt x="1298448" y="108204"/>
                  </a:lnTo>
                  <a:lnTo>
                    <a:pt x="1289952" y="66061"/>
                  </a:lnTo>
                  <a:lnTo>
                    <a:pt x="1266777" y="31670"/>
                  </a:lnTo>
                  <a:lnTo>
                    <a:pt x="1232386" y="8495"/>
                  </a:lnTo>
                  <a:lnTo>
                    <a:pt x="1190244" y="0"/>
                  </a:lnTo>
                  <a:close/>
                </a:path>
              </a:pathLst>
            </a:custGeom>
            <a:grpFill/>
          </p:spPr>
          <p:txBody>
            <a:bodyPr wrap="square" lIns="0" tIns="0" rIns="0" bIns="0" rtlCol="0"/>
            <a:lstStyle/>
            <a:p>
              <a:endParaRPr sz="1800"/>
            </a:p>
          </p:txBody>
        </p:sp>
        <p:sp>
          <p:nvSpPr>
            <p:cNvPr id="10" name="object 10"/>
            <p:cNvSpPr/>
            <p:nvPr/>
          </p:nvSpPr>
          <p:spPr>
            <a:xfrm>
              <a:off x="6850380" y="2276855"/>
              <a:ext cx="1298575" cy="649605"/>
            </a:xfrm>
            <a:custGeom>
              <a:avLst/>
              <a:gdLst/>
              <a:ahLst/>
              <a:cxnLst/>
              <a:rect l="l" t="t" r="r" b="b"/>
              <a:pathLst>
                <a:path w="1298575" h="649605">
                  <a:moveTo>
                    <a:pt x="0" y="108204"/>
                  </a:moveTo>
                  <a:lnTo>
                    <a:pt x="8495" y="66061"/>
                  </a:lnTo>
                  <a:lnTo>
                    <a:pt x="31670" y="31670"/>
                  </a:lnTo>
                  <a:lnTo>
                    <a:pt x="66061" y="8495"/>
                  </a:lnTo>
                  <a:lnTo>
                    <a:pt x="108203" y="0"/>
                  </a:lnTo>
                  <a:lnTo>
                    <a:pt x="1190244" y="0"/>
                  </a:lnTo>
                  <a:lnTo>
                    <a:pt x="1232386" y="8495"/>
                  </a:lnTo>
                  <a:lnTo>
                    <a:pt x="1266777" y="31670"/>
                  </a:lnTo>
                  <a:lnTo>
                    <a:pt x="1289952" y="66061"/>
                  </a:lnTo>
                  <a:lnTo>
                    <a:pt x="1298448" y="108204"/>
                  </a:lnTo>
                  <a:lnTo>
                    <a:pt x="1298448" y="541020"/>
                  </a:lnTo>
                  <a:lnTo>
                    <a:pt x="1289952" y="583162"/>
                  </a:lnTo>
                  <a:lnTo>
                    <a:pt x="1266777" y="617553"/>
                  </a:lnTo>
                  <a:lnTo>
                    <a:pt x="1232386" y="640728"/>
                  </a:lnTo>
                  <a:lnTo>
                    <a:pt x="1190244" y="649224"/>
                  </a:lnTo>
                  <a:lnTo>
                    <a:pt x="108203" y="649224"/>
                  </a:lnTo>
                  <a:lnTo>
                    <a:pt x="66061" y="640728"/>
                  </a:lnTo>
                  <a:lnTo>
                    <a:pt x="31670" y="617553"/>
                  </a:lnTo>
                  <a:lnTo>
                    <a:pt x="8495" y="583162"/>
                  </a:lnTo>
                  <a:lnTo>
                    <a:pt x="0" y="541020"/>
                  </a:lnTo>
                  <a:lnTo>
                    <a:pt x="0" y="108204"/>
                  </a:lnTo>
                  <a:close/>
                </a:path>
              </a:pathLst>
            </a:custGeom>
            <a:grpFill/>
            <a:ln w="12700">
              <a:solidFill>
                <a:srgbClr val="FFFFFF"/>
              </a:solidFill>
            </a:ln>
          </p:spPr>
          <p:txBody>
            <a:bodyPr wrap="square" lIns="0" tIns="0" rIns="0" bIns="0" rtlCol="0"/>
            <a:lstStyle/>
            <a:p>
              <a:endParaRPr sz="1800"/>
            </a:p>
          </p:txBody>
        </p:sp>
      </p:grpSp>
      <p:sp>
        <p:nvSpPr>
          <p:cNvPr id="11" name="object 11"/>
          <p:cNvSpPr txBox="1"/>
          <p:nvPr/>
        </p:nvSpPr>
        <p:spPr>
          <a:xfrm>
            <a:off x="7041644" y="2482673"/>
            <a:ext cx="1044320" cy="197490"/>
          </a:xfrm>
          <a:prstGeom prst="rect">
            <a:avLst/>
          </a:prstGeom>
        </p:spPr>
        <p:txBody>
          <a:bodyPr vert="horz" wrap="square" lIns="0" tIns="12700" rIns="0" bIns="0" rtlCol="0">
            <a:spAutoFit/>
          </a:bodyPr>
          <a:lstStyle/>
          <a:p>
            <a:pPr marL="12700">
              <a:spcBef>
                <a:spcPts val="100"/>
              </a:spcBef>
            </a:pPr>
            <a:r>
              <a:rPr sz="1200" spc="-11" dirty="0">
                <a:solidFill>
                  <a:srgbClr val="FFFFFF"/>
                </a:solidFill>
                <a:latin typeface="Open Sans" panose="020B0606030504020204" pitchFamily="34" charset="0"/>
                <a:cs typeface="Open Sans" panose="020B0606030504020204" pitchFamily="34" charset="0"/>
              </a:rPr>
              <a:t>Authorization</a:t>
            </a:r>
            <a:endParaRPr sz="1200" dirty="0">
              <a:latin typeface="Open Sans" panose="020B0606030504020204" pitchFamily="34" charset="0"/>
              <a:cs typeface="Open Sans" panose="020B0606030504020204" pitchFamily="34" charset="0"/>
            </a:endParaRPr>
          </a:p>
        </p:txBody>
      </p:sp>
      <p:grpSp>
        <p:nvGrpSpPr>
          <p:cNvPr id="12" name="object 12"/>
          <p:cNvGrpSpPr/>
          <p:nvPr/>
        </p:nvGrpSpPr>
        <p:grpSpPr>
          <a:xfrm>
            <a:off x="7191503" y="3789936"/>
            <a:ext cx="1310005" cy="662305"/>
            <a:chOff x="7191502" y="3789934"/>
            <a:chExt cx="1310005" cy="662305"/>
          </a:xfrm>
          <a:solidFill>
            <a:schemeClr val="accent2"/>
          </a:solidFill>
        </p:grpSpPr>
        <p:sp>
          <p:nvSpPr>
            <p:cNvPr id="13" name="object 13"/>
            <p:cNvSpPr/>
            <p:nvPr/>
          </p:nvSpPr>
          <p:spPr>
            <a:xfrm>
              <a:off x="7197852" y="3796284"/>
              <a:ext cx="1297305" cy="649605"/>
            </a:xfrm>
            <a:custGeom>
              <a:avLst/>
              <a:gdLst/>
              <a:ahLst/>
              <a:cxnLst/>
              <a:rect l="l" t="t" r="r" b="b"/>
              <a:pathLst>
                <a:path w="1297304" h="649604">
                  <a:moveTo>
                    <a:pt x="1188720" y="0"/>
                  </a:moveTo>
                  <a:lnTo>
                    <a:pt x="108203" y="0"/>
                  </a:lnTo>
                  <a:lnTo>
                    <a:pt x="66061" y="8495"/>
                  </a:lnTo>
                  <a:lnTo>
                    <a:pt x="31670" y="31670"/>
                  </a:lnTo>
                  <a:lnTo>
                    <a:pt x="8495" y="66061"/>
                  </a:lnTo>
                  <a:lnTo>
                    <a:pt x="0" y="108204"/>
                  </a:lnTo>
                  <a:lnTo>
                    <a:pt x="0" y="541020"/>
                  </a:lnTo>
                  <a:lnTo>
                    <a:pt x="8495" y="583162"/>
                  </a:lnTo>
                  <a:lnTo>
                    <a:pt x="31670" y="617553"/>
                  </a:lnTo>
                  <a:lnTo>
                    <a:pt x="66061" y="640728"/>
                  </a:lnTo>
                  <a:lnTo>
                    <a:pt x="108203" y="649224"/>
                  </a:lnTo>
                  <a:lnTo>
                    <a:pt x="1188720" y="649224"/>
                  </a:lnTo>
                  <a:lnTo>
                    <a:pt x="1230862" y="640728"/>
                  </a:lnTo>
                  <a:lnTo>
                    <a:pt x="1265253" y="617553"/>
                  </a:lnTo>
                  <a:lnTo>
                    <a:pt x="1288428" y="583162"/>
                  </a:lnTo>
                  <a:lnTo>
                    <a:pt x="1296924" y="541020"/>
                  </a:lnTo>
                  <a:lnTo>
                    <a:pt x="1296924" y="108204"/>
                  </a:lnTo>
                  <a:lnTo>
                    <a:pt x="1288428" y="66061"/>
                  </a:lnTo>
                  <a:lnTo>
                    <a:pt x="1265253" y="31670"/>
                  </a:lnTo>
                  <a:lnTo>
                    <a:pt x="1230862" y="8495"/>
                  </a:lnTo>
                  <a:lnTo>
                    <a:pt x="1188720" y="0"/>
                  </a:lnTo>
                  <a:close/>
                </a:path>
              </a:pathLst>
            </a:custGeom>
            <a:grpFill/>
          </p:spPr>
          <p:txBody>
            <a:bodyPr wrap="square" lIns="0" tIns="0" rIns="0" bIns="0" rtlCol="0"/>
            <a:lstStyle/>
            <a:p>
              <a:endParaRPr sz="1800"/>
            </a:p>
          </p:txBody>
        </p:sp>
        <p:sp>
          <p:nvSpPr>
            <p:cNvPr id="14" name="object 14"/>
            <p:cNvSpPr/>
            <p:nvPr/>
          </p:nvSpPr>
          <p:spPr>
            <a:xfrm>
              <a:off x="7197852" y="3796284"/>
              <a:ext cx="1297305" cy="649605"/>
            </a:xfrm>
            <a:custGeom>
              <a:avLst/>
              <a:gdLst/>
              <a:ahLst/>
              <a:cxnLst/>
              <a:rect l="l" t="t" r="r" b="b"/>
              <a:pathLst>
                <a:path w="1297304" h="649604">
                  <a:moveTo>
                    <a:pt x="0" y="108204"/>
                  </a:moveTo>
                  <a:lnTo>
                    <a:pt x="8495" y="66061"/>
                  </a:lnTo>
                  <a:lnTo>
                    <a:pt x="31670" y="31670"/>
                  </a:lnTo>
                  <a:lnTo>
                    <a:pt x="66061" y="8495"/>
                  </a:lnTo>
                  <a:lnTo>
                    <a:pt x="108203" y="0"/>
                  </a:lnTo>
                  <a:lnTo>
                    <a:pt x="1188720" y="0"/>
                  </a:lnTo>
                  <a:lnTo>
                    <a:pt x="1230862" y="8495"/>
                  </a:lnTo>
                  <a:lnTo>
                    <a:pt x="1265253" y="31670"/>
                  </a:lnTo>
                  <a:lnTo>
                    <a:pt x="1288428" y="66061"/>
                  </a:lnTo>
                  <a:lnTo>
                    <a:pt x="1296924" y="108204"/>
                  </a:lnTo>
                  <a:lnTo>
                    <a:pt x="1296924" y="541020"/>
                  </a:lnTo>
                  <a:lnTo>
                    <a:pt x="1288428" y="583162"/>
                  </a:lnTo>
                  <a:lnTo>
                    <a:pt x="1265253" y="617553"/>
                  </a:lnTo>
                  <a:lnTo>
                    <a:pt x="1230862" y="640728"/>
                  </a:lnTo>
                  <a:lnTo>
                    <a:pt x="1188720" y="649224"/>
                  </a:lnTo>
                  <a:lnTo>
                    <a:pt x="108203" y="649224"/>
                  </a:lnTo>
                  <a:lnTo>
                    <a:pt x="66061" y="640728"/>
                  </a:lnTo>
                  <a:lnTo>
                    <a:pt x="31670" y="617553"/>
                  </a:lnTo>
                  <a:lnTo>
                    <a:pt x="8495" y="583162"/>
                  </a:lnTo>
                  <a:lnTo>
                    <a:pt x="0" y="541020"/>
                  </a:lnTo>
                  <a:lnTo>
                    <a:pt x="0" y="108204"/>
                  </a:lnTo>
                  <a:close/>
                </a:path>
              </a:pathLst>
            </a:custGeom>
            <a:grpFill/>
            <a:ln w="12700">
              <a:solidFill>
                <a:srgbClr val="FFFFFF"/>
              </a:solidFill>
            </a:ln>
          </p:spPr>
          <p:txBody>
            <a:bodyPr wrap="square" lIns="0" tIns="0" rIns="0" bIns="0" rtlCol="0"/>
            <a:lstStyle/>
            <a:p>
              <a:endParaRPr sz="1800"/>
            </a:p>
          </p:txBody>
        </p:sp>
      </p:grpSp>
      <p:sp>
        <p:nvSpPr>
          <p:cNvPr id="15" name="object 15"/>
          <p:cNvSpPr txBox="1"/>
          <p:nvPr/>
        </p:nvSpPr>
        <p:spPr>
          <a:xfrm>
            <a:off x="7342379" y="3923540"/>
            <a:ext cx="1152730" cy="371897"/>
          </a:xfrm>
          <a:prstGeom prst="rect">
            <a:avLst/>
          </a:prstGeom>
        </p:spPr>
        <p:txBody>
          <a:bodyPr vert="horz" wrap="square" lIns="0" tIns="38100" rIns="0" bIns="0" rtlCol="0">
            <a:spAutoFit/>
          </a:bodyPr>
          <a:lstStyle/>
          <a:p>
            <a:pPr marL="326383" marR="5080" indent="-314317">
              <a:lnSpc>
                <a:spcPts val="1251"/>
              </a:lnSpc>
              <a:spcBef>
                <a:spcPts val="300"/>
              </a:spcBef>
            </a:pPr>
            <a:r>
              <a:rPr sz="1200">
                <a:solidFill>
                  <a:srgbClr val="FFFFFF"/>
                </a:solidFill>
                <a:latin typeface="Open Sans" panose="020B0606030504020204" pitchFamily="34" charset="0"/>
                <a:cs typeface="Open Sans" panose="020B0606030504020204" pitchFamily="34" charset="0"/>
              </a:rPr>
              <a:t>Service/</a:t>
            </a:r>
            <a:r>
              <a:rPr sz="1200" spc="-40">
                <a:solidFill>
                  <a:srgbClr val="FFFFFF"/>
                </a:solidFill>
                <a:latin typeface="Open Sans" panose="020B0606030504020204" pitchFamily="34" charset="0"/>
                <a:cs typeface="Open Sans" panose="020B0606030504020204" pitchFamily="34" charset="0"/>
              </a:rPr>
              <a:t> </a:t>
            </a:r>
            <a:r>
              <a:rPr sz="1200" spc="-20">
                <a:solidFill>
                  <a:srgbClr val="FFFFFF"/>
                </a:solidFill>
                <a:latin typeface="Open Sans" panose="020B0606030504020204" pitchFamily="34" charset="0"/>
                <a:cs typeface="Open Sans" panose="020B0606030504020204" pitchFamily="34" charset="0"/>
              </a:rPr>
              <a:t>Order </a:t>
            </a:r>
            <a:r>
              <a:rPr sz="1200" spc="-11">
                <a:solidFill>
                  <a:srgbClr val="FFFFFF"/>
                </a:solidFill>
                <a:latin typeface="Open Sans" panose="020B0606030504020204" pitchFamily="34" charset="0"/>
                <a:cs typeface="Open Sans" panose="020B0606030504020204" pitchFamily="34" charset="0"/>
              </a:rPr>
              <a:t>Entry</a:t>
            </a:r>
            <a:endParaRPr sz="1200">
              <a:latin typeface="Open Sans" panose="020B0606030504020204" pitchFamily="34" charset="0"/>
              <a:cs typeface="Open Sans" panose="020B0606030504020204" pitchFamily="34" charset="0"/>
            </a:endParaRPr>
          </a:p>
        </p:txBody>
      </p:sp>
      <p:grpSp>
        <p:nvGrpSpPr>
          <p:cNvPr id="16" name="object 16"/>
          <p:cNvGrpSpPr/>
          <p:nvPr/>
        </p:nvGrpSpPr>
        <p:grpSpPr>
          <a:xfrm>
            <a:off x="6219191" y="5007610"/>
            <a:ext cx="1311275" cy="662305"/>
            <a:chOff x="6219190" y="5007609"/>
            <a:chExt cx="1311275" cy="662305"/>
          </a:xfrm>
          <a:solidFill>
            <a:schemeClr val="accent2"/>
          </a:solidFill>
        </p:grpSpPr>
        <p:sp>
          <p:nvSpPr>
            <p:cNvPr id="17" name="object 17"/>
            <p:cNvSpPr/>
            <p:nvPr/>
          </p:nvSpPr>
          <p:spPr>
            <a:xfrm>
              <a:off x="6225540" y="5013959"/>
              <a:ext cx="1298575" cy="649605"/>
            </a:xfrm>
            <a:custGeom>
              <a:avLst/>
              <a:gdLst/>
              <a:ahLst/>
              <a:cxnLst/>
              <a:rect l="l" t="t" r="r" b="b"/>
              <a:pathLst>
                <a:path w="1298575" h="649604">
                  <a:moveTo>
                    <a:pt x="1190243" y="0"/>
                  </a:moveTo>
                  <a:lnTo>
                    <a:pt x="108204" y="0"/>
                  </a:lnTo>
                  <a:lnTo>
                    <a:pt x="66061" y="8495"/>
                  </a:lnTo>
                  <a:lnTo>
                    <a:pt x="31670" y="31670"/>
                  </a:lnTo>
                  <a:lnTo>
                    <a:pt x="8495" y="66061"/>
                  </a:lnTo>
                  <a:lnTo>
                    <a:pt x="0" y="108203"/>
                  </a:lnTo>
                  <a:lnTo>
                    <a:pt x="0" y="541019"/>
                  </a:lnTo>
                  <a:lnTo>
                    <a:pt x="8495" y="583135"/>
                  </a:lnTo>
                  <a:lnTo>
                    <a:pt x="31670" y="617529"/>
                  </a:lnTo>
                  <a:lnTo>
                    <a:pt x="66061" y="640719"/>
                  </a:lnTo>
                  <a:lnTo>
                    <a:pt x="108204" y="649223"/>
                  </a:lnTo>
                  <a:lnTo>
                    <a:pt x="1190243" y="649223"/>
                  </a:lnTo>
                  <a:lnTo>
                    <a:pt x="1232386" y="640719"/>
                  </a:lnTo>
                  <a:lnTo>
                    <a:pt x="1266777" y="617529"/>
                  </a:lnTo>
                  <a:lnTo>
                    <a:pt x="1289952" y="583135"/>
                  </a:lnTo>
                  <a:lnTo>
                    <a:pt x="1298448" y="541019"/>
                  </a:lnTo>
                  <a:lnTo>
                    <a:pt x="1298448" y="108203"/>
                  </a:lnTo>
                  <a:lnTo>
                    <a:pt x="1289952" y="66061"/>
                  </a:lnTo>
                  <a:lnTo>
                    <a:pt x="1266777" y="31670"/>
                  </a:lnTo>
                  <a:lnTo>
                    <a:pt x="1232386" y="8495"/>
                  </a:lnTo>
                  <a:lnTo>
                    <a:pt x="1190243" y="0"/>
                  </a:lnTo>
                  <a:close/>
                </a:path>
              </a:pathLst>
            </a:custGeom>
            <a:grpFill/>
          </p:spPr>
          <p:txBody>
            <a:bodyPr wrap="square" lIns="0" tIns="0" rIns="0" bIns="0" rtlCol="0"/>
            <a:lstStyle/>
            <a:p>
              <a:endParaRPr sz="1800"/>
            </a:p>
          </p:txBody>
        </p:sp>
        <p:sp>
          <p:nvSpPr>
            <p:cNvPr id="18" name="object 18"/>
            <p:cNvSpPr/>
            <p:nvPr/>
          </p:nvSpPr>
          <p:spPr>
            <a:xfrm>
              <a:off x="6225540" y="5013959"/>
              <a:ext cx="1298575" cy="649605"/>
            </a:xfrm>
            <a:custGeom>
              <a:avLst/>
              <a:gdLst/>
              <a:ahLst/>
              <a:cxnLst/>
              <a:rect l="l" t="t" r="r" b="b"/>
              <a:pathLst>
                <a:path w="1298575" h="649604">
                  <a:moveTo>
                    <a:pt x="0" y="108203"/>
                  </a:moveTo>
                  <a:lnTo>
                    <a:pt x="8495" y="66061"/>
                  </a:lnTo>
                  <a:lnTo>
                    <a:pt x="31670" y="31670"/>
                  </a:lnTo>
                  <a:lnTo>
                    <a:pt x="66061" y="8495"/>
                  </a:lnTo>
                  <a:lnTo>
                    <a:pt x="108204" y="0"/>
                  </a:lnTo>
                  <a:lnTo>
                    <a:pt x="1190243" y="0"/>
                  </a:lnTo>
                  <a:lnTo>
                    <a:pt x="1232386" y="8495"/>
                  </a:lnTo>
                  <a:lnTo>
                    <a:pt x="1266777" y="31670"/>
                  </a:lnTo>
                  <a:lnTo>
                    <a:pt x="1289952" y="66061"/>
                  </a:lnTo>
                  <a:lnTo>
                    <a:pt x="1298448" y="108203"/>
                  </a:lnTo>
                  <a:lnTo>
                    <a:pt x="1298448" y="541019"/>
                  </a:lnTo>
                  <a:lnTo>
                    <a:pt x="1289952" y="583135"/>
                  </a:lnTo>
                  <a:lnTo>
                    <a:pt x="1266777" y="617529"/>
                  </a:lnTo>
                  <a:lnTo>
                    <a:pt x="1232386" y="640719"/>
                  </a:lnTo>
                  <a:lnTo>
                    <a:pt x="1190243" y="649223"/>
                  </a:lnTo>
                  <a:lnTo>
                    <a:pt x="108204" y="649223"/>
                  </a:lnTo>
                  <a:lnTo>
                    <a:pt x="66061" y="640719"/>
                  </a:lnTo>
                  <a:lnTo>
                    <a:pt x="31670" y="617529"/>
                  </a:lnTo>
                  <a:lnTo>
                    <a:pt x="8495" y="583135"/>
                  </a:lnTo>
                  <a:lnTo>
                    <a:pt x="0" y="541019"/>
                  </a:lnTo>
                  <a:lnTo>
                    <a:pt x="0" y="108203"/>
                  </a:lnTo>
                  <a:close/>
                </a:path>
              </a:pathLst>
            </a:custGeom>
            <a:grpFill/>
            <a:ln w="12700">
              <a:solidFill>
                <a:srgbClr val="FFFFFF"/>
              </a:solidFill>
            </a:ln>
          </p:spPr>
          <p:txBody>
            <a:bodyPr wrap="square" lIns="0" tIns="0" rIns="0" bIns="0" rtlCol="0"/>
            <a:lstStyle/>
            <a:p>
              <a:endParaRPr sz="1800"/>
            </a:p>
          </p:txBody>
        </p:sp>
      </p:grpSp>
      <p:sp>
        <p:nvSpPr>
          <p:cNvPr id="19" name="object 19"/>
          <p:cNvSpPr txBox="1"/>
          <p:nvPr/>
        </p:nvSpPr>
        <p:spPr>
          <a:xfrm>
            <a:off x="6225416" y="5141418"/>
            <a:ext cx="1372083" cy="346249"/>
          </a:xfrm>
          <a:prstGeom prst="rect">
            <a:avLst/>
          </a:prstGeom>
        </p:spPr>
        <p:txBody>
          <a:bodyPr vert="horz" wrap="square" lIns="0" tIns="12700" rIns="0" bIns="0" rtlCol="0">
            <a:spAutoFit/>
          </a:bodyPr>
          <a:lstStyle/>
          <a:p>
            <a:pPr algn="ctr">
              <a:lnSpc>
                <a:spcPts val="1345"/>
              </a:lnSpc>
              <a:spcBef>
                <a:spcPts val="100"/>
              </a:spcBef>
            </a:pPr>
            <a:r>
              <a:rPr sz="1200" spc="-11" dirty="0">
                <a:solidFill>
                  <a:srgbClr val="FFFFFF"/>
                </a:solidFill>
                <a:latin typeface="Open Sans" panose="020B0606030504020204" pitchFamily="34" charset="0"/>
                <a:cs typeface="Open Sans" panose="020B0606030504020204" pitchFamily="34" charset="0"/>
              </a:rPr>
              <a:t>Documentation</a:t>
            </a:r>
            <a:endParaRPr sz="1200" dirty="0">
              <a:latin typeface="Open Sans" panose="020B0606030504020204" pitchFamily="34" charset="0"/>
              <a:cs typeface="Open Sans" panose="020B0606030504020204" pitchFamily="34" charset="0"/>
            </a:endParaRPr>
          </a:p>
          <a:p>
            <a:pPr algn="ctr">
              <a:lnSpc>
                <a:spcPts val="1345"/>
              </a:lnSpc>
            </a:pPr>
            <a:r>
              <a:rPr sz="1200" dirty="0">
                <a:solidFill>
                  <a:srgbClr val="FFFFFF"/>
                </a:solidFill>
                <a:latin typeface="Open Sans" panose="020B0606030504020204" pitchFamily="34" charset="0"/>
                <a:cs typeface="Open Sans" panose="020B0606030504020204" pitchFamily="34" charset="0"/>
              </a:rPr>
              <a:t>&amp;</a:t>
            </a:r>
            <a:r>
              <a:rPr sz="1200" spc="-11" dirty="0">
                <a:solidFill>
                  <a:srgbClr val="FFFFFF"/>
                </a:solidFill>
                <a:latin typeface="Open Sans" panose="020B0606030504020204" pitchFamily="34" charset="0"/>
                <a:cs typeface="Open Sans" panose="020B0606030504020204" pitchFamily="34" charset="0"/>
              </a:rPr>
              <a:t> Coding</a:t>
            </a:r>
            <a:endParaRPr sz="1200" dirty="0">
              <a:latin typeface="Open Sans" panose="020B0606030504020204" pitchFamily="34" charset="0"/>
              <a:cs typeface="Open Sans" panose="020B0606030504020204" pitchFamily="34" charset="0"/>
            </a:endParaRPr>
          </a:p>
        </p:txBody>
      </p:sp>
      <p:grpSp>
        <p:nvGrpSpPr>
          <p:cNvPr id="20" name="object 20"/>
          <p:cNvGrpSpPr/>
          <p:nvPr/>
        </p:nvGrpSpPr>
        <p:grpSpPr>
          <a:xfrm>
            <a:off x="4661661" y="5007610"/>
            <a:ext cx="1311275" cy="662305"/>
            <a:chOff x="4661661" y="5007609"/>
            <a:chExt cx="1311275" cy="662305"/>
          </a:xfrm>
          <a:solidFill>
            <a:schemeClr val="accent2"/>
          </a:solidFill>
        </p:grpSpPr>
        <p:sp>
          <p:nvSpPr>
            <p:cNvPr id="21" name="object 21"/>
            <p:cNvSpPr/>
            <p:nvPr/>
          </p:nvSpPr>
          <p:spPr>
            <a:xfrm>
              <a:off x="4668011" y="5013959"/>
              <a:ext cx="1298575" cy="649605"/>
            </a:xfrm>
            <a:custGeom>
              <a:avLst/>
              <a:gdLst/>
              <a:ahLst/>
              <a:cxnLst/>
              <a:rect l="l" t="t" r="r" b="b"/>
              <a:pathLst>
                <a:path w="1298575" h="649604">
                  <a:moveTo>
                    <a:pt x="1190243" y="0"/>
                  </a:moveTo>
                  <a:lnTo>
                    <a:pt x="108203" y="0"/>
                  </a:lnTo>
                  <a:lnTo>
                    <a:pt x="66061" y="8495"/>
                  </a:lnTo>
                  <a:lnTo>
                    <a:pt x="31670" y="31670"/>
                  </a:lnTo>
                  <a:lnTo>
                    <a:pt x="8495" y="66061"/>
                  </a:lnTo>
                  <a:lnTo>
                    <a:pt x="0" y="108203"/>
                  </a:lnTo>
                  <a:lnTo>
                    <a:pt x="0" y="541019"/>
                  </a:lnTo>
                  <a:lnTo>
                    <a:pt x="8495" y="583135"/>
                  </a:lnTo>
                  <a:lnTo>
                    <a:pt x="31670" y="617529"/>
                  </a:lnTo>
                  <a:lnTo>
                    <a:pt x="66061" y="640719"/>
                  </a:lnTo>
                  <a:lnTo>
                    <a:pt x="108203" y="649223"/>
                  </a:lnTo>
                  <a:lnTo>
                    <a:pt x="1190243" y="649223"/>
                  </a:lnTo>
                  <a:lnTo>
                    <a:pt x="1232386" y="640719"/>
                  </a:lnTo>
                  <a:lnTo>
                    <a:pt x="1266777" y="617529"/>
                  </a:lnTo>
                  <a:lnTo>
                    <a:pt x="1289952" y="583135"/>
                  </a:lnTo>
                  <a:lnTo>
                    <a:pt x="1298448" y="541019"/>
                  </a:lnTo>
                  <a:lnTo>
                    <a:pt x="1298448" y="108203"/>
                  </a:lnTo>
                  <a:lnTo>
                    <a:pt x="1289952" y="66061"/>
                  </a:lnTo>
                  <a:lnTo>
                    <a:pt x="1266777" y="31670"/>
                  </a:lnTo>
                  <a:lnTo>
                    <a:pt x="1232386" y="8495"/>
                  </a:lnTo>
                  <a:lnTo>
                    <a:pt x="1190243" y="0"/>
                  </a:lnTo>
                  <a:close/>
                </a:path>
              </a:pathLst>
            </a:custGeom>
            <a:grpFill/>
          </p:spPr>
          <p:txBody>
            <a:bodyPr wrap="square" lIns="0" tIns="0" rIns="0" bIns="0" rtlCol="0"/>
            <a:lstStyle/>
            <a:p>
              <a:endParaRPr sz="1800"/>
            </a:p>
          </p:txBody>
        </p:sp>
        <p:sp>
          <p:nvSpPr>
            <p:cNvPr id="22" name="object 22"/>
            <p:cNvSpPr/>
            <p:nvPr/>
          </p:nvSpPr>
          <p:spPr>
            <a:xfrm>
              <a:off x="4668011" y="5013959"/>
              <a:ext cx="1298575" cy="649605"/>
            </a:xfrm>
            <a:custGeom>
              <a:avLst/>
              <a:gdLst/>
              <a:ahLst/>
              <a:cxnLst/>
              <a:rect l="l" t="t" r="r" b="b"/>
              <a:pathLst>
                <a:path w="1298575" h="649604">
                  <a:moveTo>
                    <a:pt x="0" y="108203"/>
                  </a:moveTo>
                  <a:lnTo>
                    <a:pt x="8495" y="66061"/>
                  </a:lnTo>
                  <a:lnTo>
                    <a:pt x="31670" y="31670"/>
                  </a:lnTo>
                  <a:lnTo>
                    <a:pt x="66061" y="8495"/>
                  </a:lnTo>
                  <a:lnTo>
                    <a:pt x="108203" y="0"/>
                  </a:lnTo>
                  <a:lnTo>
                    <a:pt x="1190243" y="0"/>
                  </a:lnTo>
                  <a:lnTo>
                    <a:pt x="1232386" y="8495"/>
                  </a:lnTo>
                  <a:lnTo>
                    <a:pt x="1266777" y="31670"/>
                  </a:lnTo>
                  <a:lnTo>
                    <a:pt x="1289952" y="66061"/>
                  </a:lnTo>
                  <a:lnTo>
                    <a:pt x="1298448" y="108203"/>
                  </a:lnTo>
                  <a:lnTo>
                    <a:pt x="1298448" y="541019"/>
                  </a:lnTo>
                  <a:lnTo>
                    <a:pt x="1289952" y="583135"/>
                  </a:lnTo>
                  <a:lnTo>
                    <a:pt x="1266777" y="617529"/>
                  </a:lnTo>
                  <a:lnTo>
                    <a:pt x="1232386" y="640719"/>
                  </a:lnTo>
                  <a:lnTo>
                    <a:pt x="1190243" y="649223"/>
                  </a:lnTo>
                  <a:lnTo>
                    <a:pt x="108203" y="649223"/>
                  </a:lnTo>
                  <a:lnTo>
                    <a:pt x="66061" y="640719"/>
                  </a:lnTo>
                  <a:lnTo>
                    <a:pt x="31670" y="617529"/>
                  </a:lnTo>
                  <a:lnTo>
                    <a:pt x="8495" y="583135"/>
                  </a:lnTo>
                  <a:lnTo>
                    <a:pt x="0" y="541019"/>
                  </a:lnTo>
                  <a:lnTo>
                    <a:pt x="0" y="108203"/>
                  </a:lnTo>
                  <a:close/>
                </a:path>
              </a:pathLst>
            </a:custGeom>
            <a:grpFill/>
            <a:ln w="12700">
              <a:solidFill>
                <a:srgbClr val="FFFFFF"/>
              </a:solidFill>
            </a:ln>
          </p:spPr>
          <p:txBody>
            <a:bodyPr wrap="square" lIns="0" tIns="0" rIns="0" bIns="0" rtlCol="0"/>
            <a:lstStyle/>
            <a:p>
              <a:endParaRPr sz="1800"/>
            </a:p>
          </p:txBody>
        </p:sp>
      </p:grpSp>
      <p:sp>
        <p:nvSpPr>
          <p:cNvPr id="23" name="object 23"/>
          <p:cNvSpPr txBox="1"/>
          <p:nvPr/>
        </p:nvSpPr>
        <p:spPr>
          <a:xfrm>
            <a:off x="5102097" y="5220412"/>
            <a:ext cx="431800" cy="197490"/>
          </a:xfrm>
          <a:prstGeom prst="rect">
            <a:avLst/>
          </a:prstGeom>
        </p:spPr>
        <p:txBody>
          <a:bodyPr vert="horz" wrap="square" lIns="0" tIns="12700" rIns="0" bIns="0" rtlCol="0">
            <a:spAutoFit/>
          </a:bodyPr>
          <a:lstStyle/>
          <a:p>
            <a:pPr marL="12700">
              <a:spcBef>
                <a:spcPts val="100"/>
              </a:spcBef>
            </a:pPr>
            <a:r>
              <a:rPr sz="1200" spc="-11">
                <a:solidFill>
                  <a:srgbClr val="FFFFFF"/>
                </a:solidFill>
                <a:latin typeface="Open Sans" panose="020B0606030504020204" pitchFamily="34" charset="0"/>
                <a:cs typeface="Open Sans" panose="020B0606030504020204" pitchFamily="34" charset="0"/>
              </a:rPr>
              <a:t>Billing</a:t>
            </a:r>
            <a:endParaRPr sz="1200">
              <a:latin typeface="Open Sans" panose="020B0606030504020204" pitchFamily="34" charset="0"/>
              <a:cs typeface="Open Sans" panose="020B0606030504020204" pitchFamily="34" charset="0"/>
            </a:endParaRPr>
          </a:p>
        </p:txBody>
      </p:sp>
      <p:grpSp>
        <p:nvGrpSpPr>
          <p:cNvPr id="24" name="object 24"/>
          <p:cNvGrpSpPr/>
          <p:nvPr/>
        </p:nvGrpSpPr>
        <p:grpSpPr>
          <a:xfrm>
            <a:off x="3690874" y="3789936"/>
            <a:ext cx="1310005" cy="662305"/>
            <a:chOff x="3690873" y="3789934"/>
            <a:chExt cx="1310005" cy="662305"/>
          </a:xfrm>
          <a:solidFill>
            <a:schemeClr val="accent2"/>
          </a:solidFill>
        </p:grpSpPr>
        <p:sp>
          <p:nvSpPr>
            <p:cNvPr id="25" name="object 25"/>
            <p:cNvSpPr/>
            <p:nvPr/>
          </p:nvSpPr>
          <p:spPr>
            <a:xfrm>
              <a:off x="3697223" y="3796284"/>
              <a:ext cx="1297305" cy="649605"/>
            </a:xfrm>
            <a:custGeom>
              <a:avLst/>
              <a:gdLst/>
              <a:ahLst/>
              <a:cxnLst/>
              <a:rect l="l" t="t" r="r" b="b"/>
              <a:pathLst>
                <a:path w="1297304" h="649604">
                  <a:moveTo>
                    <a:pt x="1188720" y="0"/>
                  </a:moveTo>
                  <a:lnTo>
                    <a:pt x="108203" y="0"/>
                  </a:lnTo>
                  <a:lnTo>
                    <a:pt x="66061" y="8495"/>
                  </a:lnTo>
                  <a:lnTo>
                    <a:pt x="31670" y="31670"/>
                  </a:lnTo>
                  <a:lnTo>
                    <a:pt x="8495" y="66061"/>
                  </a:lnTo>
                  <a:lnTo>
                    <a:pt x="0" y="108204"/>
                  </a:lnTo>
                  <a:lnTo>
                    <a:pt x="0" y="541020"/>
                  </a:lnTo>
                  <a:lnTo>
                    <a:pt x="8495" y="583162"/>
                  </a:lnTo>
                  <a:lnTo>
                    <a:pt x="31670" y="617553"/>
                  </a:lnTo>
                  <a:lnTo>
                    <a:pt x="66061" y="640728"/>
                  </a:lnTo>
                  <a:lnTo>
                    <a:pt x="108203" y="649224"/>
                  </a:lnTo>
                  <a:lnTo>
                    <a:pt x="1188720" y="649224"/>
                  </a:lnTo>
                  <a:lnTo>
                    <a:pt x="1230862" y="640728"/>
                  </a:lnTo>
                  <a:lnTo>
                    <a:pt x="1265253" y="617553"/>
                  </a:lnTo>
                  <a:lnTo>
                    <a:pt x="1288428" y="583162"/>
                  </a:lnTo>
                  <a:lnTo>
                    <a:pt x="1296924" y="541020"/>
                  </a:lnTo>
                  <a:lnTo>
                    <a:pt x="1296924" y="108204"/>
                  </a:lnTo>
                  <a:lnTo>
                    <a:pt x="1288428" y="66061"/>
                  </a:lnTo>
                  <a:lnTo>
                    <a:pt x="1265253" y="31670"/>
                  </a:lnTo>
                  <a:lnTo>
                    <a:pt x="1230862" y="8495"/>
                  </a:lnTo>
                  <a:lnTo>
                    <a:pt x="1188720" y="0"/>
                  </a:lnTo>
                  <a:close/>
                </a:path>
              </a:pathLst>
            </a:custGeom>
            <a:grpFill/>
          </p:spPr>
          <p:txBody>
            <a:bodyPr wrap="square" lIns="0" tIns="0" rIns="0" bIns="0" rtlCol="0"/>
            <a:lstStyle/>
            <a:p>
              <a:endParaRPr sz="1800"/>
            </a:p>
          </p:txBody>
        </p:sp>
        <p:sp>
          <p:nvSpPr>
            <p:cNvPr id="26" name="object 26"/>
            <p:cNvSpPr/>
            <p:nvPr/>
          </p:nvSpPr>
          <p:spPr>
            <a:xfrm>
              <a:off x="3697223" y="3796284"/>
              <a:ext cx="1297305" cy="649605"/>
            </a:xfrm>
            <a:custGeom>
              <a:avLst/>
              <a:gdLst/>
              <a:ahLst/>
              <a:cxnLst/>
              <a:rect l="l" t="t" r="r" b="b"/>
              <a:pathLst>
                <a:path w="1297304" h="649604">
                  <a:moveTo>
                    <a:pt x="0" y="108204"/>
                  </a:moveTo>
                  <a:lnTo>
                    <a:pt x="8495" y="66061"/>
                  </a:lnTo>
                  <a:lnTo>
                    <a:pt x="31670" y="31670"/>
                  </a:lnTo>
                  <a:lnTo>
                    <a:pt x="66061" y="8495"/>
                  </a:lnTo>
                  <a:lnTo>
                    <a:pt x="108203" y="0"/>
                  </a:lnTo>
                  <a:lnTo>
                    <a:pt x="1188720" y="0"/>
                  </a:lnTo>
                  <a:lnTo>
                    <a:pt x="1230862" y="8495"/>
                  </a:lnTo>
                  <a:lnTo>
                    <a:pt x="1265253" y="31670"/>
                  </a:lnTo>
                  <a:lnTo>
                    <a:pt x="1288428" y="66061"/>
                  </a:lnTo>
                  <a:lnTo>
                    <a:pt x="1296924" y="108204"/>
                  </a:lnTo>
                  <a:lnTo>
                    <a:pt x="1296924" y="541020"/>
                  </a:lnTo>
                  <a:lnTo>
                    <a:pt x="1288428" y="583162"/>
                  </a:lnTo>
                  <a:lnTo>
                    <a:pt x="1265253" y="617553"/>
                  </a:lnTo>
                  <a:lnTo>
                    <a:pt x="1230862" y="640728"/>
                  </a:lnTo>
                  <a:lnTo>
                    <a:pt x="1188720" y="649224"/>
                  </a:lnTo>
                  <a:lnTo>
                    <a:pt x="108203" y="649224"/>
                  </a:lnTo>
                  <a:lnTo>
                    <a:pt x="66061" y="640728"/>
                  </a:lnTo>
                  <a:lnTo>
                    <a:pt x="31670" y="617553"/>
                  </a:lnTo>
                  <a:lnTo>
                    <a:pt x="8495" y="583162"/>
                  </a:lnTo>
                  <a:lnTo>
                    <a:pt x="0" y="541020"/>
                  </a:lnTo>
                  <a:lnTo>
                    <a:pt x="0" y="108204"/>
                  </a:lnTo>
                  <a:close/>
                </a:path>
              </a:pathLst>
            </a:custGeom>
            <a:grpFill/>
            <a:ln w="12700">
              <a:solidFill>
                <a:srgbClr val="FFFFFF"/>
              </a:solidFill>
            </a:ln>
          </p:spPr>
          <p:txBody>
            <a:bodyPr wrap="square" lIns="0" tIns="0" rIns="0" bIns="0" rtlCol="0"/>
            <a:lstStyle/>
            <a:p>
              <a:endParaRPr sz="1800"/>
            </a:p>
          </p:txBody>
        </p:sp>
      </p:grpSp>
      <p:sp>
        <p:nvSpPr>
          <p:cNvPr id="27" name="object 27"/>
          <p:cNvSpPr txBox="1"/>
          <p:nvPr/>
        </p:nvSpPr>
        <p:spPr>
          <a:xfrm>
            <a:off x="3812345" y="4002405"/>
            <a:ext cx="919930" cy="197490"/>
          </a:xfrm>
          <a:prstGeom prst="rect">
            <a:avLst/>
          </a:prstGeom>
        </p:spPr>
        <p:txBody>
          <a:bodyPr vert="horz" wrap="square" lIns="0" tIns="12700" rIns="0" bIns="0" rtlCol="0">
            <a:spAutoFit/>
          </a:bodyPr>
          <a:lstStyle/>
          <a:p>
            <a:pPr marL="12700">
              <a:spcBef>
                <a:spcPts val="100"/>
              </a:spcBef>
            </a:pPr>
            <a:r>
              <a:rPr sz="1200" spc="-11">
                <a:solidFill>
                  <a:srgbClr val="FFFFFF"/>
                </a:solidFill>
                <a:latin typeface="Open Sans" panose="020B0606030504020204" pitchFamily="34" charset="0"/>
                <a:cs typeface="Open Sans" panose="020B0606030504020204" pitchFamily="34" charset="0"/>
              </a:rPr>
              <a:t>Collections</a:t>
            </a:r>
            <a:endParaRPr sz="1200">
              <a:latin typeface="Open Sans" panose="020B0606030504020204" pitchFamily="34" charset="0"/>
              <a:cs typeface="Open Sans" panose="020B0606030504020204" pitchFamily="34" charset="0"/>
            </a:endParaRPr>
          </a:p>
        </p:txBody>
      </p:sp>
      <p:grpSp>
        <p:nvGrpSpPr>
          <p:cNvPr id="28" name="object 28"/>
          <p:cNvGrpSpPr/>
          <p:nvPr/>
        </p:nvGrpSpPr>
        <p:grpSpPr>
          <a:xfrm>
            <a:off x="4036821" y="2270506"/>
            <a:ext cx="1311275" cy="662305"/>
            <a:chOff x="4036821" y="2270505"/>
            <a:chExt cx="1311275" cy="662305"/>
          </a:xfrm>
          <a:solidFill>
            <a:schemeClr val="accent2"/>
          </a:solidFill>
        </p:grpSpPr>
        <p:sp>
          <p:nvSpPr>
            <p:cNvPr id="29" name="object 29"/>
            <p:cNvSpPr/>
            <p:nvPr/>
          </p:nvSpPr>
          <p:spPr>
            <a:xfrm>
              <a:off x="4043171" y="2276855"/>
              <a:ext cx="1298575" cy="649605"/>
            </a:xfrm>
            <a:custGeom>
              <a:avLst/>
              <a:gdLst/>
              <a:ahLst/>
              <a:cxnLst/>
              <a:rect l="l" t="t" r="r" b="b"/>
              <a:pathLst>
                <a:path w="1298575" h="649605">
                  <a:moveTo>
                    <a:pt x="1190243" y="0"/>
                  </a:moveTo>
                  <a:lnTo>
                    <a:pt x="108203" y="0"/>
                  </a:lnTo>
                  <a:lnTo>
                    <a:pt x="66061" y="8495"/>
                  </a:lnTo>
                  <a:lnTo>
                    <a:pt x="31670" y="31670"/>
                  </a:lnTo>
                  <a:lnTo>
                    <a:pt x="8495" y="66061"/>
                  </a:lnTo>
                  <a:lnTo>
                    <a:pt x="0" y="108204"/>
                  </a:lnTo>
                  <a:lnTo>
                    <a:pt x="0" y="541020"/>
                  </a:lnTo>
                  <a:lnTo>
                    <a:pt x="8495" y="583162"/>
                  </a:lnTo>
                  <a:lnTo>
                    <a:pt x="31670" y="617553"/>
                  </a:lnTo>
                  <a:lnTo>
                    <a:pt x="66061" y="640728"/>
                  </a:lnTo>
                  <a:lnTo>
                    <a:pt x="108203" y="649224"/>
                  </a:lnTo>
                  <a:lnTo>
                    <a:pt x="1190243" y="649224"/>
                  </a:lnTo>
                  <a:lnTo>
                    <a:pt x="1232386" y="640728"/>
                  </a:lnTo>
                  <a:lnTo>
                    <a:pt x="1266777" y="617553"/>
                  </a:lnTo>
                  <a:lnTo>
                    <a:pt x="1289952" y="583162"/>
                  </a:lnTo>
                  <a:lnTo>
                    <a:pt x="1298448" y="541020"/>
                  </a:lnTo>
                  <a:lnTo>
                    <a:pt x="1298448" y="108204"/>
                  </a:lnTo>
                  <a:lnTo>
                    <a:pt x="1289952" y="66061"/>
                  </a:lnTo>
                  <a:lnTo>
                    <a:pt x="1266777" y="31670"/>
                  </a:lnTo>
                  <a:lnTo>
                    <a:pt x="1232386" y="8495"/>
                  </a:lnTo>
                  <a:lnTo>
                    <a:pt x="1190243" y="0"/>
                  </a:lnTo>
                  <a:close/>
                </a:path>
              </a:pathLst>
            </a:custGeom>
            <a:grpFill/>
          </p:spPr>
          <p:txBody>
            <a:bodyPr wrap="square" lIns="0" tIns="0" rIns="0" bIns="0" rtlCol="0"/>
            <a:lstStyle/>
            <a:p>
              <a:endParaRPr sz="1800"/>
            </a:p>
          </p:txBody>
        </p:sp>
        <p:sp>
          <p:nvSpPr>
            <p:cNvPr id="30" name="object 30"/>
            <p:cNvSpPr/>
            <p:nvPr/>
          </p:nvSpPr>
          <p:spPr>
            <a:xfrm>
              <a:off x="4043171" y="2276855"/>
              <a:ext cx="1298575" cy="649605"/>
            </a:xfrm>
            <a:custGeom>
              <a:avLst/>
              <a:gdLst/>
              <a:ahLst/>
              <a:cxnLst/>
              <a:rect l="l" t="t" r="r" b="b"/>
              <a:pathLst>
                <a:path w="1298575" h="649605">
                  <a:moveTo>
                    <a:pt x="0" y="108204"/>
                  </a:moveTo>
                  <a:lnTo>
                    <a:pt x="8495" y="66061"/>
                  </a:lnTo>
                  <a:lnTo>
                    <a:pt x="31670" y="31670"/>
                  </a:lnTo>
                  <a:lnTo>
                    <a:pt x="66061" y="8495"/>
                  </a:lnTo>
                  <a:lnTo>
                    <a:pt x="108203" y="0"/>
                  </a:lnTo>
                  <a:lnTo>
                    <a:pt x="1190243" y="0"/>
                  </a:lnTo>
                  <a:lnTo>
                    <a:pt x="1232386" y="8495"/>
                  </a:lnTo>
                  <a:lnTo>
                    <a:pt x="1266777" y="31670"/>
                  </a:lnTo>
                  <a:lnTo>
                    <a:pt x="1289952" y="66061"/>
                  </a:lnTo>
                  <a:lnTo>
                    <a:pt x="1298448" y="108204"/>
                  </a:lnTo>
                  <a:lnTo>
                    <a:pt x="1298448" y="541020"/>
                  </a:lnTo>
                  <a:lnTo>
                    <a:pt x="1289952" y="583162"/>
                  </a:lnTo>
                  <a:lnTo>
                    <a:pt x="1266777" y="617553"/>
                  </a:lnTo>
                  <a:lnTo>
                    <a:pt x="1232386" y="640728"/>
                  </a:lnTo>
                  <a:lnTo>
                    <a:pt x="1190243" y="649224"/>
                  </a:lnTo>
                  <a:lnTo>
                    <a:pt x="108203" y="649224"/>
                  </a:lnTo>
                  <a:lnTo>
                    <a:pt x="66061" y="640728"/>
                  </a:lnTo>
                  <a:lnTo>
                    <a:pt x="31670" y="617553"/>
                  </a:lnTo>
                  <a:lnTo>
                    <a:pt x="8495" y="583162"/>
                  </a:lnTo>
                  <a:lnTo>
                    <a:pt x="0" y="541020"/>
                  </a:lnTo>
                  <a:lnTo>
                    <a:pt x="0" y="108204"/>
                  </a:lnTo>
                  <a:close/>
                </a:path>
              </a:pathLst>
            </a:custGeom>
            <a:grpFill/>
            <a:ln w="12700">
              <a:solidFill>
                <a:srgbClr val="FFFFFF"/>
              </a:solidFill>
            </a:ln>
          </p:spPr>
          <p:txBody>
            <a:bodyPr wrap="square" lIns="0" tIns="0" rIns="0" bIns="0" rtlCol="0"/>
            <a:lstStyle/>
            <a:p>
              <a:endParaRPr sz="1800"/>
            </a:p>
          </p:txBody>
        </p:sp>
      </p:grpSp>
      <p:sp>
        <p:nvSpPr>
          <p:cNvPr id="31" name="object 31"/>
          <p:cNvSpPr txBox="1"/>
          <p:nvPr/>
        </p:nvSpPr>
        <p:spPr>
          <a:xfrm>
            <a:off x="4084039" y="2482673"/>
            <a:ext cx="1173635" cy="197490"/>
          </a:xfrm>
          <a:prstGeom prst="rect">
            <a:avLst/>
          </a:prstGeom>
        </p:spPr>
        <p:txBody>
          <a:bodyPr vert="horz" wrap="square" lIns="0" tIns="12700" rIns="0" bIns="0" rtlCol="0">
            <a:spAutoFit/>
          </a:bodyPr>
          <a:lstStyle/>
          <a:p>
            <a:pPr marL="12700">
              <a:spcBef>
                <a:spcPts val="100"/>
              </a:spcBef>
            </a:pPr>
            <a:r>
              <a:rPr sz="1200" spc="-11">
                <a:solidFill>
                  <a:srgbClr val="FFFFFF"/>
                </a:solidFill>
                <a:latin typeface="Open Sans" panose="020B0606030504020204" pitchFamily="34" charset="0"/>
                <a:cs typeface="Open Sans" panose="020B0606030504020204" pitchFamily="34" charset="0"/>
              </a:rPr>
              <a:t>Denials/Appeals</a:t>
            </a:r>
            <a:endParaRPr sz="1200">
              <a:latin typeface="Open Sans" panose="020B0606030504020204" pitchFamily="34" charset="0"/>
              <a:cs typeface="Open Sans" panose="020B0606030504020204" pitchFamily="34"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2EE349-76FA-0CBE-3F80-46880980BFF7}"/>
              </a:ext>
            </a:extLst>
          </p:cNvPr>
          <p:cNvSpPr>
            <a:spLocks noGrp="1"/>
          </p:cNvSpPr>
          <p:nvPr>
            <p:ph type="body" idx="1"/>
          </p:nvPr>
        </p:nvSpPr>
        <p:spPr>
          <a:xfrm>
            <a:off x="335280" y="1325881"/>
            <a:ext cx="11521440" cy="5029200"/>
          </a:xfrm>
        </p:spPr>
        <p:txBody>
          <a:bodyPr/>
          <a:lstStyle/>
          <a:p>
            <a:pPr marL="354956" indent="-342257">
              <a:spcBef>
                <a:spcPts val="100"/>
              </a:spcBef>
              <a:buFont typeface="Wingdings"/>
              <a:buChar char=""/>
              <a:tabLst>
                <a:tab pos="354956" algn="l"/>
              </a:tabLst>
            </a:pPr>
            <a:r>
              <a:rPr lang="en-US" dirty="0">
                <a:solidFill>
                  <a:schemeClr val="tx1"/>
                </a:solidFill>
                <a:latin typeface="Open Sans" panose="020B0606030504020204" pitchFamily="34" charset="0"/>
                <a:cs typeface="Open Sans" panose="020B0606030504020204" pitchFamily="34" charset="0"/>
              </a:rPr>
              <a:t>Inaccurate</a:t>
            </a:r>
            <a:r>
              <a:rPr lang="en-US" spc="-5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or</a:t>
            </a:r>
            <a:r>
              <a:rPr lang="en-US" spc="-5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Out</a:t>
            </a:r>
            <a:r>
              <a:rPr lang="en-US" spc="-6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of</a:t>
            </a:r>
            <a:r>
              <a:rPr lang="en-US" spc="-5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Date</a:t>
            </a:r>
            <a:r>
              <a:rPr lang="en-US" spc="-51"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Demographics.</a:t>
            </a:r>
            <a:endParaRPr lang="en-US" dirty="0">
              <a:solidFill>
                <a:schemeClr val="tx1"/>
              </a:solidFill>
              <a:latin typeface="Open Sans" panose="020B0606030504020204" pitchFamily="34" charset="0"/>
              <a:cs typeface="Open Sans" panose="020B0606030504020204" pitchFamily="34" charset="0"/>
            </a:endParaRPr>
          </a:p>
          <a:p>
            <a:pPr marL="355591" marR="209545" indent="-342891">
              <a:buFont typeface="Wingdings"/>
              <a:buChar char=""/>
              <a:tabLst>
                <a:tab pos="355591" algn="l"/>
              </a:tabLst>
            </a:pPr>
            <a:r>
              <a:rPr lang="en-US" dirty="0">
                <a:solidFill>
                  <a:schemeClr val="tx1"/>
                </a:solidFill>
                <a:latin typeface="Open Sans" panose="020B0606030504020204" pitchFamily="34" charset="0"/>
                <a:cs typeface="Open Sans" panose="020B0606030504020204" pitchFamily="34" charset="0"/>
              </a:rPr>
              <a:t>Patient</a:t>
            </a:r>
            <a:r>
              <a:rPr lang="en-US" spc="-8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Registered</a:t>
            </a:r>
            <a:r>
              <a:rPr lang="en-US" spc="-6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Under</a:t>
            </a:r>
            <a:r>
              <a:rPr lang="en-US" spc="-7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a</a:t>
            </a:r>
            <a:r>
              <a:rPr lang="en-US" spc="-8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Different</a:t>
            </a:r>
            <a:r>
              <a:rPr lang="en-US" spc="-8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Name</a:t>
            </a:r>
            <a:r>
              <a:rPr lang="en-US" spc="-80" dirty="0">
                <a:solidFill>
                  <a:schemeClr val="tx1"/>
                </a:solidFill>
                <a:latin typeface="Open Sans" panose="020B0606030504020204" pitchFamily="34" charset="0"/>
                <a:cs typeface="Open Sans" panose="020B0606030504020204" pitchFamily="34" charset="0"/>
              </a:rPr>
              <a:t> </a:t>
            </a:r>
            <a:r>
              <a:rPr lang="en-US" spc="-20" dirty="0">
                <a:solidFill>
                  <a:schemeClr val="tx1"/>
                </a:solidFill>
                <a:latin typeface="Open Sans" panose="020B0606030504020204" pitchFamily="34" charset="0"/>
                <a:cs typeface="Open Sans" panose="020B0606030504020204" pitchFamily="34" charset="0"/>
              </a:rPr>
              <a:t>than </a:t>
            </a:r>
            <a:r>
              <a:rPr lang="en-US" dirty="0">
                <a:solidFill>
                  <a:schemeClr val="tx1"/>
                </a:solidFill>
                <a:latin typeface="Open Sans" panose="020B0606030504020204" pitchFamily="34" charset="0"/>
                <a:cs typeface="Open Sans" panose="020B0606030504020204" pitchFamily="34" charset="0"/>
              </a:rPr>
              <a:t>on</a:t>
            </a:r>
            <a:r>
              <a:rPr lang="en-US" spc="-9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Insurance</a:t>
            </a:r>
            <a:r>
              <a:rPr lang="en-US" spc="-85" dirty="0">
                <a:solidFill>
                  <a:schemeClr val="tx1"/>
                </a:solidFill>
                <a:latin typeface="Open Sans" panose="020B0606030504020204" pitchFamily="34" charset="0"/>
                <a:cs typeface="Open Sans" panose="020B0606030504020204" pitchFamily="34" charset="0"/>
              </a:rPr>
              <a:t> </a:t>
            </a:r>
            <a:r>
              <a:rPr lang="en-US" spc="-20" dirty="0">
                <a:solidFill>
                  <a:schemeClr val="tx1"/>
                </a:solidFill>
                <a:latin typeface="Open Sans" panose="020B0606030504020204" pitchFamily="34" charset="0"/>
                <a:cs typeface="Open Sans" panose="020B0606030504020204" pitchFamily="34" charset="0"/>
              </a:rPr>
              <a:t>Card.</a:t>
            </a:r>
            <a:endParaRPr lang="en-US" dirty="0">
              <a:solidFill>
                <a:schemeClr val="tx1"/>
              </a:solidFill>
              <a:latin typeface="Open Sans" panose="020B0606030504020204" pitchFamily="34" charset="0"/>
              <a:cs typeface="Open Sans" panose="020B0606030504020204" pitchFamily="34" charset="0"/>
            </a:endParaRPr>
          </a:p>
          <a:p>
            <a:pPr marL="355591" marR="5080" indent="-342891">
              <a:buFont typeface="Wingdings"/>
              <a:buChar char=""/>
              <a:tabLst>
                <a:tab pos="355591" algn="l"/>
              </a:tabLst>
            </a:pPr>
            <a:r>
              <a:rPr lang="en-US" dirty="0">
                <a:solidFill>
                  <a:schemeClr val="tx1"/>
                </a:solidFill>
                <a:latin typeface="Open Sans" panose="020B0606030504020204" pitchFamily="34" charset="0"/>
                <a:cs typeface="Open Sans" panose="020B0606030504020204" pitchFamily="34" charset="0"/>
              </a:rPr>
              <a:t>Poor</a:t>
            </a:r>
            <a:r>
              <a:rPr lang="en-US" spc="-7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insurance</a:t>
            </a:r>
            <a:r>
              <a:rPr lang="en-US" spc="-5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verification or lack thereof</a:t>
            </a:r>
          </a:p>
          <a:p>
            <a:pPr marL="355591" marR="5080" indent="-342891">
              <a:buFont typeface="Wingdings"/>
              <a:buChar char=""/>
              <a:tabLst>
                <a:tab pos="355591" algn="l"/>
              </a:tabLst>
            </a:pPr>
            <a:r>
              <a:rPr lang="en-US" dirty="0">
                <a:solidFill>
                  <a:schemeClr val="tx1"/>
                </a:solidFill>
                <a:latin typeface="Open Sans" panose="020B0606030504020204" pitchFamily="34" charset="0"/>
                <a:cs typeface="Open Sans" panose="020B0606030504020204" pitchFamily="34" charset="0"/>
              </a:rPr>
              <a:t>Relationship</a:t>
            </a:r>
            <a:r>
              <a:rPr lang="en-US" spc="-5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of</a:t>
            </a:r>
            <a:r>
              <a:rPr lang="en-US" spc="-9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Patient</a:t>
            </a:r>
            <a:r>
              <a:rPr lang="en-US" spc="-9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to</a:t>
            </a:r>
            <a:r>
              <a:rPr lang="en-US" spc="-105" dirty="0">
                <a:solidFill>
                  <a:schemeClr val="tx1"/>
                </a:solidFill>
                <a:latin typeface="Open Sans" panose="020B0606030504020204" pitchFamily="34" charset="0"/>
                <a:cs typeface="Open Sans" panose="020B0606030504020204" pitchFamily="34" charset="0"/>
              </a:rPr>
              <a:t> p</a:t>
            </a:r>
            <a:r>
              <a:rPr lang="en-US" dirty="0">
                <a:solidFill>
                  <a:schemeClr val="tx1"/>
                </a:solidFill>
                <a:latin typeface="Open Sans" panose="020B0606030504020204" pitchFamily="34" charset="0"/>
                <a:cs typeface="Open Sans" panose="020B0606030504020204" pitchFamily="34" charset="0"/>
              </a:rPr>
              <a:t>olicyholder</a:t>
            </a:r>
            <a:r>
              <a:rPr lang="en-US" spc="-51"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error.</a:t>
            </a:r>
            <a:endParaRPr lang="en-US" dirty="0">
              <a:solidFill>
                <a:schemeClr val="tx1"/>
              </a:solidFill>
              <a:latin typeface="Open Sans" panose="020B0606030504020204" pitchFamily="34" charset="0"/>
              <a:cs typeface="Open Sans" panose="020B0606030504020204" pitchFamily="34" charset="0"/>
            </a:endParaRPr>
          </a:p>
          <a:p>
            <a:pPr marL="355591" marR="594345" indent="-342891">
              <a:buFont typeface="Wingdings"/>
              <a:buChar char=""/>
              <a:tabLst>
                <a:tab pos="355591" algn="l"/>
              </a:tabLst>
            </a:pPr>
            <a:r>
              <a:rPr lang="en-US" dirty="0">
                <a:solidFill>
                  <a:schemeClr val="tx1"/>
                </a:solidFill>
                <a:latin typeface="Open Sans" panose="020B0606030504020204" pitchFamily="34" charset="0"/>
                <a:cs typeface="Open Sans" panose="020B0606030504020204" pitchFamily="34" charset="0"/>
              </a:rPr>
              <a:t>Failure</a:t>
            </a:r>
            <a:r>
              <a:rPr lang="en-US" spc="-5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to</a:t>
            </a:r>
            <a:r>
              <a:rPr lang="en-US" spc="-7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ascertain</a:t>
            </a:r>
            <a:r>
              <a:rPr lang="en-US" spc="-6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insurance</a:t>
            </a:r>
            <a:r>
              <a:rPr lang="en-US" spc="-6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or</a:t>
            </a:r>
            <a:r>
              <a:rPr lang="en-US" spc="-65"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employment change.</a:t>
            </a:r>
            <a:endParaRPr lang="en-US" dirty="0">
              <a:solidFill>
                <a:schemeClr val="tx1"/>
              </a:solidFill>
              <a:latin typeface="Open Sans" panose="020B0606030504020204" pitchFamily="34" charset="0"/>
              <a:cs typeface="Open Sans" panose="020B0606030504020204" pitchFamily="34" charset="0"/>
            </a:endParaRPr>
          </a:p>
          <a:p>
            <a:pPr marL="354956" indent="-342257">
              <a:spcBef>
                <a:spcPts val="5"/>
              </a:spcBef>
              <a:buFont typeface="Wingdings"/>
              <a:buChar char=""/>
              <a:tabLst>
                <a:tab pos="354956" algn="l"/>
              </a:tabLst>
            </a:pPr>
            <a:r>
              <a:rPr lang="en-US" dirty="0">
                <a:solidFill>
                  <a:schemeClr val="tx1"/>
                </a:solidFill>
                <a:latin typeface="Open Sans" panose="020B0606030504020204" pitchFamily="34" charset="0"/>
                <a:cs typeface="Open Sans" panose="020B0606030504020204" pitchFamily="34" charset="0"/>
              </a:rPr>
              <a:t>Wrong</a:t>
            </a:r>
            <a:r>
              <a:rPr lang="en-US" spc="-8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payer</a:t>
            </a:r>
            <a:r>
              <a:rPr lang="en-US" spc="-80" dirty="0">
                <a:solidFill>
                  <a:schemeClr val="tx1"/>
                </a:solidFill>
                <a:latin typeface="Open Sans" panose="020B0606030504020204" pitchFamily="34" charset="0"/>
                <a:cs typeface="Open Sans" panose="020B0606030504020204" pitchFamily="34" charset="0"/>
              </a:rPr>
              <a:t> order</a:t>
            </a:r>
            <a:endParaRPr lang="en-US" dirty="0">
              <a:solidFill>
                <a:schemeClr val="tx1"/>
              </a:solidFill>
              <a:latin typeface="Open Sans" panose="020B0606030504020204" pitchFamily="34" charset="0"/>
              <a:cs typeface="Open Sans" panose="020B0606030504020204" pitchFamily="34" charset="0"/>
            </a:endParaRPr>
          </a:p>
          <a:p>
            <a:pPr marL="354956" indent="-342257">
              <a:buFont typeface="Wingdings"/>
              <a:buChar char=""/>
              <a:tabLst>
                <a:tab pos="354956" algn="l"/>
              </a:tabLst>
            </a:pPr>
            <a:r>
              <a:rPr lang="en-US" dirty="0">
                <a:solidFill>
                  <a:schemeClr val="tx1"/>
                </a:solidFill>
                <a:latin typeface="Open Sans" panose="020B0606030504020204" pitchFamily="34" charset="0"/>
                <a:cs typeface="Open Sans" panose="020B0606030504020204" pitchFamily="34" charset="0"/>
              </a:rPr>
              <a:t>Date</a:t>
            </a:r>
            <a:r>
              <a:rPr lang="en-US" spc="-4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of</a:t>
            </a:r>
            <a:r>
              <a:rPr lang="en-US" spc="-4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Birth</a:t>
            </a:r>
            <a:r>
              <a:rPr lang="en-US" spc="-4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(DOB)</a:t>
            </a:r>
            <a:r>
              <a:rPr lang="en-US" spc="-45" dirty="0">
                <a:solidFill>
                  <a:schemeClr val="tx1"/>
                </a:solidFill>
                <a:latin typeface="Open Sans" panose="020B0606030504020204" pitchFamily="34" charset="0"/>
                <a:cs typeface="Open Sans" panose="020B0606030504020204" pitchFamily="34" charset="0"/>
              </a:rPr>
              <a:t>, Social Security Card, Charge Card, Insurance #s missing or wrong or transposed</a:t>
            </a:r>
            <a:endParaRPr lang="en-US" spc="-11" dirty="0">
              <a:solidFill>
                <a:schemeClr val="tx1"/>
              </a:solidFill>
              <a:latin typeface="Open Sans" panose="020B0606030504020204" pitchFamily="34" charset="0"/>
              <a:cs typeface="Open Sans" panose="020B0606030504020204" pitchFamily="34" charset="0"/>
            </a:endParaRPr>
          </a:p>
          <a:p>
            <a:pPr marL="354956" indent="-342257">
              <a:buFont typeface="Wingdings"/>
              <a:buChar char=""/>
              <a:tabLst>
                <a:tab pos="354956" algn="l"/>
              </a:tabLst>
            </a:pPr>
            <a:r>
              <a:rPr lang="en-US" spc="-11" dirty="0">
                <a:solidFill>
                  <a:schemeClr val="tx1"/>
                </a:solidFill>
                <a:latin typeface="Open Sans" panose="020B0606030504020204" pitchFamily="34" charset="0"/>
                <a:cs typeface="Open Sans" panose="020B0606030504020204" pitchFamily="34" charset="0"/>
              </a:rPr>
              <a:t>Payer website not updated.</a:t>
            </a:r>
            <a:endParaRPr lang="en-US" dirty="0">
              <a:solidFill>
                <a:schemeClr val="tx1"/>
              </a:solidFill>
              <a:latin typeface="Open Sans" panose="020B0606030504020204" pitchFamily="34" charset="0"/>
              <a:cs typeface="Open Sans" panose="020B0606030504020204" pitchFamily="34" charset="0"/>
            </a:endParaRPr>
          </a:p>
          <a:p>
            <a:pPr marL="354956" indent="-342257">
              <a:buFont typeface="Wingdings"/>
              <a:buChar char=""/>
              <a:tabLst>
                <a:tab pos="354956" algn="l"/>
              </a:tabLst>
            </a:pPr>
            <a:r>
              <a:rPr lang="en-US" dirty="0">
                <a:solidFill>
                  <a:schemeClr val="tx1"/>
                </a:solidFill>
                <a:latin typeface="Open Sans" panose="020B0606030504020204" pitchFamily="34" charset="0"/>
                <a:cs typeface="Open Sans" panose="020B0606030504020204" pitchFamily="34" charset="0"/>
              </a:rPr>
              <a:t>Medicare</a:t>
            </a:r>
            <a:r>
              <a:rPr lang="en-US" spc="-12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Secondary</a:t>
            </a:r>
            <a:r>
              <a:rPr lang="en-US" spc="-9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Payer</a:t>
            </a:r>
            <a:r>
              <a:rPr lang="en-US" spc="-120"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Questionnaire.</a:t>
            </a:r>
            <a:endParaRPr lang="en-US" dirty="0">
              <a:solidFill>
                <a:schemeClr val="tx1"/>
              </a:solidFill>
              <a:latin typeface="Open Sans" panose="020B0606030504020204" pitchFamily="34" charset="0"/>
              <a:cs typeface="Open Sans" panose="020B0606030504020204" pitchFamily="34" charset="0"/>
            </a:endParaRPr>
          </a:p>
          <a:p>
            <a:pPr marL="354956" indent="-342257">
              <a:buFont typeface="Wingdings"/>
              <a:buChar char=""/>
              <a:tabLst>
                <a:tab pos="354956" algn="l"/>
              </a:tabLst>
            </a:pPr>
            <a:r>
              <a:rPr lang="en-US" spc="-20" dirty="0">
                <a:solidFill>
                  <a:schemeClr val="tx1"/>
                </a:solidFill>
                <a:latin typeface="Open Sans" panose="020B0606030504020204" pitchFamily="34" charset="0"/>
                <a:cs typeface="Open Sans" panose="020B0606030504020204" pitchFamily="34" charset="0"/>
              </a:rPr>
              <a:t>Workers’</a:t>
            </a:r>
            <a:r>
              <a:rPr lang="en-US" spc="-115" dirty="0">
                <a:solidFill>
                  <a:schemeClr val="tx1"/>
                </a:solidFill>
                <a:latin typeface="Open Sans" panose="020B0606030504020204" pitchFamily="34" charset="0"/>
                <a:cs typeface="Open Sans" panose="020B0606030504020204" pitchFamily="34" charset="0"/>
              </a:rPr>
              <a:t> </a:t>
            </a:r>
            <a:r>
              <a:rPr lang="en-US" spc="-25" dirty="0">
                <a:solidFill>
                  <a:schemeClr val="tx1"/>
                </a:solidFill>
                <a:latin typeface="Open Sans" panose="020B0606030504020204" pitchFamily="34" charset="0"/>
                <a:cs typeface="Open Sans" panose="020B0606030504020204" pitchFamily="34" charset="0"/>
              </a:rPr>
              <a:t>Comp-</a:t>
            </a:r>
            <a:r>
              <a:rPr lang="en-US" dirty="0">
                <a:solidFill>
                  <a:schemeClr val="tx1"/>
                </a:solidFill>
                <a:latin typeface="Open Sans" panose="020B0606030504020204" pitchFamily="34" charset="0"/>
                <a:cs typeface="Open Sans" panose="020B0606030504020204" pitchFamily="34" charset="0"/>
              </a:rPr>
              <a:t>related</a:t>
            </a:r>
            <a:r>
              <a:rPr lang="en-US" spc="-11" dirty="0">
                <a:solidFill>
                  <a:schemeClr val="tx1"/>
                </a:solidFill>
                <a:latin typeface="Open Sans" panose="020B0606030504020204" pitchFamily="34" charset="0"/>
                <a:cs typeface="Open Sans" panose="020B0606030504020204" pitchFamily="34" charset="0"/>
              </a:rPr>
              <a:t> Cancer</a:t>
            </a:r>
            <a:endParaRPr lang="en-US" dirty="0">
              <a:solidFill>
                <a:schemeClr val="tx1"/>
              </a:solidFill>
            </a:endParaRPr>
          </a:p>
        </p:txBody>
      </p:sp>
      <p:sp>
        <p:nvSpPr>
          <p:cNvPr id="4" name="object 4" descr="$PPTXTitle"/>
          <p:cNvSpPr txBox="1">
            <a:spLocks noGrp="1"/>
          </p:cNvSpPr>
          <p:nvPr>
            <p:ph type="title"/>
          </p:nvPr>
        </p:nvSpPr>
        <p:spPr>
          <a:xfrm>
            <a:off x="335280" y="737687"/>
            <a:ext cx="11521440" cy="444865"/>
          </a:xfrm>
          <a:prstGeom prst="rect">
            <a:avLst/>
          </a:prstGeom>
        </p:spPr>
        <p:txBody>
          <a:bodyPr spcFirstLastPara="1" vert="horz" wrap="square" lIns="0" tIns="13335" rIns="0" bIns="0" rtlCol="0" anchor="ctr" anchorCtr="0">
            <a:spAutoFit/>
          </a:bodyPr>
          <a:lstStyle/>
          <a:p>
            <a:pPr marL="12700">
              <a:spcBef>
                <a:spcPts val="105"/>
              </a:spcBef>
            </a:pPr>
            <a:r>
              <a:rPr sz="3200" dirty="0"/>
              <a:t>Roadblocks</a:t>
            </a:r>
            <a:r>
              <a:rPr sz="3200" spc="-95" dirty="0"/>
              <a:t> </a:t>
            </a:r>
            <a:r>
              <a:rPr sz="3200" dirty="0"/>
              <a:t>Created</a:t>
            </a:r>
            <a:r>
              <a:rPr sz="3200" spc="-55" dirty="0"/>
              <a:t> </a:t>
            </a:r>
            <a:r>
              <a:rPr sz="3200" spc="-11" dirty="0"/>
              <a:t>Pre-</a:t>
            </a:r>
            <a:r>
              <a:rPr sz="3200" dirty="0"/>
              <a:t>Visit</a:t>
            </a:r>
            <a:r>
              <a:rPr sz="3200" spc="-51" dirty="0"/>
              <a:t> </a:t>
            </a:r>
            <a:r>
              <a:rPr sz="3200" dirty="0"/>
              <a:t>and</a:t>
            </a:r>
            <a:r>
              <a:rPr sz="3200" spc="-51" dirty="0"/>
              <a:t> </a:t>
            </a:r>
            <a:r>
              <a:rPr sz="3200" dirty="0"/>
              <a:t>Front</a:t>
            </a:r>
            <a:r>
              <a:rPr sz="3200" spc="-65" dirty="0"/>
              <a:t> </a:t>
            </a:r>
            <a:r>
              <a:rPr sz="3200" spc="-20" dirty="0"/>
              <a:t>Desk</a:t>
            </a:r>
            <a:endParaRPr sz="3200" dirty="0"/>
          </a:p>
        </p:txBody>
      </p:sp>
      <p:sp>
        <p:nvSpPr>
          <p:cNvPr id="5" name="object 5"/>
          <p:cNvSpPr txBox="1"/>
          <p:nvPr/>
        </p:nvSpPr>
        <p:spPr>
          <a:xfrm>
            <a:off x="10251186" y="6313120"/>
            <a:ext cx="175260" cy="197490"/>
          </a:xfrm>
          <a:prstGeom prst="rect">
            <a:avLst/>
          </a:prstGeom>
        </p:spPr>
        <p:txBody>
          <a:bodyPr vert="horz" wrap="square" lIns="0" tIns="12700" rIns="0" bIns="0" rtlCol="0">
            <a:spAutoFit/>
          </a:bodyPr>
          <a:lstStyle/>
          <a:p>
            <a:pPr marL="12700">
              <a:spcBef>
                <a:spcPts val="100"/>
              </a:spcBef>
            </a:pPr>
            <a:r>
              <a:rPr sz="1200" spc="-55">
                <a:solidFill>
                  <a:srgbClr val="BEBEBE"/>
                </a:solidFill>
                <a:latin typeface="Open Sans" panose="020B0606030504020204" pitchFamily="34" charset="0"/>
                <a:cs typeface="Open Sans" panose="020B0606030504020204" pitchFamily="34" charset="0"/>
              </a:rPr>
              <a:t>11</a:t>
            </a:r>
            <a:endParaRPr sz="1200">
              <a:latin typeface="Open Sans" panose="020B0606030504020204" pitchFamily="34" charset="0"/>
              <a:cs typeface="Open Sans" panose="020B0606030504020204" pitchFamily="34"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descr="$PPTXTitle"/>
          <p:cNvSpPr txBox="1">
            <a:spLocks noGrp="1"/>
          </p:cNvSpPr>
          <p:nvPr>
            <p:ph type="title"/>
          </p:nvPr>
        </p:nvSpPr>
        <p:spPr>
          <a:xfrm>
            <a:off x="335280" y="337027"/>
            <a:ext cx="11521440" cy="444224"/>
          </a:xfrm>
          <a:prstGeom prst="rect">
            <a:avLst/>
          </a:prstGeom>
        </p:spPr>
        <p:txBody>
          <a:bodyPr spcFirstLastPara="1" vert="horz" wrap="square" lIns="0" tIns="12700" rIns="0" bIns="0" rtlCol="0" anchor="ctr" anchorCtr="0">
            <a:spAutoFit/>
          </a:bodyPr>
          <a:lstStyle/>
          <a:p>
            <a:pPr marL="12700">
              <a:spcBef>
                <a:spcPts val="100"/>
              </a:spcBef>
            </a:pPr>
            <a:r>
              <a:rPr sz="3200" dirty="0">
                <a:solidFill>
                  <a:schemeClr val="accent1"/>
                </a:solidFill>
              </a:rPr>
              <a:t>Roadblocks</a:t>
            </a:r>
            <a:r>
              <a:rPr sz="3200" spc="-75" dirty="0">
                <a:solidFill>
                  <a:schemeClr val="accent1"/>
                </a:solidFill>
              </a:rPr>
              <a:t> </a:t>
            </a:r>
            <a:r>
              <a:rPr sz="3200" dirty="0">
                <a:solidFill>
                  <a:schemeClr val="accent1"/>
                </a:solidFill>
              </a:rPr>
              <a:t>When</a:t>
            </a:r>
            <a:r>
              <a:rPr sz="3200" spc="-51" dirty="0">
                <a:solidFill>
                  <a:schemeClr val="accent1"/>
                </a:solidFill>
              </a:rPr>
              <a:t> </a:t>
            </a:r>
            <a:r>
              <a:rPr sz="3200" dirty="0">
                <a:solidFill>
                  <a:schemeClr val="accent1"/>
                </a:solidFill>
              </a:rPr>
              <a:t>Services</a:t>
            </a:r>
            <a:r>
              <a:rPr sz="3200" spc="-31" dirty="0">
                <a:solidFill>
                  <a:schemeClr val="accent1"/>
                </a:solidFill>
              </a:rPr>
              <a:t> </a:t>
            </a:r>
            <a:r>
              <a:rPr sz="3200" dirty="0">
                <a:solidFill>
                  <a:schemeClr val="accent1"/>
                </a:solidFill>
              </a:rPr>
              <a:t>are</a:t>
            </a:r>
            <a:r>
              <a:rPr sz="3200" spc="-25" dirty="0">
                <a:solidFill>
                  <a:schemeClr val="accent1"/>
                </a:solidFill>
              </a:rPr>
              <a:t> </a:t>
            </a:r>
            <a:r>
              <a:rPr sz="3200" spc="-11" dirty="0">
                <a:solidFill>
                  <a:schemeClr val="accent1"/>
                </a:solidFill>
              </a:rPr>
              <a:t>Provided</a:t>
            </a:r>
            <a:endParaRPr sz="3200" dirty="0">
              <a:solidFill>
                <a:schemeClr val="accent1"/>
              </a:solidFill>
            </a:endParaRPr>
          </a:p>
        </p:txBody>
      </p:sp>
      <p:sp>
        <p:nvSpPr>
          <p:cNvPr id="2" name="Text Placeholder 1">
            <a:extLst>
              <a:ext uri="{FF2B5EF4-FFF2-40B4-BE49-F238E27FC236}">
                <a16:creationId xmlns:a16="http://schemas.microsoft.com/office/drawing/2014/main" id="{C6D7FA5F-F583-444D-D8C1-9C6F9916B702}"/>
              </a:ext>
            </a:extLst>
          </p:cNvPr>
          <p:cNvSpPr>
            <a:spLocks noGrp="1"/>
          </p:cNvSpPr>
          <p:nvPr>
            <p:ph idx="1"/>
          </p:nvPr>
        </p:nvSpPr>
        <p:spPr>
          <a:xfrm>
            <a:off x="335280" y="1325880"/>
            <a:ext cx="11521440" cy="5028565"/>
          </a:xfrm>
        </p:spPr>
        <p:txBody>
          <a:bodyPr>
            <a:normAutofit/>
          </a:bodyPr>
          <a:lstStyle/>
          <a:p>
            <a:pPr marL="355600" indent="-342900">
              <a:spcBef>
                <a:spcPts val="105"/>
              </a:spcBef>
              <a:buFont typeface="Wingdings" pitchFamily="2" charset="2"/>
              <a:buChar char="ü"/>
              <a:tabLst>
                <a:tab pos="299078" algn="l"/>
              </a:tabLst>
            </a:pPr>
            <a:r>
              <a:rPr lang="en-US" dirty="0">
                <a:solidFill>
                  <a:schemeClr val="tx1"/>
                </a:solidFill>
                <a:latin typeface="Open Sans" panose="020B0606030504020204" pitchFamily="34" charset="0"/>
                <a:cs typeface="Open Sans" panose="020B0606030504020204" pitchFamily="34" charset="0"/>
              </a:rPr>
              <a:t>Documentation</a:t>
            </a:r>
            <a:r>
              <a:rPr lang="en-US" spc="-5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does</a:t>
            </a:r>
            <a:r>
              <a:rPr lang="en-US" spc="-4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not</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support</a:t>
            </a:r>
            <a:r>
              <a:rPr lang="en-US" spc="-6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E/M</a:t>
            </a:r>
            <a:r>
              <a:rPr lang="en-US" spc="-2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billed</a:t>
            </a:r>
            <a:r>
              <a:rPr lang="en-US" spc="-2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or</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does</a:t>
            </a:r>
            <a:r>
              <a:rPr lang="en-US" spc="-4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not</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meet</a:t>
            </a:r>
            <a:r>
              <a:rPr lang="en-US" spc="-35" dirty="0">
                <a:solidFill>
                  <a:schemeClr val="tx1"/>
                </a:solidFill>
                <a:latin typeface="Open Sans" panose="020B0606030504020204" pitchFamily="34" charset="0"/>
                <a:cs typeface="Open Sans" panose="020B0606030504020204" pitchFamily="34" charset="0"/>
              </a:rPr>
              <a:t> </a:t>
            </a:r>
            <a:r>
              <a:rPr lang="en-US" spc="-51" dirty="0">
                <a:solidFill>
                  <a:schemeClr val="tx1"/>
                </a:solidFill>
                <a:latin typeface="Open Sans" panose="020B0606030504020204" pitchFamily="34" charset="0"/>
                <a:cs typeface="Open Sans" panose="020B0606030504020204" pitchFamily="34" charset="0"/>
              </a:rPr>
              <a:t>-</a:t>
            </a:r>
            <a:r>
              <a:rPr lang="en-US" spc="-25" dirty="0">
                <a:solidFill>
                  <a:schemeClr val="tx1"/>
                </a:solidFill>
                <a:latin typeface="Open Sans" panose="020B0606030504020204" pitchFamily="34" charset="0"/>
                <a:cs typeface="Open Sans" panose="020B0606030504020204" pitchFamily="34" charset="0"/>
              </a:rPr>
              <a:t>25.</a:t>
            </a:r>
            <a:endParaRPr lang="en-US" dirty="0">
              <a:solidFill>
                <a:schemeClr val="tx1"/>
              </a:solidFill>
              <a:latin typeface="Open Sans" panose="020B0606030504020204" pitchFamily="34" charset="0"/>
              <a:cs typeface="Open Sans" panose="020B0606030504020204" pitchFamily="34" charset="0"/>
            </a:endParaRPr>
          </a:p>
          <a:p>
            <a:pPr marL="355600" indent="-342900">
              <a:buFont typeface="Wingdings" pitchFamily="2" charset="2"/>
              <a:buChar char="ü"/>
              <a:tabLst>
                <a:tab pos="299078" algn="l"/>
              </a:tabLst>
            </a:pPr>
            <a:r>
              <a:rPr lang="en-US" dirty="0">
                <a:solidFill>
                  <a:schemeClr val="tx1"/>
                </a:solidFill>
                <a:latin typeface="Open Sans" panose="020B0606030504020204" pitchFamily="34" charset="0"/>
                <a:cs typeface="Open Sans" panose="020B0606030504020204" pitchFamily="34" charset="0"/>
              </a:rPr>
              <a:t>Documentation</a:t>
            </a:r>
            <a:r>
              <a:rPr lang="en-US" spc="-6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supports</a:t>
            </a:r>
            <a:r>
              <a:rPr lang="en-US" spc="-7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only</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non-specific</a:t>
            </a:r>
            <a:r>
              <a:rPr lang="en-US" spc="-5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ICD-10-CM</a:t>
            </a:r>
            <a:r>
              <a:rPr lang="en-US" spc="-71"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codes.</a:t>
            </a:r>
            <a:endParaRPr lang="en-US" dirty="0">
              <a:solidFill>
                <a:schemeClr val="tx1"/>
              </a:solidFill>
              <a:latin typeface="Open Sans" panose="020B0606030504020204" pitchFamily="34" charset="0"/>
              <a:cs typeface="Open Sans" panose="020B0606030504020204" pitchFamily="34" charset="0"/>
            </a:endParaRPr>
          </a:p>
          <a:p>
            <a:pPr marL="355600" indent="-342900">
              <a:buFont typeface="Wingdings" pitchFamily="2" charset="2"/>
              <a:buChar char="ü"/>
              <a:tabLst>
                <a:tab pos="299078" algn="l"/>
              </a:tabLst>
            </a:pPr>
            <a:r>
              <a:rPr lang="en-US" dirty="0">
                <a:solidFill>
                  <a:schemeClr val="tx1"/>
                </a:solidFill>
                <a:latin typeface="Open Sans" panose="020B0606030504020204" pitchFamily="34" charset="0"/>
                <a:cs typeface="Open Sans" panose="020B0606030504020204" pitchFamily="34" charset="0"/>
              </a:rPr>
              <a:t>Up/down</a:t>
            </a:r>
            <a:r>
              <a:rPr lang="en-US" spc="-4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times</a:t>
            </a:r>
            <a:r>
              <a:rPr lang="en-US" spc="-4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not</a:t>
            </a:r>
            <a:r>
              <a:rPr lang="en-US" spc="-40"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recorded.</a:t>
            </a:r>
            <a:endParaRPr lang="en-US" dirty="0">
              <a:solidFill>
                <a:schemeClr val="tx1"/>
              </a:solidFill>
              <a:latin typeface="Open Sans" panose="020B0606030504020204" pitchFamily="34" charset="0"/>
              <a:cs typeface="Open Sans" panose="020B0606030504020204" pitchFamily="34" charset="0"/>
            </a:endParaRPr>
          </a:p>
          <a:p>
            <a:pPr marL="355600" indent="-342900">
              <a:buFont typeface="Wingdings" pitchFamily="2" charset="2"/>
              <a:buChar char="ü"/>
              <a:tabLst>
                <a:tab pos="299078" algn="l"/>
              </a:tabLst>
            </a:pPr>
            <a:r>
              <a:rPr lang="en-US" dirty="0">
                <a:solidFill>
                  <a:schemeClr val="tx1"/>
                </a:solidFill>
                <a:latin typeface="Open Sans" panose="020B0606030504020204" pitchFamily="34" charset="0"/>
                <a:cs typeface="Open Sans" panose="020B0606030504020204" pitchFamily="34" charset="0"/>
              </a:rPr>
              <a:t>Medical</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necessity</a:t>
            </a:r>
            <a:r>
              <a:rPr lang="en-US" spc="-6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guidelines/payer pathways</a:t>
            </a:r>
            <a:r>
              <a:rPr lang="en-US" spc="-2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for</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drug</a:t>
            </a:r>
            <a:r>
              <a:rPr lang="en-US" spc="-3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or</a:t>
            </a:r>
            <a:r>
              <a:rPr lang="en-US" spc="-2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service</a:t>
            </a:r>
            <a:r>
              <a:rPr lang="en-US" spc="-4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not</a:t>
            </a:r>
            <a:r>
              <a:rPr lang="en-US" spc="-31"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followed.</a:t>
            </a:r>
            <a:endParaRPr lang="en-US" dirty="0">
              <a:solidFill>
                <a:schemeClr val="tx1"/>
              </a:solidFill>
              <a:latin typeface="Open Sans" panose="020B0606030504020204" pitchFamily="34" charset="0"/>
              <a:cs typeface="Open Sans" panose="020B0606030504020204" pitchFamily="34" charset="0"/>
            </a:endParaRPr>
          </a:p>
          <a:p>
            <a:pPr marL="355600" indent="-342900">
              <a:buFont typeface="Wingdings" pitchFamily="2" charset="2"/>
              <a:buChar char="ü"/>
              <a:tabLst>
                <a:tab pos="299078" algn="l"/>
              </a:tabLst>
            </a:pPr>
            <a:r>
              <a:rPr lang="en-US" dirty="0">
                <a:solidFill>
                  <a:schemeClr val="tx1"/>
                </a:solidFill>
                <a:latin typeface="Open Sans" panose="020B0606030504020204" pitchFamily="34" charset="0"/>
                <a:cs typeface="Open Sans" panose="020B0606030504020204" pitchFamily="34" charset="0"/>
              </a:rPr>
              <a:t>Prior</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auth</a:t>
            </a:r>
            <a:r>
              <a:rPr lang="en-US" spc="-3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not</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obtained</a:t>
            </a:r>
            <a:r>
              <a:rPr lang="en-US" spc="-45" dirty="0">
                <a:solidFill>
                  <a:schemeClr val="tx1"/>
                </a:solidFill>
                <a:latin typeface="Open Sans" panose="020B0606030504020204" pitchFamily="34" charset="0"/>
                <a:cs typeface="Open Sans" panose="020B0606030504020204" pitchFamily="34" charset="0"/>
              </a:rPr>
              <a:t> or still in peer-to-peer or medical exception.</a:t>
            </a:r>
            <a:r>
              <a:rPr lang="en-US" spc="-11" dirty="0">
                <a:solidFill>
                  <a:schemeClr val="tx1"/>
                </a:solidFill>
                <a:latin typeface="Open Sans" panose="020B0606030504020204" pitchFamily="34" charset="0"/>
                <a:cs typeface="Open Sans" panose="020B0606030504020204" pitchFamily="34" charset="0"/>
              </a:rPr>
              <a:t>.</a:t>
            </a:r>
          </a:p>
          <a:p>
            <a:pPr marL="355600" indent="-342900">
              <a:buFont typeface="Wingdings" pitchFamily="2" charset="2"/>
              <a:buChar char="ü"/>
              <a:tabLst>
                <a:tab pos="299078" algn="l"/>
              </a:tabLst>
            </a:pPr>
            <a:r>
              <a:rPr lang="en-US" spc="-11" dirty="0">
                <a:solidFill>
                  <a:schemeClr val="tx1"/>
                </a:solidFill>
                <a:latin typeface="Open Sans" panose="020B0606030504020204" pitchFamily="34" charset="0"/>
                <a:cs typeface="Open Sans" panose="020B0606030504020204" pitchFamily="34" charset="0"/>
              </a:rPr>
              <a:t>Poor documentation of on-site or remote supervision.</a:t>
            </a:r>
            <a:endParaRPr lang="en-US" dirty="0">
              <a:solidFill>
                <a:schemeClr val="tx1"/>
              </a:solidFill>
              <a:latin typeface="Open Sans" panose="020B0606030504020204" pitchFamily="34" charset="0"/>
              <a:cs typeface="Open Sans" panose="020B0606030504020204" pitchFamily="34" charset="0"/>
            </a:endParaRPr>
          </a:p>
          <a:p>
            <a:pPr marL="354965" marR="27939" indent="-342900">
              <a:buFont typeface="Wingdings" pitchFamily="2" charset="2"/>
              <a:buChar char="ü"/>
              <a:tabLst>
                <a:tab pos="299078" algn="l"/>
              </a:tabLst>
            </a:pPr>
            <a:r>
              <a:rPr lang="en-US" dirty="0">
                <a:solidFill>
                  <a:schemeClr val="tx1"/>
                </a:solidFill>
                <a:latin typeface="Open Sans" panose="020B0606030504020204" pitchFamily="34" charset="0"/>
                <a:cs typeface="Open Sans" panose="020B0606030504020204" pitchFamily="34" charset="0"/>
              </a:rPr>
              <a:t>Billing</a:t>
            </a:r>
            <a:r>
              <a:rPr lang="en-US" spc="1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system</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not</a:t>
            </a:r>
            <a:r>
              <a:rPr lang="en-US" spc="-2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updated</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with</a:t>
            </a:r>
            <a:r>
              <a:rPr lang="en-US" spc="-1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current</a:t>
            </a:r>
            <a:r>
              <a:rPr lang="en-US" spc="-45"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CPT/HCPCS/ICD-</a:t>
            </a:r>
            <a:r>
              <a:rPr lang="en-US" spc="-25" dirty="0">
                <a:solidFill>
                  <a:schemeClr val="tx1"/>
                </a:solidFill>
                <a:latin typeface="Open Sans" panose="020B0606030504020204" pitchFamily="34" charset="0"/>
                <a:cs typeface="Open Sans" panose="020B0606030504020204" pitchFamily="34" charset="0"/>
              </a:rPr>
              <a:t>10</a:t>
            </a:r>
            <a:r>
              <a:rPr lang="en-US"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codes</a:t>
            </a:r>
            <a:endParaRPr lang="en-US" dirty="0">
              <a:solidFill>
                <a:schemeClr val="tx1"/>
              </a:solidFill>
              <a:latin typeface="Open Sans" panose="020B0606030504020204" pitchFamily="34" charset="0"/>
              <a:cs typeface="Open Sans" panose="020B0606030504020204" pitchFamily="34" charset="0"/>
            </a:endParaRPr>
          </a:p>
          <a:p>
            <a:pPr marL="354965" marR="342891" indent="-342900">
              <a:buFont typeface="Wingdings" pitchFamily="2" charset="2"/>
              <a:buChar char="ü"/>
              <a:tabLst>
                <a:tab pos="299078" algn="l"/>
              </a:tabLst>
            </a:pPr>
            <a:r>
              <a:rPr lang="en-US" spc="-20" dirty="0">
                <a:solidFill>
                  <a:schemeClr val="tx1"/>
                </a:solidFill>
                <a:latin typeface="Open Sans" panose="020B0606030504020204" pitchFamily="34" charset="0"/>
                <a:cs typeface="Open Sans" panose="020B0606030504020204" pitchFamily="34" charset="0"/>
              </a:rPr>
              <a:t>New</a:t>
            </a:r>
            <a:r>
              <a:rPr lang="en-US" spc="-12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Authorization</a:t>
            </a:r>
            <a:r>
              <a:rPr lang="en-US" spc="-6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or</a:t>
            </a:r>
            <a:r>
              <a:rPr lang="en-US" spc="-2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referral</a:t>
            </a:r>
            <a:r>
              <a:rPr lang="en-US" spc="-5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needed</a:t>
            </a:r>
            <a:r>
              <a:rPr lang="en-US" spc="-2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due</a:t>
            </a:r>
            <a:r>
              <a:rPr lang="en-US" spc="-4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to</a:t>
            </a:r>
            <a:r>
              <a:rPr lang="en-US" spc="-2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a:t>
            </a:r>
            <a:r>
              <a:rPr lang="en-US" spc="-2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of</a:t>
            </a:r>
            <a:r>
              <a:rPr lang="en-US" spc="-25"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units/visits </a:t>
            </a:r>
            <a:r>
              <a:rPr lang="en-US" dirty="0">
                <a:solidFill>
                  <a:schemeClr val="tx1"/>
                </a:solidFill>
                <a:latin typeface="Open Sans" panose="020B0606030504020204" pitchFamily="34" charset="0"/>
                <a:cs typeface="Open Sans" panose="020B0606030504020204" pitchFamily="34" charset="0"/>
              </a:rPr>
              <a:t>already</a:t>
            </a:r>
            <a:r>
              <a:rPr lang="en-US" spc="-4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used</a:t>
            </a:r>
            <a:r>
              <a:rPr lang="en-US" spc="-40"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or</a:t>
            </a:r>
            <a:r>
              <a:rPr lang="en-US" spc="-13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Auth/referral</a:t>
            </a:r>
            <a:r>
              <a:rPr lang="en-US" spc="-60"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expired or new HCPCS</a:t>
            </a:r>
            <a:endParaRPr lang="en-US" dirty="0">
              <a:solidFill>
                <a:schemeClr val="tx1"/>
              </a:solidFill>
              <a:latin typeface="Open Sans" panose="020B0606030504020204" pitchFamily="34" charset="0"/>
              <a:cs typeface="Open Sans" panose="020B0606030504020204" pitchFamily="34" charset="0"/>
            </a:endParaRPr>
          </a:p>
          <a:p>
            <a:pPr marL="355600" indent="-342900">
              <a:buFont typeface="Wingdings" pitchFamily="2" charset="2"/>
              <a:buChar char="ü"/>
              <a:tabLst>
                <a:tab pos="299078" algn="l"/>
              </a:tabLst>
            </a:pPr>
            <a:r>
              <a:rPr lang="en-US" dirty="0">
                <a:solidFill>
                  <a:schemeClr val="tx1"/>
                </a:solidFill>
                <a:latin typeface="Open Sans" panose="020B0606030504020204" pitchFamily="34" charset="0"/>
                <a:cs typeface="Open Sans" panose="020B0606030504020204" pitchFamily="34" charset="0"/>
              </a:rPr>
              <a:t>Not</a:t>
            </a:r>
            <a:r>
              <a:rPr lang="en-US" spc="-3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all</a:t>
            </a:r>
            <a:r>
              <a:rPr lang="en-US" spc="-1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charges</a:t>
            </a:r>
            <a:r>
              <a:rPr lang="en-US" spc="-5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or</a:t>
            </a:r>
            <a:r>
              <a:rPr lang="en-US" spc="-31"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drug</a:t>
            </a:r>
            <a:r>
              <a:rPr lang="en-US" spc="-35" dirty="0">
                <a:solidFill>
                  <a:schemeClr val="tx1"/>
                </a:solidFill>
                <a:latin typeface="Open Sans" panose="020B0606030504020204" pitchFamily="34" charset="0"/>
                <a:cs typeface="Open Sans" panose="020B0606030504020204" pitchFamily="34" charset="0"/>
              </a:rPr>
              <a:t> </a:t>
            </a:r>
            <a:r>
              <a:rPr lang="en-US" dirty="0">
                <a:solidFill>
                  <a:schemeClr val="tx1"/>
                </a:solidFill>
                <a:latin typeface="Open Sans" panose="020B0606030504020204" pitchFamily="34" charset="0"/>
                <a:cs typeface="Open Sans" panose="020B0606030504020204" pitchFamily="34" charset="0"/>
              </a:rPr>
              <a:t>units</a:t>
            </a:r>
            <a:r>
              <a:rPr lang="en-US" spc="-25" dirty="0">
                <a:solidFill>
                  <a:schemeClr val="tx1"/>
                </a:solidFill>
                <a:latin typeface="Open Sans" panose="020B0606030504020204" pitchFamily="34" charset="0"/>
                <a:cs typeface="Open Sans" panose="020B0606030504020204" pitchFamily="34" charset="0"/>
              </a:rPr>
              <a:t> </a:t>
            </a:r>
            <a:r>
              <a:rPr lang="en-US" spc="-11" dirty="0">
                <a:solidFill>
                  <a:schemeClr val="tx1"/>
                </a:solidFill>
                <a:latin typeface="Open Sans" panose="020B0606030504020204" pitchFamily="34" charset="0"/>
                <a:cs typeface="Open Sans" panose="020B0606030504020204" pitchFamily="34" charset="0"/>
              </a:rPr>
              <a:t>captured.</a:t>
            </a:r>
            <a:endParaRPr lang="en-US" dirty="0">
              <a:solidFill>
                <a:schemeClr val="tx1"/>
              </a:solidFill>
              <a:latin typeface="Open Sans" panose="020B0606030504020204" pitchFamily="34" charset="0"/>
              <a:cs typeface="Open Sans" panose="020B0606030504020204" pitchFamily="34" charset="0"/>
            </a:endParaRPr>
          </a:p>
          <a:p>
            <a:endParaRPr lang="en-US" dirty="0"/>
          </a:p>
        </p:txBody>
      </p:sp>
      <p:sp>
        <p:nvSpPr>
          <p:cNvPr id="5" name="object 5"/>
          <p:cNvSpPr txBox="1"/>
          <p:nvPr/>
        </p:nvSpPr>
        <p:spPr>
          <a:xfrm>
            <a:off x="10240519" y="6323483"/>
            <a:ext cx="196215" cy="197490"/>
          </a:xfrm>
          <a:prstGeom prst="rect">
            <a:avLst/>
          </a:prstGeom>
        </p:spPr>
        <p:txBody>
          <a:bodyPr vert="horz" wrap="square" lIns="0" tIns="12700" rIns="0" bIns="0" rtlCol="0">
            <a:spAutoFit/>
          </a:bodyPr>
          <a:lstStyle/>
          <a:p>
            <a:pPr marL="12700">
              <a:spcBef>
                <a:spcPts val="100"/>
              </a:spcBef>
            </a:pPr>
            <a:r>
              <a:rPr sz="1200" spc="-25">
                <a:solidFill>
                  <a:srgbClr val="BEBEBE"/>
                </a:solidFill>
                <a:latin typeface="Open Sans" panose="020B0606030504020204" pitchFamily="34" charset="0"/>
                <a:cs typeface="Open Sans" panose="020B0606030504020204" pitchFamily="34" charset="0"/>
              </a:rPr>
              <a:t>12</a:t>
            </a:r>
            <a:endParaRPr sz="1200">
              <a:latin typeface="Open Sans" panose="020B0606030504020204" pitchFamily="34" charset="0"/>
              <a:cs typeface="Open Sans" panose="020B0606030504020204" pitchFamily="34" charset="0"/>
            </a:endParaRPr>
          </a:p>
        </p:txBody>
      </p:sp>
      <p:pic>
        <p:nvPicPr>
          <p:cNvPr id="7" name="object 7" descr="C:\Users\Owner\Downloads\syringe_in_money_pc_800_clr_1787.png"/>
          <p:cNvPicPr/>
          <p:nvPr/>
        </p:nvPicPr>
        <p:blipFill>
          <a:blip r:embed="rId2" cstate="print"/>
          <a:stretch>
            <a:fillRect/>
          </a:stretch>
        </p:blipFill>
        <p:spPr>
          <a:xfrm>
            <a:off x="9254567" y="2537717"/>
            <a:ext cx="2364333" cy="2050707"/>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023668" y="189559"/>
            <a:ext cx="7999562" cy="627992"/>
          </a:xfrm>
          <a:prstGeom prst="rect">
            <a:avLst/>
          </a:prstGeom>
        </p:spPr>
        <p:txBody>
          <a:bodyPr spcFirstLastPara="1" vert="horz" wrap="square" lIns="0" tIns="121539" rIns="0" bIns="0" rtlCol="0" anchor="ctr" anchorCtr="0">
            <a:spAutoFit/>
          </a:bodyPr>
          <a:lstStyle/>
          <a:p>
            <a:pPr marL="1918923">
              <a:spcBef>
                <a:spcPts val="105"/>
              </a:spcBef>
            </a:pPr>
            <a:r>
              <a:rPr sz="3200" dirty="0"/>
              <a:t>Roadblocks</a:t>
            </a:r>
            <a:r>
              <a:rPr sz="3200" spc="-71" dirty="0"/>
              <a:t> </a:t>
            </a:r>
            <a:r>
              <a:rPr sz="3200" dirty="0"/>
              <a:t>in</a:t>
            </a:r>
            <a:r>
              <a:rPr sz="3200" spc="-25" dirty="0"/>
              <a:t> </a:t>
            </a:r>
            <a:r>
              <a:rPr sz="3200" dirty="0"/>
              <a:t>Claims</a:t>
            </a:r>
            <a:r>
              <a:rPr sz="3200" spc="-35" dirty="0"/>
              <a:t> </a:t>
            </a:r>
            <a:r>
              <a:rPr sz="3200" spc="-11" dirty="0"/>
              <a:t>Processing</a:t>
            </a:r>
            <a:endParaRPr sz="3200" dirty="0"/>
          </a:p>
        </p:txBody>
      </p:sp>
      <p:sp>
        <p:nvSpPr>
          <p:cNvPr id="8" name="Text Placeholder 7">
            <a:extLst>
              <a:ext uri="{FF2B5EF4-FFF2-40B4-BE49-F238E27FC236}">
                <a16:creationId xmlns:a16="http://schemas.microsoft.com/office/drawing/2014/main" id="{B7FE2874-4949-A185-6490-7B87B4122145}"/>
              </a:ext>
            </a:extLst>
          </p:cNvPr>
          <p:cNvSpPr>
            <a:spLocks noGrp="1"/>
          </p:cNvSpPr>
          <p:nvPr>
            <p:ph idx="1"/>
          </p:nvPr>
        </p:nvSpPr>
        <p:spPr>
          <a:xfrm>
            <a:off x="335280" y="1325880"/>
            <a:ext cx="11521440" cy="5028565"/>
          </a:xfrm>
        </p:spPr>
        <p:txBody>
          <a:bodyPr>
            <a:normAutofit/>
          </a:bodyPr>
          <a:lstStyle/>
          <a:p>
            <a:pPr marL="274320">
              <a:lnSpc>
                <a:spcPct val="100000"/>
              </a:lnSpc>
            </a:pPr>
            <a:r>
              <a:rPr lang="en-US" dirty="0">
                <a:solidFill>
                  <a:schemeClr val="tx1"/>
                </a:solidFill>
              </a:rPr>
              <a:t>Providers and/or specialty not set up correctly in payer system.</a:t>
            </a:r>
          </a:p>
          <a:p>
            <a:pPr marL="274320">
              <a:lnSpc>
                <a:spcPct val="100000"/>
              </a:lnSpc>
            </a:pPr>
            <a:r>
              <a:rPr lang="en-US" dirty="0">
                <a:solidFill>
                  <a:schemeClr val="tx1"/>
                </a:solidFill>
              </a:rPr>
              <a:t>Incomplete prior authorizations or mismatching claim to PA.</a:t>
            </a:r>
          </a:p>
          <a:p>
            <a:pPr marL="274320">
              <a:lnSpc>
                <a:spcPct val="100000"/>
              </a:lnSpc>
            </a:pPr>
            <a:r>
              <a:rPr lang="en-US" dirty="0">
                <a:solidFill>
                  <a:schemeClr val="tx1"/>
                </a:solidFill>
              </a:rPr>
              <a:t>Wrong information submitted or submitted for the wrong patient.</a:t>
            </a:r>
          </a:p>
          <a:p>
            <a:pPr marL="274320">
              <a:lnSpc>
                <a:spcPct val="100000"/>
              </a:lnSpc>
            </a:pPr>
            <a:r>
              <a:rPr lang="en-US" dirty="0">
                <a:solidFill>
                  <a:schemeClr val="tx1"/>
                </a:solidFill>
              </a:rPr>
              <a:t>Submitting Duplicate Claims rather than working the claim.</a:t>
            </a:r>
          </a:p>
          <a:p>
            <a:pPr marL="274320">
              <a:lnSpc>
                <a:spcPct val="100000"/>
              </a:lnSpc>
            </a:pPr>
            <a:r>
              <a:rPr lang="en-US" dirty="0">
                <a:solidFill>
                  <a:schemeClr val="tx1"/>
                </a:solidFill>
              </a:rPr>
              <a:t>Missing or incomplete patient information requested by payer.</a:t>
            </a:r>
          </a:p>
          <a:p>
            <a:pPr marL="274320">
              <a:lnSpc>
                <a:spcPct val="100000"/>
              </a:lnSpc>
            </a:pPr>
            <a:r>
              <a:rPr lang="en-US" dirty="0">
                <a:solidFill>
                  <a:schemeClr val="tx1"/>
                </a:solidFill>
              </a:rPr>
              <a:t>Claim submitted to wrong payer—primary or secondary</a:t>
            </a:r>
          </a:p>
          <a:p>
            <a:pPr marL="274320">
              <a:lnSpc>
                <a:spcPct val="100000"/>
              </a:lnSpc>
            </a:pPr>
            <a:r>
              <a:rPr lang="en-US" dirty="0">
                <a:solidFill>
                  <a:schemeClr val="tx1"/>
                </a:solidFill>
              </a:rPr>
              <a:t>Transposed NDCs or incorrect UOM (BCBS).</a:t>
            </a:r>
          </a:p>
          <a:p>
            <a:r>
              <a:rPr lang="en-US" dirty="0">
                <a:solidFill>
                  <a:schemeClr val="tx1"/>
                </a:solidFill>
              </a:rPr>
              <a:t>Drugs billed beyond MUE limit.</a:t>
            </a:r>
          </a:p>
          <a:p>
            <a:r>
              <a:rPr lang="en-US" dirty="0">
                <a:solidFill>
                  <a:schemeClr val="tx1"/>
                </a:solidFill>
              </a:rPr>
              <a:t>Conflicts with payer’s business rules/LCD/NCD.</a:t>
            </a:r>
          </a:p>
          <a:p>
            <a:r>
              <a:rPr lang="en-US" dirty="0">
                <a:solidFill>
                  <a:schemeClr val="tx1"/>
                </a:solidFill>
              </a:rPr>
              <a:t>Functional dilution—too many hats per person</a:t>
            </a:r>
          </a:p>
          <a:p>
            <a:endParaRPr lang="en-US" dirty="0">
              <a:solidFill>
                <a:schemeClr val="tx1"/>
              </a:solidFill>
            </a:endParaRPr>
          </a:p>
          <a:p>
            <a:endParaRPr lang="en-US" dirty="0">
              <a:solidFill>
                <a:schemeClr val="tx1"/>
              </a:solidFill>
            </a:endParaRPr>
          </a:p>
        </p:txBody>
      </p:sp>
      <p:pic>
        <p:nvPicPr>
          <p:cNvPr id="5" name="object 5"/>
          <p:cNvPicPr/>
          <p:nvPr/>
        </p:nvPicPr>
        <p:blipFill>
          <a:blip r:embed="rId2" cstate="print"/>
          <a:stretch>
            <a:fillRect/>
          </a:stretch>
        </p:blipFill>
        <p:spPr>
          <a:xfrm>
            <a:off x="9228963" y="4210376"/>
            <a:ext cx="2491739" cy="2231136"/>
          </a:xfrm>
          <a:prstGeom prst="rect">
            <a:avLst/>
          </a:prstGeom>
        </p:spPr>
      </p:pic>
      <p:sp>
        <p:nvSpPr>
          <p:cNvPr id="6" name="object 6"/>
          <p:cNvSpPr txBox="1"/>
          <p:nvPr/>
        </p:nvSpPr>
        <p:spPr>
          <a:xfrm>
            <a:off x="10215119" y="6261719"/>
            <a:ext cx="259715" cy="179536"/>
          </a:xfrm>
          <a:prstGeom prst="rect">
            <a:avLst/>
          </a:prstGeom>
        </p:spPr>
        <p:txBody>
          <a:bodyPr vert="horz" wrap="square" lIns="0" tIns="0" rIns="0" bIns="0" rtlCol="0">
            <a:spAutoFit/>
          </a:bodyPr>
          <a:lstStyle/>
          <a:p>
            <a:pPr marL="38099">
              <a:lnSpc>
                <a:spcPts val="1425"/>
              </a:lnSpc>
            </a:pPr>
            <a:fld id="{81D60167-4931-47E6-BA6A-407CBD079E47}" type="slidenum">
              <a:rPr sz="1200" spc="-25">
                <a:solidFill>
                  <a:srgbClr val="BEBEBE"/>
                </a:solidFill>
                <a:latin typeface="Open Sans" panose="020B0606030504020204" pitchFamily="34" charset="0"/>
                <a:cs typeface="Open Sans" panose="020B0606030504020204" pitchFamily="34" charset="0"/>
              </a:rPr>
              <a:pPr marL="38099">
                <a:lnSpc>
                  <a:spcPts val="1425"/>
                </a:lnSpc>
              </a:pPr>
              <a:t>14</a:t>
            </a:fld>
            <a:endParaRPr sz="1200">
              <a:latin typeface="Open Sans" panose="020B0606030504020204" pitchFamily="34" charset="0"/>
              <a:cs typeface="Open Sans" panose="020B0606030504020204" pitchFamily="34" charset="0"/>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A395F1E-E088-5E38-926A-A87F82340DB5}"/>
              </a:ext>
            </a:extLst>
          </p:cNvPr>
          <p:cNvSpPr>
            <a:spLocks noGrp="1"/>
          </p:cNvSpPr>
          <p:nvPr>
            <p:ph type="body" idx="1"/>
          </p:nvPr>
        </p:nvSpPr>
        <p:spPr>
          <a:xfrm>
            <a:off x="335280" y="1094704"/>
            <a:ext cx="11521440" cy="5260377"/>
          </a:xfrm>
        </p:spPr>
        <p:txBody>
          <a:bodyPr/>
          <a:lstStyle/>
          <a:p>
            <a:r>
              <a:rPr lang="en-US" sz="1800" dirty="0">
                <a:solidFill>
                  <a:schemeClr val="tx1"/>
                </a:solidFill>
              </a:rPr>
              <a:t>Errors in posting payments and adjustments.</a:t>
            </a:r>
          </a:p>
          <a:p>
            <a:r>
              <a:rPr lang="en-US" sz="1800" dirty="0">
                <a:solidFill>
                  <a:schemeClr val="tx1"/>
                </a:solidFill>
              </a:rPr>
              <a:t>Not having a firm Conditions of Admission with patients, incurring bad debt.</a:t>
            </a:r>
          </a:p>
          <a:p>
            <a:r>
              <a:rPr lang="en-US" sz="1800" dirty="0">
                <a:solidFill>
                  <a:schemeClr val="tx1"/>
                </a:solidFill>
              </a:rPr>
              <a:t>Not collecting co-pays, deductibles and co-insurance amounts at the time of service.</a:t>
            </a:r>
          </a:p>
          <a:p>
            <a:r>
              <a:rPr lang="en-US" sz="1800" dirty="0">
                <a:solidFill>
                  <a:schemeClr val="tx1"/>
                </a:solidFill>
              </a:rPr>
              <a:t>Not having checks &amp; balances with your billing company.</a:t>
            </a:r>
          </a:p>
          <a:p>
            <a:r>
              <a:rPr lang="en-US" sz="1800" dirty="0">
                <a:solidFill>
                  <a:schemeClr val="tx1"/>
                </a:solidFill>
              </a:rPr>
              <a:t>Not enforcing or following up with self-pay payment plans or financing.</a:t>
            </a:r>
          </a:p>
          <a:p>
            <a:r>
              <a:rPr lang="en-US" sz="1800" dirty="0">
                <a:solidFill>
                  <a:schemeClr val="tx1"/>
                </a:solidFill>
              </a:rPr>
              <a:t>Not sending statements in a timely manner. (with a return envelope)</a:t>
            </a:r>
          </a:p>
          <a:p>
            <a:r>
              <a:rPr lang="en-US" sz="1800" dirty="0">
                <a:solidFill>
                  <a:schemeClr val="tx1"/>
                </a:solidFill>
              </a:rPr>
              <a:t>Not running statement addresses through change of address software</a:t>
            </a:r>
          </a:p>
          <a:p>
            <a:r>
              <a:rPr lang="en-US" sz="1800" dirty="0">
                <a:solidFill>
                  <a:schemeClr val="tx1"/>
                </a:solidFill>
              </a:rPr>
              <a:t>Not having e-statement options, payment reminder, and additional bill pay options online, including financing</a:t>
            </a:r>
          </a:p>
          <a:p>
            <a:r>
              <a:rPr lang="en-US" sz="1800" dirty="0">
                <a:solidFill>
                  <a:schemeClr val="tx1"/>
                </a:solidFill>
              </a:rPr>
              <a:t>Not sending patients to collection per practice policy.</a:t>
            </a:r>
          </a:p>
          <a:p>
            <a:r>
              <a:rPr lang="en-US" sz="1800" dirty="0">
                <a:solidFill>
                  <a:schemeClr val="tx1"/>
                </a:solidFill>
              </a:rPr>
              <a:t>Clinicians not supportive of collections.</a:t>
            </a:r>
          </a:p>
          <a:p>
            <a:endParaRPr lang="en-US" dirty="0">
              <a:solidFill>
                <a:schemeClr val="tx1"/>
              </a:solidFill>
            </a:endParaRPr>
          </a:p>
          <a:p>
            <a:endParaRPr lang="en-US" dirty="0">
              <a:solidFill>
                <a:schemeClr val="tx1"/>
              </a:solidFill>
            </a:endParaRPr>
          </a:p>
        </p:txBody>
      </p:sp>
      <p:sp>
        <p:nvSpPr>
          <p:cNvPr id="2" name="object 2" descr="$PPTXTitle"/>
          <p:cNvSpPr txBox="1">
            <a:spLocks noGrp="1"/>
          </p:cNvSpPr>
          <p:nvPr>
            <p:ph type="title"/>
          </p:nvPr>
        </p:nvSpPr>
        <p:spPr>
          <a:xfrm>
            <a:off x="335280" y="303530"/>
            <a:ext cx="11521440" cy="496546"/>
          </a:xfrm>
          <a:prstGeom prst="rect">
            <a:avLst/>
          </a:prstGeom>
        </p:spPr>
        <p:txBody>
          <a:bodyPr spcFirstLastPara="1" vert="horz" wrap="square" lIns="0" tIns="12700" rIns="0" bIns="0" rtlCol="0" anchor="ctr" anchorCtr="0">
            <a:spAutoFit/>
          </a:bodyPr>
          <a:lstStyle/>
          <a:p>
            <a:pPr marL="12700">
              <a:spcBef>
                <a:spcPts val="100"/>
              </a:spcBef>
            </a:pPr>
            <a:r>
              <a:rPr dirty="0"/>
              <a:t>Roadblocks</a:t>
            </a:r>
            <a:r>
              <a:rPr spc="-75" dirty="0"/>
              <a:t> </a:t>
            </a:r>
            <a:r>
              <a:rPr dirty="0"/>
              <a:t>to</a:t>
            </a:r>
            <a:r>
              <a:rPr spc="-31" dirty="0"/>
              <a:t> </a:t>
            </a:r>
            <a:r>
              <a:rPr spc="-11" dirty="0"/>
              <a:t>Collections/Payments</a:t>
            </a:r>
            <a:endParaRPr dirty="0"/>
          </a:p>
        </p:txBody>
      </p:sp>
      <p:sp>
        <p:nvSpPr>
          <p:cNvPr id="4" name="object 4"/>
          <p:cNvSpPr txBox="1"/>
          <p:nvPr/>
        </p:nvSpPr>
        <p:spPr>
          <a:xfrm>
            <a:off x="10215119" y="6261719"/>
            <a:ext cx="259715" cy="179536"/>
          </a:xfrm>
          <a:prstGeom prst="rect">
            <a:avLst/>
          </a:prstGeom>
        </p:spPr>
        <p:txBody>
          <a:bodyPr vert="horz" wrap="square" lIns="0" tIns="0" rIns="0" bIns="0" rtlCol="0">
            <a:spAutoFit/>
          </a:bodyPr>
          <a:lstStyle/>
          <a:p>
            <a:pPr marL="38099">
              <a:lnSpc>
                <a:spcPts val="1425"/>
              </a:lnSpc>
            </a:pPr>
            <a:fld id="{81D60167-4931-47E6-BA6A-407CBD079E47}" type="slidenum">
              <a:rPr sz="1200" spc="-25">
                <a:solidFill>
                  <a:srgbClr val="BEBEBE"/>
                </a:solidFill>
                <a:latin typeface="Open Sans" panose="020B0606030504020204" pitchFamily="34" charset="0"/>
                <a:cs typeface="Open Sans" panose="020B0606030504020204" pitchFamily="34" charset="0"/>
              </a:rPr>
              <a:pPr marL="38099">
                <a:lnSpc>
                  <a:spcPts val="1425"/>
                </a:lnSpc>
              </a:pPr>
              <a:t>15</a:t>
            </a:fld>
            <a:endParaRPr sz="1200">
              <a:latin typeface="Open Sans" panose="020B0606030504020204" pitchFamily="34" charset="0"/>
              <a:cs typeface="Open Sans" panose="020B0606030504020204" pitchFamily="34"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226D17-DC55-9B14-2CE4-D1CEAF9784CA}"/>
              </a:ext>
            </a:extLst>
          </p:cNvPr>
          <p:cNvSpPr>
            <a:spLocks noGrp="1"/>
          </p:cNvSpPr>
          <p:nvPr>
            <p:ph type="ctrTitle"/>
          </p:nvPr>
        </p:nvSpPr>
        <p:spPr>
          <a:xfrm>
            <a:off x="1305464" y="2377440"/>
            <a:ext cx="9179656" cy="1645920"/>
          </a:xfrm>
        </p:spPr>
        <p:txBody>
          <a:bodyPr/>
          <a:lstStyle/>
          <a:p>
            <a:r>
              <a:rPr lang="en-US" sz="4800">
                <a:solidFill>
                  <a:schemeClr val="accent1"/>
                </a:solidFill>
              </a:rPr>
              <a:t>Benchmarking for Revenue Cycle Improvement</a:t>
            </a:r>
          </a:p>
        </p:txBody>
      </p:sp>
    </p:spTree>
    <p:extLst>
      <p:ext uri="{BB962C8B-B14F-4D97-AF65-F5344CB8AC3E}">
        <p14:creationId xmlns:p14="http://schemas.microsoft.com/office/powerpoint/2010/main" val="312986298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10978" y="6426505"/>
            <a:ext cx="180975" cy="197490"/>
          </a:xfrm>
          <a:prstGeom prst="rect">
            <a:avLst/>
          </a:prstGeom>
        </p:spPr>
        <p:txBody>
          <a:bodyPr vert="horz" wrap="square" lIns="0" tIns="12700" rIns="0" bIns="0" rtlCol="0">
            <a:spAutoFit/>
          </a:bodyPr>
          <a:lstStyle/>
          <a:p>
            <a:pPr marL="12700">
              <a:spcBef>
                <a:spcPts val="100"/>
              </a:spcBef>
            </a:pPr>
            <a:r>
              <a:rPr sz="1200" spc="-25">
                <a:solidFill>
                  <a:srgbClr val="BEBEBE"/>
                </a:solidFill>
                <a:latin typeface="Calibri"/>
                <a:cs typeface="Calibri"/>
              </a:rPr>
              <a:t>16</a:t>
            </a:r>
            <a:endParaRPr sz="1200">
              <a:latin typeface="Calibri"/>
              <a:cs typeface="Calibri"/>
            </a:endParaRPr>
          </a:p>
        </p:txBody>
      </p:sp>
      <p:sp>
        <p:nvSpPr>
          <p:cNvPr id="3" name="object 3" descr="$PPTXTitle"/>
          <p:cNvSpPr txBox="1">
            <a:spLocks noGrp="1"/>
          </p:cNvSpPr>
          <p:nvPr>
            <p:ph type="title"/>
          </p:nvPr>
        </p:nvSpPr>
        <p:spPr>
          <a:xfrm>
            <a:off x="76632" y="116844"/>
            <a:ext cx="11521500" cy="1152239"/>
          </a:xfrm>
          <a:prstGeom prst="rect">
            <a:avLst/>
          </a:prstGeom>
        </p:spPr>
        <p:txBody>
          <a:bodyPr spcFirstLastPara="1" vert="horz" wrap="square" lIns="0" tIns="74295" rIns="0" bIns="0" rtlCol="0" anchor="ctr" anchorCtr="0">
            <a:spAutoFit/>
          </a:bodyPr>
          <a:lstStyle/>
          <a:p>
            <a:pPr marL="12700" marR="5080">
              <a:lnSpc>
                <a:spcPts val="3891"/>
              </a:lnSpc>
              <a:spcBef>
                <a:spcPts val="585"/>
              </a:spcBef>
            </a:pPr>
            <a:r>
              <a:rPr dirty="0">
                <a:solidFill>
                  <a:schemeClr val="accent1"/>
                </a:solidFill>
              </a:rPr>
              <a:t>Payer</a:t>
            </a:r>
            <a:r>
              <a:rPr spc="-35" dirty="0">
                <a:solidFill>
                  <a:schemeClr val="accent1"/>
                </a:solidFill>
              </a:rPr>
              <a:t> </a:t>
            </a:r>
            <a:r>
              <a:rPr dirty="0">
                <a:solidFill>
                  <a:schemeClr val="accent1"/>
                </a:solidFill>
              </a:rPr>
              <a:t>Mix</a:t>
            </a:r>
            <a:r>
              <a:rPr spc="-31" dirty="0">
                <a:solidFill>
                  <a:schemeClr val="accent1"/>
                </a:solidFill>
              </a:rPr>
              <a:t> </a:t>
            </a:r>
            <a:r>
              <a:rPr dirty="0" err="1">
                <a:solidFill>
                  <a:schemeClr val="accent1"/>
                </a:solidFill>
              </a:rPr>
              <a:t>focalPoint</a:t>
            </a:r>
            <a:r>
              <a:rPr spc="-15" dirty="0">
                <a:solidFill>
                  <a:schemeClr val="accent1"/>
                </a:solidFill>
              </a:rPr>
              <a:t> </a:t>
            </a:r>
            <a:r>
              <a:rPr dirty="0">
                <a:solidFill>
                  <a:schemeClr val="accent1"/>
                </a:solidFill>
              </a:rPr>
              <a:t>Database</a:t>
            </a:r>
            <a:r>
              <a:rPr spc="-60" dirty="0">
                <a:solidFill>
                  <a:schemeClr val="accent1"/>
                </a:solidFill>
              </a:rPr>
              <a:t> </a:t>
            </a:r>
            <a:r>
              <a:rPr dirty="0">
                <a:solidFill>
                  <a:schemeClr val="accent1"/>
                </a:solidFill>
              </a:rPr>
              <a:t>of</a:t>
            </a:r>
            <a:r>
              <a:rPr spc="-31" dirty="0">
                <a:solidFill>
                  <a:schemeClr val="accent1"/>
                </a:solidFill>
              </a:rPr>
              <a:t> </a:t>
            </a:r>
            <a:r>
              <a:rPr dirty="0">
                <a:solidFill>
                  <a:schemeClr val="accent1"/>
                </a:solidFill>
              </a:rPr>
              <a:t>U.S.</a:t>
            </a:r>
            <a:r>
              <a:rPr spc="-31" dirty="0">
                <a:solidFill>
                  <a:schemeClr val="accent1"/>
                </a:solidFill>
              </a:rPr>
              <a:t> </a:t>
            </a:r>
            <a:r>
              <a:rPr spc="-11" dirty="0">
                <a:solidFill>
                  <a:schemeClr val="accent1"/>
                </a:solidFill>
              </a:rPr>
              <a:t>Office </a:t>
            </a:r>
            <a:r>
              <a:rPr lang="en-US" spc="-11" dirty="0">
                <a:solidFill>
                  <a:schemeClr val="accent1"/>
                </a:solidFill>
              </a:rPr>
              <a:t>–</a:t>
            </a:r>
            <a:r>
              <a:rPr dirty="0">
                <a:solidFill>
                  <a:schemeClr val="accent1"/>
                </a:solidFill>
              </a:rPr>
              <a:t>Administ</a:t>
            </a:r>
            <a:r>
              <a:rPr lang="en-US" dirty="0">
                <a:solidFill>
                  <a:schemeClr val="accent1"/>
                </a:solidFill>
              </a:rPr>
              <a:t>ered Drugs Q1</a:t>
            </a:r>
            <a:endParaRPr spc="-11" dirty="0">
              <a:solidFill>
                <a:schemeClr val="accent1"/>
              </a:solidFill>
            </a:endParaRPr>
          </a:p>
        </p:txBody>
      </p:sp>
      <p:pic>
        <p:nvPicPr>
          <p:cNvPr id="9" name="Picture 8">
            <a:extLst>
              <a:ext uri="{FF2B5EF4-FFF2-40B4-BE49-F238E27FC236}">
                <a16:creationId xmlns:a16="http://schemas.microsoft.com/office/drawing/2014/main" id="{42052A39-FBBA-641D-8BD2-60427A1B53BD}"/>
              </a:ext>
            </a:extLst>
          </p:cNvPr>
          <p:cNvPicPr>
            <a:picLocks noChangeAspect="1"/>
          </p:cNvPicPr>
          <p:nvPr/>
        </p:nvPicPr>
        <p:blipFill>
          <a:blip r:embed="rId2"/>
          <a:stretch>
            <a:fillRect/>
          </a:stretch>
        </p:blipFill>
        <p:spPr>
          <a:xfrm>
            <a:off x="3319975" y="1651962"/>
            <a:ext cx="6203332" cy="4645545"/>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809" y="1572402"/>
            <a:ext cx="9894834" cy="3713196"/>
          </a:xfrm>
          <a:prstGeom prst="rect">
            <a:avLst/>
          </a:prstGeom>
        </p:spPr>
        <p:txBody>
          <a:bodyPr vert="horz" wrap="square" lIns="0" tIns="57785" rIns="0" bIns="0" rtlCol="0">
            <a:spAutoFit/>
          </a:bodyPr>
          <a:lstStyle/>
          <a:p>
            <a:pPr marL="355591" marR="5080" indent="-343526">
              <a:lnSpc>
                <a:spcPts val="2811"/>
              </a:lnSpc>
              <a:spcBef>
                <a:spcPts val="455"/>
              </a:spcBef>
              <a:buClr>
                <a:srgbClr val="171E76"/>
              </a:buClr>
              <a:buChar char="•"/>
              <a:tabLst>
                <a:tab pos="355591" algn="l"/>
              </a:tabLst>
            </a:pPr>
            <a:r>
              <a:rPr sz="2000" dirty="0">
                <a:solidFill>
                  <a:schemeClr val="accent1"/>
                </a:solidFill>
                <a:latin typeface="Open Sans" panose="020B0606030504020204" pitchFamily="34" charset="0"/>
                <a:cs typeface="Open Sans" panose="020B0606030504020204" pitchFamily="34" charset="0"/>
              </a:rPr>
              <a:t>Medicare</a:t>
            </a:r>
            <a:r>
              <a:rPr sz="2000" spc="-51"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tends</a:t>
            </a:r>
            <a:r>
              <a:rPr sz="2000" spc="-25"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to</a:t>
            </a:r>
            <a:r>
              <a:rPr sz="2000" spc="-25"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pay</a:t>
            </a:r>
            <a:r>
              <a:rPr sz="2000" spc="-15"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faster</a:t>
            </a:r>
            <a:r>
              <a:rPr sz="2000" spc="-25"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with</a:t>
            </a:r>
            <a:r>
              <a:rPr sz="2000" spc="-25"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less</a:t>
            </a:r>
            <a:r>
              <a:rPr sz="2000" spc="-31"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denials.</a:t>
            </a:r>
            <a:r>
              <a:rPr sz="2000" spc="-35"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So,</a:t>
            </a:r>
            <a:r>
              <a:rPr sz="2000" spc="-25"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if</a:t>
            </a:r>
            <a:r>
              <a:rPr sz="2000" spc="-20"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you</a:t>
            </a:r>
            <a:r>
              <a:rPr sz="2000" spc="-40"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have</a:t>
            </a:r>
            <a:r>
              <a:rPr sz="2000" spc="-35" dirty="0">
                <a:solidFill>
                  <a:schemeClr val="accent1"/>
                </a:solidFill>
                <a:latin typeface="Open Sans" panose="020B0606030504020204" pitchFamily="34" charset="0"/>
                <a:cs typeface="Open Sans" panose="020B0606030504020204" pitchFamily="34" charset="0"/>
              </a:rPr>
              <a:t> </a:t>
            </a:r>
            <a:r>
              <a:rPr sz="2000" spc="-20" dirty="0">
                <a:solidFill>
                  <a:schemeClr val="accent1"/>
                </a:solidFill>
                <a:latin typeface="Open Sans" panose="020B0606030504020204" pitchFamily="34" charset="0"/>
                <a:cs typeface="Open Sans" panose="020B0606030504020204" pitchFamily="34" charset="0"/>
              </a:rPr>
              <a:t>more </a:t>
            </a:r>
            <a:r>
              <a:rPr sz="2000" dirty="0">
                <a:solidFill>
                  <a:schemeClr val="accent1"/>
                </a:solidFill>
                <a:latin typeface="Open Sans" panose="020B0606030504020204" pitchFamily="34" charset="0"/>
                <a:cs typeface="Open Sans" panose="020B0606030504020204" pitchFamily="34" charset="0"/>
              </a:rPr>
              <a:t>Medicare</a:t>
            </a:r>
            <a:r>
              <a:rPr sz="2000" spc="-71"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than</a:t>
            </a:r>
            <a:r>
              <a:rPr sz="2000" spc="-40" dirty="0">
                <a:solidFill>
                  <a:schemeClr val="accent1"/>
                </a:solidFill>
                <a:latin typeface="Open Sans" panose="020B0606030504020204" pitchFamily="34" charset="0"/>
                <a:cs typeface="Open Sans" panose="020B0606030504020204" pitchFamily="34" charset="0"/>
              </a:rPr>
              <a:t> </a:t>
            </a:r>
            <a:r>
              <a:rPr sz="2000" spc="-11" dirty="0">
                <a:solidFill>
                  <a:schemeClr val="accent1"/>
                </a:solidFill>
                <a:latin typeface="Open Sans" panose="020B0606030504020204" pitchFamily="34" charset="0"/>
                <a:cs typeface="Open Sans" panose="020B0606030504020204" pitchFamily="34" charset="0"/>
              </a:rPr>
              <a:t>average</a:t>
            </a:r>
            <a:endParaRPr sz="2000" dirty="0">
              <a:solidFill>
                <a:schemeClr val="accent1"/>
              </a:solidFill>
              <a:latin typeface="Open Sans" panose="020B0606030504020204" pitchFamily="34" charset="0"/>
              <a:cs typeface="Open Sans" panose="020B0606030504020204" pitchFamily="34" charset="0"/>
            </a:endParaRPr>
          </a:p>
          <a:p>
            <a:pPr marL="355591">
              <a:spcBef>
                <a:spcPts val="489"/>
              </a:spcBef>
              <a:tabLst>
                <a:tab pos="748647" algn="l"/>
              </a:tabLst>
            </a:pPr>
            <a:r>
              <a:rPr sz="2000" spc="-51" dirty="0">
                <a:solidFill>
                  <a:srgbClr val="171E76"/>
                </a:solidFill>
                <a:latin typeface="Calibri"/>
                <a:cs typeface="Calibri"/>
              </a:rPr>
              <a:t>−</a:t>
            </a:r>
            <a:r>
              <a:rPr sz="2000" dirty="0">
                <a:solidFill>
                  <a:srgbClr val="171E76"/>
                </a:solidFill>
                <a:latin typeface="Calibri"/>
                <a:cs typeface="Calibri"/>
              </a:rPr>
              <a:t>	</a:t>
            </a:r>
            <a:r>
              <a:rPr sz="2000" spc="-65" dirty="0">
                <a:latin typeface="Open Sans" panose="020B0606030504020204" pitchFamily="34" charset="0"/>
                <a:cs typeface="Open Sans" panose="020B0606030504020204" pitchFamily="34" charset="0"/>
              </a:rPr>
              <a:t>Your</a:t>
            </a:r>
            <a:r>
              <a:rPr sz="2000" spc="-10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A/R</a:t>
            </a:r>
            <a:r>
              <a:rPr sz="2000" spc="-6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should</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be</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less</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than</a:t>
            </a:r>
            <a:r>
              <a:rPr sz="2000" spc="-35" dirty="0">
                <a:latin typeface="Open Sans" panose="020B0606030504020204" pitchFamily="34" charset="0"/>
                <a:cs typeface="Open Sans" panose="020B0606030504020204" pitchFamily="34" charset="0"/>
              </a:rPr>
              <a:t> </a:t>
            </a:r>
            <a:r>
              <a:rPr sz="2000" spc="-11" dirty="0">
                <a:latin typeface="Open Sans" panose="020B0606030504020204" pitchFamily="34" charset="0"/>
                <a:cs typeface="Open Sans" panose="020B0606030504020204" pitchFamily="34" charset="0"/>
              </a:rPr>
              <a:t>average</a:t>
            </a:r>
            <a:endParaRPr sz="2000" dirty="0">
              <a:latin typeface="Open Sans" panose="020B0606030504020204" pitchFamily="34" charset="0"/>
              <a:cs typeface="Open Sans" panose="020B0606030504020204" pitchFamily="34" charset="0"/>
            </a:endParaRPr>
          </a:p>
          <a:p>
            <a:pPr marL="355591">
              <a:spcBef>
                <a:spcPts val="531"/>
              </a:spcBef>
              <a:tabLst>
                <a:tab pos="748647" algn="l"/>
              </a:tabLst>
            </a:pPr>
            <a:r>
              <a:rPr sz="2000" spc="-51" dirty="0">
                <a:latin typeface="Calibri"/>
                <a:cs typeface="Calibri"/>
              </a:rPr>
              <a:t>−</a:t>
            </a:r>
            <a:r>
              <a:rPr sz="2000" dirty="0">
                <a:latin typeface="Calibri"/>
                <a:cs typeface="Calibri"/>
              </a:rPr>
              <a:t>	</a:t>
            </a:r>
            <a:r>
              <a:rPr sz="2000" spc="-25" dirty="0">
                <a:latin typeface="Open Sans" panose="020B0606030504020204" pitchFamily="34" charset="0"/>
                <a:cs typeface="Open Sans" panose="020B0606030504020204" pitchFamily="34" charset="0"/>
              </a:rPr>
              <a:t>Your</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Days</a:t>
            </a:r>
            <a:r>
              <a:rPr sz="2000" spc="-6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to</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Pay</a:t>
            </a:r>
            <a:r>
              <a:rPr sz="2000" spc="-6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should</a:t>
            </a:r>
            <a:r>
              <a:rPr sz="2000" spc="-6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be</a:t>
            </a:r>
            <a:r>
              <a:rPr sz="2000" spc="-60" dirty="0">
                <a:latin typeface="Open Sans" panose="020B0606030504020204" pitchFamily="34" charset="0"/>
                <a:cs typeface="Open Sans" panose="020B0606030504020204" pitchFamily="34" charset="0"/>
              </a:rPr>
              <a:t> </a:t>
            </a:r>
            <a:r>
              <a:rPr sz="2000" spc="-11" dirty="0">
                <a:latin typeface="Open Sans" panose="020B0606030504020204" pitchFamily="34" charset="0"/>
                <a:cs typeface="Open Sans" panose="020B0606030504020204" pitchFamily="34" charset="0"/>
              </a:rPr>
              <a:t>shorter</a:t>
            </a:r>
            <a:endParaRPr sz="2000" dirty="0">
              <a:latin typeface="Open Sans" panose="020B0606030504020204" pitchFamily="34" charset="0"/>
              <a:cs typeface="Open Sans" panose="020B0606030504020204" pitchFamily="34" charset="0"/>
            </a:endParaRPr>
          </a:p>
          <a:p>
            <a:pPr marL="355591">
              <a:spcBef>
                <a:spcPts val="525"/>
              </a:spcBef>
              <a:tabLst>
                <a:tab pos="748647" algn="l"/>
              </a:tabLst>
            </a:pPr>
            <a:r>
              <a:rPr sz="2000" spc="-51" dirty="0">
                <a:latin typeface="Calibri"/>
                <a:cs typeface="Calibri"/>
              </a:rPr>
              <a:t>−</a:t>
            </a:r>
            <a:r>
              <a:rPr sz="2000" dirty="0">
                <a:latin typeface="Calibri"/>
                <a:cs typeface="Calibri"/>
              </a:rPr>
              <a:t>	</a:t>
            </a:r>
            <a:r>
              <a:rPr sz="2000" dirty="0">
                <a:latin typeface="Open Sans" panose="020B0606030504020204" pitchFamily="34" charset="0"/>
                <a:cs typeface="Open Sans" panose="020B0606030504020204" pitchFamily="34" charset="0"/>
              </a:rPr>
              <a:t>But</a:t>
            </a:r>
            <a:r>
              <a:rPr sz="2000" spc="-6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your</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secondary</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and</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patient</a:t>
            </a:r>
            <a:r>
              <a:rPr sz="2000" spc="-6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balances</a:t>
            </a:r>
            <a:r>
              <a:rPr sz="2000" spc="-7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may</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be</a:t>
            </a:r>
            <a:r>
              <a:rPr sz="2000" spc="-60" dirty="0">
                <a:latin typeface="Open Sans" panose="020B0606030504020204" pitchFamily="34" charset="0"/>
                <a:cs typeface="Open Sans" panose="020B0606030504020204" pitchFamily="34" charset="0"/>
              </a:rPr>
              <a:t> </a:t>
            </a:r>
            <a:r>
              <a:rPr sz="2000" spc="-11" dirty="0">
                <a:latin typeface="Open Sans" panose="020B0606030504020204" pitchFamily="34" charset="0"/>
                <a:cs typeface="Open Sans" panose="020B0606030504020204" pitchFamily="34" charset="0"/>
              </a:rPr>
              <a:t>slower</a:t>
            </a:r>
            <a:endParaRPr sz="2000" dirty="0">
              <a:latin typeface="Open Sans" panose="020B0606030504020204" pitchFamily="34" charset="0"/>
              <a:cs typeface="Open Sans" panose="020B0606030504020204" pitchFamily="34" charset="0"/>
            </a:endParaRPr>
          </a:p>
          <a:p>
            <a:pPr marL="356226" indent="-343526">
              <a:spcBef>
                <a:spcPts val="680"/>
              </a:spcBef>
              <a:buClr>
                <a:srgbClr val="171E76"/>
              </a:buClr>
              <a:buChar char="•"/>
              <a:tabLst>
                <a:tab pos="356226" algn="l"/>
              </a:tabLst>
            </a:pPr>
            <a:r>
              <a:rPr sz="2000" dirty="0">
                <a:solidFill>
                  <a:schemeClr val="accent1"/>
                </a:solidFill>
                <a:latin typeface="Open Sans" panose="020B0606030504020204" pitchFamily="34" charset="0"/>
                <a:cs typeface="Open Sans" panose="020B0606030504020204" pitchFamily="34" charset="0"/>
              </a:rPr>
              <a:t>Commercial</a:t>
            </a:r>
            <a:r>
              <a:rPr lang="en-US" sz="2000" dirty="0">
                <a:solidFill>
                  <a:schemeClr val="accent1"/>
                </a:solidFill>
                <a:latin typeface="Open Sans" panose="020B0606030504020204" pitchFamily="34" charset="0"/>
                <a:cs typeface="Open Sans" panose="020B0606030504020204" pitchFamily="34" charset="0"/>
              </a:rPr>
              <a:t>/MA</a:t>
            </a:r>
            <a:r>
              <a:rPr sz="2000" spc="-51"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accounts</a:t>
            </a:r>
            <a:r>
              <a:rPr sz="2000" spc="-51" dirty="0">
                <a:solidFill>
                  <a:schemeClr val="accent1"/>
                </a:solidFill>
                <a:latin typeface="Open Sans" panose="020B0606030504020204" pitchFamily="34" charset="0"/>
                <a:cs typeface="Open Sans" panose="020B0606030504020204" pitchFamily="34" charset="0"/>
              </a:rPr>
              <a:t> </a:t>
            </a:r>
            <a:r>
              <a:rPr sz="2000" dirty="0">
                <a:solidFill>
                  <a:schemeClr val="accent1"/>
                </a:solidFill>
                <a:latin typeface="Open Sans" panose="020B0606030504020204" pitchFamily="34" charset="0"/>
                <a:cs typeface="Open Sans" panose="020B0606030504020204" pitchFamily="34" charset="0"/>
              </a:rPr>
              <a:t>may</a:t>
            </a:r>
            <a:r>
              <a:rPr sz="2000" spc="-25" dirty="0">
                <a:solidFill>
                  <a:schemeClr val="accent1"/>
                </a:solidFill>
                <a:latin typeface="Open Sans" panose="020B0606030504020204" pitchFamily="34" charset="0"/>
                <a:cs typeface="Open Sans" panose="020B0606030504020204" pitchFamily="34" charset="0"/>
              </a:rPr>
              <a:t> </a:t>
            </a:r>
            <a:r>
              <a:rPr sz="2000" spc="-20" dirty="0">
                <a:solidFill>
                  <a:schemeClr val="accent1"/>
                </a:solidFill>
                <a:latin typeface="Open Sans" panose="020B0606030504020204" pitchFamily="34" charset="0"/>
                <a:cs typeface="Open Sans" panose="020B0606030504020204" pitchFamily="34" charset="0"/>
              </a:rPr>
              <a:t>have</a:t>
            </a:r>
            <a:endParaRPr sz="2000" dirty="0">
              <a:solidFill>
                <a:schemeClr val="accent1"/>
              </a:solidFill>
              <a:latin typeface="Open Sans" panose="020B0606030504020204" pitchFamily="34" charset="0"/>
              <a:cs typeface="Open Sans" panose="020B0606030504020204" pitchFamily="34" charset="0"/>
            </a:endParaRPr>
          </a:p>
          <a:p>
            <a:pPr marL="355591">
              <a:spcBef>
                <a:spcPts val="545"/>
              </a:spcBef>
              <a:tabLst>
                <a:tab pos="748647" algn="l"/>
              </a:tabLst>
            </a:pPr>
            <a:r>
              <a:rPr sz="2000" spc="-51" dirty="0">
                <a:solidFill>
                  <a:srgbClr val="171E76"/>
                </a:solidFill>
                <a:latin typeface="Calibri"/>
                <a:cs typeface="Calibri"/>
              </a:rPr>
              <a:t>−</a:t>
            </a:r>
            <a:r>
              <a:rPr sz="2000" dirty="0">
                <a:solidFill>
                  <a:srgbClr val="171E76"/>
                </a:solidFill>
                <a:latin typeface="Calibri"/>
                <a:cs typeface="Calibri"/>
              </a:rPr>
              <a:t>	</a:t>
            </a:r>
            <a:r>
              <a:rPr sz="2000" dirty="0">
                <a:latin typeface="Open Sans" panose="020B0606030504020204" pitchFamily="34" charset="0"/>
                <a:cs typeface="Open Sans" panose="020B0606030504020204" pitchFamily="34" charset="0"/>
              </a:rPr>
              <a:t>More</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denials</a:t>
            </a:r>
            <a:r>
              <a:rPr sz="2000" spc="-6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due</a:t>
            </a:r>
            <a:r>
              <a:rPr sz="2000" spc="-5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to</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prior</a:t>
            </a:r>
            <a:r>
              <a:rPr sz="2000" spc="-55" dirty="0">
                <a:latin typeface="Open Sans" panose="020B0606030504020204" pitchFamily="34" charset="0"/>
                <a:cs typeface="Open Sans" panose="020B0606030504020204" pitchFamily="34" charset="0"/>
              </a:rPr>
              <a:t> </a:t>
            </a:r>
            <a:r>
              <a:rPr sz="2000" spc="-11" dirty="0">
                <a:latin typeface="Open Sans" panose="020B0606030504020204" pitchFamily="34" charset="0"/>
                <a:cs typeface="Open Sans" panose="020B0606030504020204" pitchFamily="34" charset="0"/>
              </a:rPr>
              <a:t>authorization</a:t>
            </a:r>
            <a:endParaRPr sz="2000" dirty="0">
              <a:latin typeface="Open Sans" panose="020B0606030504020204" pitchFamily="34" charset="0"/>
              <a:cs typeface="Open Sans" panose="020B0606030504020204" pitchFamily="34" charset="0"/>
            </a:endParaRPr>
          </a:p>
          <a:p>
            <a:pPr marL="355591">
              <a:spcBef>
                <a:spcPts val="531"/>
              </a:spcBef>
              <a:tabLst>
                <a:tab pos="748647" algn="l"/>
              </a:tabLst>
            </a:pPr>
            <a:r>
              <a:rPr sz="2000" spc="-51" dirty="0">
                <a:latin typeface="Calibri"/>
                <a:cs typeface="Calibri"/>
              </a:rPr>
              <a:t>−</a:t>
            </a:r>
            <a:r>
              <a:rPr sz="2000" dirty="0">
                <a:latin typeface="Calibri"/>
                <a:cs typeface="Calibri"/>
              </a:rPr>
              <a:t>	</a:t>
            </a:r>
            <a:r>
              <a:rPr sz="2000" dirty="0">
                <a:latin typeface="Open Sans" panose="020B0606030504020204" pitchFamily="34" charset="0"/>
                <a:cs typeface="Open Sans" panose="020B0606030504020204" pitchFamily="34" charset="0"/>
              </a:rPr>
              <a:t>May</a:t>
            </a:r>
            <a:r>
              <a:rPr sz="2000" spc="-4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have</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higher</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Days</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to</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File</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due</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to</a:t>
            </a:r>
            <a:r>
              <a:rPr sz="2000" spc="-35" dirty="0">
                <a:latin typeface="Open Sans" panose="020B0606030504020204" pitchFamily="34" charset="0"/>
                <a:cs typeface="Open Sans" panose="020B0606030504020204" pitchFamily="34" charset="0"/>
              </a:rPr>
              <a:t> </a:t>
            </a:r>
            <a:r>
              <a:rPr lang="en-US" sz="2000" spc="-35" dirty="0">
                <a:latin typeface="Open Sans" panose="020B0606030504020204" pitchFamily="34" charset="0"/>
                <a:cs typeface="Open Sans" panose="020B0606030504020204" pitchFamily="34" charset="0"/>
              </a:rPr>
              <a:t>Peer-to-Peer/ Medical Exceptions</a:t>
            </a:r>
            <a:endParaRPr sz="2000" dirty="0">
              <a:latin typeface="Open Sans" panose="020B0606030504020204" pitchFamily="34" charset="0"/>
              <a:cs typeface="Open Sans" panose="020B0606030504020204" pitchFamily="34" charset="0"/>
            </a:endParaRPr>
          </a:p>
          <a:p>
            <a:pPr marL="748647" marR="328922" indent="-393690">
              <a:spcBef>
                <a:spcPts val="531"/>
              </a:spcBef>
              <a:tabLst>
                <a:tab pos="748647" algn="l"/>
              </a:tabLst>
            </a:pPr>
            <a:r>
              <a:rPr sz="2000" spc="-51" dirty="0">
                <a:latin typeface="Calibri"/>
                <a:cs typeface="Calibri"/>
              </a:rPr>
              <a:t>−</a:t>
            </a:r>
            <a:r>
              <a:rPr sz="2000" dirty="0">
                <a:latin typeface="Calibri"/>
                <a:cs typeface="Calibri"/>
              </a:rPr>
              <a:t>	</a:t>
            </a:r>
            <a:r>
              <a:rPr sz="2000" dirty="0">
                <a:latin typeface="Open Sans" panose="020B0606030504020204" pitchFamily="34" charset="0"/>
                <a:cs typeface="Open Sans" panose="020B0606030504020204" pitchFamily="34" charset="0"/>
              </a:rPr>
              <a:t>May</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have</a:t>
            </a:r>
            <a:r>
              <a:rPr sz="2000" spc="-4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higher</a:t>
            </a:r>
            <a:r>
              <a:rPr sz="2000" spc="-5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Days</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to</a:t>
            </a:r>
            <a:r>
              <a:rPr sz="2000" spc="-5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Pay</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due</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to</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lack</a:t>
            </a:r>
            <a:r>
              <a:rPr sz="2000" spc="-5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of</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statutory</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requirement</a:t>
            </a:r>
            <a:r>
              <a:rPr sz="2000" spc="-3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for</a:t>
            </a:r>
            <a:r>
              <a:rPr sz="2000" spc="-35" dirty="0">
                <a:latin typeface="Open Sans" panose="020B0606030504020204" pitchFamily="34" charset="0"/>
                <a:cs typeface="Open Sans" panose="020B0606030504020204" pitchFamily="34" charset="0"/>
              </a:rPr>
              <a:t> </a:t>
            </a:r>
            <a:r>
              <a:rPr sz="2000" spc="-11" dirty="0">
                <a:latin typeface="Open Sans" panose="020B0606030504020204" pitchFamily="34" charset="0"/>
                <a:cs typeface="Open Sans" panose="020B0606030504020204" pitchFamily="34" charset="0"/>
              </a:rPr>
              <a:t>clean </a:t>
            </a:r>
            <a:r>
              <a:rPr sz="2000" dirty="0">
                <a:latin typeface="Open Sans" panose="020B0606030504020204" pitchFamily="34" charset="0"/>
                <a:cs typeface="Open Sans" panose="020B0606030504020204" pitchFamily="34" charset="0"/>
              </a:rPr>
              <a:t>claims</a:t>
            </a:r>
            <a:r>
              <a:rPr sz="2000" spc="-6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(varies</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by</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state</a:t>
            </a:r>
            <a:r>
              <a:rPr sz="2000" spc="-5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in</a:t>
            </a:r>
            <a:r>
              <a:rPr sz="2000" spc="-6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terms</a:t>
            </a:r>
            <a:r>
              <a:rPr sz="2000" spc="-2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Prompt</a:t>
            </a:r>
            <a:r>
              <a:rPr sz="2000" spc="-3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Pay</a:t>
            </a:r>
            <a:r>
              <a:rPr sz="2000" spc="-60" dirty="0">
                <a:latin typeface="Open Sans" panose="020B0606030504020204" pitchFamily="34" charset="0"/>
                <a:cs typeface="Open Sans" panose="020B0606030504020204" pitchFamily="34" charset="0"/>
              </a:rPr>
              <a:t> </a:t>
            </a:r>
            <a:r>
              <a:rPr sz="2000" spc="-11" dirty="0">
                <a:latin typeface="Open Sans" panose="020B0606030504020204" pitchFamily="34" charset="0"/>
                <a:cs typeface="Open Sans" panose="020B0606030504020204" pitchFamily="34" charset="0"/>
              </a:rPr>
              <a:t>Laws)</a:t>
            </a:r>
            <a:endParaRPr sz="2000" dirty="0">
              <a:latin typeface="Open Sans" panose="020B0606030504020204" pitchFamily="34" charset="0"/>
              <a:cs typeface="Open Sans" panose="020B0606030504020204" pitchFamily="34" charset="0"/>
            </a:endParaRPr>
          </a:p>
        </p:txBody>
      </p:sp>
      <p:sp>
        <p:nvSpPr>
          <p:cNvPr id="3" name="object 3" descr="$PPTXTitle"/>
          <p:cNvSpPr txBox="1">
            <a:spLocks noGrp="1"/>
          </p:cNvSpPr>
          <p:nvPr>
            <p:ph type="title"/>
          </p:nvPr>
        </p:nvSpPr>
        <p:spPr>
          <a:xfrm>
            <a:off x="671583" y="583362"/>
            <a:ext cx="8596668" cy="579646"/>
          </a:xfrm>
          <a:prstGeom prst="rect">
            <a:avLst/>
          </a:prstGeom>
        </p:spPr>
        <p:txBody>
          <a:bodyPr spcFirstLastPara="1" vert="horz" wrap="square" lIns="0" tIns="12700" rIns="0" bIns="0" rtlCol="0" anchor="ctr" anchorCtr="0">
            <a:spAutoFit/>
          </a:bodyPr>
          <a:lstStyle/>
          <a:p>
            <a:pPr marL="12700">
              <a:spcBef>
                <a:spcPts val="100"/>
              </a:spcBef>
            </a:pPr>
            <a:r>
              <a:rPr dirty="0"/>
              <a:t>Why</a:t>
            </a:r>
            <a:r>
              <a:rPr spc="-60" dirty="0"/>
              <a:t> </a:t>
            </a:r>
            <a:r>
              <a:rPr dirty="0"/>
              <a:t>Care</a:t>
            </a:r>
            <a:r>
              <a:rPr spc="-185" dirty="0"/>
              <a:t> </a:t>
            </a:r>
            <a:r>
              <a:rPr dirty="0"/>
              <a:t>About</a:t>
            </a:r>
            <a:r>
              <a:rPr spc="-45" dirty="0"/>
              <a:t> </a:t>
            </a:r>
            <a:r>
              <a:rPr dirty="0"/>
              <a:t>Patient</a:t>
            </a:r>
            <a:r>
              <a:rPr spc="-51" dirty="0"/>
              <a:t> </a:t>
            </a:r>
            <a:r>
              <a:rPr spc="-20" dirty="0"/>
              <a:t>Mix?</a:t>
            </a:r>
          </a:p>
        </p:txBody>
      </p:sp>
      <p:sp>
        <p:nvSpPr>
          <p:cNvPr id="4" name="object 4"/>
          <p:cNvSpPr txBox="1">
            <a:spLocks noGrp="1"/>
          </p:cNvSpPr>
          <p:nvPr>
            <p:ph type="sldNum" sz="quarter" idx="12"/>
          </p:nvPr>
        </p:nvSpPr>
        <p:spPr>
          <a:xfrm>
            <a:off x="10058400" y="4767263"/>
            <a:ext cx="2133600" cy="274637"/>
          </a:xfrm>
          <a:prstGeom prst="rect">
            <a:avLst/>
          </a:prstGeom>
        </p:spPr>
        <p:txBody>
          <a:bodyPr vert="horz" wrap="square" lIns="91440" tIns="45720" rIns="91440" bIns="45720" rtlCol="0" anchor="ctr">
            <a:spAutoFit/>
          </a:bodyPr>
          <a:lstStyle>
            <a:defPPr>
              <a:defRPr lang="en-US"/>
            </a:defPPr>
            <a:lvl1pPr marL="0" algn="r" defTabSz="4572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099">
              <a:lnSpc>
                <a:spcPts val="1431"/>
              </a:lnSpc>
            </a:pPr>
            <a:fld id="{5ADD8612-79E5-F44F-A802-B6CF6889BE15}" type="slidenum">
              <a:rPr lang="en-US" smtClean="0"/>
              <a:pPr marL="38099">
                <a:lnSpc>
                  <a:spcPts val="1431"/>
                </a:lnSpc>
              </a:pPr>
              <a:t>18</a:t>
            </a:fld>
            <a:endParaRPr spc="-25"/>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677334" y="980177"/>
            <a:ext cx="8596668" cy="579646"/>
          </a:xfrm>
          <a:prstGeom prst="rect">
            <a:avLst/>
          </a:prstGeom>
        </p:spPr>
        <p:txBody>
          <a:bodyPr spcFirstLastPara="1" vert="horz" wrap="square" lIns="0" tIns="12700" rIns="0" bIns="0" rtlCol="0" anchor="ctr" anchorCtr="0">
            <a:spAutoFit/>
          </a:bodyPr>
          <a:lstStyle/>
          <a:p>
            <a:pPr marL="12700">
              <a:spcBef>
                <a:spcPts val="100"/>
              </a:spcBef>
            </a:pPr>
            <a:r>
              <a:rPr dirty="0"/>
              <a:t>Revenue</a:t>
            </a:r>
            <a:r>
              <a:rPr spc="-40" dirty="0"/>
              <a:t> </a:t>
            </a:r>
            <a:r>
              <a:rPr dirty="0"/>
              <a:t>Cycle</a:t>
            </a:r>
            <a:r>
              <a:rPr spc="-15" dirty="0"/>
              <a:t> </a:t>
            </a:r>
            <a:r>
              <a:rPr spc="-11" dirty="0"/>
              <a:t>Metrics</a:t>
            </a:r>
          </a:p>
        </p:txBody>
      </p:sp>
      <p:grpSp>
        <p:nvGrpSpPr>
          <p:cNvPr id="3" name="object 3"/>
          <p:cNvGrpSpPr/>
          <p:nvPr/>
        </p:nvGrpSpPr>
        <p:grpSpPr>
          <a:xfrm>
            <a:off x="778510" y="1932178"/>
            <a:ext cx="2801620" cy="768985"/>
            <a:chOff x="778509" y="1932177"/>
            <a:chExt cx="2801620" cy="768985"/>
          </a:xfrm>
          <a:solidFill>
            <a:schemeClr val="accent1"/>
          </a:solidFill>
        </p:grpSpPr>
        <p:sp>
          <p:nvSpPr>
            <p:cNvPr id="4" name="object 4"/>
            <p:cNvSpPr/>
            <p:nvPr/>
          </p:nvSpPr>
          <p:spPr>
            <a:xfrm>
              <a:off x="784859" y="1938527"/>
              <a:ext cx="2788920" cy="756285"/>
            </a:xfrm>
            <a:custGeom>
              <a:avLst/>
              <a:gdLst/>
              <a:ahLst/>
              <a:cxnLst/>
              <a:rect l="l" t="t" r="r" b="b"/>
              <a:pathLst>
                <a:path w="2788920" h="756285">
                  <a:moveTo>
                    <a:pt x="2410967" y="0"/>
                  </a:moveTo>
                  <a:lnTo>
                    <a:pt x="0" y="0"/>
                  </a:lnTo>
                  <a:lnTo>
                    <a:pt x="377952" y="377951"/>
                  </a:lnTo>
                  <a:lnTo>
                    <a:pt x="0" y="755904"/>
                  </a:lnTo>
                  <a:lnTo>
                    <a:pt x="2410967" y="755904"/>
                  </a:lnTo>
                  <a:lnTo>
                    <a:pt x="2788919" y="377951"/>
                  </a:lnTo>
                  <a:lnTo>
                    <a:pt x="2410967" y="0"/>
                  </a:lnTo>
                  <a:close/>
                </a:path>
              </a:pathLst>
            </a:custGeom>
            <a:grpFill/>
          </p:spPr>
          <p:txBody>
            <a:bodyPr wrap="square" lIns="0" tIns="0" rIns="0" bIns="0" rtlCol="0"/>
            <a:lstStyle/>
            <a:p>
              <a:endParaRPr sz="1800">
                <a:solidFill>
                  <a:schemeClr val="accent1"/>
                </a:solidFill>
              </a:endParaRPr>
            </a:p>
          </p:txBody>
        </p:sp>
        <p:sp>
          <p:nvSpPr>
            <p:cNvPr id="5" name="object 5"/>
            <p:cNvSpPr/>
            <p:nvPr/>
          </p:nvSpPr>
          <p:spPr>
            <a:xfrm>
              <a:off x="784859" y="1938527"/>
              <a:ext cx="2788920" cy="756285"/>
            </a:xfrm>
            <a:custGeom>
              <a:avLst/>
              <a:gdLst/>
              <a:ahLst/>
              <a:cxnLst/>
              <a:rect l="l" t="t" r="r" b="b"/>
              <a:pathLst>
                <a:path w="2788920" h="756285">
                  <a:moveTo>
                    <a:pt x="0" y="0"/>
                  </a:moveTo>
                  <a:lnTo>
                    <a:pt x="2410967" y="0"/>
                  </a:lnTo>
                  <a:lnTo>
                    <a:pt x="2788919" y="377951"/>
                  </a:lnTo>
                  <a:lnTo>
                    <a:pt x="2410967" y="755904"/>
                  </a:lnTo>
                  <a:lnTo>
                    <a:pt x="0" y="755904"/>
                  </a:lnTo>
                  <a:lnTo>
                    <a:pt x="377952" y="377951"/>
                  </a:lnTo>
                  <a:lnTo>
                    <a:pt x="0" y="0"/>
                  </a:lnTo>
                  <a:close/>
                </a:path>
              </a:pathLst>
            </a:custGeom>
            <a:grpFill/>
            <a:ln w="12700">
              <a:solidFill>
                <a:srgbClr val="FFFFFF"/>
              </a:solidFill>
            </a:ln>
          </p:spPr>
          <p:txBody>
            <a:bodyPr wrap="square" lIns="0" tIns="0" rIns="0" bIns="0" rtlCol="0"/>
            <a:lstStyle/>
            <a:p>
              <a:endParaRPr sz="1800">
                <a:solidFill>
                  <a:schemeClr val="accent1"/>
                </a:solidFill>
              </a:endParaRPr>
            </a:p>
          </p:txBody>
        </p:sp>
      </p:grpSp>
      <p:sp>
        <p:nvSpPr>
          <p:cNvPr id="6" name="object 6"/>
          <p:cNvSpPr txBox="1"/>
          <p:nvPr/>
        </p:nvSpPr>
        <p:spPr>
          <a:xfrm>
            <a:off x="1348232" y="2088895"/>
            <a:ext cx="1697989" cy="428322"/>
          </a:xfrm>
          <a:prstGeom prst="rect">
            <a:avLst/>
          </a:prstGeom>
        </p:spPr>
        <p:txBody>
          <a:bodyPr vert="horz" wrap="square" lIns="0" tIns="43180" rIns="0" bIns="0" rtlCol="0">
            <a:spAutoFit/>
          </a:bodyPr>
          <a:lstStyle/>
          <a:p>
            <a:pPr marL="646415" marR="5080" indent="-634349">
              <a:lnSpc>
                <a:spcPts val="1451"/>
              </a:lnSpc>
              <a:spcBef>
                <a:spcPts val="340"/>
              </a:spcBef>
            </a:pPr>
            <a:r>
              <a:rPr dirty="0">
                <a:solidFill>
                  <a:srgbClr val="FFFFFF"/>
                </a:solidFill>
                <a:latin typeface="Open Sans" panose="020B0606030504020204" pitchFamily="34" charset="0"/>
                <a:cs typeface="Open Sans" panose="020B0606030504020204" pitchFamily="34" charset="0"/>
              </a:rPr>
              <a:t>A/R</a:t>
            </a:r>
            <a:r>
              <a:rPr spc="-25" dirty="0">
                <a:solidFill>
                  <a:srgbClr val="FFFFFF"/>
                </a:solidFill>
                <a:latin typeface="Open Sans" panose="020B0606030504020204" pitchFamily="34" charset="0"/>
                <a:cs typeface="Open Sans" panose="020B0606030504020204" pitchFamily="34" charset="0"/>
              </a:rPr>
              <a:t> </a:t>
            </a:r>
            <a:r>
              <a:rPr dirty="0">
                <a:solidFill>
                  <a:srgbClr val="FFFFFF"/>
                </a:solidFill>
                <a:latin typeface="Open Sans" panose="020B0606030504020204" pitchFamily="34" charset="0"/>
                <a:cs typeface="Open Sans" panose="020B0606030504020204" pitchFamily="34" charset="0"/>
              </a:rPr>
              <a:t>Balance</a:t>
            </a:r>
            <a:r>
              <a:rPr spc="-31" dirty="0">
                <a:solidFill>
                  <a:srgbClr val="FFFFFF"/>
                </a:solidFill>
                <a:latin typeface="Open Sans" panose="020B0606030504020204" pitchFamily="34" charset="0"/>
                <a:cs typeface="Open Sans" panose="020B0606030504020204" pitchFamily="34" charset="0"/>
              </a:rPr>
              <a:t> </a:t>
            </a:r>
            <a:r>
              <a:rPr dirty="0">
                <a:solidFill>
                  <a:srgbClr val="FFFFFF"/>
                </a:solidFill>
                <a:latin typeface="Open Sans" panose="020B0606030504020204" pitchFamily="34" charset="0"/>
                <a:cs typeface="Open Sans" panose="020B0606030504020204" pitchFamily="34" charset="0"/>
              </a:rPr>
              <a:t>and</a:t>
            </a:r>
            <a:r>
              <a:rPr spc="-91" dirty="0">
                <a:solidFill>
                  <a:srgbClr val="FFFFFF"/>
                </a:solidFill>
                <a:latin typeface="Open Sans" panose="020B0606030504020204" pitchFamily="34" charset="0"/>
                <a:cs typeface="Open Sans" panose="020B0606030504020204" pitchFamily="34" charset="0"/>
              </a:rPr>
              <a:t> </a:t>
            </a:r>
            <a:r>
              <a:rPr spc="-25" dirty="0">
                <a:solidFill>
                  <a:srgbClr val="FFFFFF"/>
                </a:solidFill>
                <a:latin typeface="Open Sans" panose="020B0606030504020204" pitchFamily="34" charset="0"/>
                <a:cs typeface="Open Sans" panose="020B0606030504020204" pitchFamily="34" charset="0"/>
              </a:rPr>
              <a:t>A/R </a:t>
            </a:r>
            <a:r>
              <a:rPr spc="-20" dirty="0">
                <a:solidFill>
                  <a:srgbClr val="FFFFFF"/>
                </a:solidFill>
                <a:latin typeface="Open Sans" panose="020B0606030504020204" pitchFamily="34" charset="0"/>
                <a:cs typeface="Open Sans" panose="020B0606030504020204" pitchFamily="34" charset="0"/>
              </a:rPr>
              <a:t>Days</a:t>
            </a:r>
            <a:endParaRPr dirty="0">
              <a:latin typeface="Open Sans" panose="020B0606030504020204" pitchFamily="34" charset="0"/>
              <a:cs typeface="Open Sans" panose="020B0606030504020204" pitchFamily="34" charset="0"/>
            </a:endParaRPr>
          </a:p>
        </p:txBody>
      </p:sp>
      <p:sp>
        <p:nvSpPr>
          <p:cNvPr id="7" name="object 7"/>
          <p:cNvSpPr txBox="1"/>
          <p:nvPr/>
        </p:nvSpPr>
        <p:spPr>
          <a:xfrm>
            <a:off x="772464" y="2745487"/>
            <a:ext cx="2188211" cy="1974900"/>
          </a:xfrm>
          <a:prstGeom prst="rect">
            <a:avLst/>
          </a:prstGeom>
        </p:spPr>
        <p:txBody>
          <a:bodyPr vert="horz" wrap="square" lIns="0" tIns="43180" rIns="0" bIns="0" rtlCol="0">
            <a:spAutoFit/>
          </a:bodyPr>
          <a:lstStyle/>
          <a:p>
            <a:pPr marL="125728" marR="252723" indent="-113028">
              <a:lnSpc>
                <a:spcPts val="1451"/>
              </a:lnSpc>
              <a:spcBef>
                <a:spcPts val="340"/>
              </a:spcBef>
              <a:buChar char="•"/>
              <a:tabLst>
                <a:tab pos="126997" algn="l"/>
              </a:tabLst>
            </a:pPr>
            <a:r>
              <a:rPr sz="1600" dirty="0">
                <a:solidFill>
                  <a:srgbClr val="66666F"/>
                </a:solidFill>
                <a:latin typeface="Open Sans" panose="020B0606030504020204" pitchFamily="34" charset="0"/>
                <a:cs typeface="Open Sans" panose="020B0606030504020204" pitchFamily="34" charset="0"/>
              </a:rPr>
              <a:t>Measure</a:t>
            </a:r>
            <a:r>
              <a:rPr sz="1600" spc="-31"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of</a:t>
            </a:r>
            <a:r>
              <a:rPr sz="1600" spc="5" dirty="0">
                <a:solidFill>
                  <a:srgbClr val="66666F"/>
                </a:solidFill>
                <a:latin typeface="Open Sans" panose="020B0606030504020204" pitchFamily="34" charset="0"/>
                <a:cs typeface="Open Sans" panose="020B0606030504020204" pitchFamily="34" charset="0"/>
              </a:rPr>
              <a:t> </a:t>
            </a:r>
            <a:r>
              <a:rPr sz="1600" spc="-11" dirty="0">
                <a:solidFill>
                  <a:srgbClr val="66666F"/>
                </a:solidFill>
                <a:latin typeface="Open Sans" panose="020B0606030504020204" pitchFamily="34" charset="0"/>
                <a:cs typeface="Open Sans" panose="020B0606030504020204" pitchFamily="34" charset="0"/>
              </a:rPr>
              <a:t>overall</a:t>
            </a:r>
            <a:r>
              <a:rPr sz="1600" spc="-60"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A/R 	</a:t>
            </a:r>
            <a:r>
              <a:rPr sz="1600" spc="-11" dirty="0">
                <a:solidFill>
                  <a:srgbClr val="66666F"/>
                </a:solidFill>
                <a:latin typeface="Open Sans" panose="020B0606030504020204" pitchFamily="34" charset="0"/>
                <a:cs typeface="Open Sans" panose="020B0606030504020204" pitchFamily="34" charset="0"/>
              </a:rPr>
              <a:t>performance</a:t>
            </a:r>
            <a:endParaRPr sz="1600" dirty="0">
              <a:latin typeface="Open Sans" panose="020B0606030504020204" pitchFamily="34" charset="0"/>
              <a:cs typeface="Open Sans" panose="020B0606030504020204" pitchFamily="34" charset="0"/>
            </a:endParaRPr>
          </a:p>
          <a:p>
            <a:pPr marL="125728" indent="-113028">
              <a:lnSpc>
                <a:spcPts val="1560"/>
              </a:lnSpc>
              <a:spcBef>
                <a:spcPts val="5"/>
              </a:spcBef>
              <a:buChar char="•"/>
              <a:tabLst>
                <a:tab pos="125728" algn="l"/>
              </a:tabLst>
            </a:pPr>
            <a:r>
              <a:rPr sz="1600" dirty="0">
                <a:solidFill>
                  <a:srgbClr val="FF0000"/>
                </a:solidFill>
                <a:latin typeface="Open Sans" panose="020B0606030504020204" pitchFamily="34" charset="0"/>
                <a:cs typeface="Open Sans" panose="020B0606030504020204" pitchFamily="34" charset="0"/>
              </a:rPr>
              <a:t>Days</a:t>
            </a:r>
            <a:r>
              <a:rPr sz="1600" spc="-5"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to</a:t>
            </a:r>
            <a:r>
              <a:rPr sz="1600" spc="-20"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Pay</a:t>
            </a:r>
            <a:r>
              <a:rPr sz="1600" spc="-20"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for</a:t>
            </a:r>
            <a:r>
              <a:rPr sz="1600" spc="-15" dirty="0">
                <a:solidFill>
                  <a:srgbClr val="FF0000"/>
                </a:solidFill>
                <a:latin typeface="Open Sans" panose="020B0606030504020204" pitchFamily="34" charset="0"/>
                <a:cs typeface="Open Sans" panose="020B0606030504020204" pitchFamily="34" charset="0"/>
              </a:rPr>
              <a:t> </a:t>
            </a:r>
            <a:r>
              <a:rPr sz="1600" spc="-11" dirty="0">
                <a:solidFill>
                  <a:srgbClr val="FF0000"/>
                </a:solidFill>
                <a:latin typeface="Open Sans" panose="020B0606030504020204" pitchFamily="34" charset="0"/>
                <a:cs typeface="Open Sans" panose="020B0606030504020204" pitchFamily="34" charset="0"/>
              </a:rPr>
              <a:t>Insurance</a:t>
            </a:r>
            <a:endParaRPr sz="1600" dirty="0">
              <a:latin typeface="Open Sans" panose="020B0606030504020204" pitchFamily="34" charset="0"/>
              <a:cs typeface="Open Sans" panose="020B0606030504020204" pitchFamily="34" charset="0"/>
            </a:endParaRPr>
          </a:p>
          <a:p>
            <a:pPr marL="126997">
              <a:lnSpc>
                <a:spcPts val="1560"/>
              </a:lnSpc>
            </a:pPr>
            <a:r>
              <a:rPr sz="1600" spc="-20" dirty="0">
                <a:solidFill>
                  <a:srgbClr val="FF0000"/>
                </a:solidFill>
                <a:latin typeface="Open Sans" panose="020B0606030504020204" pitchFamily="34" charset="0"/>
                <a:cs typeface="Open Sans" panose="020B0606030504020204" pitchFamily="34" charset="0"/>
              </a:rPr>
              <a:t>ONLY</a:t>
            </a:r>
            <a:r>
              <a:rPr lang="en-US" sz="1600" spc="-20" dirty="0">
                <a:solidFill>
                  <a:srgbClr val="FF0000"/>
                </a:solidFill>
                <a:latin typeface="Open Sans" panose="020B0606030504020204" pitchFamily="34" charset="0"/>
                <a:cs typeface="Open Sans" panose="020B0606030504020204" pitchFamily="34" charset="0"/>
              </a:rPr>
              <a:t> (DRUGS)</a:t>
            </a:r>
            <a:endParaRPr sz="1600" dirty="0">
              <a:latin typeface="Open Sans" panose="020B0606030504020204" pitchFamily="34" charset="0"/>
              <a:cs typeface="Open Sans" panose="020B0606030504020204" pitchFamily="34" charset="0"/>
            </a:endParaRPr>
          </a:p>
          <a:p>
            <a:pPr marL="125728" indent="-113028">
              <a:spcBef>
                <a:spcPts val="5"/>
              </a:spcBef>
              <a:buChar char="•"/>
              <a:tabLst>
                <a:tab pos="125728" algn="l"/>
              </a:tabLst>
            </a:pPr>
            <a:r>
              <a:rPr sz="1600" dirty="0">
                <a:solidFill>
                  <a:srgbClr val="66666F"/>
                </a:solidFill>
                <a:latin typeface="Open Sans" panose="020B0606030504020204" pitchFamily="34" charset="0"/>
                <a:cs typeface="Open Sans" panose="020B0606030504020204" pitchFamily="34" charset="0"/>
              </a:rPr>
              <a:t>A/R</a:t>
            </a:r>
            <a:r>
              <a:rPr sz="1600" spc="-11"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for</a:t>
            </a:r>
            <a:r>
              <a:rPr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Patient</a:t>
            </a:r>
            <a:r>
              <a:rPr sz="1600" spc="-15" dirty="0">
                <a:solidFill>
                  <a:srgbClr val="66666F"/>
                </a:solidFill>
                <a:latin typeface="Open Sans" panose="020B0606030504020204" pitchFamily="34" charset="0"/>
                <a:cs typeface="Open Sans" panose="020B0606030504020204" pitchFamily="34" charset="0"/>
              </a:rPr>
              <a:t> </a:t>
            </a:r>
            <a:r>
              <a:rPr sz="1600" spc="-11" dirty="0">
                <a:solidFill>
                  <a:srgbClr val="66666F"/>
                </a:solidFill>
                <a:latin typeface="Open Sans" panose="020B0606030504020204" pitchFamily="34" charset="0"/>
                <a:cs typeface="Open Sans" panose="020B0606030504020204" pitchFamily="34" charset="0"/>
              </a:rPr>
              <a:t>Balances</a:t>
            </a:r>
            <a:endParaRPr sz="1600" dirty="0">
              <a:latin typeface="Open Sans" panose="020B0606030504020204" pitchFamily="34" charset="0"/>
              <a:cs typeface="Open Sans" panose="020B0606030504020204" pitchFamily="34" charset="0"/>
            </a:endParaRPr>
          </a:p>
          <a:p>
            <a:pPr marL="125728" indent="-113028">
              <a:spcBef>
                <a:spcPts val="11"/>
              </a:spcBef>
              <a:buChar char="•"/>
              <a:tabLst>
                <a:tab pos="125728" algn="l"/>
              </a:tabLst>
            </a:pPr>
            <a:r>
              <a:rPr sz="1600" dirty="0">
                <a:solidFill>
                  <a:srgbClr val="FF0000"/>
                </a:solidFill>
                <a:latin typeface="Open Sans" panose="020B0606030504020204" pitchFamily="34" charset="0"/>
                <a:cs typeface="Open Sans" panose="020B0606030504020204" pitchFamily="34" charset="0"/>
              </a:rPr>
              <a:t>Average</a:t>
            </a:r>
            <a:r>
              <a:rPr sz="1600" spc="-31"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Daily</a:t>
            </a:r>
            <a:r>
              <a:rPr sz="1600" spc="-45"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Cash</a:t>
            </a:r>
            <a:r>
              <a:rPr sz="1600" spc="-35" dirty="0">
                <a:solidFill>
                  <a:srgbClr val="FF0000"/>
                </a:solidFill>
                <a:latin typeface="Open Sans" panose="020B0606030504020204" pitchFamily="34" charset="0"/>
                <a:cs typeface="Open Sans" panose="020B0606030504020204" pitchFamily="34" charset="0"/>
              </a:rPr>
              <a:t> </a:t>
            </a:r>
            <a:r>
              <a:rPr sz="1600" spc="-51" dirty="0">
                <a:solidFill>
                  <a:srgbClr val="FF0000"/>
                </a:solidFill>
                <a:latin typeface="Open Sans" panose="020B0606030504020204" pitchFamily="34" charset="0"/>
                <a:cs typeface="Open Sans" panose="020B0606030504020204" pitchFamily="34" charset="0"/>
              </a:rPr>
              <a:t>$</a:t>
            </a:r>
            <a:endParaRPr sz="1600" dirty="0">
              <a:latin typeface="Open Sans" panose="020B0606030504020204" pitchFamily="34" charset="0"/>
              <a:cs typeface="Open Sans" panose="020B0606030504020204" pitchFamily="34" charset="0"/>
            </a:endParaRPr>
          </a:p>
        </p:txBody>
      </p:sp>
      <p:grpSp>
        <p:nvGrpSpPr>
          <p:cNvPr id="8" name="object 8"/>
          <p:cNvGrpSpPr/>
          <p:nvPr/>
        </p:nvGrpSpPr>
        <p:grpSpPr>
          <a:xfrm>
            <a:off x="3321045" y="1918563"/>
            <a:ext cx="2800351" cy="768985"/>
            <a:chOff x="3351021" y="1932177"/>
            <a:chExt cx="2800350" cy="768985"/>
          </a:xfrm>
          <a:solidFill>
            <a:schemeClr val="accent1"/>
          </a:solidFill>
        </p:grpSpPr>
        <p:sp>
          <p:nvSpPr>
            <p:cNvPr id="9" name="object 9"/>
            <p:cNvSpPr/>
            <p:nvPr/>
          </p:nvSpPr>
          <p:spPr>
            <a:xfrm>
              <a:off x="3357371" y="1938527"/>
              <a:ext cx="2787650" cy="756285"/>
            </a:xfrm>
            <a:custGeom>
              <a:avLst/>
              <a:gdLst/>
              <a:ahLst/>
              <a:cxnLst/>
              <a:rect l="l" t="t" r="r" b="b"/>
              <a:pathLst>
                <a:path w="2787650" h="756285">
                  <a:moveTo>
                    <a:pt x="2409443" y="0"/>
                  </a:moveTo>
                  <a:lnTo>
                    <a:pt x="0" y="0"/>
                  </a:lnTo>
                  <a:lnTo>
                    <a:pt x="377951" y="377951"/>
                  </a:lnTo>
                  <a:lnTo>
                    <a:pt x="0" y="755904"/>
                  </a:lnTo>
                  <a:lnTo>
                    <a:pt x="2409443" y="755904"/>
                  </a:lnTo>
                  <a:lnTo>
                    <a:pt x="2787395" y="377951"/>
                  </a:lnTo>
                  <a:lnTo>
                    <a:pt x="2409443" y="0"/>
                  </a:lnTo>
                  <a:close/>
                </a:path>
              </a:pathLst>
            </a:custGeom>
            <a:grpFill/>
          </p:spPr>
          <p:txBody>
            <a:bodyPr wrap="square" lIns="0" tIns="0" rIns="0" bIns="0" rtlCol="0"/>
            <a:lstStyle/>
            <a:p>
              <a:endParaRPr sz="1800"/>
            </a:p>
          </p:txBody>
        </p:sp>
        <p:sp>
          <p:nvSpPr>
            <p:cNvPr id="10" name="object 10"/>
            <p:cNvSpPr/>
            <p:nvPr/>
          </p:nvSpPr>
          <p:spPr>
            <a:xfrm>
              <a:off x="3357371" y="1938527"/>
              <a:ext cx="2787650" cy="756285"/>
            </a:xfrm>
            <a:custGeom>
              <a:avLst/>
              <a:gdLst/>
              <a:ahLst/>
              <a:cxnLst/>
              <a:rect l="l" t="t" r="r" b="b"/>
              <a:pathLst>
                <a:path w="2787650" h="756285">
                  <a:moveTo>
                    <a:pt x="0" y="0"/>
                  </a:moveTo>
                  <a:lnTo>
                    <a:pt x="2409443" y="0"/>
                  </a:lnTo>
                  <a:lnTo>
                    <a:pt x="2787395" y="377951"/>
                  </a:lnTo>
                  <a:lnTo>
                    <a:pt x="2409443" y="755904"/>
                  </a:lnTo>
                  <a:lnTo>
                    <a:pt x="0" y="755904"/>
                  </a:lnTo>
                  <a:lnTo>
                    <a:pt x="377951" y="377951"/>
                  </a:lnTo>
                  <a:lnTo>
                    <a:pt x="0" y="0"/>
                  </a:lnTo>
                  <a:close/>
                </a:path>
              </a:pathLst>
            </a:custGeom>
            <a:grpFill/>
            <a:ln w="12700">
              <a:solidFill>
                <a:srgbClr val="FFFFFF"/>
              </a:solidFill>
            </a:ln>
          </p:spPr>
          <p:txBody>
            <a:bodyPr wrap="square" lIns="0" tIns="0" rIns="0" bIns="0" rtlCol="0"/>
            <a:lstStyle/>
            <a:p>
              <a:endParaRPr sz="1800"/>
            </a:p>
          </p:txBody>
        </p:sp>
      </p:grpSp>
      <p:sp>
        <p:nvSpPr>
          <p:cNvPr id="11" name="object 11"/>
          <p:cNvSpPr txBox="1"/>
          <p:nvPr/>
        </p:nvSpPr>
        <p:spPr>
          <a:xfrm>
            <a:off x="3800154" y="2094494"/>
            <a:ext cx="1842135" cy="444352"/>
          </a:xfrm>
          <a:prstGeom prst="rect">
            <a:avLst/>
          </a:prstGeom>
        </p:spPr>
        <p:txBody>
          <a:bodyPr vert="horz" wrap="square" lIns="0" tIns="13335" rIns="0" bIns="0" rtlCol="0">
            <a:spAutoFit/>
          </a:bodyPr>
          <a:lstStyle/>
          <a:p>
            <a:pPr marL="12700">
              <a:spcBef>
                <a:spcPts val="105"/>
              </a:spcBef>
            </a:pPr>
            <a:r>
              <a:rPr dirty="0">
                <a:solidFill>
                  <a:srgbClr val="FFFFFF"/>
                </a:solidFill>
                <a:latin typeface="Open Sans" panose="020B0606030504020204" pitchFamily="34" charset="0"/>
                <a:cs typeface="Open Sans" panose="020B0606030504020204" pitchFamily="34" charset="0"/>
              </a:rPr>
              <a:t>Billing</a:t>
            </a:r>
            <a:r>
              <a:rPr spc="-20" dirty="0">
                <a:solidFill>
                  <a:srgbClr val="FFFFFF"/>
                </a:solidFill>
                <a:latin typeface="Open Sans" panose="020B0606030504020204" pitchFamily="34" charset="0"/>
                <a:cs typeface="Open Sans" panose="020B0606030504020204" pitchFamily="34" charset="0"/>
              </a:rPr>
              <a:t> </a:t>
            </a:r>
            <a:r>
              <a:rPr dirty="0">
                <a:solidFill>
                  <a:srgbClr val="FFFFFF"/>
                </a:solidFill>
                <a:latin typeface="Open Sans" panose="020B0606030504020204" pitchFamily="34" charset="0"/>
                <a:cs typeface="Open Sans" panose="020B0606030504020204" pitchFamily="34" charset="0"/>
              </a:rPr>
              <a:t>Work</a:t>
            </a:r>
            <a:r>
              <a:rPr spc="-60" dirty="0">
                <a:solidFill>
                  <a:srgbClr val="FFFFFF"/>
                </a:solidFill>
                <a:latin typeface="Open Sans" panose="020B0606030504020204" pitchFamily="34" charset="0"/>
                <a:cs typeface="Open Sans" panose="020B0606030504020204" pitchFamily="34" charset="0"/>
              </a:rPr>
              <a:t> </a:t>
            </a:r>
            <a:r>
              <a:rPr dirty="0">
                <a:solidFill>
                  <a:srgbClr val="FFFFFF"/>
                </a:solidFill>
                <a:latin typeface="Open Sans" panose="020B0606030504020204" pitchFamily="34" charset="0"/>
                <a:cs typeface="Open Sans" panose="020B0606030504020204" pitchFamily="34" charset="0"/>
              </a:rPr>
              <a:t>in</a:t>
            </a:r>
            <a:r>
              <a:rPr spc="-25" dirty="0">
                <a:solidFill>
                  <a:srgbClr val="FFFFFF"/>
                </a:solidFill>
                <a:latin typeface="Open Sans" panose="020B0606030504020204" pitchFamily="34" charset="0"/>
                <a:cs typeface="Open Sans" panose="020B0606030504020204" pitchFamily="34" charset="0"/>
              </a:rPr>
              <a:t> </a:t>
            </a:r>
            <a:r>
              <a:rPr spc="-11" dirty="0">
                <a:solidFill>
                  <a:srgbClr val="FFFFFF"/>
                </a:solidFill>
                <a:latin typeface="Open Sans" panose="020B0606030504020204" pitchFamily="34" charset="0"/>
                <a:cs typeface="Open Sans" panose="020B0606030504020204" pitchFamily="34" charset="0"/>
              </a:rPr>
              <a:t>Process</a:t>
            </a:r>
            <a:endParaRPr dirty="0">
              <a:latin typeface="Open Sans" panose="020B0606030504020204" pitchFamily="34" charset="0"/>
              <a:cs typeface="Open Sans" panose="020B0606030504020204" pitchFamily="34" charset="0"/>
            </a:endParaRPr>
          </a:p>
        </p:txBody>
      </p:sp>
      <p:sp>
        <p:nvSpPr>
          <p:cNvPr id="12" name="object 12"/>
          <p:cNvSpPr txBox="1"/>
          <p:nvPr/>
        </p:nvSpPr>
        <p:spPr>
          <a:xfrm>
            <a:off x="3344927" y="2745487"/>
            <a:ext cx="2136775" cy="3136436"/>
          </a:xfrm>
          <a:prstGeom prst="rect">
            <a:avLst/>
          </a:prstGeom>
        </p:spPr>
        <p:txBody>
          <a:bodyPr vert="horz" wrap="square" lIns="0" tIns="42545" rIns="0" bIns="0" rtlCol="0">
            <a:spAutoFit/>
          </a:bodyPr>
          <a:lstStyle/>
          <a:p>
            <a:pPr marL="125728" marR="5080" indent="-113028">
              <a:lnSpc>
                <a:spcPct val="86200"/>
              </a:lnSpc>
              <a:spcBef>
                <a:spcPts val="335"/>
              </a:spcBef>
              <a:buChar char="•"/>
              <a:tabLst>
                <a:tab pos="126997" algn="l"/>
              </a:tabLst>
            </a:pPr>
            <a:r>
              <a:rPr sz="1600" dirty="0">
                <a:solidFill>
                  <a:srgbClr val="66666F"/>
                </a:solidFill>
                <a:latin typeface="Open Sans" panose="020B0606030504020204" pitchFamily="34" charset="0"/>
                <a:cs typeface="Open Sans" panose="020B0606030504020204" pitchFamily="34" charset="0"/>
              </a:rPr>
              <a:t>Measure</a:t>
            </a:r>
            <a:r>
              <a:rPr sz="1600" spc="-31"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of</a:t>
            </a:r>
            <a:r>
              <a:rPr sz="1600" spc="-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accounts</a:t>
            </a:r>
            <a:r>
              <a:rPr sz="1600" spc="-40" dirty="0">
                <a:solidFill>
                  <a:srgbClr val="66666F"/>
                </a:solidFill>
                <a:latin typeface="Open Sans" panose="020B0606030504020204" pitchFamily="34" charset="0"/>
                <a:cs typeface="Open Sans" panose="020B0606030504020204" pitchFamily="34" charset="0"/>
              </a:rPr>
              <a:t> </a:t>
            </a:r>
            <a:r>
              <a:rPr sz="1600" spc="-20" dirty="0">
                <a:solidFill>
                  <a:srgbClr val="66666F"/>
                </a:solidFill>
                <a:latin typeface="Open Sans" panose="020B0606030504020204" pitchFamily="34" charset="0"/>
                <a:cs typeface="Open Sans" panose="020B0606030504020204" pitchFamily="34" charset="0"/>
              </a:rPr>
              <a:t>that </a:t>
            </a:r>
            <a:r>
              <a:rPr lang="en-US"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are</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prevented</a:t>
            </a:r>
            <a:r>
              <a:rPr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from</a:t>
            </a:r>
            <a:r>
              <a:rPr sz="1600" spc="-20" dirty="0">
                <a:solidFill>
                  <a:srgbClr val="66666F"/>
                </a:solidFill>
                <a:latin typeface="Open Sans" panose="020B0606030504020204" pitchFamily="34" charset="0"/>
                <a:cs typeface="Open Sans" panose="020B0606030504020204" pitchFamily="34" charset="0"/>
              </a:rPr>
              <a:t> being </a:t>
            </a:r>
            <a:r>
              <a:rPr sz="1600" dirty="0">
                <a:solidFill>
                  <a:srgbClr val="66666F"/>
                </a:solidFill>
                <a:latin typeface="Open Sans" panose="020B0606030504020204" pitchFamily="34" charset="0"/>
                <a:cs typeface="Open Sans" panose="020B0606030504020204" pitchFamily="34" charset="0"/>
              </a:rPr>
              <a:t>billed</a:t>
            </a:r>
            <a:r>
              <a:rPr sz="1600" spc="-31"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the</a:t>
            </a:r>
            <a:r>
              <a:rPr sz="1600" spc="-31" dirty="0">
                <a:solidFill>
                  <a:srgbClr val="66666F"/>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first</a:t>
            </a:r>
            <a:r>
              <a:rPr sz="1600" spc="-25"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time</a:t>
            </a:r>
            <a:r>
              <a:rPr sz="1600" spc="-25" dirty="0">
                <a:solidFill>
                  <a:srgbClr val="FF0000"/>
                </a:solidFill>
                <a:latin typeface="Open Sans" panose="020B0606030504020204" pitchFamily="34" charset="0"/>
                <a:cs typeface="Open Sans" panose="020B0606030504020204" pitchFamily="34" charset="0"/>
              </a:rPr>
              <a:t> by </a:t>
            </a:r>
            <a:r>
              <a:rPr sz="1600" spc="-11" dirty="0">
                <a:solidFill>
                  <a:srgbClr val="FF0000"/>
                </a:solidFill>
                <a:latin typeface="Open Sans" panose="020B0606030504020204" pitchFamily="34" charset="0"/>
                <a:cs typeface="Open Sans" panose="020B0606030504020204" pitchFamily="34" charset="0"/>
              </a:rPr>
              <a:t>cause</a:t>
            </a:r>
            <a:endParaRPr sz="1600" dirty="0">
              <a:solidFill>
                <a:srgbClr val="FF0000"/>
              </a:solidFill>
              <a:latin typeface="Open Sans" panose="020B0606030504020204" pitchFamily="34" charset="0"/>
              <a:cs typeface="Open Sans" panose="020B0606030504020204" pitchFamily="34" charset="0"/>
            </a:endParaRPr>
          </a:p>
          <a:p>
            <a:pPr marL="240023" lvl="1" indent="-113028">
              <a:spcBef>
                <a:spcPts val="15"/>
              </a:spcBef>
              <a:buChar char="•"/>
              <a:tabLst>
                <a:tab pos="240023" algn="l"/>
              </a:tabLst>
            </a:pPr>
            <a:r>
              <a:rPr lang="en-US" sz="1600" dirty="0">
                <a:solidFill>
                  <a:srgbClr val="FF0000"/>
                </a:solidFill>
                <a:latin typeface="Open Sans" panose="020B0606030504020204" pitchFamily="34" charset="0"/>
                <a:cs typeface="Open Sans" panose="020B0606030504020204" pitchFamily="34" charset="0"/>
              </a:rPr>
              <a:t>Days to </a:t>
            </a:r>
            <a:r>
              <a:rPr sz="1600" dirty="0">
                <a:solidFill>
                  <a:srgbClr val="FF0000"/>
                </a:solidFill>
                <a:latin typeface="Open Sans" panose="020B0606030504020204" pitchFamily="34" charset="0"/>
                <a:cs typeface="Open Sans" panose="020B0606030504020204" pitchFamily="34" charset="0"/>
              </a:rPr>
              <a:t>Prior</a:t>
            </a:r>
            <a:r>
              <a:rPr sz="1600" spc="-15" dirty="0">
                <a:solidFill>
                  <a:srgbClr val="FF0000"/>
                </a:solidFill>
                <a:latin typeface="Open Sans" panose="020B0606030504020204" pitchFamily="34" charset="0"/>
                <a:cs typeface="Open Sans" panose="020B0606030504020204" pitchFamily="34" charset="0"/>
              </a:rPr>
              <a:t> </a:t>
            </a:r>
            <a:r>
              <a:rPr sz="1600" spc="-20" dirty="0">
                <a:solidFill>
                  <a:srgbClr val="FF0000"/>
                </a:solidFill>
                <a:latin typeface="Open Sans" panose="020B0606030504020204" pitchFamily="34" charset="0"/>
                <a:cs typeface="Open Sans" panose="020B0606030504020204" pitchFamily="34" charset="0"/>
              </a:rPr>
              <a:t>auth</a:t>
            </a:r>
            <a:r>
              <a:rPr lang="en-US" sz="1600" spc="-20" dirty="0">
                <a:solidFill>
                  <a:srgbClr val="FF0000"/>
                </a:solidFill>
                <a:latin typeface="Open Sans" panose="020B0606030504020204" pitchFamily="34" charset="0"/>
                <a:cs typeface="Open Sans" panose="020B0606030504020204" pitchFamily="34" charset="0"/>
              </a:rPr>
              <a:t> metric</a:t>
            </a:r>
            <a:endParaRPr sz="1600" dirty="0">
              <a:solidFill>
                <a:srgbClr val="FF0000"/>
              </a:solidFill>
              <a:latin typeface="Open Sans" panose="020B0606030504020204" pitchFamily="34" charset="0"/>
              <a:cs typeface="Open Sans" panose="020B0606030504020204" pitchFamily="34" charset="0"/>
            </a:endParaRPr>
          </a:p>
          <a:p>
            <a:pPr marL="240023" marR="203830" lvl="1" indent="-113028">
              <a:lnSpc>
                <a:spcPts val="1451"/>
              </a:lnSpc>
              <a:spcBef>
                <a:spcPts val="251"/>
              </a:spcBef>
              <a:buChar char="•"/>
              <a:tabLst>
                <a:tab pos="241294" algn="l"/>
              </a:tabLst>
            </a:pPr>
            <a:r>
              <a:rPr sz="1600" dirty="0">
                <a:solidFill>
                  <a:srgbClr val="66666F"/>
                </a:solidFill>
                <a:latin typeface="Open Sans" panose="020B0606030504020204" pitchFamily="34" charset="0"/>
                <a:cs typeface="Open Sans" panose="020B0606030504020204" pitchFamily="34" charset="0"/>
              </a:rPr>
              <a:t>More</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info:</a:t>
            </a:r>
            <a:r>
              <a:rPr sz="1600" spc="-20" dirty="0">
                <a:solidFill>
                  <a:srgbClr val="66666F"/>
                </a:solidFill>
                <a:latin typeface="Open Sans" panose="020B0606030504020204" pitchFamily="34" charset="0"/>
                <a:cs typeface="Open Sans" panose="020B0606030504020204" pitchFamily="34" charset="0"/>
              </a:rPr>
              <a:t> NDC, 	</a:t>
            </a:r>
            <a:r>
              <a:rPr sz="1600" dirty="0">
                <a:solidFill>
                  <a:srgbClr val="66666F"/>
                </a:solidFill>
                <a:latin typeface="Open Sans" panose="020B0606030504020204" pitchFamily="34" charset="0"/>
                <a:cs typeface="Open Sans" panose="020B0606030504020204" pitchFamily="34" charset="0"/>
              </a:rPr>
              <a:t>Diagnosis</a:t>
            </a:r>
            <a:r>
              <a:rPr sz="1600" spc="-20" dirty="0">
                <a:solidFill>
                  <a:srgbClr val="66666F"/>
                </a:solidFill>
                <a:latin typeface="Open Sans" panose="020B0606030504020204" pitchFamily="34" charset="0"/>
                <a:cs typeface="Open Sans" panose="020B0606030504020204" pitchFamily="34" charset="0"/>
              </a:rPr>
              <a:t> </a:t>
            </a:r>
            <a:r>
              <a:rPr sz="1600" spc="-11" dirty="0">
                <a:solidFill>
                  <a:srgbClr val="66666F"/>
                </a:solidFill>
                <a:latin typeface="Open Sans" panose="020B0606030504020204" pitchFamily="34" charset="0"/>
                <a:cs typeface="Open Sans" panose="020B0606030504020204" pitchFamily="34" charset="0"/>
              </a:rPr>
              <a:t>guidelines, 	</a:t>
            </a:r>
            <a:r>
              <a:rPr sz="1600" spc="-20" dirty="0">
                <a:solidFill>
                  <a:srgbClr val="66666F"/>
                </a:solidFill>
                <a:latin typeface="Open Sans" panose="020B0606030504020204" pitchFamily="34" charset="0"/>
                <a:cs typeface="Open Sans" panose="020B0606030504020204" pitchFamily="34" charset="0"/>
              </a:rPr>
              <a:t>etc.</a:t>
            </a:r>
            <a:endParaRPr sz="1600" dirty="0">
              <a:latin typeface="Open Sans" panose="020B0606030504020204" pitchFamily="34" charset="0"/>
              <a:cs typeface="Open Sans" panose="020B0606030504020204" pitchFamily="34" charset="0"/>
            </a:endParaRPr>
          </a:p>
          <a:p>
            <a:pPr marL="240023" lvl="1" indent="-113028">
              <a:lnSpc>
                <a:spcPts val="1675"/>
              </a:lnSpc>
              <a:buChar char="•"/>
              <a:tabLst>
                <a:tab pos="240023" algn="l"/>
              </a:tabLst>
            </a:pPr>
            <a:r>
              <a:rPr sz="1600" spc="-11" dirty="0">
                <a:solidFill>
                  <a:srgbClr val="66666F"/>
                </a:solidFill>
                <a:latin typeface="Open Sans" panose="020B0606030504020204" pitchFamily="34" charset="0"/>
                <a:cs typeface="Open Sans" panose="020B0606030504020204" pitchFamily="34" charset="0"/>
              </a:rPr>
              <a:t>Coding</a:t>
            </a:r>
            <a:endParaRPr sz="1600" dirty="0">
              <a:latin typeface="Open Sans" panose="020B0606030504020204" pitchFamily="34" charset="0"/>
              <a:cs typeface="Open Sans" panose="020B0606030504020204" pitchFamily="34" charset="0"/>
            </a:endParaRPr>
          </a:p>
          <a:p>
            <a:pPr marL="240023" lvl="1" indent="-113028">
              <a:spcBef>
                <a:spcPts val="11"/>
              </a:spcBef>
              <a:buChar char="•"/>
              <a:tabLst>
                <a:tab pos="240023" algn="l"/>
              </a:tabLst>
            </a:pPr>
            <a:r>
              <a:rPr sz="1600" spc="-11" dirty="0">
                <a:solidFill>
                  <a:srgbClr val="66666F"/>
                </a:solidFill>
                <a:latin typeface="Open Sans" panose="020B0606030504020204" pitchFamily="34" charset="0"/>
                <a:cs typeface="Open Sans" panose="020B0606030504020204" pitchFamily="34" charset="0"/>
              </a:rPr>
              <a:t>Dictation</a:t>
            </a:r>
            <a:endParaRPr sz="1600" dirty="0">
              <a:latin typeface="Open Sans" panose="020B0606030504020204" pitchFamily="34" charset="0"/>
              <a:cs typeface="Open Sans" panose="020B0606030504020204" pitchFamily="34" charset="0"/>
            </a:endParaRPr>
          </a:p>
          <a:p>
            <a:pPr marL="240023" lvl="1" indent="-113028">
              <a:spcBef>
                <a:spcPts val="15"/>
              </a:spcBef>
              <a:buChar char="•"/>
              <a:tabLst>
                <a:tab pos="240023" algn="l"/>
              </a:tabLst>
            </a:pPr>
            <a:r>
              <a:rPr sz="1600" spc="-11" dirty="0">
                <a:solidFill>
                  <a:srgbClr val="66666F"/>
                </a:solidFill>
                <a:latin typeface="Open Sans" panose="020B0606030504020204" pitchFamily="34" charset="0"/>
                <a:cs typeface="Open Sans" panose="020B0606030504020204" pitchFamily="34" charset="0"/>
              </a:rPr>
              <a:t>Audit</a:t>
            </a:r>
            <a:endParaRPr sz="1600" dirty="0">
              <a:latin typeface="Open Sans" panose="020B0606030504020204" pitchFamily="34" charset="0"/>
              <a:cs typeface="Open Sans" panose="020B0606030504020204" pitchFamily="34" charset="0"/>
            </a:endParaRPr>
          </a:p>
          <a:p>
            <a:pPr marL="125728" marR="389881" indent="-113028">
              <a:lnSpc>
                <a:spcPts val="1451"/>
              </a:lnSpc>
              <a:spcBef>
                <a:spcPts val="255"/>
              </a:spcBef>
              <a:buChar char="•"/>
              <a:tabLst>
                <a:tab pos="126997" algn="l"/>
              </a:tabLst>
            </a:pPr>
            <a:r>
              <a:rPr sz="1600" dirty="0">
                <a:solidFill>
                  <a:srgbClr val="FF0000"/>
                </a:solidFill>
                <a:latin typeface="Open Sans" panose="020B0606030504020204" pitchFamily="34" charset="0"/>
                <a:cs typeface="Open Sans" panose="020B0606030504020204" pitchFamily="34" charset="0"/>
              </a:rPr>
              <a:t>Days</a:t>
            </a:r>
            <a:r>
              <a:rPr sz="1600" spc="-11"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to</a:t>
            </a:r>
            <a:r>
              <a:rPr sz="1600" spc="-15"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File</a:t>
            </a:r>
            <a:r>
              <a:rPr sz="1600" spc="-15"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is</a:t>
            </a:r>
            <a:r>
              <a:rPr sz="1600" spc="-15"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a</a:t>
            </a:r>
            <a:r>
              <a:rPr sz="1600" spc="-11" dirty="0">
                <a:solidFill>
                  <a:srgbClr val="FF0000"/>
                </a:solidFill>
                <a:latin typeface="Open Sans" panose="020B0606030504020204" pitchFamily="34" charset="0"/>
                <a:cs typeface="Open Sans" panose="020B0606030504020204" pitchFamily="34" charset="0"/>
              </a:rPr>
              <a:t> </a:t>
            </a:r>
            <a:r>
              <a:rPr sz="1600" spc="-25" dirty="0">
                <a:solidFill>
                  <a:srgbClr val="FF0000"/>
                </a:solidFill>
                <a:latin typeface="Open Sans" panose="020B0606030504020204" pitchFamily="34" charset="0"/>
                <a:cs typeface="Open Sans" panose="020B0606030504020204" pitchFamily="34" charset="0"/>
              </a:rPr>
              <a:t>key 	</a:t>
            </a:r>
            <a:r>
              <a:rPr sz="1600" spc="-11" dirty="0">
                <a:solidFill>
                  <a:srgbClr val="FF0000"/>
                </a:solidFill>
                <a:latin typeface="Open Sans" panose="020B0606030504020204" pitchFamily="34" charset="0"/>
                <a:cs typeface="Open Sans" panose="020B0606030504020204" pitchFamily="34" charset="0"/>
              </a:rPr>
              <a:t>metric</a:t>
            </a:r>
            <a:endParaRPr sz="1600" dirty="0">
              <a:latin typeface="Open Sans" panose="020B0606030504020204" pitchFamily="34" charset="0"/>
              <a:cs typeface="Open Sans" panose="020B0606030504020204" pitchFamily="34" charset="0"/>
            </a:endParaRPr>
          </a:p>
        </p:txBody>
      </p:sp>
      <p:grpSp>
        <p:nvGrpSpPr>
          <p:cNvPr id="13" name="object 13"/>
          <p:cNvGrpSpPr/>
          <p:nvPr/>
        </p:nvGrpSpPr>
        <p:grpSpPr>
          <a:xfrm>
            <a:off x="5923534" y="1932178"/>
            <a:ext cx="2800351" cy="768985"/>
            <a:chOff x="5923534" y="1932177"/>
            <a:chExt cx="2800350" cy="768985"/>
          </a:xfrm>
        </p:grpSpPr>
        <p:sp>
          <p:nvSpPr>
            <p:cNvPr id="14" name="object 14"/>
            <p:cNvSpPr/>
            <p:nvPr/>
          </p:nvSpPr>
          <p:spPr>
            <a:xfrm>
              <a:off x="5929884" y="1938527"/>
              <a:ext cx="2787650" cy="756285"/>
            </a:xfrm>
            <a:custGeom>
              <a:avLst/>
              <a:gdLst/>
              <a:ahLst/>
              <a:cxnLst/>
              <a:rect l="l" t="t" r="r" b="b"/>
              <a:pathLst>
                <a:path w="2787650" h="756285">
                  <a:moveTo>
                    <a:pt x="2409443" y="0"/>
                  </a:moveTo>
                  <a:lnTo>
                    <a:pt x="0" y="0"/>
                  </a:lnTo>
                  <a:lnTo>
                    <a:pt x="377951" y="377951"/>
                  </a:lnTo>
                  <a:lnTo>
                    <a:pt x="0" y="755904"/>
                  </a:lnTo>
                  <a:lnTo>
                    <a:pt x="2409443" y="755904"/>
                  </a:lnTo>
                  <a:lnTo>
                    <a:pt x="2787395" y="377951"/>
                  </a:lnTo>
                  <a:lnTo>
                    <a:pt x="2409443" y="0"/>
                  </a:lnTo>
                  <a:close/>
                </a:path>
              </a:pathLst>
            </a:custGeom>
            <a:solidFill>
              <a:srgbClr val="FF0000"/>
            </a:solidFill>
          </p:spPr>
          <p:txBody>
            <a:bodyPr wrap="square" lIns="0" tIns="0" rIns="0" bIns="0" rtlCol="0"/>
            <a:lstStyle/>
            <a:p>
              <a:endParaRPr sz="1800"/>
            </a:p>
          </p:txBody>
        </p:sp>
        <p:sp>
          <p:nvSpPr>
            <p:cNvPr id="15" name="object 15"/>
            <p:cNvSpPr/>
            <p:nvPr/>
          </p:nvSpPr>
          <p:spPr>
            <a:xfrm>
              <a:off x="5929884" y="1938527"/>
              <a:ext cx="2787650" cy="756285"/>
            </a:xfrm>
            <a:custGeom>
              <a:avLst/>
              <a:gdLst/>
              <a:ahLst/>
              <a:cxnLst/>
              <a:rect l="l" t="t" r="r" b="b"/>
              <a:pathLst>
                <a:path w="2787650" h="756285">
                  <a:moveTo>
                    <a:pt x="0" y="0"/>
                  </a:moveTo>
                  <a:lnTo>
                    <a:pt x="2409443" y="0"/>
                  </a:lnTo>
                  <a:lnTo>
                    <a:pt x="2787395" y="377951"/>
                  </a:lnTo>
                  <a:lnTo>
                    <a:pt x="2409443" y="755904"/>
                  </a:lnTo>
                  <a:lnTo>
                    <a:pt x="0" y="755904"/>
                  </a:lnTo>
                  <a:lnTo>
                    <a:pt x="377951" y="377951"/>
                  </a:lnTo>
                  <a:lnTo>
                    <a:pt x="0" y="0"/>
                  </a:lnTo>
                  <a:close/>
                </a:path>
              </a:pathLst>
            </a:custGeom>
            <a:ln w="12700">
              <a:solidFill>
                <a:srgbClr val="FFFFFF"/>
              </a:solidFill>
            </a:ln>
          </p:spPr>
          <p:txBody>
            <a:bodyPr wrap="square" lIns="0" tIns="0" rIns="0" bIns="0" rtlCol="0"/>
            <a:lstStyle/>
            <a:p>
              <a:endParaRPr sz="1800"/>
            </a:p>
          </p:txBody>
        </p:sp>
      </p:grpSp>
      <p:sp>
        <p:nvSpPr>
          <p:cNvPr id="16" name="object 16"/>
          <p:cNvSpPr txBox="1"/>
          <p:nvPr/>
        </p:nvSpPr>
        <p:spPr>
          <a:xfrm>
            <a:off x="6619749" y="2088895"/>
            <a:ext cx="1445895" cy="428322"/>
          </a:xfrm>
          <a:prstGeom prst="rect">
            <a:avLst/>
          </a:prstGeom>
        </p:spPr>
        <p:txBody>
          <a:bodyPr vert="horz" wrap="square" lIns="0" tIns="43180" rIns="0" bIns="0" rtlCol="0">
            <a:spAutoFit/>
          </a:bodyPr>
          <a:lstStyle/>
          <a:p>
            <a:pPr marL="399405" marR="5080" indent="-387341">
              <a:lnSpc>
                <a:spcPts val="1451"/>
              </a:lnSpc>
              <a:spcBef>
                <a:spcPts val="340"/>
              </a:spcBef>
            </a:pPr>
            <a:r>
              <a:rPr spc="-11">
                <a:solidFill>
                  <a:srgbClr val="E7E6E6"/>
                </a:solidFill>
                <a:latin typeface="Open Sans" panose="020B0606030504020204" pitchFamily="34" charset="0"/>
                <a:cs typeface="Open Sans" panose="020B0606030504020204" pitchFamily="34" charset="0"/>
              </a:rPr>
              <a:t>Follow-</a:t>
            </a:r>
            <a:r>
              <a:rPr>
                <a:solidFill>
                  <a:srgbClr val="E7E6E6"/>
                </a:solidFill>
                <a:latin typeface="Open Sans" panose="020B0606030504020204" pitchFamily="34" charset="0"/>
                <a:cs typeface="Open Sans" panose="020B0606030504020204" pitchFamily="34" charset="0"/>
              </a:rPr>
              <a:t>up</a:t>
            </a:r>
            <a:r>
              <a:rPr spc="5">
                <a:solidFill>
                  <a:srgbClr val="E7E6E6"/>
                </a:solidFill>
                <a:latin typeface="Open Sans" panose="020B0606030504020204" pitchFamily="34" charset="0"/>
                <a:cs typeface="Open Sans" panose="020B0606030504020204" pitchFamily="34" charset="0"/>
              </a:rPr>
              <a:t> </a:t>
            </a:r>
            <a:r>
              <a:rPr>
                <a:solidFill>
                  <a:srgbClr val="E7E6E6"/>
                </a:solidFill>
                <a:latin typeface="Open Sans" panose="020B0606030504020204" pitchFamily="34" charset="0"/>
                <a:cs typeface="Open Sans" panose="020B0606030504020204" pitchFamily="34" charset="0"/>
              </a:rPr>
              <a:t>Work</a:t>
            </a:r>
            <a:r>
              <a:rPr spc="-31">
                <a:solidFill>
                  <a:srgbClr val="E7E6E6"/>
                </a:solidFill>
                <a:latin typeface="Open Sans" panose="020B0606030504020204" pitchFamily="34" charset="0"/>
                <a:cs typeface="Open Sans" panose="020B0606030504020204" pitchFamily="34" charset="0"/>
              </a:rPr>
              <a:t> </a:t>
            </a:r>
            <a:r>
              <a:rPr spc="-25">
                <a:solidFill>
                  <a:srgbClr val="E7E6E6"/>
                </a:solidFill>
                <a:latin typeface="Open Sans" panose="020B0606030504020204" pitchFamily="34" charset="0"/>
                <a:cs typeface="Open Sans" panose="020B0606030504020204" pitchFamily="34" charset="0"/>
              </a:rPr>
              <a:t>in </a:t>
            </a:r>
            <a:r>
              <a:rPr spc="-11">
                <a:solidFill>
                  <a:srgbClr val="E7E6E6"/>
                </a:solidFill>
                <a:latin typeface="Open Sans" panose="020B0606030504020204" pitchFamily="34" charset="0"/>
                <a:cs typeface="Open Sans" panose="020B0606030504020204" pitchFamily="34" charset="0"/>
              </a:rPr>
              <a:t>Process</a:t>
            </a:r>
            <a:endParaRPr>
              <a:latin typeface="Open Sans" panose="020B0606030504020204" pitchFamily="34" charset="0"/>
              <a:cs typeface="Open Sans" panose="020B0606030504020204" pitchFamily="34" charset="0"/>
            </a:endParaRPr>
          </a:p>
        </p:txBody>
      </p:sp>
      <p:sp>
        <p:nvSpPr>
          <p:cNvPr id="17" name="object 17"/>
          <p:cNvSpPr txBox="1"/>
          <p:nvPr/>
        </p:nvSpPr>
        <p:spPr>
          <a:xfrm>
            <a:off x="5917439" y="2745487"/>
            <a:ext cx="2205355" cy="2337948"/>
          </a:xfrm>
          <a:prstGeom prst="rect">
            <a:avLst/>
          </a:prstGeom>
        </p:spPr>
        <p:txBody>
          <a:bodyPr vert="horz" wrap="square" lIns="0" tIns="43180" rIns="0" bIns="0" rtlCol="0">
            <a:spAutoFit/>
          </a:bodyPr>
          <a:lstStyle/>
          <a:p>
            <a:pPr marL="125728" marR="73658" indent="-113028">
              <a:lnSpc>
                <a:spcPts val="1451"/>
              </a:lnSpc>
              <a:spcBef>
                <a:spcPts val="340"/>
              </a:spcBef>
              <a:buChar char="•"/>
              <a:tabLst>
                <a:tab pos="126997" algn="l"/>
              </a:tabLst>
            </a:pPr>
            <a:r>
              <a:rPr sz="1600" dirty="0">
                <a:solidFill>
                  <a:srgbClr val="66666F"/>
                </a:solidFill>
                <a:latin typeface="Open Sans" panose="020B0606030504020204" pitchFamily="34" charset="0"/>
                <a:cs typeface="Open Sans" panose="020B0606030504020204" pitchFamily="34" charset="0"/>
              </a:rPr>
              <a:t>Measure</a:t>
            </a:r>
            <a:r>
              <a:rPr sz="1600" spc="-31"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of</a:t>
            </a:r>
            <a:r>
              <a:rPr sz="1600" spc="-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accounts</a:t>
            </a:r>
            <a:r>
              <a:rPr sz="1600" spc="-40" dirty="0">
                <a:solidFill>
                  <a:srgbClr val="66666F"/>
                </a:solidFill>
                <a:latin typeface="Open Sans" panose="020B0606030504020204" pitchFamily="34" charset="0"/>
                <a:cs typeface="Open Sans" panose="020B0606030504020204" pitchFamily="34" charset="0"/>
              </a:rPr>
              <a:t> </a:t>
            </a:r>
            <a:r>
              <a:rPr sz="1600" spc="-20" dirty="0">
                <a:solidFill>
                  <a:srgbClr val="66666F"/>
                </a:solidFill>
                <a:latin typeface="Open Sans" panose="020B0606030504020204" pitchFamily="34" charset="0"/>
                <a:cs typeface="Open Sans" panose="020B0606030504020204" pitchFamily="34" charset="0"/>
              </a:rPr>
              <a:t>that </a:t>
            </a:r>
            <a:r>
              <a:rPr sz="1600" dirty="0">
                <a:solidFill>
                  <a:srgbClr val="66666F"/>
                </a:solidFill>
                <a:latin typeface="Open Sans" panose="020B0606030504020204" pitchFamily="34" charset="0"/>
                <a:cs typeface="Open Sans" panose="020B0606030504020204" pitchFamily="34" charset="0"/>
              </a:rPr>
              <a:t>have</a:t>
            </a:r>
            <a:r>
              <a:rPr sz="1600" spc="-1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been</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filed</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and</a:t>
            </a:r>
            <a:r>
              <a:rPr sz="1600" spc="-20"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not </a:t>
            </a:r>
            <a:r>
              <a:rPr sz="1600" spc="-20" dirty="0">
                <a:solidFill>
                  <a:srgbClr val="66666F"/>
                </a:solidFill>
                <a:latin typeface="Open Sans" panose="020B0606030504020204" pitchFamily="34" charset="0"/>
                <a:cs typeface="Open Sans" panose="020B0606030504020204" pitchFamily="34" charset="0"/>
              </a:rPr>
              <a:t>paid</a:t>
            </a:r>
            <a:endParaRPr sz="1600" dirty="0">
              <a:latin typeface="Open Sans" panose="020B0606030504020204" pitchFamily="34" charset="0"/>
              <a:cs typeface="Open Sans" panose="020B0606030504020204" pitchFamily="34" charset="0"/>
            </a:endParaRPr>
          </a:p>
          <a:p>
            <a:pPr marL="125728" marR="5080" indent="-113028">
              <a:lnSpc>
                <a:spcPct val="86500"/>
              </a:lnSpc>
              <a:spcBef>
                <a:spcPts val="225"/>
              </a:spcBef>
              <a:buChar char="•"/>
              <a:tabLst>
                <a:tab pos="126997" algn="l"/>
              </a:tabLst>
            </a:pPr>
            <a:r>
              <a:rPr sz="1600" dirty="0">
                <a:solidFill>
                  <a:srgbClr val="66666F"/>
                </a:solidFill>
                <a:latin typeface="Open Sans" panose="020B0606030504020204" pitchFamily="34" charset="0"/>
                <a:cs typeface="Open Sans" panose="020B0606030504020204" pitchFamily="34" charset="0"/>
              </a:rPr>
              <a:t>Measure</a:t>
            </a:r>
            <a:r>
              <a:rPr sz="1600" spc="-5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accounts</a:t>
            </a:r>
            <a:r>
              <a:rPr sz="1600" spc="-51" dirty="0">
                <a:solidFill>
                  <a:srgbClr val="66666F"/>
                </a:solidFill>
                <a:latin typeface="Open Sans" panose="020B0606030504020204" pitchFamily="34" charset="0"/>
                <a:cs typeface="Open Sans" panose="020B0606030504020204" pitchFamily="34" charset="0"/>
              </a:rPr>
              <a:t> </a:t>
            </a:r>
            <a:r>
              <a:rPr sz="1600" spc="-20" dirty="0">
                <a:solidFill>
                  <a:srgbClr val="66666F"/>
                </a:solidFill>
                <a:latin typeface="Open Sans" panose="020B0606030504020204" pitchFamily="34" charset="0"/>
                <a:cs typeface="Open Sans" panose="020B0606030504020204" pitchFamily="34" charset="0"/>
              </a:rPr>
              <a:t>with 	</a:t>
            </a:r>
            <a:r>
              <a:rPr sz="1600" dirty="0">
                <a:solidFill>
                  <a:srgbClr val="66666F"/>
                </a:solidFill>
                <a:latin typeface="Open Sans" panose="020B0606030504020204" pitchFamily="34" charset="0"/>
                <a:cs typeface="Open Sans" panose="020B0606030504020204" pitchFamily="34" charset="0"/>
              </a:rPr>
              <a:t>“delays”</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(CARC</a:t>
            </a:r>
            <a:r>
              <a:rPr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codes</a:t>
            </a:r>
            <a:r>
              <a:rPr sz="1600" spc="-31"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16, 	</a:t>
            </a:r>
            <a:r>
              <a:rPr sz="1600" dirty="0">
                <a:solidFill>
                  <a:srgbClr val="66666F"/>
                </a:solidFill>
                <a:latin typeface="Open Sans" panose="020B0606030504020204" pitchFamily="34" charset="0"/>
                <a:cs typeface="Open Sans" panose="020B0606030504020204" pitchFamily="34" charset="0"/>
              </a:rPr>
              <a:t>197,</a:t>
            </a:r>
            <a:r>
              <a:rPr sz="1600" spc="-20" dirty="0">
                <a:solidFill>
                  <a:srgbClr val="66666F"/>
                </a:solidFill>
                <a:latin typeface="Open Sans" panose="020B0606030504020204" pitchFamily="34" charset="0"/>
                <a:cs typeface="Open Sans" panose="020B0606030504020204" pitchFamily="34" charset="0"/>
              </a:rPr>
              <a:t> </a:t>
            </a:r>
            <a:r>
              <a:rPr lang="en-US" sz="1600" spc="-20" dirty="0">
                <a:solidFill>
                  <a:srgbClr val="66666F"/>
                </a:solidFill>
                <a:latin typeface="Open Sans" panose="020B0606030504020204" pitchFamily="34" charset="0"/>
                <a:cs typeface="Open Sans" panose="020B0606030504020204" pitchFamily="34" charset="0"/>
              </a:rPr>
              <a:t>226, </a:t>
            </a:r>
            <a:r>
              <a:rPr sz="1600" dirty="0">
                <a:solidFill>
                  <a:srgbClr val="66666F"/>
                </a:solidFill>
                <a:latin typeface="Open Sans" panose="020B0606030504020204" pitchFamily="34" charset="0"/>
                <a:cs typeface="Open Sans" panose="020B0606030504020204" pitchFamily="34" charset="0"/>
              </a:rPr>
              <a:t>251, 252,</a:t>
            </a:r>
            <a:r>
              <a:rPr sz="1600" spc="-1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et </a:t>
            </a:r>
            <a:r>
              <a:rPr sz="1600" spc="-25" dirty="0">
                <a:solidFill>
                  <a:srgbClr val="66666F"/>
                </a:solidFill>
                <a:latin typeface="Open Sans" panose="020B0606030504020204" pitchFamily="34" charset="0"/>
                <a:cs typeface="Open Sans" panose="020B0606030504020204" pitchFamily="34" charset="0"/>
              </a:rPr>
              <a:t>al)</a:t>
            </a:r>
            <a:endParaRPr sz="1600" dirty="0">
              <a:latin typeface="Open Sans" panose="020B0606030504020204" pitchFamily="34" charset="0"/>
              <a:cs typeface="Open Sans" panose="020B0606030504020204" pitchFamily="34" charset="0"/>
            </a:endParaRPr>
          </a:p>
          <a:p>
            <a:pPr marL="125728" marR="95248" indent="-113028">
              <a:lnSpc>
                <a:spcPts val="1451"/>
              </a:lnSpc>
              <a:spcBef>
                <a:spcPts val="251"/>
              </a:spcBef>
              <a:buChar char="•"/>
              <a:tabLst>
                <a:tab pos="126997" algn="l"/>
              </a:tabLst>
            </a:pPr>
            <a:r>
              <a:rPr sz="1600" dirty="0">
                <a:solidFill>
                  <a:srgbClr val="66666F"/>
                </a:solidFill>
                <a:latin typeface="Open Sans" panose="020B0606030504020204" pitchFamily="34" charset="0"/>
                <a:cs typeface="Open Sans" panose="020B0606030504020204" pitchFamily="34" charset="0"/>
              </a:rPr>
              <a:t>Measured</a:t>
            </a:r>
            <a:r>
              <a:rPr sz="1600" spc="-31"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at</a:t>
            </a:r>
            <a:r>
              <a:rPr sz="1600" spc="-11"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unit</a:t>
            </a:r>
            <a:r>
              <a:rPr sz="1600" spc="-20"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and 	</a:t>
            </a:r>
            <a:r>
              <a:rPr sz="1600" dirty="0">
                <a:solidFill>
                  <a:srgbClr val="66666F"/>
                </a:solidFill>
                <a:latin typeface="Open Sans" panose="020B0606030504020204" pitchFamily="34" charset="0"/>
                <a:cs typeface="Open Sans" panose="020B0606030504020204" pitchFamily="34" charset="0"/>
              </a:rPr>
              <a:t>individual</a:t>
            </a:r>
            <a:r>
              <a:rPr sz="1600" spc="-4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employee</a:t>
            </a:r>
            <a:r>
              <a:rPr sz="1600" spc="-35" dirty="0">
                <a:solidFill>
                  <a:srgbClr val="66666F"/>
                </a:solidFill>
                <a:latin typeface="Open Sans" panose="020B0606030504020204" pitchFamily="34" charset="0"/>
                <a:cs typeface="Open Sans" panose="020B0606030504020204" pitchFamily="34" charset="0"/>
              </a:rPr>
              <a:t> </a:t>
            </a:r>
            <a:r>
              <a:rPr sz="1600" spc="-11" dirty="0">
                <a:solidFill>
                  <a:srgbClr val="66666F"/>
                </a:solidFill>
                <a:latin typeface="Open Sans" panose="020B0606030504020204" pitchFamily="34" charset="0"/>
                <a:cs typeface="Open Sans" panose="020B0606030504020204" pitchFamily="34" charset="0"/>
              </a:rPr>
              <a:t>level</a:t>
            </a:r>
            <a:endParaRPr sz="1600" dirty="0">
              <a:latin typeface="Open Sans" panose="020B0606030504020204" pitchFamily="34" charset="0"/>
              <a:cs typeface="Open Sans" panose="020B0606030504020204" pitchFamily="34" charset="0"/>
            </a:endParaRPr>
          </a:p>
        </p:txBody>
      </p:sp>
      <p:grpSp>
        <p:nvGrpSpPr>
          <p:cNvPr id="18" name="object 18"/>
          <p:cNvGrpSpPr/>
          <p:nvPr/>
        </p:nvGrpSpPr>
        <p:grpSpPr>
          <a:xfrm>
            <a:off x="8513888" y="1936704"/>
            <a:ext cx="2801620" cy="768985"/>
            <a:chOff x="8494521" y="1932177"/>
            <a:chExt cx="2801620" cy="768985"/>
          </a:xfrm>
          <a:solidFill>
            <a:schemeClr val="accent1"/>
          </a:solidFill>
        </p:grpSpPr>
        <p:sp>
          <p:nvSpPr>
            <p:cNvPr id="19" name="object 19"/>
            <p:cNvSpPr/>
            <p:nvPr/>
          </p:nvSpPr>
          <p:spPr>
            <a:xfrm>
              <a:off x="8500871" y="1938527"/>
              <a:ext cx="2788920" cy="756285"/>
            </a:xfrm>
            <a:custGeom>
              <a:avLst/>
              <a:gdLst/>
              <a:ahLst/>
              <a:cxnLst/>
              <a:rect l="l" t="t" r="r" b="b"/>
              <a:pathLst>
                <a:path w="2788920" h="756285">
                  <a:moveTo>
                    <a:pt x="2410968" y="0"/>
                  </a:moveTo>
                  <a:lnTo>
                    <a:pt x="0" y="0"/>
                  </a:lnTo>
                  <a:lnTo>
                    <a:pt x="377951" y="377951"/>
                  </a:lnTo>
                  <a:lnTo>
                    <a:pt x="0" y="755904"/>
                  </a:lnTo>
                  <a:lnTo>
                    <a:pt x="2410968" y="755904"/>
                  </a:lnTo>
                  <a:lnTo>
                    <a:pt x="2788920" y="377951"/>
                  </a:lnTo>
                  <a:lnTo>
                    <a:pt x="2410968" y="0"/>
                  </a:lnTo>
                  <a:close/>
                </a:path>
              </a:pathLst>
            </a:custGeom>
            <a:grpFill/>
          </p:spPr>
          <p:txBody>
            <a:bodyPr wrap="square" lIns="0" tIns="0" rIns="0" bIns="0" rtlCol="0"/>
            <a:lstStyle/>
            <a:p>
              <a:endParaRPr sz="1800"/>
            </a:p>
          </p:txBody>
        </p:sp>
        <p:sp>
          <p:nvSpPr>
            <p:cNvPr id="20" name="object 20"/>
            <p:cNvSpPr/>
            <p:nvPr/>
          </p:nvSpPr>
          <p:spPr>
            <a:xfrm>
              <a:off x="8500871" y="1938527"/>
              <a:ext cx="2788920" cy="756285"/>
            </a:xfrm>
            <a:custGeom>
              <a:avLst/>
              <a:gdLst/>
              <a:ahLst/>
              <a:cxnLst/>
              <a:rect l="l" t="t" r="r" b="b"/>
              <a:pathLst>
                <a:path w="2788920" h="756285">
                  <a:moveTo>
                    <a:pt x="0" y="0"/>
                  </a:moveTo>
                  <a:lnTo>
                    <a:pt x="2410968" y="0"/>
                  </a:lnTo>
                  <a:lnTo>
                    <a:pt x="2788920" y="377951"/>
                  </a:lnTo>
                  <a:lnTo>
                    <a:pt x="2410968" y="755904"/>
                  </a:lnTo>
                  <a:lnTo>
                    <a:pt x="0" y="755904"/>
                  </a:lnTo>
                  <a:lnTo>
                    <a:pt x="377951" y="377951"/>
                  </a:lnTo>
                  <a:lnTo>
                    <a:pt x="0" y="0"/>
                  </a:lnTo>
                  <a:close/>
                </a:path>
              </a:pathLst>
            </a:custGeom>
            <a:grpFill/>
            <a:ln w="12700">
              <a:solidFill>
                <a:srgbClr val="FFFFFF"/>
              </a:solidFill>
            </a:ln>
          </p:spPr>
          <p:txBody>
            <a:bodyPr wrap="square" lIns="0" tIns="0" rIns="0" bIns="0" rtlCol="0"/>
            <a:lstStyle/>
            <a:p>
              <a:endParaRPr sz="1800"/>
            </a:p>
          </p:txBody>
        </p:sp>
      </p:grpSp>
      <p:sp>
        <p:nvSpPr>
          <p:cNvPr id="21" name="object 21"/>
          <p:cNvSpPr txBox="1"/>
          <p:nvPr/>
        </p:nvSpPr>
        <p:spPr>
          <a:xfrm>
            <a:off x="8992361" y="2058141"/>
            <a:ext cx="1928681" cy="632224"/>
          </a:xfrm>
          <a:prstGeom prst="rect">
            <a:avLst/>
          </a:prstGeom>
        </p:spPr>
        <p:txBody>
          <a:bodyPr vert="horz" wrap="square" lIns="0" tIns="43180" rIns="0" bIns="0" rtlCol="0">
            <a:spAutoFit/>
          </a:bodyPr>
          <a:lstStyle/>
          <a:p>
            <a:pPr marL="625459" marR="5080" indent="-613395">
              <a:lnSpc>
                <a:spcPts val="1451"/>
              </a:lnSpc>
              <a:spcBef>
                <a:spcPts val="340"/>
              </a:spcBef>
            </a:pPr>
            <a:r>
              <a:rPr dirty="0">
                <a:solidFill>
                  <a:srgbClr val="FFFFFF"/>
                </a:solidFill>
                <a:latin typeface="Open Sans" panose="020B0606030504020204" pitchFamily="34" charset="0"/>
                <a:cs typeface="Open Sans" panose="020B0606030504020204" pitchFamily="34" charset="0"/>
              </a:rPr>
              <a:t>A/R</a:t>
            </a:r>
            <a:r>
              <a:rPr spc="-100" dirty="0">
                <a:solidFill>
                  <a:srgbClr val="FFFFFF"/>
                </a:solidFill>
                <a:latin typeface="Open Sans" panose="020B0606030504020204" pitchFamily="34" charset="0"/>
                <a:cs typeface="Open Sans" panose="020B0606030504020204" pitchFamily="34" charset="0"/>
              </a:rPr>
              <a:t> </a:t>
            </a:r>
            <a:r>
              <a:rPr dirty="0">
                <a:solidFill>
                  <a:srgbClr val="FFFFFF"/>
                </a:solidFill>
                <a:latin typeface="Open Sans" panose="020B0606030504020204" pitchFamily="34" charset="0"/>
                <a:cs typeface="Open Sans" panose="020B0606030504020204" pitchFamily="34" charset="0"/>
              </a:rPr>
              <a:t>Aging</a:t>
            </a:r>
            <a:r>
              <a:rPr spc="-20" dirty="0">
                <a:solidFill>
                  <a:srgbClr val="FFFFFF"/>
                </a:solidFill>
                <a:latin typeface="Open Sans" panose="020B0606030504020204" pitchFamily="34" charset="0"/>
                <a:cs typeface="Open Sans" panose="020B0606030504020204" pitchFamily="34" charset="0"/>
              </a:rPr>
              <a:t> </a:t>
            </a:r>
            <a:r>
              <a:rPr dirty="0">
                <a:solidFill>
                  <a:srgbClr val="FFFFFF"/>
                </a:solidFill>
                <a:latin typeface="Open Sans" panose="020B0606030504020204" pitchFamily="34" charset="0"/>
                <a:cs typeface="Open Sans" panose="020B0606030504020204" pitchFamily="34" charset="0"/>
              </a:rPr>
              <a:t>from</a:t>
            </a:r>
            <a:r>
              <a:rPr spc="-20" dirty="0">
                <a:solidFill>
                  <a:srgbClr val="FFFFFF"/>
                </a:solidFill>
                <a:latin typeface="Open Sans" panose="020B0606030504020204" pitchFamily="34" charset="0"/>
                <a:cs typeface="Open Sans" panose="020B0606030504020204" pitchFamily="34" charset="0"/>
              </a:rPr>
              <a:t> </a:t>
            </a:r>
            <a:r>
              <a:rPr dirty="0">
                <a:solidFill>
                  <a:srgbClr val="FFFFFF"/>
                </a:solidFill>
                <a:latin typeface="Open Sans" panose="020B0606030504020204" pitchFamily="34" charset="0"/>
                <a:cs typeface="Open Sans" panose="020B0606030504020204" pitchFamily="34" charset="0"/>
              </a:rPr>
              <a:t>Date</a:t>
            </a:r>
            <a:r>
              <a:rPr spc="-15" dirty="0">
                <a:solidFill>
                  <a:srgbClr val="FFFFFF"/>
                </a:solidFill>
                <a:latin typeface="Open Sans" panose="020B0606030504020204" pitchFamily="34" charset="0"/>
                <a:cs typeface="Open Sans" panose="020B0606030504020204" pitchFamily="34" charset="0"/>
              </a:rPr>
              <a:t> </a:t>
            </a:r>
            <a:r>
              <a:rPr spc="-25" dirty="0">
                <a:solidFill>
                  <a:srgbClr val="FFFFFF"/>
                </a:solidFill>
                <a:latin typeface="Open Sans" panose="020B0606030504020204" pitchFamily="34" charset="0"/>
                <a:cs typeface="Open Sans" panose="020B0606030504020204" pitchFamily="34" charset="0"/>
              </a:rPr>
              <a:t>of </a:t>
            </a:r>
            <a:r>
              <a:rPr spc="-11" dirty="0">
                <a:solidFill>
                  <a:srgbClr val="FFFFFF"/>
                </a:solidFill>
                <a:latin typeface="Open Sans" panose="020B0606030504020204" pitchFamily="34" charset="0"/>
                <a:cs typeface="Open Sans" panose="020B0606030504020204" pitchFamily="34" charset="0"/>
              </a:rPr>
              <a:t>Service</a:t>
            </a:r>
            <a:endParaRPr dirty="0">
              <a:latin typeface="Open Sans" panose="020B0606030504020204" pitchFamily="34" charset="0"/>
              <a:cs typeface="Open Sans" panose="020B0606030504020204" pitchFamily="34" charset="0"/>
            </a:endParaRPr>
          </a:p>
        </p:txBody>
      </p:sp>
      <p:sp>
        <p:nvSpPr>
          <p:cNvPr id="22" name="object 22"/>
          <p:cNvSpPr txBox="1"/>
          <p:nvPr/>
        </p:nvSpPr>
        <p:spPr>
          <a:xfrm>
            <a:off x="8489697" y="2745486"/>
            <a:ext cx="2431345" cy="3789627"/>
          </a:xfrm>
          <a:prstGeom prst="rect">
            <a:avLst/>
          </a:prstGeom>
        </p:spPr>
        <p:txBody>
          <a:bodyPr vert="horz" wrap="square" lIns="0" tIns="43180" rIns="0" bIns="0" rtlCol="0">
            <a:spAutoFit/>
          </a:bodyPr>
          <a:lstStyle/>
          <a:p>
            <a:pPr marL="125728" marR="332097" indent="-113028">
              <a:lnSpc>
                <a:spcPts val="1451"/>
              </a:lnSpc>
              <a:spcBef>
                <a:spcPts val="340"/>
              </a:spcBef>
              <a:buChar char="•"/>
              <a:tabLst>
                <a:tab pos="126997" algn="l"/>
              </a:tabLst>
            </a:pPr>
            <a:r>
              <a:rPr sz="1600" dirty="0">
                <a:solidFill>
                  <a:srgbClr val="66666F"/>
                </a:solidFill>
                <a:latin typeface="Open Sans" panose="020B0606030504020204" pitchFamily="34" charset="0"/>
                <a:cs typeface="Open Sans" panose="020B0606030504020204" pitchFamily="34" charset="0"/>
              </a:rPr>
              <a:t>Measure</a:t>
            </a:r>
            <a:r>
              <a:rPr sz="1600" spc="-3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of</a:t>
            </a:r>
            <a:r>
              <a:rPr sz="1600" spc="-1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aging</a:t>
            </a:r>
            <a:r>
              <a:rPr sz="1600" spc="-20"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of </a:t>
            </a:r>
            <a:r>
              <a:rPr sz="1600" dirty="0">
                <a:solidFill>
                  <a:srgbClr val="66666F"/>
                </a:solidFill>
                <a:latin typeface="Open Sans" panose="020B0606030504020204" pitchFamily="34" charset="0"/>
                <a:cs typeface="Open Sans" panose="020B0606030504020204" pitchFamily="34" charset="0"/>
              </a:rPr>
              <a:t>accounts;</a:t>
            </a:r>
            <a:r>
              <a:rPr sz="1600" spc="-4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stratified</a:t>
            </a:r>
            <a:r>
              <a:rPr sz="1600" spc="-45"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by </a:t>
            </a:r>
            <a:r>
              <a:rPr sz="1600" dirty="0">
                <a:solidFill>
                  <a:srgbClr val="66666F"/>
                </a:solidFill>
                <a:latin typeface="Open Sans" panose="020B0606030504020204" pitchFamily="34" charset="0"/>
                <a:cs typeface="Open Sans" panose="020B0606030504020204" pitchFamily="34" charset="0"/>
              </a:rPr>
              <a:t>dollar</a:t>
            </a:r>
            <a:r>
              <a:rPr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amount</a:t>
            </a:r>
            <a:r>
              <a:rPr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and</a:t>
            </a:r>
            <a:r>
              <a:rPr sz="1600" spc="-15"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age</a:t>
            </a:r>
            <a:endParaRPr sz="1600" dirty="0">
              <a:latin typeface="Open Sans" panose="020B0606030504020204" pitchFamily="34" charset="0"/>
              <a:cs typeface="Open Sans" panose="020B0606030504020204" pitchFamily="34" charset="0"/>
            </a:endParaRPr>
          </a:p>
          <a:p>
            <a:pPr marL="125728" marR="35559" indent="-113028">
              <a:lnSpc>
                <a:spcPct val="86300"/>
              </a:lnSpc>
              <a:spcBef>
                <a:spcPts val="225"/>
              </a:spcBef>
              <a:buChar char="•"/>
              <a:tabLst>
                <a:tab pos="126997" algn="l"/>
              </a:tabLst>
            </a:pPr>
            <a:r>
              <a:rPr sz="1600" dirty="0">
                <a:solidFill>
                  <a:srgbClr val="66666F"/>
                </a:solidFill>
                <a:latin typeface="Open Sans" panose="020B0606030504020204" pitchFamily="34" charset="0"/>
                <a:cs typeface="Open Sans" panose="020B0606030504020204" pitchFamily="34" charset="0"/>
              </a:rPr>
              <a:t>Drug</a:t>
            </a:r>
            <a:r>
              <a:rPr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claim</a:t>
            </a:r>
            <a:r>
              <a:rPr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velocity</a:t>
            </a:r>
            <a:r>
              <a:rPr sz="1600" spc="-20" dirty="0">
                <a:solidFill>
                  <a:srgbClr val="66666F"/>
                </a:solidFill>
                <a:latin typeface="Open Sans" panose="020B0606030504020204" pitchFamily="34" charset="0"/>
                <a:cs typeface="Open Sans" panose="020B0606030504020204" pitchFamily="34" charset="0"/>
              </a:rPr>
              <a:t> </a:t>
            </a:r>
            <a:r>
              <a:rPr sz="1600" spc="-11" dirty="0">
                <a:solidFill>
                  <a:srgbClr val="66666F"/>
                </a:solidFill>
                <a:latin typeface="Open Sans" panose="020B0606030504020204" pitchFamily="34" charset="0"/>
                <a:cs typeface="Open Sans" panose="020B0606030504020204" pitchFamily="34" charset="0"/>
              </a:rPr>
              <a:t>should </a:t>
            </a:r>
            <a:r>
              <a:rPr sz="1600" dirty="0">
                <a:solidFill>
                  <a:srgbClr val="66666F"/>
                </a:solidFill>
                <a:latin typeface="Open Sans" panose="020B0606030504020204" pitchFamily="34" charset="0"/>
                <a:cs typeface="Open Sans" panose="020B0606030504020204" pitchFamily="34" charset="0"/>
              </a:rPr>
              <a:t>be</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measured</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from</a:t>
            </a:r>
            <a:r>
              <a:rPr sz="1600" spc="-20"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the </a:t>
            </a:r>
            <a:r>
              <a:rPr sz="1600" dirty="0">
                <a:solidFill>
                  <a:srgbClr val="66666F"/>
                </a:solidFill>
                <a:latin typeface="Open Sans" panose="020B0606030504020204" pitchFamily="34" charset="0"/>
                <a:cs typeface="Open Sans" panose="020B0606030504020204" pitchFamily="34" charset="0"/>
              </a:rPr>
              <a:t>date</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that</a:t>
            </a:r>
            <a:r>
              <a:rPr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you</a:t>
            </a:r>
            <a:r>
              <a:rPr sz="1600" spc="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pay</a:t>
            </a:r>
            <a:r>
              <a:rPr sz="1600" spc="-1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for</a:t>
            </a:r>
            <a:r>
              <a:rPr sz="1600" spc="-15" dirty="0">
                <a:solidFill>
                  <a:srgbClr val="66666F"/>
                </a:solidFill>
                <a:latin typeface="Open Sans" panose="020B0606030504020204" pitchFamily="34" charset="0"/>
                <a:cs typeface="Open Sans" panose="020B0606030504020204" pitchFamily="34" charset="0"/>
              </a:rPr>
              <a:t> </a:t>
            </a:r>
            <a:r>
              <a:rPr sz="1600" spc="-20" dirty="0">
                <a:solidFill>
                  <a:srgbClr val="66666F"/>
                </a:solidFill>
                <a:latin typeface="Open Sans" panose="020B0606030504020204" pitchFamily="34" charset="0"/>
                <a:cs typeface="Open Sans" panose="020B0606030504020204" pitchFamily="34" charset="0"/>
              </a:rPr>
              <a:t>your </a:t>
            </a:r>
            <a:r>
              <a:rPr sz="1600" dirty="0">
                <a:solidFill>
                  <a:srgbClr val="66666F"/>
                </a:solidFill>
                <a:latin typeface="Open Sans" panose="020B0606030504020204" pitchFamily="34" charset="0"/>
                <a:cs typeface="Open Sans" panose="020B0606030504020204" pitchFamily="34" charset="0"/>
              </a:rPr>
              <a:t>drugs</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(Drug</a:t>
            </a:r>
            <a:r>
              <a:rPr sz="1600" spc="-1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claims</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&gt;</a:t>
            </a:r>
            <a:r>
              <a:rPr sz="1600" spc="-5"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30 </a:t>
            </a:r>
            <a:r>
              <a:rPr sz="1600" spc="-11" dirty="0">
                <a:solidFill>
                  <a:srgbClr val="66666F"/>
                </a:solidFill>
                <a:latin typeface="Open Sans" panose="020B0606030504020204" pitchFamily="34" charset="0"/>
                <a:cs typeface="Open Sans" panose="020B0606030504020204" pitchFamily="34" charset="0"/>
              </a:rPr>
              <a:t>days)</a:t>
            </a:r>
            <a:endParaRPr sz="1600" dirty="0">
              <a:latin typeface="Open Sans" panose="020B0606030504020204" pitchFamily="34" charset="0"/>
              <a:cs typeface="Open Sans" panose="020B0606030504020204" pitchFamily="34" charset="0"/>
            </a:endParaRPr>
          </a:p>
          <a:p>
            <a:pPr marL="125728" marR="34290" indent="-113028">
              <a:lnSpc>
                <a:spcPts val="1451"/>
              </a:lnSpc>
              <a:spcBef>
                <a:spcPts val="255"/>
              </a:spcBef>
              <a:buChar char="•"/>
              <a:tabLst>
                <a:tab pos="126997" algn="l"/>
              </a:tabLst>
            </a:pPr>
            <a:r>
              <a:rPr sz="1600" dirty="0">
                <a:solidFill>
                  <a:srgbClr val="FF0000"/>
                </a:solidFill>
                <a:latin typeface="Open Sans" panose="020B0606030504020204" pitchFamily="34" charset="0"/>
                <a:cs typeface="Open Sans" panose="020B0606030504020204" pitchFamily="34" charset="0"/>
              </a:rPr>
              <a:t>Analysis</a:t>
            </a:r>
            <a:r>
              <a:rPr sz="1600" spc="-31"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of</a:t>
            </a:r>
            <a:r>
              <a:rPr sz="1600" spc="-11"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aged</a:t>
            </a:r>
            <a:r>
              <a:rPr sz="1600" spc="-31" dirty="0">
                <a:solidFill>
                  <a:srgbClr val="FF0000"/>
                </a:solidFill>
                <a:latin typeface="Open Sans" panose="020B0606030504020204" pitchFamily="34" charset="0"/>
                <a:cs typeface="Open Sans" panose="020B0606030504020204" pitchFamily="34" charset="0"/>
              </a:rPr>
              <a:t> </a:t>
            </a:r>
            <a:r>
              <a:rPr sz="1600" spc="-11" dirty="0">
                <a:solidFill>
                  <a:srgbClr val="FF0000"/>
                </a:solidFill>
                <a:latin typeface="Open Sans" panose="020B0606030504020204" pitchFamily="34" charset="0"/>
                <a:cs typeface="Open Sans" panose="020B0606030504020204" pitchFamily="34" charset="0"/>
              </a:rPr>
              <a:t>accounts </a:t>
            </a:r>
            <a:r>
              <a:rPr sz="1600" dirty="0">
                <a:solidFill>
                  <a:srgbClr val="FF0000"/>
                </a:solidFill>
                <a:latin typeface="Open Sans" panose="020B0606030504020204" pitchFamily="34" charset="0"/>
                <a:cs typeface="Open Sans" panose="020B0606030504020204" pitchFamily="34" charset="0"/>
              </a:rPr>
              <a:t>by</a:t>
            </a:r>
            <a:r>
              <a:rPr sz="1600" spc="-11"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a:t>
            </a:r>
            <a:r>
              <a:rPr sz="1600" spc="-11"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can</a:t>
            </a:r>
            <a:r>
              <a:rPr sz="1600" spc="-20" dirty="0">
                <a:solidFill>
                  <a:srgbClr val="FF0000"/>
                </a:solidFill>
                <a:latin typeface="Open Sans" panose="020B0606030504020204" pitchFamily="34" charset="0"/>
                <a:cs typeface="Open Sans" panose="020B0606030504020204" pitchFamily="34" charset="0"/>
              </a:rPr>
              <a:t> </a:t>
            </a:r>
            <a:r>
              <a:rPr sz="1600" dirty="0">
                <a:solidFill>
                  <a:srgbClr val="FF0000"/>
                </a:solidFill>
                <a:latin typeface="Open Sans" panose="020B0606030504020204" pitchFamily="34" charset="0"/>
                <a:cs typeface="Open Sans" panose="020B0606030504020204" pitchFamily="34" charset="0"/>
              </a:rPr>
              <a:t>support</a:t>
            </a:r>
            <a:r>
              <a:rPr sz="1600" spc="-15" dirty="0">
                <a:solidFill>
                  <a:srgbClr val="FF0000"/>
                </a:solidFill>
                <a:latin typeface="Open Sans" panose="020B0606030504020204" pitchFamily="34" charset="0"/>
                <a:cs typeface="Open Sans" panose="020B0606030504020204" pitchFamily="34" charset="0"/>
              </a:rPr>
              <a:t> </a:t>
            </a:r>
            <a:r>
              <a:rPr sz="1600" spc="-11" dirty="0">
                <a:solidFill>
                  <a:srgbClr val="FF0000"/>
                </a:solidFill>
                <a:latin typeface="Open Sans" panose="020B0606030504020204" pitchFamily="34" charset="0"/>
                <a:cs typeface="Open Sans" panose="020B0606030504020204" pitchFamily="34" charset="0"/>
              </a:rPr>
              <a:t>staff 	</a:t>
            </a:r>
            <a:r>
              <a:rPr sz="1600" dirty="0">
                <a:solidFill>
                  <a:srgbClr val="FF0000"/>
                </a:solidFill>
                <a:latin typeface="Open Sans" panose="020B0606030504020204" pitchFamily="34" charset="0"/>
                <a:cs typeface="Open Sans" panose="020B0606030504020204" pitchFamily="34" charset="0"/>
              </a:rPr>
              <a:t>resource</a:t>
            </a:r>
            <a:r>
              <a:rPr sz="1600" spc="-31" dirty="0">
                <a:solidFill>
                  <a:srgbClr val="FF0000"/>
                </a:solidFill>
                <a:latin typeface="Open Sans" panose="020B0606030504020204" pitchFamily="34" charset="0"/>
                <a:cs typeface="Open Sans" panose="020B0606030504020204" pitchFamily="34" charset="0"/>
              </a:rPr>
              <a:t> </a:t>
            </a:r>
            <a:r>
              <a:rPr sz="1600" spc="-11" dirty="0">
                <a:solidFill>
                  <a:srgbClr val="FF0000"/>
                </a:solidFill>
                <a:latin typeface="Open Sans" panose="020B0606030504020204" pitchFamily="34" charset="0"/>
                <a:cs typeface="Open Sans" panose="020B0606030504020204" pitchFamily="34" charset="0"/>
              </a:rPr>
              <a:t>allocation</a:t>
            </a:r>
            <a:endParaRPr sz="1600" dirty="0">
              <a:latin typeface="Open Sans" panose="020B0606030504020204" pitchFamily="34" charset="0"/>
              <a:cs typeface="Open Sans" panose="020B0606030504020204" pitchFamily="34" charset="0"/>
            </a:endParaRPr>
          </a:p>
          <a:p>
            <a:pPr marL="125728" marR="5080" indent="-113028">
              <a:lnSpc>
                <a:spcPct val="86200"/>
              </a:lnSpc>
              <a:spcBef>
                <a:spcPts val="235"/>
              </a:spcBef>
              <a:buChar char="•"/>
              <a:tabLst>
                <a:tab pos="126997" algn="l"/>
              </a:tabLst>
            </a:pPr>
            <a:r>
              <a:rPr sz="1600" dirty="0">
                <a:solidFill>
                  <a:srgbClr val="66666F"/>
                </a:solidFill>
                <a:latin typeface="Open Sans" panose="020B0606030504020204" pitchFamily="34" charset="0"/>
                <a:cs typeface="Open Sans" panose="020B0606030504020204" pitchFamily="34" charset="0"/>
              </a:rPr>
              <a:t>If</a:t>
            </a:r>
            <a:r>
              <a:rPr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you are</a:t>
            </a:r>
            <a:r>
              <a:rPr sz="1600" spc="-1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focused</a:t>
            </a:r>
            <a:r>
              <a:rPr sz="1600" spc="-35"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on 	</a:t>
            </a:r>
            <a:r>
              <a:rPr sz="1600" dirty="0">
                <a:solidFill>
                  <a:srgbClr val="66666F"/>
                </a:solidFill>
                <a:latin typeface="Open Sans" panose="020B0606030504020204" pitchFamily="34" charset="0"/>
                <a:cs typeface="Open Sans" panose="020B0606030504020204" pitchFamily="34" charset="0"/>
              </a:rPr>
              <a:t>accounts</a:t>
            </a:r>
            <a:r>
              <a:rPr sz="1600" spc="-4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at</a:t>
            </a:r>
            <a:r>
              <a:rPr sz="1600" spc="-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120+</a:t>
            </a:r>
            <a:r>
              <a:rPr sz="1600" spc="-1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days,</a:t>
            </a:r>
            <a:r>
              <a:rPr sz="1600" spc="-5" dirty="0">
                <a:solidFill>
                  <a:srgbClr val="66666F"/>
                </a:solidFill>
                <a:latin typeface="Open Sans" panose="020B0606030504020204" pitchFamily="34" charset="0"/>
                <a:cs typeface="Open Sans" panose="020B0606030504020204" pitchFamily="34" charset="0"/>
              </a:rPr>
              <a:t> </a:t>
            </a:r>
            <a:r>
              <a:rPr sz="1600" spc="-20" dirty="0">
                <a:solidFill>
                  <a:srgbClr val="66666F"/>
                </a:solidFill>
                <a:latin typeface="Open Sans" panose="020B0606030504020204" pitchFamily="34" charset="0"/>
                <a:cs typeface="Open Sans" panose="020B0606030504020204" pitchFamily="34" charset="0"/>
              </a:rPr>
              <a:t>it’s </a:t>
            </a:r>
            <a:r>
              <a:rPr sz="1600" dirty="0">
                <a:solidFill>
                  <a:srgbClr val="66666F"/>
                </a:solidFill>
                <a:latin typeface="Open Sans" panose="020B0606030504020204" pitchFamily="34" charset="0"/>
                <a:cs typeface="Open Sans" panose="020B0606030504020204" pitchFamily="34" charset="0"/>
              </a:rPr>
              <a:t>too</a:t>
            </a:r>
            <a:r>
              <a:rPr sz="1600" spc="-2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late</a:t>
            </a:r>
            <a:r>
              <a:rPr sz="1600" spc="-2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to</a:t>
            </a:r>
            <a:r>
              <a:rPr sz="1600" spc="-1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resolve</a:t>
            </a:r>
            <a:r>
              <a:rPr sz="1600" spc="-15" dirty="0">
                <a:solidFill>
                  <a:srgbClr val="66666F"/>
                </a:solidFill>
                <a:latin typeface="Open Sans" panose="020B0606030504020204" pitchFamily="34" charset="0"/>
                <a:cs typeface="Open Sans" panose="020B0606030504020204" pitchFamily="34" charset="0"/>
              </a:rPr>
              <a:t> </a:t>
            </a:r>
            <a:r>
              <a:rPr sz="1600" spc="-11" dirty="0">
                <a:solidFill>
                  <a:srgbClr val="66666F"/>
                </a:solidFill>
                <a:latin typeface="Open Sans" panose="020B0606030504020204" pitchFamily="34" charset="0"/>
                <a:cs typeface="Open Sans" panose="020B0606030504020204" pitchFamily="34" charset="0"/>
              </a:rPr>
              <a:t>issues</a:t>
            </a:r>
            <a:r>
              <a:rPr lang="en-US" sz="1600" spc="500"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in</a:t>
            </a:r>
            <a:r>
              <a:rPr sz="1600" spc="-1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a</a:t>
            </a:r>
            <a:r>
              <a:rPr sz="1600" spc="-15" dirty="0">
                <a:solidFill>
                  <a:srgbClr val="66666F"/>
                </a:solidFill>
                <a:latin typeface="Open Sans" panose="020B0606030504020204" pitchFamily="34" charset="0"/>
                <a:cs typeface="Open Sans" panose="020B0606030504020204" pitchFamily="34" charset="0"/>
              </a:rPr>
              <a:t> </a:t>
            </a:r>
            <a:r>
              <a:rPr sz="1600" dirty="0">
                <a:solidFill>
                  <a:srgbClr val="66666F"/>
                </a:solidFill>
                <a:latin typeface="Open Sans" panose="020B0606030504020204" pitchFamily="34" charset="0"/>
                <a:cs typeface="Open Sans" panose="020B0606030504020204" pitchFamily="34" charset="0"/>
              </a:rPr>
              <a:t>timely</a:t>
            </a:r>
            <a:r>
              <a:rPr sz="1600" spc="-11" dirty="0">
                <a:solidFill>
                  <a:srgbClr val="66666F"/>
                </a:solidFill>
                <a:latin typeface="Open Sans" panose="020B0606030504020204" pitchFamily="34" charset="0"/>
                <a:cs typeface="Open Sans" panose="020B0606030504020204" pitchFamily="34" charset="0"/>
              </a:rPr>
              <a:t> manner</a:t>
            </a:r>
            <a:endParaRPr sz="1600" dirty="0">
              <a:latin typeface="Open Sans" panose="020B0606030504020204" pitchFamily="34" charset="0"/>
              <a:cs typeface="Open Sans" panose="020B0606030504020204" pitchFamily="34" charset="0"/>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 and Introductions</a:t>
            </a:r>
          </a:p>
        </p:txBody>
      </p:sp>
      <p:sp>
        <p:nvSpPr>
          <p:cNvPr id="3" name="Content Placeholder 2"/>
          <p:cNvSpPr>
            <a:spLocks noGrp="1"/>
          </p:cNvSpPr>
          <p:nvPr>
            <p:ph idx="1"/>
          </p:nvPr>
        </p:nvSpPr>
        <p:spPr/>
        <p:txBody>
          <a:bodyPr>
            <a:normAutofit/>
          </a:bodyPr>
          <a:lstStyle/>
          <a:p>
            <a:r>
              <a:rPr lang="en-US" dirty="0"/>
              <a:t>Nothing in this presentation is to promote off-label use of any particular product or service.</a:t>
            </a:r>
          </a:p>
          <a:p>
            <a:r>
              <a:rPr lang="en-US" dirty="0"/>
              <a:t>No drug manufacturer sponsored this program or promoted use of products for this webinar. Thus, brand names are used where applicable.</a:t>
            </a:r>
          </a:p>
          <a:p>
            <a:r>
              <a:rPr lang="en-US" dirty="0"/>
              <a:t>Benchmarks are just suggestive.  Your payer mix or patient acuity may significantly impact your numbers, and they may differ from what is seen herein.</a:t>
            </a:r>
          </a:p>
          <a:p>
            <a:r>
              <a:rPr lang="en-US" dirty="0"/>
              <a:t>This seminar is suggestive and is not consulting or legal advice.</a:t>
            </a:r>
          </a:p>
          <a:p>
            <a:r>
              <a:rPr lang="en-US" dirty="0"/>
              <a:t>CPT is trademarked to the American Medical Association. All Rights Reserved.</a:t>
            </a:r>
          </a:p>
        </p:txBody>
      </p:sp>
    </p:spTree>
    <p:extLst>
      <p:ext uri="{BB962C8B-B14F-4D97-AF65-F5344CB8AC3E}">
        <p14:creationId xmlns:p14="http://schemas.microsoft.com/office/powerpoint/2010/main" val="108957506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335280" y="1508125"/>
            <a:ext cx="11521440" cy="5398914"/>
          </a:xfrm>
          <a:prstGeom prst="rect">
            <a:avLst/>
          </a:prstGeom>
        </p:spPr>
        <p:txBody>
          <a:bodyPr spcFirstLastPara="1" vert="horz" wrap="square" lIns="0" tIns="12700" rIns="0" bIns="0" rtlCol="0" anchor="t" anchorCtr="0">
            <a:spAutoFit/>
          </a:bodyPr>
          <a:lstStyle/>
          <a:p>
            <a:pPr marL="699117" indent="-342257">
              <a:lnSpc>
                <a:spcPts val="2865"/>
              </a:lnSpc>
              <a:spcBef>
                <a:spcPts val="100"/>
              </a:spcBef>
              <a:buFont typeface="Wingdings" panose="05000000000000000000" pitchFamily="2" charset="2"/>
              <a:buChar char="§"/>
              <a:tabLst>
                <a:tab pos="699753" algn="l"/>
              </a:tabLst>
            </a:pPr>
            <a:r>
              <a:rPr dirty="0">
                <a:solidFill>
                  <a:schemeClr val="tx1"/>
                </a:solidFill>
              </a:rPr>
              <a:t>Accounts</a:t>
            </a:r>
            <a:r>
              <a:rPr spc="-65" dirty="0">
                <a:solidFill>
                  <a:schemeClr val="tx1"/>
                </a:solidFill>
              </a:rPr>
              <a:t> </a:t>
            </a:r>
            <a:r>
              <a:rPr dirty="0">
                <a:solidFill>
                  <a:schemeClr val="tx1"/>
                </a:solidFill>
              </a:rPr>
              <a:t>Receivable</a:t>
            </a:r>
            <a:r>
              <a:rPr spc="-20" dirty="0">
                <a:solidFill>
                  <a:schemeClr val="tx1"/>
                </a:solidFill>
              </a:rPr>
              <a:t> </a:t>
            </a:r>
            <a:r>
              <a:rPr dirty="0">
                <a:solidFill>
                  <a:schemeClr val="tx1"/>
                </a:solidFill>
              </a:rPr>
              <a:t>from</a:t>
            </a:r>
            <a:r>
              <a:rPr spc="-80" dirty="0">
                <a:solidFill>
                  <a:schemeClr val="tx1"/>
                </a:solidFill>
              </a:rPr>
              <a:t> </a:t>
            </a:r>
            <a:r>
              <a:rPr dirty="0">
                <a:solidFill>
                  <a:schemeClr val="tx1"/>
                </a:solidFill>
              </a:rPr>
              <a:t>Date</a:t>
            </a:r>
            <a:r>
              <a:rPr spc="-65" dirty="0">
                <a:solidFill>
                  <a:schemeClr val="tx1"/>
                </a:solidFill>
              </a:rPr>
              <a:t> </a:t>
            </a:r>
            <a:r>
              <a:rPr dirty="0">
                <a:solidFill>
                  <a:schemeClr val="tx1"/>
                </a:solidFill>
              </a:rPr>
              <a:t>of</a:t>
            </a:r>
            <a:r>
              <a:rPr spc="-60" dirty="0">
                <a:solidFill>
                  <a:schemeClr val="tx1"/>
                </a:solidFill>
              </a:rPr>
              <a:t> </a:t>
            </a:r>
            <a:r>
              <a:rPr spc="-11" dirty="0">
                <a:solidFill>
                  <a:schemeClr val="tx1"/>
                </a:solidFill>
              </a:rPr>
              <a:t>Service</a:t>
            </a:r>
            <a:endParaRPr lang="en-US" spc="-11" dirty="0">
              <a:solidFill>
                <a:schemeClr val="tx1"/>
              </a:solidFill>
            </a:endParaRPr>
          </a:p>
          <a:p>
            <a:pPr marL="1156317" lvl="1"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A/R for Insurance Only (Primary)</a:t>
            </a:r>
          </a:p>
          <a:p>
            <a:pPr marL="1156317" lvl="1"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A/R for drug claims only</a:t>
            </a:r>
          </a:p>
          <a:p>
            <a:pPr marL="1156317" lvl="1"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A/R Patient Balances</a:t>
            </a:r>
          </a:p>
          <a:p>
            <a:pPr marL="699117"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Average Daily Cash (Total Cash Collected 2026/# of Working Days 2026)</a:t>
            </a:r>
          </a:p>
          <a:p>
            <a:pPr marL="699117"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Days to File (Days from Service to Filing)</a:t>
            </a:r>
          </a:p>
          <a:p>
            <a:pPr marL="699117"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Days to Pay (Days from Service to Insurance Payment)</a:t>
            </a:r>
          </a:p>
          <a:p>
            <a:pPr marL="699117"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Denial Reasons (Claims Reason Adjustment Codes)</a:t>
            </a:r>
          </a:p>
          <a:p>
            <a:pPr marL="699117"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Clean Claims: Claims Paid At First Submission</a:t>
            </a:r>
          </a:p>
          <a:p>
            <a:pPr marL="699117"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Net Collection Percentage (All Collections/ (Charges-Contractual)</a:t>
            </a:r>
          </a:p>
          <a:p>
            <a:pPr marL="699117"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Average Patient Responsibility (Commercial)</a:t>
            </a:r>
          </a:p>
          <a:p>
            <a:pPr marL="699117" indent="-342257">
              <a:lnSpc>
                <a:spcPts val="2865"/>
              </a:lnSpc>
              <a:spcBef>
                <a:spcPts val="100"/>
              </a:spcBef>
              <a:buFont typeface="Wingdings" panose="05000000000000000000" pitchFamily="2" charset="2"/>
              <a:buChar char="§"/>
              <a:tabLst>
                <a:tab pos="699753" algn="l"/>
              </a:tabLst>
            </a:pPr>
            <a:r>
              <a:rPr lang="en-US" spc="-11" dirty="0">
                <a:solidFill>
                  <a:schemeClr val="tx1"/>
                </a:solidFill>
              </a:rPr>
              <a:t>E/M Profiling, once per year, unless there are problems</a:t>
            </a:r>
          </a:p>
          <a:p>
            <a:pPr marL="699117" indent="-342257">
              <a:lnSpc>
                <a:spcPts val="2865"/>
              </a:lnSpc>
              <a:spcBef>
                <a:spcPts val="100"/>
              </a:spcBef>
              <a:buClr>
                <a:srgbClr val="171E76"/>
              </a:buClr>
              <a:tabLst>
                <a:tab pos="699753" algn="l"/>
              </a:tabLst>
            </a:pPr>
            <a:endParaRPr lang="en-US" spc="-11" dirty="0">
              <a:solidFill>
                <a:schemeClr val="tx1"/>
              </a:solidFill>
            </a:endParaRPr>
          </a:p>
          <a:p>
            <a:pPr marL="699117" indent="-342257">
              <a:lnSpc>
                <a:spcPts val="2865"/>
              </a:lnSpc>
              <a:spcBef>
                <a:spcPts val="100"/>
              </a:spcBef>
              <a:buClr>
                <a:srgbClr val="171E76"/>
              </a:buClr>
              <a:tabLst>
                <a:tab pos="699753" algn="l"/>
              </a:tabLst>
            </a:pPr>
            <a:endParaRPr spc="-11" dirty="0">
              <a:solidFill>
                <a:schemeClr val="tx1"/>
              </a:solidFill>
            </a:endParaRPr>
          </a:p>
        </p:txBody>
      </p:sp>
      <p:sp>
        <p:nvSpPr>
          <p:cNvPr id="3" name="object 3" descr="$PPTXTitle"/>
          <p:cNvSpPr txBox="1">
            <a:spLocks noGrp="1"/>
          </p:cNvSpPr>
          <p:nvPr>
            <p:ph type="title"/>
          </p:nvPr>
        </p:nvSpPr>
        <p:spPr>
          <a:xfrm>
            <a:off x="335280" y="711847"/>
            <a:ext cx="11521440" cy="496546"/>
          </a:xfrm>
          <a:prstGeom prst="rect">
            <a:avLst/>
          </a:prstGeom>
        </p:spPr>
        <p:txBody>
          <a:bodyPr spcFirstLastPara="1" vert="horz" wrap="square" lIns="0" tIns="12700" rIns="0" bIns="0" rtlCol="0" anchor="ctr" anchorCtr="0">
            <a:spAutoFit/>
          </a:bodyPr>
          <a:lstStyle/>
          <a:p>
            <a:pPr marL="12700">
              <a:spcBef>
                <a:spcPts val="100"/>
              </a:spcBef>
            </a:pPr>
            <a:r>
              <a:rPr dirty="0"/>
              <a:t>What</a:t>
            </a:r>
            <a:r>
              <a:rPr spc="-165" dirty="0"/>
              <a:t> </a:t>
            </a:r>
            <a:r>
              <a:rPr lang="en-US" spc="-35" dirty="0"/>
              <a:t>Should </a:t>
            </a:r>
            <a:r>
              <a:rPr spc="-35" dirty="0"/>
              <a:t>You</a:t>
            </a:r>
            <a:r>
              <a:rPr spc="-115" dirty="0"/>
              <a:t> </a:t>
            </a:r>
            <a:r>
              <a:rPr dirty="0"/>
              <a:t>Look</a:t>
            </a:r>
            <a:r>
              <a:rPr spc="-215" dirty="0"/>
              <a:t> </a:t>
            </a:r>
            <a:r>
              <a:rPr spc="-25" dirty="0"/>
              <a:t>At?</a:t>
            </a:r>
          </a:p>
        </p:txBody>
      </p:sp>
      <p:sp>
        <p:nvSpPr>
          <p:cNvPr id="4" name="object 4"/>
          <p:cNvSpPr txBox="1">
            <a:spLocks noGrp="1"/>
          </p:cNvSpPr>
          <p:nvPr>
            <p:ph type="sldNum" sz="quarter" idx="4294967295"/>
          </p:nvPr>
        </p:nvSpPr>
        <p:spPr>
          <a:xfrm>
            <a:off x="10058400" y="4767263"/>
            <a:ext cx="2133600" cy="274637"/>
          </a:xfrm>
          <a:prstGeom prst="rect">
            <a:avLst/>
          </a:prstGeom>
        </p:spPr>
        <p:txBody>
          <a:bodyPr vert="horz" wrap="square" lIns="91440" tIns="45720" rIns="91440" bIns="45720" rtlCol="0" anchor="ctr">
            <a:spAutoFit/>
          </a:bodyPr>
          <a:lstStyle>
            <a:defPPr>
              <a:defRPr lang="en-US"/>
            </a:defPPr>
            <a:lvl1pPr marL="0" algn="r" defTabSz="4572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099">
              <a:lnSpc>
                <a:spcPts val="1431"/>
              </a:lnSpc>
            </a:pPr>
            <a:fld id="{5ADD8612-79E5-F44F-A802-B6CF6889BE15}" type="slidenum">
              <a:rPr lang="en-US" smtClean="0"/>
              <a:pPr marL="38099">
                <a:lnSpc>
                  <a:spcPts val="1431"/>
                </a:lnSpc>
              </a:pPr>
              <a:t>20</a:t>
            </a:fld>
            <a:endParaRPr spc="-25"/>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74768" y="-74762"/>
            <a:ext cx="8596668" cy="1320800"/>
          </a:xfrm>
          <a:prstGeom prst="rect">
            <a:avLst/>
          </a:prstGeom>
        </p:spPr>
        <p:txBody>
          <a:bodyPr spcFirstLastPara="1" vert="horz" wrap="square" lIns="0" tIns="12700" rIns="0" bIns="0" rtlCol="0" anchor="ctr" anchorCtr="0">
            <a:spAutoFit/>
          </a:bodyPr>
          <a:lstStyle/>
          <a:p>
            <a:pPr marL="12700">
              <a:spcBef>
                <a:spcPts val="100"/>
              </a:spcBef>
            </a:pPr>
            <a:r>
              <a:rPr dirty="0"/>
              <a:t>How</a:t>
            </a:r>
            <a:r>
              <a:rPr spc="-91" dirty="0"/>
              <a:t> </a:t>
            </a:r>
            <a:r>
              <a:rPr dirty="0"/>
              <a:t>Should</a:t>
            </a:r>
            <a:r>
              <a:rPr spc="-151" dirty="0"/>
              <a:t> </a:t>
            </a:r>
            <a:r>
              <a:rPr spc="-35" dirty="0"/>
              <a:t>You</a:t>
            </a:r>
            <a:r>
              <a:rPr spc="-95" dirty="0"/>
              <a:t> </a:t>
            </a:r>
            <a:r>
              <a:rPr dirty="0"/>
              <a:t>Look</a:t>
            </a:r>
            <a:r>
              <a:rPr spc="-204" dirty="0"/>
              <a:t> </a:t>
            </a:r>
            <a:r>
              <a:rPr dirty="0"/>
              <a:t>At</a:t>
            </a:r>
            <a:r>
              <a:rPr spc="-91" dirty="0"/>
              <a:t> </a:t>
            </a:r>
            <a:r>
              <a:rPr lang="en-US" spc="-11" dirty="0"/>
              <a:t>Stats</a:t>
            </a:r>
            <a:r>
              <a:rPr spc="-11" dirty="0"/>
              <a:t>?</a:t>
            </a:r>
          </a:p>
        </p:txBody>
      </p:sp>
      <p:sp>
        <p:nvSpPr>
          <p:cNvPr id="4" name="object 4"/>
          <p:cNvSpPr txBox="1">
            <a:spLocks noGrp="1"/>
          </p:cNvSpPr>
          <p:nvPr>
            <p:ph idx="1"/>
          </p:nvPr>
        </p:nvSpPr>
        <p:spPr>
          <a:xfrm>
            <a:off x="335280" y="1094704"/>
            <a:ext cx="11423131" cy="5344027"/>
          </a:xfrm>
          <a:prstGeom prst="rect">
            <a:avLst/>
          </a:prstGeom>
        </p:spPr>
        <p:txBody>
          <a:bodyPr spcFirstLastPara="1" vert="horz" wrap="square" lIns="0" tIns="121920" rIns="0" bIns="0" rtlCol="0" anchor="t" anchorCtr="0">
            <a:spAutoFit/>
          </a:bodyPr>
          <a:lstStyle/>
          <a:p>
            <a:pPr marL="355591" marR="5080" indent="-343526">
              <a:lnSpc>
                <a:spcPct val="70000"/>
              </a:lnSpc>
              <a:spcBef>
                <a:spcPts val="960"/>
              </a:spcBef>
              <a:tabLst>
                <a:tab pos="355591" algn="l"/>
              </a:tabLst>
            </a:pPr>
            <a:r>
              <a:rPr dirty="0">
                <a:solidFill>
                  <a:schemeClr val="tx1"/>
                </a:solidFill>
              </a:rPr>
              <a:t>Accounts</a:t>
            </a:r>
            <a:r>
              <a:rPr spc="-95" dirty="0">
                <a:solidFill>
                  <a:schemeClr val="tx1"/>
                </a:solidFill>
              </a:rPr>
              <a:t> </a:t>
            </a:r>
            <a:r>
              <a:rPr dirty="0">
                <a:solidFill>
                  <a:schemeClr val="tx1"/>
                </a:solidFill>
              </a:rPr>
              <a:t>Receivable</a:t>
            </a:r>
            <a:r>
              <a:rPr spc="-55" dirty="0">
                <a:solidFill>
                  <a:schemeClr val="tx1"/>
                </a:solidFill>
              </a:rPr>
              <a:t> </a:t>
            </a:r>
            <a:r>
              <a:rPr dirty="0">
                <a:solidFill>
                  <a:schemeClr val="tx1"/>
                </a:solidFill>
              </a:rPr>
              <a:t>from</a:t>
            </a:r>
            <a:r>
              <a:rPr spc="-111" dirty="0">
                <a:solidFill>
                  <a:schemeClr val="tx1"/>
                </a:solidFill>
              </a:rPr>
              <a:t> </a:t>
            </a:r>
            <a:r>
              <a:rPr dirty="0">
                <a:solidFill>
                  <a:schemeClr val="tx1"/>
                </a:solidFill>
              </a:rPr>
              <a:t>Date</a:t>
            </a:r>
            <a:r>
              <a:rPr spc="-95" dirty="0">
                <a:solidFill>
                  <a:schemeClr val="tx1"/>
                </a:solidFill>
              </a:rPr>
              <a:t> </a:t>
            </a:r>
            <a:r>
              <a:rPr spc="-25" dirty="0">
                <a:solidFill>
                  <a:schemeClr val="tx1"/>
                </a:solidFill>
              </a:rPr>
              <a:t>of </a:t>
            </a:r>
            <a:r>
              <a:rPr spc="-11" dirty="0">
                <a:solidFill>
                  <a:schemeClr val="tx1"/>
                </a:solidFill>
              </a:rPr>
              <a:t>Service</a:t>
            </a:r>
            <a:endParaRPr lang="en-US" spc="-11" dirty="0">
              <a:solidFill>
                <a:schemeClr val="tx1"/>
              </a:solidFill>
            </a:endParaRPr>
          </a:p>
          <a:p>
            <a:pPr marL="812791" marR="5080" lvl="1" indent="-343526">
              <a:lnSpc>
                <a:spcPct val="70000"/>
              </a:lnSpc>
              <a:spcBef>
                <a:spcPts val="960"/>
              </a:spcBef>
              <a:tabLst>
                <a:tab pos="355591" algn="l"/>
              </a:tabLst>
            </a:pPr>
            <a:r>
              <a:rPr dirty="0">
                <a:solidFill>
                  <a:schemeClr val="tx1"/>
                </a:solidFill>
              </a:rPr>
              <a:t>A/R</a:t>
            </a:r>
            <a:r>
              <a:rPr spc="-11" dirty="0">
                <a:solidFill>
                  <a:schemeClr val="tx1"/>
                </a:solidFill>
              </a:rPr>
              <a:t> </a:t>
            </a:r>
            <a:r>
              <a:rPr dirty="0">
                <a:solidFill>
                  <a:schemeClr val="tx1"/>
                </a:solidFill>
              </a:rPr>
              <a:t>for</a:t>
            </a:r>
            <a:r>
              <a:rPr spc="-25" dirty="0">
                <a:solidFill>
                  <a:schemeClr val="tx1"/>
                </a:solidFill>
              </a:rPr>
              <a:t> </a:t>
            </a:r>
            <a:r>
              <a:rPr dirty="0">
                <a:solidFill>
                  <a:schemeClr val="tx1"/>
                </a:solidFill>
              </a:rPr>
              <a:t>Insurance</a:t>
            </a:r>
            <a:r>
              <a:rPr spc="-55" dirty="0">
                <a:solidFill>
                  <a:schemeClr val="tx1"/>
                </a:solidFill>
              </a:rPr>
              <a:t> </a:t>
            </a:r>
            <a:r>
              <a:rPr dirty="0">
                <a:solidFill>
                  <a:schemeClr val="tx1"/>
                </a:solidFill>
              </a:rPr>
              <a:t>Only</a:t>
            </a:r>
            <a:r>
              <a:rPr spc="-31" dirty="0">
                <a:solidFill>
                  <a:schemeClr val="tx1"/>
                </a:solidFill>
              </a:rPr>
              <a:t> </a:t>
            </a:r>
            <a:r>
              <a:rPr spc="-11" dirty="0">
                <a:solidFill>
                  <a:schemeClr val="tx1"/>
                </a:solidFill>
              </a:rPr>
              <a:t>(Primary)</a:t>
            </a:r>
            <a:endParaRPr lang="en-US" spc="-11" dirty="0">
              <a:solidFill>
                <a:schemeClr val="tx1"/>
              </a:solidFill>
              <a:latin typeface="Calibri"/>
              <a:cs typeface="Calibri"/>
            </a:endParaRPr>
          </a:p>
          <a:p>
            <a:pPr marL="812791" marR="5080" lvl="1" indent="-343526">
              <a:lnSpc>
                <a:spcPct val="70000"/>
              </a:lnSpc>
              <a:spcBef>
                <a:spcPts val="960"/>
              </a:spcBef>
              <a:tabLst>
                <a:tab pos="355591" algn="l"/>
              </a:tabLst>
            </a:pPr>
            <a:r>
              <a:rPr dirty="0">
                <a:solidFill>
                  <a:schemeClr val="tx1"/>
                </a:solidFill>
              </a:rPr>
              <a:t>A/R</a:t>
            </a:r>
            <a:r>
              <a:rPr spc="-11" dirty="0">
                <a:solidFill>
                  <a:schemeClr val="tx1"/>
                </a:solidFill>
              </a:rPr>
              <a:t> </a:t>
            </a:r>
            <a:r>
              <a:rPr dirty="0">
                <a:solidFill>
                  <a:schemeClr val="tx1"/>
                </a:solidFill>
              </a:rPr>
              <a:t>for</a:t>
            </a:r>
            <a:r>
              <a:rPr spc="-20" dirty="0">
                <a:solidFill>
                  <a:schemeClr val="tx1"/>
                </a:solidFill>
              </a:rPr>
              <a:t> </a:t>
            </a:r>
            <a:r>
              <a:rPr spc="-11" dirty="0">
                <a:solidFill>
                  <a:schemeClr val="tx1"/>
                </a:solidFill>
              </a:rPr>
              <a:t>Non-Primary</a:t>
            </a:r>
            <a:endParaRPr lang="en-US" spc="-11" dirty="0">
              <a:solidFill>
                <a:schemeClr val="tx1"/>
              </a:solidFill>
              <a:latin typeface="Calibri"/>
              <a:cs typeface="Calibri"/>
            </a:endParaRPr>
          </a:p>
          <a:p>
            <a:pPr marL="812791" marR="5080" lvl="1" indent="-343526">
              <a:lnSpc>
                <a:spcPct val="70000"/>
              </a:lnSpc>
              <a:spcBef>
                <a:spcPts val="960"/>
              </a:spcBef>
              <a:tabLst>
                <a:tab pos="355591" algn="l"/>
              </a:tabLst>
            </a:pPr>
            <a:r>
              <a:rPr dirty="0">
                <a:solidFill>
                  <a:schemeClr val="tx1"/>
                </a:solidFill>
              </a:rPr>
              <a:t>A/R</a:t>
            </a:r>
            <a:r>
              <a:rPr spc="-31" dirty="0">
                <a:solidFill>
                  <a:schemeClr val="tx1"/>
                </a:solidFill>
              </a:rPr>
              <a:t> </a:t>
            </a:r>
            <a:r>
              <a:rPr dirty="0">
                <a:solidFill>
                  <a:schemeClr val="tx1"/>
                </a:solidFill>
              </a:rPr>
              <a:t>Patient</a:t>
            </a:r>
            <a:r>
              <a:rPr spc="-31" dirty="0">
                <a:solidFill>
                  <a:schemeClr val="tx1"/>
                </a:solidFill>
              </a:rPr>
              <a:t> </a:t>
            </a:r>
            <a:r>
              <a:rPr spc="-11" dirty="0">
                <a:solidFill>
                  <a:schemeClr val="tx1"/>
                </a:solidFill>
              </a:rPr>
              <a:t>Balances</a:t>
            </a:r>
            <a:endParaRPr dirty="0">
              <a:solidFill>
                <a:schemeClr val="tx1"/>
              </a:solidFill>
              <a:latin typeface="Calibri"/>
              <a:cs typeface="Calibri"/>
            </a:endParaRPr>
          </a:p>
          <a:p>
            <a:pPr marL="355591" indent="-342891">
              <a:lnSpc>
                <a:spcPts val="2865"/>
              </a:lnSpc>
              <a:spcBef>
                <a:spcPts val="169"/>
              </a:spcBef>
              <a:tabLst>
                <a:tab pos="355591" algn="l"/>
              </a:tabLst>
            </a:pPr>
            <a:r>
              <a:rPr dirty="0">
                <a:solidFill>
                  <a:schemeClr val="tx1"/>
                </a:solidFill>
              </a:rPr>
              <a:t>Average</a:t>
            </a:r>
            <a:r>
              <a:rPr spc="-111" dirty="0">
                <a:solidFill>
                  <a:schemeClr val="tx1"/>
                </a:solidFill>
              </a:rPr>
              <a:t> </a:t>
            </a:r>
            <a:r>
              <a:rPr dirty="0">
                <a:solidFill>
                  <a:schemeClr val="tx1"/>
                </a:solidFill>
              </a:rPr>
              <a:t>Daily</a:t>
            </a:r>
            <a:r>
              <a:rPr spc="-85" dirty="0">
                <a:solidFill>
                  <a:schemeClr val="tx1"/>
                </a:solidFill>
              </a:rPr>
              <a:t> </a:t>
            </a:r>
            <a:r>
              <a:rPr spc="-20" dirty="0">
                <a:solidFill>
                  <a:schemeClr val="tx1"/>
                </a:solidFill>
              </a:rPr>
              <a:t>Cash</a:t>
            </a:r>
            <a:endParaRPr lang="en-US" spc="-20" dirty="0">
              <a:solidFill>
                <a:schemeClr val="tx1"/>
              </a:solidFill>
            </a:endParaRPr>
          </a:p>
          <a:p>
            <a:pPr marL="812791" lvl="1" indent="-342891">
              <a:lnSpc>
                <a:spcPts val="2865"/>
              </a:lnSpc>
              <a:spcBef>
                <a:spcPts val="169"/>
              </a:spcBef>
              <a:tabLst>
                <a:tab pos="355591" algn="l"/>
              </a:tabLst>
            </a:pPr>
            <a:r>
              <a:rPr dirty="0">
                <a:solidFill>
                  <a:schemeClr val="tx1"/>
                </a:solidFill>
              </a:rPr>
              <a:t>By</a:t>
            </a:r>
            <a:r>
              <a:rPr spc="-11" dirty="0">
                <a:solidFill>
                  <a:schemeClr val="tx1"/>
                </a:solidFill>
              </a:rPr>
              <a:t> </a:t>
            </a:r>
            <a:r>
              <a:rPr dirty="0">
                <a:solidFill>
                  <a:schemeClr val="tx1"/>
                </a:solidFill>
              </a:rPr>
              <a:t>Payer</a:t>
            </a:r>
            <a:r>
              <a:rPr spc="-20" dirty="0">
                <a:solidFill>
                  <a:schemeClr val="tx1"/>
                </a:solidFill>
              </a:rPr>
              <a:t> </a:t>
            </a:r>
            <a:r>
              <a:rPr spc="-11" dirty="0">
                <a:solidFill>
                  <a:schemeClr val="tx1"/>
                </a:solidFill>
              </a:rPr>
              <a:t>Class</a:t>
            </a:r>
            <a:endParaRPr lang="en-US" spc="-11" dirty="0">
              <a:solidFill>
                <a:schemeClr val="tx1"/>
              </a:solidFill>
              <a:latin typeface="Calibri"/>
              <a:cs typeface="Calibri"/>
            </a:endParaRPr>
          </a:p>
          <a:p>
            <a:pPr marL="812791" lvl="1" indent="-342891">
              <a:lnSpc>
                <a:spcPts val="2865"/>
              </a:lnSpc>
              <a:spcBef>
                <a:spcPts val="169"/>
              </a:spcBef>
              <a:tabLst>
                <a:tab pos="355591" algn="l"/>
              </a:tabLst>
            </a:pPr>
            <a:r>
              <a:rPr dirty="0">
                <a:solidFill>
                  <a:schemeClr val="tx1"/>
                </a:solidFill>
              </a:rPr>
              <a:t>By</a:t>
            </a:r>
            <a:r>
              <a:rPr spc="-15" dirty="0">
                <a:solidFill>
                  <a:schemeClr val="tx1"/>
                </a:solidFill>
              </a:rPr>
              <a:t> </a:t>
            </a:r>
            <a:r>
              <a:rPr dirty="0">
                <a:solidFill>
                  <a:schemeClr val="tx1"/>
                </a:solidFill>
              </a:rPr>
              <a:t>Personnel</a:t>
            </a:r>
            <a:r>
              <a:rPr spc="-35" dirty="0">
                <a:solidFill>
                  <a:schemeClr val="tx1"/>
                </a:solidFill>
              </a:rPr>
              <a:t> </a:t>
            </a:r>
            <a:r>
              <a:rPr spc="-11" dirty="0">
                <a:solidFill>
                  <a:schemeClr val="tx1"/>
                </a:solidFill>
              </a:rPr>
              <a:t>Section</a:t>
            </a:r>
            <a:endParaRPr dirty="0">
              <a:solidFill>
                <a:schemeClr val="tx1"/>
              </a:solidFill>
              <a:latin typeface="Calibri"/>
              <a:cs typeface="Calibri"/>
            </a:endParaRPr>
          </a:p>
          <a:p>
            <a:pPr marL="355591" indent="-342891">
              <a:lnSpc>
                <a:spcPts val="2865"/>
              </a:lnSpc>
              <a:spcBef>
                <a:spcPts val="175"/>
              </a:spcBef>
              <a:tabLst>
                <a:tab pos="355591" algn="l"/>
              </a:tabLst>
            </a:pPr>
            <a:r>
              <a:rPr spc="-11" dirty="0">
                <a:solidFill>
                  <a:schemeClr val="tx1"/>
                </a:solidFill>
              </a:rPr>
              <a:t>DTF/DTP</a:t>
            </a:r>
            <a:endParaRPr lang="en-US" spc="-11" dirty="0">
              <a:solidFill>
                <a:schemeClr val="tx1"/>
              </a:solidFill>
            </a:endParaRPr>
          </a:p>
          <a:p>
            <a:pPr marL="812791" lvl="1" indent="-342891">
              <a:lnSpc>
                <a:spcPts val="2865"/>
              </a:lnSpc>
              <a:spcBef>
                <a:spcPts val="175"/>
              </a:spcBef>
              <a:tabLst>
                <a:tab pos="355591" algn="l"/>
              </a:tabLst>
            </a:pPr>
            <a:r>
              <a:rPr dirty="0">
                <a:solidFill>
                  <a:schemeClr val="tx1"/>
                </a:solidFill>
              </a:rPr>
              <a:t>By</a:t>
            </a:r>
            <a:r>
              <a:rPr spc="-11" dirty="0">
                <a:solidFill>
                  <a:schemeClr val="tx1"/>
                </a:solidFill>
              </a:rPr>
              <a:t> </a:t>
            </a:r>
            <a:r>
              <a:rPr dirty="0">
                <a:solidFill>
                  <a:schemeClr val="tx1"/>
                </a:solidFill>
              </a:rPr>
              <a:t>Payer</a:t>
            </a:r>
            <a:r>
              <a:rPr spc="-20" dirty="0">
                <a:solidFill>
                  <a:schemeClr val="tx1"/>
                </a:solidFill>
              </a:rPr>
              <a:t> </a:t>
            </a:r>
            <a:r>
              <a:rPr spc="-11" dirty="0">
                <a:solidFill>
                  <a:schemeClr val="tx1"/>
                </a:solidFill>
              </a:rPr>
              <a:t>Class</a:t>
            </a:r>
            <a:endParaRPr lang="en-US" spc="-11" dirty="0">
              <a:solidFill>
                <a:schemeClr val="tx1"/>
              </a:solidFill>
              <a:latin typeface="Calibri"/>
              <a:cs typeface="Calibri"/>
            </a:endParaRPr>
          </a:p>
          <a:p>
            <a:pPr marL="812791" lvl="1" indent="-342891">
              <a:lnSpc>
                <a:spcPts val="2865"/>
              </a:lnSpc>
              <a:spcBef>
                <a:spcPts val="175"/>
              </a:spcBef>
              <a:tabLst>
                <a:tab pos="355591" algn="l"/>
              </a:tabLst>
            </a:pPr>
            <a:r>
              <a:rPr dirty="0">
                <a:solidFill>
                  <a:schemeClr val="tx1"/>
                </a:solidFill>
              </a:rPr>
              <a:t>By</a:t>
            </a:r>
            <a:r>
              <a:rPr spc="-71" dirty="0">
                <a:solidFill>
                  <a:schemeClr val="tx1"/>
                </a:solidFill>
              </a:rPr>
              <a:t> </a:t>
            </a:r>
            <a:r>
              <a:rPr spc="-11" dirty="0">
                <a:solidFill>
                  <a:schemeClr val="tx1"/>
                </a:solidFill>
              </a:rPr>
              <a:t>Type</a:t>
            </a:r>
            <a:r>
              <a:rPr spc="-55" dirty="0">
                <a:solidFill>
                  <a:schemeClr val="tx1"/>
                </a:solidFill>
              </a:rPr>
              <a:t> </a:t>
            </a:r>
            <a:r>
              <a:rPr dirty="0">
                <a:solidFill>
                  <a:schemeClr val="tx1"/>
                </a:solidFill>
              </a:rPr>
              <a:t>of</a:t>
            </a:r>
            <a:r>
              <a:rPr spc="-51" dirty="0">
                <a:solidFill>
                  <a:schemeClr val="tx1"/>
                </a:solidFill>
              </a:rPr>
              <a:t> </a:t>
            </a:r>
            <a:r>
              <a:rPr spc="-11" dirty="0">
                <a:solidFill>
                  <a:schemeClr val="tx1"/>
                </a:solidFill>
              </a:rPr>
              <a:t>Service</a:t>
            </a:r>
            <a:endParaRPr lang="en-US" spc="-11" dirty="0">
              <a:solidFill>
                <a:schemeClr val="tx1"/>
              </a:solidFill>
            </a:endParaRPr>
          </a:p>
          <a:p>
            <a:pPr marL="812791" lvl="1" indent="-342891">
              <a:lnSpc>
                <a:spcPts val="2865"/>
              </a:lnSpc>
              <a:spcBef>
                <a:spcPts val="175"/>
              </a:spcBef>
              <a:tabLst>
                <a:tab pos="355591" algn="l"/>
              </a:tabLst>
            </a:pPr>
            <a:r>
              <a:rPr lang="en-US" spc="-11" dirty="0">
                <a:solidFill>
                  <a:schemeClr val="tx1"/>
                </a:solidFill>
              </a:rPr>
              <a:t>By Provider</a:t>
            </a:r>
          </a:p>
          <a:p>
            <a:pPr marL="355591" indent="-342891">
              <a:lnSpc>
                <a:spcPts val="2865"/>
              </a:lnSpc>
              <a:spcBef>
                <a:spcPts val="165"/>
              </a:spcBef>
              <a:tabLst>
                <a:tab pos="355591" algn="l"/>
              </a:tabLst>
            </a:pPr>
            <a:r>
              <a:rPr lang="en-US" spc="-11" dirty="0">
                <a:solidFill>
                  <a:schemeClr val="tx1"/>
                </a:solidFill>
              </a:rPr>
              <a:t>Clean Claims</a:t>
            </a:r>
          </a:p>
          <a:p>
            <a:pPr marL="812791" lvl="1" indent="-342891">
              <a:lnSpc>
                <a:spcPts val="2865"/>
              </a:lnSpc>
              <a:spcBef>
                <a:spcPts val="165"/>
              </a:spcBef>
              <a:tabLst>
                <a:tab pos="355591" algn="l"/>
              </a:tabLst>
            </a:pPr>
            <a:r>
              <a:rPr dirty="0">
                <a:solidFill>
                  <a:schemeClr val="tx1"/>
                </a:solidFill>
              </a:rPr>
              <a:t>By</a:t>
            </a:r>
            <a:r>
              <a:rPr spc="-5" dirty="0">
                <a:solidFill>
                  <a:schemeClr val="tx1"/>
                </a:solidFill>
              </a:rPr>
              <a:t> </a:t>
            </a:r>
            <a:r>
              <a:rPr lang="en-US" spc="-11" dirty="0">
                <a:solidFill>
                  <a:schemeClr val="tx1"/>
                </a:solidFill>
              </a:rPr>
              <a:t>Biller</a:t>
            </a:r>
            <a:endParaRPr lang="en-US" spc="-11" dirty="0">
              <a:solidFill>
                <a:schemeClr val="tx1"/>
              </a:solidFill>
              <a:latin typeface="Calibri"/>
              <a:cs typeface="Calibri"/>
            </a:endParaRPr>
          </a:p>
          <a:p>
            <a:pPr marL="812791" lvl="1" indent="-342891">
              <a:lnSpc>
                <a:spcPts val="2865"/>
              </a:lnSpc>
              <a:spcBef>
                <a:spcPts val="165"/>
              </a:spcBef>
              <a:tabLst>
                <a:tab pos="355591" algn="l"/>
              </a:tabLst>
            </a:pPr>
            <a:r>
              <a:rPr dirty="0">
                <a:solidFill>
                  <a:schemeClr val="tx1"/>
                </a:solidFill>
              </a:rPr>
              <a:t>By</a:t>
            </a:r>
            <a:r>
              <a:rPr spc="-25" dirty="0">
                <a:solidFill>
                  <a:schemeClr val="tx1"/>
                </a:solidFill>
              </a:rPr>
              <a:t> </a:t>
            </a:r>
            <a:r>
              <a:rPr dirty="0">
                <a:solidFill>
                  <a:schemeClr val="tx1"/>
                </a:solidFill>
              </a:rPr>
              <a:t>Payer</a:t>
            </a:r>
            <a:r>
              <a:rPr spc="-25" dirty="0">
                <a:solidFill>
                  <a:schemeClr val="tx1"/>
                </a:solidFill>
              </a:rPr>
              <a:t> </a:t>
            </a:r>
            <a:r>
              <a:rPr spc="-11" dirty="0">
                <a:solidFill>
                  <a:schemeClr val="tx1"/>
                </a:solidFill>
              </a:rPr>
              <a:t>Class</a:t>
            </a:r>
            <a:endParaRPr dirty="0">
              <a:solidFill>
                <a:schemeClr val="tx1"/>
              </a:solidFill>
              <a:latin typeface="Calibri"/>
              <a:cs typeface="Calibri"/>
            </a:endParaRPr>
          </a:p>
        </p:txBody>
      </p:sp>
      <p:sp>
        <p:nvSpPr>
          <p:cNvPr id="5" name="object 5"/>
          <p:cNvSpPr txBox="1">
            <a:spLocks noGrp="1"/>
          </p:cNvSpPr>
          <p:nvPr>
            <p:ph type="sldNum" sz="quarter" idx="12"/>
          </p:nvPr>
        </p:nvSpPr>
        <p:spPr>
          <a:xfrm>
            <a:off x="10058400" y="4767263"/>
            <a:ext cx="2133600" cy="274637"/>
          </a:xfrm>
          <a:prstGeom prst="rect">
            <a:avLst/>
          </a:prstGeom>
        </p:spPr>
        <p:txBody>
          <a:bodyPr vert="horz" wrap="square" lIns="91440" tIns="45720" rIns="91440" bIns="45720" rtlCol="0" anchor="ctr">
            <a:spAutoFit/>
          </a:bodyPr>
          <a:lstStyle>
            <a:defPPr>
              <a:defRPr lang="en-US"/>
            </a:defPPr>
            <a:lvl1pPr marL="0" algn="r" defTabSz="4572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099">
              <a:lnSpc>
                <a:spcPts val="1431"/>
              </a:lnSpc>
            </a:pPr>
            <a:fld id="{5ADD8612-79E5-F44F-A802-B6CF6889BE15}" type="slidenum">
              <a:rPr lang="en-US" smtClean="0"/>
              <a:pPr marL="38099">
                <a:lnSpc>
                  <a:spcPts val="1431"/>
                </a:lnSpc>
              </a:pPr>
              <a:t>21</a:t>
            </a:fld>
            <a:endParaRPr spc="-25"/>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164319" y="6247283"/>
            <a:ext cx="196215" cy="197490"/>
          </a:xfrm>
          <a:prstGeom prst="rect">
            <a:avLst/>
          </a:prstGeom>
        </p:spPr>
        <p:txBody>
          <a:bodyPr vert="horz" wrap="square" lIns="0" tIns="12700" rIns="0" bIns="0" rtlCol="0">
            <a:spAutoFit/>
          </a:bodyPr>
          <a:lstStyle/>
          <a:p>
            <a:pPr marL="12700">
              <a:spcBef>
                <a:spcPts val="100"/>
              </a:spcBef>
            </a:pPr>
            <a:r>
              <a:rPr sz="1200" spc="-25">
                <a:solidFill>
                  <a:srgbClr val="BEBEBE"/>
                </a:solidFill>
                <a:latin typeface="Open Sans" panose="020B0606030504020204" pitchFamily="34" charset="0"/>
                <a:cs typeface="Open Sans" panose="020B0606030504020204" pitchFamily="34" charset="0"/>
              </a:rPr>
              <a:t>22</a:t>
            </a:r>
            <a:endParaRPr sz="1200">
              <a:latin typeface="Open Sans" panose="020B0606030504020204" pitchFamily="34" charset="0"/>
              <a:cs typeface="Open Sans" panose="020B0606030504020204" pitchFamily="34" charset="0"/>
            </a:endParaRPr>
          </a:p>
        </p:txBody>
      </p:sp>
      <p:sp>
        <p:nvSpPr>
          <p:cNvPr id="4" name="object 4" descr="$PPTXTitle"/>
          <p:cNvSpPr txBox="1">
            <a:spLocks noGrp="1"/>
          </p:cNvSpPr>
          <p:nvPr>
            <p:ph type="title"/>
          </p:nvPr>
        </p:nvSpPr>
        <p:spPr>
          <a:xfrm>
            <a:off x="677334" y="287035"/>
            <a:ext cx="8596668" cy="1320800"/>
          </a:xfrm>
          <a:prstGeom prst="rect">
            <a:avLst/>
          </a:prstGeom>
        </p:spPr>
        <p:txBody>
          <a:bodyPr spcFirstLastPara="1" vert="horz" wrap="square" lIns="0" tIns="67945" rIns="0" bIns="0" rtlCol="0" anchor="ctr" anchorCtr="0">
            <a:spAutoFit/>
          </a:bodyPr>
          <a:lstStyle/>
          <a:p>
            <a:pPr marL="12700" marR="5080">
              <a:lnSpc>
                <a:spcPts val="3460"/>
              </a:lnSpc>
              <a:spcBef>
                <a:spcPts val="535"/>
              </a:spcBef>
            </a:pPr>
            <a:r>
              <a:rPr sz="3200" dirty="0"/>
              <a:t>Create</a:t>
            </a:r>
            <a:r>
              <a:rPr sz="3200" spc="-169" dirty="0"/>
              <a:t> </a:t>
            </a:r>
            <a:r>
              <a:rPr sz="3200" dirty="0"/>
              <a:t>A</a:t>
            </a:r>
            <a:r>
              <a:rPr sz="3200" spc="-135" dirty="0"/>
              <a:t> </a:t>
            </a:r>
            <a:r>
              <a:rPr sz="3200" dirty="0"/>
              <a:t>Feedback</a:t>
            </a:r>
            <a:r>
              <a:rPr sz="3200" spc="-55" dirty="0"/>
              <a:t> </a:t>
            </a:r>
            <a:r>
              <a:rPr sz="3200" dirty="0"/>
              <a:t>Loop</a:t>
            </a:r>
            <a:r>
              <a:rPr sz="3200" spc="-45" dirty="0"/>
              <a:t> </a:t>
            </a:r>
            <a:r>
              <a:rPr sz="3200" dirty="0"/>
              <a:t>to</a:t>
            </a:r>
            <a:r>
              <a:rPr sz="3200" spc="-31" dirty="0"/>
              <a:t> </a:t>
            </a:r>
            <a:r>
              <a:rPr sz="3200" dirty="0"/>
              <a:t>Ensure</a:t>
            </a:r>
            <a:r>
              <a:rPr sz="3200" spc="-35" dirty="0"/>
              <a:t> </a:t>
            </a:r>
            <a:r>
              <a:rPr sz="3200" spc="-11" dirty="0"/>
              <a:t>Performance </a:t>
            </a:r>
            <a:r>
              <a:rPr sz="3200" dirty="0"/>
              <a:t>Improvement</a:t>
            </a:r>
            <a:r>
              <a:rPr sz="3200" spc="-51" dirty="0"/>
              <a:t> </a:t>
            </a:r>
            <a:r>
              <a:rPr sz="3200" dirty="0"/>
              <a:t>in</a:t>
            </a:r>
            <a:r>
              <a:rPr sz="3200" spc="-55" dirty="0"/>
              <a:t> </a:t>
            </a:r>
            <a:r>
              <a:rPr sz="3200" dirty="0"/>
              <a:t>your</a:t>
            </a:r>
            <a:r>
              <a:rPr sz="3200" spc="-55" dirty="0"/>
              <a:t> </a:t>
            </a:r>
            <a:r>
              <a:rPr sz="3200" dirty="0"/>
              <a:t>Revenue</a:t>
            </a:r>
            <a:r>
              <a:rPr sz="3200" spc="-55" dirty="0"/>
              <a:t> </a:t>
            </a:r>
            <a:r>
              <a:rPr sz="3200" spc="-11" dirty="0"/>
              <a:t>Cycle</a:t>
            </a:r>
            <a:endParaRPr sz="3200" dirty="0"/>
          </a:p>
        </p:txBody>
      </p:sp>
      <p:sp>
        <p:nvSpPr>
          <p:cNvPr id="5" name="object 5"/>
          <p:cNvSpPr txBox="1"/>
          <p:nvPr/>
        </p:nvSpPr>
        <p:spPr>
          <a:xfrm>
            <a:off x="6719696" y="1813662"/>
            <a:ext cx="1456437" cy="613951"/>
          </a:xfrm>
          <a:prstGeom prst="rect">
            <a:avLst/>
          </a:prstGeom>
        </p:spPr>
        <p:txBody>
          <a:bodyPr vert="horz" wrap="square" lIns="0" tIns="12700" rIns="0" bIns="0" rtlCol="0">
            <a:spAutoFit/>
          </a:bodyPr>
          <a:lstStyle/>
          <a:p>
            <a:pPr marL="12700" marR="5080" indent="48259">
              <a:lnSpc>
                <a:spcPct val="119400"/>
              </a:lnSpc>
              <a:spcBef>
                <a:spcPts val="100"/>
              </a:spcBef>
            </a:pPr>
            <a:r>
              <a:rPr sz="1700">
                <a:solidFill>
                  <a:srgbClr val="66666F"/>
                </a:solidFill>
                <a:latin typeface="Open Sans" panose="020B0606030504020204" pitchFamily="34" charset="0"/>
                <a:cs typeface="Open Sans" panose="020B0606030504020204" pitchFamily="34" charset="0"/>
              </a:rPr>
              <a:t>Front</a:t>
            </a:r>
            <a:r>
              <a:rPr sz="1700" spc="-11">
                <a:solidFill>
                  <a:srgbClr val="66666F"/>
                </a:solidFill>
                <a:latin typeface="Open Sans" panose="020B0606030504020204" pitchFamily="34" charset="0"/>
                <a:cs typeface="Open Sans" panose="020B0606030504020204" pitchFamily="34" charset="0"/>
              </a:rPr>
              <a:t> </a:t>
            </a:r>
            <a:r>
              <a:rPr sz="1700" spc="-20">
                <a:solidFill>
                  <a:srgbClr val="66666F"/>
                </a:solidFill>
                <a:latin typeface="Open Sans" panose="020B0606030504020204" pitchFamily="34" charset="0"/>
                <a:cs typeface="Open Sans" panose="020B0606030504020204" pitchFamily="34" charset="0"/>
              </a:rPr>
              <a:t>Desk </a:t>
            </a:r>
            <a:r>
              <a:rPr sz="1700" spc="-11">
                <a:solidFill>
                  <a:srgbClr val="66666F"/>
                </a:solidFill>
                <a:latin typeface="Open Sans" panose="020B0606030504020204" pitchFamily="34" charset="0"/>
                <a:cs typeface="Open Sans" panose="020B0606030504020204" pitchFamily="34" charset="0"/>
              </a:rPr>
              <a:t>Registration</a:t>
            </a:r>
            <a:endParaRPr sz="1700">
              <a:latin typeface="Open Sans" panose="020B0606030504020204" pitchFamily="34" charset="0"/>
              <a:cs typeface="Open Sans" panose="020B0606030504020204" pitchFamily="34" charset="0"/>
            </a:endParaRPr>
          </a:p>
        </p:txBody>
      </p:sp>
      <p:grpSp>
        <p:nvGrpSpPr>
          <p:cNvPr id="6" name="object 6"/>
          <p:cNvGrpSpPr/>
          <p:nvPr/>
        </p:nvGrpSpPr>
        <p:grpSpPr>
          <a:xfrm>
            <a:off x="7746111" y="2743202"/>
            <a:ext cx="675640" cy="1130935"/>
            <a:chOff x="7746110" y="2743200"/>
            <a:chExt cx="675640" cy="1130935"/>
          </a:xfrm>
          <a:solidFill>
            <a:schemeClr val="accent1"/>
          </a:solidFill>
        </p:grpSpPr>
        <p:sp>
          <p:nvSpPr>
            <p:cNvPr id="7" name="object 7"/>
            <p:cNvSpPr/>
            <p:nvPr/>
          </p:nvSpPr>
          <p:spPr>
            <a:xfrm>
              <a:off x="7752460" y="2749550"/>
              <a:ext cx="662940" cy="1118235"/>
            </a:xfrm>
            <a:custGeom>
              <a:avLst/>
              <a:gdLst/>
              <a:ahLst/>
              <a:cxnLst/>
              <a:rect l="l" t="t" r="r" b="b"/>
              <a:pathLst>
                <a:path w="662940" h="1118235">
                  <a:moveTo>
                    <a:pt x="208407" y="0"/>
                  </a:moveTo>
                  <a:lnTo>
                    <a:pt x="0" y="123062"/>
                  </a:lnTo>
                  <a:lnTo>
                    <a:pt x="24708" y="166162"/>
                  </a:lnTo>
                  <a:lnTo>
                    <a:pt x="48267" y="209831"/>
                  </a:lnTo>
                  <a:lnTo>
                    <a:pt x="70668" y="254045"/>
                  </a:lnTo>
                  <a:lnTo>
                    <a:pt x="91905" y="298783"/>
                  </a:lnTo>
                  <a:lnTo>
                    <a:pt x="111969" y="344019"/>
                  </a:lnTo>
                  <a:lnTo>
                    <a:pt x="130853" y="389731"/>
                  </a:lnTo>
                  <a:lnTo>
                    <a:pt x="148548" y="435895"/>
                  </a:lnTo>
                  <a:lnTo>
                    <a:pt x="165048" y="482487"/>
                  </a:lnTo>
                  <a:lnTo>
                    <a:pt x="180343" y="529483"/>
                  </a:lnTo>
                  <a:lnTo>
                    <a:pt x="194428" y="576861"/>
                  </a:lnTo>
                  <a:lnTo>
                    <a:pt x="207293" y="624596"/>
                  </a:lnTo>
                  <a:lnTo>
                    <a:pt x="218931" y="672665"/>
                  </a:lnTo>
                  <a:lnTo>
                    <a:pt x="229334" y="721044"/>
                  </a:lnTo>
                  <a:lnTo>
                    <a:pt x="238495" y="769710"/>
                  </a:lnTo>
                  <a:lnTo>
                    <a:pt x="246405" y="818640"/>
                  </a:lnTo>
                  <a:lnTo>
                    <a:pt x="253058" y="867808"/>
                  </a:lnTo>
                  <a:lnTo>
                    <a:pt x="258445" y="917194"/>
                  </a:lnTo>
                  <a:lnTo>
                    <a:pt x="97663" y="915797"/>
                  </a:lnTo>
                  <a:lnTo>
                    <a:pt x="388239" y="1117854"/>
                  </a:lnTo>
                  <a:lnTo>
                    <a:pt x="662559" y="920495"/>
                  </a:lnTo>
                  <a:lnTo>
                    <a:pt x="501650" y="919226"/>
                  </a:lnTo>
                  <a:lnTo>
                    <a:pt x="496733" y="868062"/>
                  </a:lnTo>
                  <a:lnTo>
                    <a:pt x="490612" y="817094"/>
                  </a:lnTo>
                  <a:lnTo>
                    <a:pt x="483292" y="766341"/>
                  </a:lnTo>
                  <a:lnTo>
                    <a:pt x="474780" y="715823"/>
                  </a:lnTo>
                  <a:lnTo>
                    <a:pt x="465082" y="665562"/>
                  </a:lnTo>
                  <a:lnTo>
                    <a:pt x="454205" y="615576"/>
                  </a:lnTo>
                  <a:lnTo>
                    <a:pt x="442154" y="565886"/>
                  </a:lnTo>
                  <a:lnTo>
                    <a:pt x="428938" y="516511"/>
                  </a:lnTo>
                  <a:lnTo>
                    <a:pt x="414561" y="467473"/>
                  </a:lnTo>
                  <a:lnTo>
                    <a:pt x="399030" y="418791"/>
                  </a:lnTo>
                  <a:lnTo>
                    <a:pt x="382353" y="370486"/>
                  </a:lnTo>
                  <a:lnTo>
                    <a:pt x="364534" y="322577"/>
                  </a:lnTo>
                  <a:lnTo>
                    <a:pt x="345581" y="275084"/>
                  </a:lnTo>
                  <a:lnTo>
                    <a:pt x="325501" y="228028"/>
                  </a:lnTo>
                  <a:lnTo>
                    <a:pt x="304299" y="181428"/>
                  </a:lnTo>
                  <a:lnTo>
                    <a:pt x="281982" y="135305"/>
                  </a:lnTo>
                  <a:lnTo>
                    <a:pt x="258557" y="89680"/>
                  </a:lnTo>
                  <a:lnTo>
                    <a:pt x="234030" y="44571"/>
                  </a:lnTo>
                  <a:lnTo>
                    <a:pt x="208407" y="0"/>
                  </a:lnTo>
                  <a:close/>
                </a:path>
              </a:pathLst>
            </a:custGeom>
            <a:grpFill/>
          </p:spPr>
          <p:txBody>
            <a:bodyPr wrap="square" lIns="0" tIns="0" rIns="0" bIns="0" rtlCol="0"/>
            <a:lstStyle/>
            <a:p>
              <a:endParaRPr sz="1800"/>
            </a:p>
          </p:txBody>
        </p:sp>
        <p:sp>
          <p:nvSpPr>
            <p:cNvPr id="8" name="object 8"/>
            <p:cNvSpPr/>
            <p:nvPr/>
          </p:nvSpPr>
          <p:spPr>
            <a:xfrm>
              <a:off x="7752460" y="2749550"/>
              <a:ext cx="662940" cy="1118235"/>
            </a:xfrm>
            <a:custGeom>
              <a:avLst/>
              <a:gdLst/>
              <a:ahLst/>
              <a:cxnLst/>
              <a:rect l="l" t="t" r="r" b="b"/>
              <a:pathLst>
                <a:path w="662940" h="1118235">
                  <a:moveTo>
                    <a:pt x="208407" y="0"/>
                  </a:moveTo>
                  <a:lnTo>
                    <a:pt x="234030" y="44571"/>
                  </a:lnTo>
                  <a:lnTo>
                    <a:pt x="258557" y="89680"/>
                  </a:lnTo>
                  <a:lnTo>
                    <a:pt x="281982" y="135305"/>
                  </a:lnTo>
                  <a:lnTo>
                    <a:pt x="304299" y="181428"/>
                  </a:lnTo>
                  <a:lnTo>
                    <a:pt x="325501" y="228028"/>
                  </a:lnTo>
                  <a:lnTo>
                    <a:pt x="345581" y="275084"/>
                  </a:lnTo>
                  <a:lnTo>
                    <a:pt x="364534" y="322577"/>
                  </a:lnTo>
                  <a:lnTo>
                    <a:pt x="382353" y="370486"/>
                  </a:lnTo>
                  <a:lnTo>
                    <a:pt x="399030" y="418791"/>
                  </a:lnTo>
                  <a:lnTo>
                    <a:pt x="414561" y="467473"/>
                  </a:lnTo>
                  <a:lnTo>
                    <a:pt x="428938" y="516511"/>
                  </a:lnTo>
                  <a:lnTo>
                    <a:pt x="442154" y="565886"/>
                  </a:lnTo>
                  <a:lnTo>
                    <a:pt x="454205" y="615576"/>
                  </a:lnTo>
                  <a:lnTo>
                    <a:pt x="465082" y="665562"/>
                  </a:lnTo>
                  <a:lnTo>
                    <a:pt x="474780" y="715823"/>
                  </a:lnTo>
                  <a:lnTo>
                    <a:pt x="483292" y="766341"/>
                  </a:lnTo>
                  <a:lnTo>
                    <a:pt x="490612" y="817094"/>
                  </a:lnTo>
                  <a:lnTo>
                    <a:pt x="496733" y="868062"/>
                  </a:lnTo>
                  <a:lnTo>
                    <a:pt x="501650" y="919226"/>
                  </a:lnTo>
                  <a:lnTo>
                    <a:pt x="662559" y="920495"/>
                  </a:lnTo>
                  <a:lnTo>
                    <a:pt x="388239" y="1117854"/>
                  </a:lnTo>
                  <a:lnTo>
                    <a:pt x="97663" y="915797"/>
                  </a:lnTo>
                  <a:lnTo>
                    <a:pt x="258445" y="917194"/>
                  </a:lnTo>
                  <a:lnTo>
                    <a:pt x="253058" y="867808"/>
                  </a:lnTo>
                  <a:lnTo>
                    <a:pt x="246405" y="818640"/>
                  </a:lnTo>
                  <a:lnTo>
                    <a:pt x="238495" y="769710"/>
                  </a:lnTo>
                  <a:lnTo>
                    <a:pt x="229334" y="721044"/>
                  </a:lnTo>
                  <a:lnTo>
                    <a:pt x="218931" y="672665"/>
                  </a:lnTo>
                  <a:lnTo>
                    <a:pt x="207293" y="624596"/>
                  </a:lnTo>
                  <a:lnTo>
                    <a:pt x="194428" y="576861"/>
                  </a:lnTo>
                  <a:lnTo>
                    <a:pt x="180343" y="529483"/>
                  </a:lnTo>
                  <a:lnTo>
                    <a:pt x="165048" y="482487"/>
                  </a:lnTo>
                  <a:lnTo>
                    <a:pt x="148548" y="435895"/>
                  </a:lnTo>
                  <a:lnTo>
                    <a:pt x="130853" y="389731"/>
                  </a:lnTo>
                  <a:lnTo>
                    <a:pt x="111969" y="344019"/>
                  </a:lnTo>
                  <a:lnTo>
                    <a:pt x="91905" y="298783"/>
                  </a:lnTo>
                  <a:lnTo>
                    <a:pt x="70668" y="254045"/>
                  </a:lnTo>
                  <a:lnTo>
                    <a:pt x="48267" y="209831"/>
                  </a:lnTo>
                  <a:lnTo>
                    <a:pt x="24708" y="166162"/>
                  </a:lnTo>
                  <a:lnTo>
                    <a:pt x="0" y="123062"/>
                  </a:lnTo>
                  <a:lnTo>
                    <a:pt x="208407" y="0"/>
                  </a:lnTo>
                  <a:close/>
                </a:path>
              </a:pathLst>
            </a:custGeom>
            <a:grpFill/>
            <a:ln w="12700">
              <a:solidFill>
                <a:srgbClr val="FFFFFF"/>
              </a:solidFill>
            </a:ln>
          </p:spPr>
          <p:txBody>
            <a:bodyPr wrap="square" lIns="0" tIns="0" rIns="0" bIns="0" rtlCol="0"/>
            <a:lstStyle/>
            <a:p>
              <a:endParaRPr sz="1800"/>
            </a:p>
          </p:txBody>
        </p:sp>
      </p:grpSp>
      <p:sp>
        <p:nvSpPr>
          <p:cNvPr id="9" name="object 9"/>
          <p:cNvSpPr txBox="1"/>
          <p:nvPr/>
        </p:nvSpPr>
        <p:spPr>
          <a:xfrm>
            <a:off x="7752461" y="4103371"/>
            <a:ext cx="1430176" cy="499432"/>
          </a:xfrm>
          <a:prstGeom prst="rect">
            <a:avLst/>
          </a:prstGeom>
        </p:spPr>
        <p:txBody>
          <a:bodyPr vert="horz" wrap="square" lIns="0" tIns="48895" rIns="0" bIns="0" rtlCol="0">
            <a:spAutoFit/>
          </a:bodyPr>
          <a:lstStyle/>
          <a:p>
            <a:pPr marL="12700" marR="5080" indent="83818" algn="just">
              <a:lnSpc>
                <a:spcPct val="86200"/>
              </a:lnSpc>
              <a:spcBef>
                <a:spcPts val="385"/>
              </a:spcBef>
            </a:pPr>
            <a:r>
              <a:rPr sz="1700" spc="-11">
                <a:solidFill>
                  <a:srgbClr val="66666F"/>
                </a:solidFill>
                <a:latin typeface="Open Sans" panose="020B0606030504020204" pitchFamily="34" charset="0"/>
                <a:cs typeface="Open Sans" panose="020B0606030504020204" pitchFamily="34" charset="0"/>
              </a:rPr>
              <a:t>Nursing</a:t>
            </a:r>
            <a:r>
              <a:rPr lang="en-US" sz="1700" spc="-11">
                <a:solidFill>
                  <a:srgbClr val="66666F"/>
                </a:solidFill>
                <a:latin typeface="Open Sans" panose="020B0606030504020204" pitchFamily="34" charset="0"/>
                <a:cs typeface="Open Sans" panose="020B0606030504020204" pitchFamily="34" charset="0"/>
              </a:rPr>
              <a:t> </a:t>
            </a:r>
            <a:r>
              <a:rPr sz="1700">
                <a:solidFill>
                  <a:srgbClr val="66666F"/>
                </a:solidFill>
                <a:latin typeface="Open Sans" panose="020B0606030504020204" pitchFamily="34" charset="0"/>
                <a:cs typeface="Open Sans" panose="020B0606030504020204" pitchFamily="34" charset="0"/>
              </a:rPr>
              <a:t>Staff</a:t>
            </a:r>
            <a:r>
              <a:rPr lang="en-US" sz="1700">
                <a:solidFill>
                  <a:srgbClr val="66666F"/>
                </a:solidFill>
                <a:latin typeface="Open Sans" panose="020B0606030504020204" pitchFamily="34" charset="0"/>
                <a:cs typeface="Open Sans" panose="020B0606030504020204" pitchFamily="34" charset="0"/>
              </a:rPr>
              <a:t> </a:t>
            </a:r>
            <a:r>
              <a:rPr sz="1700" spc="-25">
                <a:solidFill>
                  <a:srgbClr val="66666F"/>
                </a:solidFill>
                <a:latin typeface="Open Sans" panose="020B0606030504020204" pitchFamily="34" charset="0"/>
                <a:cs typeface="Open Sans" panose="020B0606030504020204" pitchFamily="34" charset="0"/>
              </a:rPr>
              <a:t>and </a:t>
            </a:r>
            <a:r>
              <a:rPr sz="1700" spc="-11">
                <a:solidFill>
                  <a:srgbClr val="66666F"/>
                </a:solidFill>
                <a:latin typeface="Open Sans" panose="020B0606030504020204" pitchFamily="34" charset="0"/>
                <a:cs typeface="Open Sans" panose="020B0606030504020204" pitchFamily="34" charset="0"/>
              </a:rPr>
              <a:t>Providers</a:t>
            </a:r>
            <a:endParaRPr sz="1700">
              <a:latin typeface="Open Sans" panose="020B0606030504020204" pitchFamily="34" charset="0"/>
              <a:cs typeface="Open Sans" panose="020B0606030504020204" pitchFamily="34" charset="0"/>
            </a:endParaRPr>
          </a:p>
        </p:txBody>
      </p:sp>
      <p:grpSp>
        <p:nvGrpSpPr>
          <p:cNvPr id="10" name="object 10"/>
          <p:cNvGrpSpPr/>
          <p:nvPr/>
        </p:nvGrpSpPr>
        <p:grpSpPr>
          <a:xfrm>
            <a:off x="6704332" y="5016754"/>
            <a:ext cx="1114425" cy="989965"/>
            <a:chOff x="6704330" y="5016753"/>
            <a:chExt cx="1114425" cy="989965"/>
          </a:xfrm>
          <a:solidFill>
            <a:schemeClr val="accent1"/>
          </a:solidFill>
        </p:grpSpPr>
        <p:sp>
          <p:nvSpPr>
            <p:cNvPr id="11" name="object 11"/>
            <p:cNvSpPr/>
            <p:nvPr/>
          </p:nvSpPr>
          <p:spPr>
            <a:xfrm>
              <a:off x="6710680" y="5023103"/>
              <a:ext cx="1101725" cy="977265"/>
            </a:xfrm>
            <a:custGeom>
              <a:avLst/>
              <a:gdLst/>
              <a:ahLst/>
              <a:cxnLst/>
              <a:rect l="l" t="t" r="r" b="b"/>
              <a:pathLst>
                <a:path w="1101725" h="977264">
                  <a:moveTo>
                    <a:pt x="909827" y="0"/>
                  </a:moveTo>
                  <a:lnTo>
                    <a:pt x="877929" y="40328"/>
                  </a:lnTo>
                  <a:lnTo>
                    <a:pt x="845014" y="79728"/>
                  </a:lnTo>
                  <a:lnTo>
                    <a:pt x="811104" y="118183"/>
                  </a:lnTo>
                  <a:lnTo>
                    <a:pt x="776220" y="155676"/>
                  </a:lnTo>
                  <a:lnTo>
                    <a:pt x="740383" y="192191"/>
                  </a:lnTo>
                  <a:lnTo>
                    <a:pt x="703616" y="227712"/>
                  </a:lnTo>
                  <a:lnTo>
                    <a:pt x="665939" y="262221"/>
                  </a:lnTo>
                  <a:lnTo>
                    <a:pt x="627375" y="295703"/>
                  </a:lnTo>
                  <a:lnTo>
                    <a:pt x="587945" y="328140"/>
                  </a:lnTo>
                  <a:lnTo>
                    <a:pt x="547670" y="359516"/>
                  </a:lnTo>
                  <a:lnTo>
                    <a:pt x="506572" y="389815"/>
                  </a:lnTo>
                  <a:lnTo>
                    <a:pt x="464673" y="419019"/>
                  </a:lnTo>
                  <a:lnTo>
                    <a:pt x="421994" y="447113"/>
                  </a:lnTo>
                  <a:lnTo>
                    <a:pt x="378556" y="474080"/>
                  </a:lnTo>
                  <a:lnTo>
                    <a:pt x="334382" y="499903"/>
                  </a:lnTo>
                  <a:lnTo>
                    <a:pt x="289493" y="524565"/>
                  </a:lnTo>
                  <a:lnTo>
                    <a:pt x="243910" y="548051"/>
                  </a:lnTo>
                  <a:lnTo>
                    <a:pt x="197654" y="570344"/>
                  </a:lnTo>
                  <a:lnTo>
                    <a:pt x="150749" y="591426"/>
                  </a:lnTo>
                  <a:lnTo>
                    <a:pt x="102362" y="438150"/>
                  </a:lnTo>
                  <a:lnTo>
                    <a:pt x="0" y="776706"/>
                  </a:lnTo>
                  <a:lnTo>
                    <a:pt x="272288" y="976795"/>
                  </a:lnTo>
                  <a:lnTo>
                    <a:pt x="223900" y="823404"/>
                  </a:lnTo>
                  <a:lnTo>
                    <a:pt x="270852" y="803041"/>
                  </a:lnTo>
                  <a:lnTo>
                    <a:pt x="317242" y="781606"/>
                  </a:lnTo>
                  <a:lnTo>
                    <a:pt x="363055" y="759111"/>
                  </a:lnTo>
                  <a:lnTo>
                    <a:pt x="408273" y="735570"/>
                  </a:lnTo>
                  <a:lnTo>
                    <a:pt x="452880" y="710995"/>
                  </a:lnTo>
                  <a:lnTo>
                    <a:pt x="496860" y="685400"/>
                  </a:lnTo>
                  <a:lnTo>
                    <a:pt x="540196" y="658797"/>
                  </a:lnTo>
                  <a:lnTo>
                    <a:pt x="582872" y="631198"/>
                  </a:lnTo>
                  <a:lnTo>
                    <a:pt x="624870" y="602618"/>
                  </a:lnTo>
                  <a:lnTo>
                    <a:pt x="666175" y="573068"/>
                  </a:lnTo>
                  <a:lnTo>
                    <a:pt x="706770" y="542563"/>
                  </a:lnTo>
                  <a:lnTo>
                    <a:pt x="746639" y="511113"/>
                  </a:lnTo>
                  <a:lnTo>
                    <a:pt x="785764" y="478734"/>
                  </a:lnTo>
                  <a:lnTo>
                    <a:pt x="824130" y="445437"/>
                  </a:lnTo>
                  <a:lnTo>
                    <a:pt x="861719" y="411235"/>
                  </a:lnTo>
                  <a:lnTo>
                    <a:pt x="898516" y="376141"/>
                  </a:lnTo>
                  <a:lnTo>
                    <a:pt x="934504" y="340168"/>
                  </a:lnTo>
                  <a:lnTo>
                    <a:pt x="969665" y="303330"/>
                  </a:lnTo>
                  <a:lnTo>
                    <a:pt x="1003985" y="265638"/>
                  </a:lnTo>
                  <a:lnTo>
                    <a:pt x="1037446" y="227106"/>
                  </a:lnTo>
                  <a:lnTo>
                    <a:pt x="1070031" y="187747"/>
                  </a:lnTo>
                  <a:lnTo>
                    <a:pt x="1101725" y="147574"/>
                  </a:lnTo>
                  <a:lnTo>
                    <a:pt x="909827" y="0"/>
                  </a:lnTo>
                  <a:close/>
                </a:path>
              </a:pathLst>
            </a:custGeom>
            <a:grpFill/>
          </p:spPr>
          <p:txBody>
            <a:bodyPr wrap="square" lIns="0" tIns="0" rIns="0" bIns="0" rtlCol="0"/>
            <a:lstStyle/>
            <a:p>
              <a:endParaRPr sz="1800"/>
            </a:p>
          </p:txBody>
        </p:sp>
        <p:sp>
          <p:nvSpPr>
            <p:cNvPr id="12" name="object 12"/>
            <p:cNvSpPr/>
            <p:nvPr/>
          </p:nvSpPr>
          <p:spPr>
            <a:xfrm>
              <a:off x="6710680" y="5023103"/>
              <a:ext cx="1101725" cy="977265"/>
            </a:xfrm>
            <a:custGeom>
              <a:avLst/>
              <a:gdLst/>
              <a:ahLst/>
              <a:cxnLst/>
              <a:rect l="l" t="t" r="r" b="b"/>
              <a:pathLst>
                <a:path w="1101725" h="977264">
                  <a:moveTo>
                    <a:pt x="1101725" y="147574"/>
                  </a:moveTo>
                  <a:lnTo>
                    <a:pt x="1070031" y="187747"/>
                  </a:lnTo>
                  <a:lnTo>
                    <a:pt x="1037446" y="227106"/>
                  </a:lnTo>
                  <a:lnTo>
                    <a:pt x="1003985" y="265638"/>
                  </a:lnTo>
                  <a:lnTo>
                    <a:pt x="969665" y="303330"/>
                  </a:lnTo>
                  <a:lnTo>
                    <a:pt x="934504" y="340168"/>
                  </a:lnTo>
                  <a:lnTo>
                    <a:pt x="898516" y="376141"/>
                  </a:lnTo>
                  <a:lnTo>
                    <a:pt x="861719" y="411235"/>
                  </a:lnTo>
                  <a:lnTo>
                    <a:pt x="824130" y="445437"/>
                  </a:lnTo>
                  <a:lnTo>
                    <a:pt x="785764" y="478734"/>
                  </a:lnTo>
                  <a:lnTo>
                    <a:pt x="746639" y="511113"/>
                  </a:lnTo>
                  <a:lnTo>
                    <a:pt x="706770" y="542563"/>
                  </a:lnTo>
                  <a:lnTo>
                    <a:pt x="666175" y="573068"/>
                  </a:lnTo>
                  <a:lnTo>
                    <a:pt x="624870" y="602618"/>
                  </a:lnTo>
                  <a:lnTo>
                    <a:pt x="582872" y="631198"/>
                  </a:lnTo>
                  <a:lnTo>
                    <a:pt x="540196" y="658797"/>
                  </a:lnTo>
                  <a:lnTo>
                    <a:pt x="496860" y="685400"/>
                  </a:lnTo>
                  <a:lnTo>
                    <a:pt x="452880" y="710995"/>
                  </a:lnTo>
                  <a:lnTo>
                    <a:pt x="408273" y="735570"/>
                  </a:lnTo>
                  <a:lnTo>
                    <a:pt x="363055" y="759111"/>
                  </a:lnTo>
                  <a:lnTo>
                    <a:pt x="317242" y="781606"/>
                  </a:lnTo>
                  <a:lnTo>
                    <a:pt x="270852" y="803041"/>
                  </a:lnTo>
                  <a:lnTo>
                    <a:pt x="223900" y="823404"/>
                  </a:lnTo>
                  <a:lnTo>
                    <a:pt x="272288" y="976795"/>
                  </a:lnTo>
                  <a:lnTo>
                    <a:pt x="0" y="776706"/>
                  </a:lnTo>
                  <a:lnTo>
                    <a:pt x="102362" y="438150"/>
                  </a:lnTo>
                  <a:lnTo>
                    <a:pt x="150749" y="591426"/>
                  </a:lnTo>
                  <a:lnTo>
                    <a:pt x="197654" y="570344"/>
                  </a:lnTo>
                  <a:lnTo>
                    <a:pt x="243910" y="548051"/>
                  </a:lnTo>
                  <a:lnTo>
                    <a:pt x="289493" y="524565"/>
                  </a:lnTo>
                  <a:lnTo>
                    <a:pt x="334382" y="499903"/>
                  </a:lnTo>
                  <a:lnTo>
                    <a:pt x="378556" y="474080"/>
                  </a:lnTo>
                  <a:lnTo>
                    <a:pt x="421994" y="447113"/>
                  </a:lnTo>
                  <a:lnTo>
                    <a:pt x="464673" y="419019"/>
                  </a:lnTo>
                  <a:lnTo>
                    <a:pt x="506572" y="389815"/>
                  </a:lnTo>
                  <a:lnTo>
                    <a:pt x="547670" y="359516"/>
                  </a:lnTo>
                  <a:lnTo>
                    <a:pt x="587945" y="328140"/>
                  </a:lnTo>
                  <a:lnTo>
                    <a:pt x="627375" y="295703"/>
                  </a:lnTo>
                  <a:lnTo>
                    <a:pt x="665939" y="262221"/>
                  </a:lnTo>
                  <a:lnTo>
                    <a:pt x="703616" y="227712"/>
                  </a:lnTo>
                  <a:lnTo>
                    <a:pt x="740383" y="192191"/>
                  </a:lnTo>
                  <a:lnTo>
                    <a:pt x="776220" y="155676"/>
                  </a:lnTo>
                  <a:lnTo>
                    <a:pt x="811104" y="118183"/>
                  </a:lnTo>
                  <a:lnTo>
                    <a:pt x="845014" y="79728"/>
                  </a:lnTo>
                  <a:lnTo>
                    <a:pt x="877929" y="40328"/>
                  </a:lnTo>
                  <a:lnTo>
                    <a:pt x="909827" y="0"/>
                  </a:lnTo>
                  <a:lnTo>
                    <a:pt x="1101725" y="147574"/>
                  </a:lnTo>
                  <a:close/>
                </a:path>
              </a:pathLst>
            </a:custGeom>
            <a:grpFill/>
            <a:ln w="12699">
              <a:solidFill>
                <a:srgbClr val="FFFFFF"/>
              </a:solidFill>
            </a:ln>
          </p:spPr>
          <p:txBody>
            <a:bodyPr wrap="square" lIns="0" tIns="0" rIns="0" bIns="0" rtlCol="0"/>
            <a:lstStyle/>
            <a:p>
              <a:endParaRPr sz="1800"/>
            </a:p>
          </p:txBody>
        </p:sp>
      </p:grpSp>
      <p:sp>
        <p:nvSpPr>
          <p:cNvPr id="13" name="object 13"/>
          <p:cNvSpPr txBox="1"/>
          <p:nvPr/>
        </p:nvSpPr>
        <p:spPr>
          <a:xfrm>
            <a:off x="5632830" y="5641949"/>
            <a:ext cx="925831" cy="743793"/>
          </a:xfrm>
          <a:prstGeom prst="rect">
            <a:avLst/>
          </a:prstGeom>
        </p:spPr>
        <p:txBody>
          <a:bodyPr vert="horz" wrap="square" lIns="0" tIns="50800" rIns="0" bIns="0" rtlCol="0">
            <a:spAutoFit/>
          </a:bodyPr>
          <a:lstStyle/>
          <a:p>
            <a:pPr marL="167636" marR="5080" indent="-155571">
              <a:lnSpc>
                <a:spcPts val="1751"/>
              </a:lnSpc>
              <a:spcBef>
                <a:spcPts val="400"/>
              </a:spcBef>
            </a:pPr>
            <a:r>
              <a:rPr sz="1700">
                <a:solidFill>
                  <a:srgbClr val="66666F"/>
                </a:solidFill>
                <a:latin typeface="Open Sans" panose="020B0606030504020204" pitchFamily="34" charset="0"/>
                <a:cs typeface="Open Sans" panose="020B0606030504020204" pitchFamily="34" charset="0"/>
              </a:rPr>
              <a:t>Coders</a:t>
            </a:r>
            <a:r>
              <a:rPr sz="1700" spc="-20">
                <a:solidFill>
                  <a:srgbClr val="66666F"/>
                </a:solidFill>
                <a:latin typeface="Open Sans" panose="020B0606030504020204" pitchFamily="34" charset="0"/>
                <a:cs typeface="Open Sans" panose="020B0606030504020204" pitchFamily="34" charset="0"/>
              </a:rPr>
              <a:t> </a:t>
            </a:r>
            <a:r>
              <a:rPr sz="1700" spc="-60">
                <a:solidFill>
                  <a:srgbClr val="66666F"/>
                </a:solidFill>
                <a:latin typeface="Open Sans" panose="020B0606030504020204" pitchFamily="34" charset="0"/>
                <a:cs typeface="Open Sans" panose="020B0606030504020204" pitchFamily="34" charset="0"/>
              </a:rPr>
              <a:t>&amp; </a:t>
            </a:r>
            <a:r>
              <a:rPr sz="1700" spc="-11">
                <a:solidFill>
                  <a:srgbClr val="66666F"/>
                </a:solidFill>
                <a:latin typeface="Open Sans" panose="020B0606030504020204" pitchFamily="34" charset="0"/>
                <a:cs typeface="Open Sans" panose="020B0606030504020204" pitchFamily="34" charset="0"/>
              </a:rPr>
              <a:t>Billers</a:t>
            </a:r>
            <a:endParaRPr sz="1700">
              <a:latin typeface="Open Sans" panose="020B0606030504020204" pitchFamily="34" charset="0"/>
              <a:cs typeface="Open Sans" panose="020B0606030504020204" pitchFamily="34" charset="0"/>
            </a:endParaRPr>
          </a:p>
        </p:txBody>
      </p:sp>
      <p:grpSp>
        <p:nvGrpSpPr>
          <p:cNvPr id="14" name="object 14"/>
          <p:cNvGrpSpPr/>
          <p:nvPr/>
        </p:nvGrpSpPr>
        <p:grpSpPr>
          <a:xfrm>
            <a:off x="4374770" y="5070603"/>
            <a:ext cx="1149351" cy="851535"/>
            <a:chOff x="4374769" y="5070602"/>
            <a:chExt cx="1149350" cy="851535"/>
          </a:xfrm>
          <a:solidFill>
            <a:schemeClr val="accent1"/>
          </a:solidFill>
        </p:grpSpPr>
        <p:sp>
          <p:nvSpPr>
            <p:cNvPr id="15" name="object 15"/>
            <p:cNvSpPr/>
            <p:nvPr/>
          </p:nvSpPr>
          <p:spPr>
            <a:xfrm>
              <a:off x="4381119" y="5076952"/>
              <a:ext cx="1136650" cy="838835"/>
            </a:xfrm>
            <a:custGeom>
              <a:avLst/>
              <a:gdLst/>
              <a:ahLst/>
              <a:cxnLst/>
              <a:rect l="l" t="t" r="r" b="b"/>
              <a:pathLst>
                <a:path w="1136650" h="838835">
                  <a:moveTo>
                    <a:pt x="447801" y="0"/>
                  </a:moveTo>
                  <a:lnTo>
                    <a:pt x="94487" y="19939"/>
                  </a:lnTo>
                  <a:lnTo>
                    <a:pt x="0" y="344297"/>
                  </a:lnTo>
                  <a:lnTo>
                    <a:pt x="127507" y="246253"/>
                  </a:lnTo>
                  <a:lnTo>
                    <a:pt x="162764" y="283335"/>
                  </a:lnTo>
                  <a:lnTo>
                    <a:pt x="198835" y="319523"/>
                  </a:lnTo>
                  <a:lnTo>
                    <a:pt x="235701" y="354807"/>
                  </a:lnTo>
                  <a:lnTo>
                    <a:pt x="273346" y="389174"/>
                  </a:lnTo>
                  <a:lnTo>
                    <a:pt x="311751" y="422614"/>
                  </a:lnTo>
                  <a:lnTo>
                    <a:pt x="350899" y="455116"/>
                  </a:lnTo>
                  <a:lnTo>
                    <a:pt x="390772" y="486668"/>
                  </a:lnTo>
                  <a:lnTo>
                    <a:pt x="431353" y="517259"/>
                  </a:lnTo>
                  <a:lnTo>
                    <a:pt x="472624" y="546877"/>
                  </a:lnTo>
                  <a:lnTo>
                    <a:pt x="514567" y="575511"/>
                  </a:lnTo>
                  <a:lnTo>
                    <a:pt x="557164" y="603151"/>
                  </a:lnTo>
                  <a:lnTo>
                    <a:pt x="600399" y="629785"/>
                  </a:lnTo>
                  <a:lnTo>
                    <a:pt x="644252" y="655401"/>
                  </a:lnTo>
                  <a:lnTo>
                    <a:pt x="688707" y="679988"/>
                  </a:lnTo>
                  <a:lnTo>
                    <a:pt x="733746" y="703535"/>
                  </a:lnTo>
                  <a:lnTo>
                    <a:pt x="779351" y="726031"/>
                  </a:lnTo>
                  <a:lnTo>
                    <a:pt x="825504" y="747465"/>
                  </a:lnTo>
                  <a:lnTo>
                    <a:pt x="872188" y="767825"/>
                  </a:lnTo>
                  <a:lnTo>
                    <a:pt x="919385" y="787100"/>
                  </a:lnTo>
                  <a:lnTo>
                    <a:pt x="967078" y="805278"/>
                  </a:lnTo>
                  <a:lnTo>
                    <a:pt x="1015248" y="822349"/>
                  </a:lnTo>
                  <a:lnTo>
                    <a:pt x="1063878" y="838301"/>
                  </a:lnTo>
                  <a:lnTo>
                    <a:pt x="1136650" y="607415"/>
                  </a:lnTo>
                  <a:lnTo>
                    <a:pt x="1087814" y="591317"/>
                  </a:lnTo>
                  <a:lnTo>
                    <a:pt x="1039499" y="573945"/>
                  </a:lnTo>
                  <a:lnTo>
                    <a:pt x="991729" y="555315"/>
                  </a:lnTo>
                  <a:lnTo>
                    <a:pt x="944526" y="535440"/>
                  </a:lnTo>
                  <a:lnTo>
                    <a:pt x="897914" y="514336"/>
                  </a:lnTo>
                  <a:lnTo>
                    <a:pt x="851915" y="492016"/>
                  </a:lnTo>
                  <a:lnTo>
                    <a:pt x="806553" y="468496"/>
                  </a:lnTo>
                  <a:lnTo>
                    <a:pt x="761851" y="443790"/>
                  </a:lnTo>
                  <a:lnTo>
                    <a:pt x="717833" y="417912"/>
                  </a:lnTo>
                  <a:lnTo>
                    <a:pt x="674520" y="390878"/>
                  </a:lnTo>
                  <a:lnTo>
                    <a:pt x="631936" y="362701"/>
                  </a:lnTo>
                  <a:lnTo>
                    <a:pt x="590105" y="333397"/>
                  </a:lnTo>
                  <a:lnTo>
                    <a:pt x="549049" y="302980"/>
                  </a:lnTo>
                  <a:lnTo>
                    <a:pt x="508792" y="271464"/>
                  </a:lnTo>
                  <a:lnTo>
                    <a:pt x="469357" y="238864"/>
                  </a:lnTo>
                  <a:lnTo>
                    <a:pt x="430766" y="205195"/>
                  </a:lnTo>
                  <a:lnTo>
                    <a:pt x="393043" y="170471"/>
                  </a:lnTo>
                  <a:lnTo>
                    <a:pt x="356211" y="134706"/>
                  </a:lnTo>
                  <a:lnTo>
                    <a:pt x="320293" y="97917"/>
                  </a:lnTo>
                  <a:lnTo>
                    <a:pt x="447801" y="0"/>
                  </a:lnTo>
                  <a:close/>
                </a:path>
              </a:pathLst>
            </a:custGeom>
            <a:grpFill/>
          </p:spPr>
          <p:txBody>
            <a:bodyPr wrap="square" lIns="0" tIns="0" rIns="0" bIns="0" rtlCol="0"/>
            <a:lstStyle/>
            <a:p>
              <a:endParaRPr sz="1800"/>
            </a:p>
          </p:txBody>
        </p:sp>
        <p:sp>
          <p:nvSpPr>
            <p:cNvPr id="16" name="object 16"/>
            <p:cNvSpPr/>
            <p:nvPr/>
          </p:nvSpPr>
          <p:spPr>
            <a:xfrm>
              <a:off x="4381119" y="5076952"/>
              <a:ext cx="1136650" cy="838835"/>
            </a:xfrm>
            <a:custGeom>
              <a:avLst/>
              <a:gdLst/>
              <a:ahLst/>
              <a:cxnLst/>
              <a:rect l="l" t="t" r="r" b="b"/>
              <a:pathLst>
                <a:path w="1136650" h="838835">
                  <a:moveTo>
                    <a:pt x="1063878" y="838301"/>
                  </a:moveTo>
                  <a:lnTo>
                    <a:pt x="1015248" y="822349"/>
                  </a:lnTo>
                  <a:lnTo>
                    <a:pt x="967078" y="805278"/>
                  </a:lnTo>
                  <a:lnTo>
                    <a:pt x="919385" y="787100"/>
                  </a:lnTo>
                  <a:lnTo>
                    <a:pt x="872188" y="767825"/>
                  </a:lnTo>
                  <a:lnTo>
                    <a:pt x="825504" y="747465"/>
                  </a:lnTo>
                  <a:lnTo>
                    <a:pt x="779351" y="726031"/>
                  </a:lnTo>
                  <a:lnTo>
                    <a:pt x="733746" y="703535"/>
                  </a:lnTo>
                  <a:lnTo>
                    <a:pt x="688707" y="679988"/>
                  </a:lnTo>
                  <a:lnTo>
                    <a:pt x="644252" y="655401"/>
                  </a:lnTo>
                  <a:lnTo>
                    <a:pt x="600399" y="629785"/>
                  </a:lnTo>
                  <a:lnTo>
                    <a:pt x="557164" y="603151"/>
                  </a:lnTo>
                  <a:lnTo>
                    <a:pt x="514567" y="575511"/>
                  </a:lnTo>
                  <a:lnTo>
                    <a:pt x="472624" y="546877"/>
                  </a:lnTo>
                  <a:lnTo>
                    <a:pt x="431353" y="517259"/>
                  </a:lnTo>
                  <a:lnTo>
                    <a:pt x="390772" y="486668"/>
                  </a:lnTo>
                  <a:lnTo>
                    <a:pt x="350899" y="455116"/>
                  </a:lnTo>
                  <a:lnTo>
                    <a:pt x="311751" y="422614"/>
                  </a:lnTo>
                  <a:lnTo>
                    <a:pt x="273346" y="389174"/>
                  </a:lnTo>
                  <a:lnTo>
                    <a:pt x="235701" y="354807"/>
                  </a:lnTo>
                  <a:lnTo>
                    <a:pt x="198835" y="319523"/>
                  </a:lnTo>
                  <a:lnTo>
                    <a:pt x="162764" y="283335"/>
                  </a:lnTo>
                  <a:lnTo>
                    <a:pt x="127507" y="246253"/>
                  </a:lnTo>
                  <a:lnTo>
                    <a:pt x="0" y="344297"/>
                  </a:lnTo>
                  <a:lnTo>
                    <a:pt x="94487" y="19939"/>
                  </a:lnTo>
                  <a:lnTo>
                    <a:pt x="447801" y="0"/>
                  </a:lnTo>
                  <a:lnTo>
                    <a:pt x="320293" y="97917"/>
                  </a:lnTo>
                  <a:lnTo>
                    <a:pt x="356211" y="134706"/>
                  </a:lnTo>
                  <a:lnTo>
                    <a:pt x="393043" y="170471"/>
                  </a:lnTo>
                  <a:lnTo>
                    <a:pt x="430766" y="205195"/>
                  </a:lnTo>
                  <a:lnTo>
                    <a:pt x="469357" y="238864"/>
                  </a:lnTo>
                  <a:lnTo>
                    <a:pt x="508792" y="271464"/>
                  </a:lnTo>
                  <a:lnTo>
                    <a:pt x="549049" y="302980"/>
                  </a:lnTo>
                  <a:lnTo>
                    <a:pt x="590105" y="333397"/>
                  </a:lnTo>
                  <a:lnTo>
                    <a:pt x="631936" y="362701"/>
                  </a:lnTo>
                  <a:lnTo>
                    <a:pt x="674520" y="390878"/>
                  </a:lnTo>
                  <a:lnTo>
                    <a:pt x="717833" y="417912"/>
                  </a:lnTo>
                  <a:lnTo>
                    <a:pt x="761851" y="443790"/>
                  </a:lnTo>
                  <a:lnTo>
                    <a:pt x="806553" y="468496"/>
                  </a:lnTo>
                  <a:lnTo>
                    <a:pt x="851915" y="492016"/>
                  </a:lnTo>
                  <a:lnTo>
                    <a:pt x="897914" y="514336"/>
                  </a:lnTo>
                  <a:lnTo>
                    <a:pt x="944526" y="535440"/>
                  </a:lnTo>
                  <a:lnTo>
                    <a:pt x="991729" y="555315"/>
                  </a:lnTo>
                  <a:lnTo>
                    <a:pt x="1039499" y="573945"/>
                  </a:lnTo>
                  <a:lnTo>
                    <a:pt x="1087814" y="591317"/>
                  </a:lnTo>
                  <a:lnTo>
                    <a:pt x="1136650" y="607415"/>
                  </a:lnTo>
                  <a:lnTo>
                    <a:pt x="1063878" y="838301"/>
                  </a:lnTo>
                  <a:close/>
                </a:path>
              </a:pathLst>
            </a:custGeom>
            <a:grpFill/>
            <a:ln w="12700">
              <a:solidFill>
                <a:srgbClr val="FFFFFF"/>
              </a:solidFill>
            </a:ln>
          </p:spPr>
          <p:txBody>
            <a:bodyPr wrap="square" lIns="0" tIns="0" rIns="0" bIns="0" rtlCol="0"/>
            <a:lstStyle/>
            <a:p>
              <a:endParaRPr sz="1800"/>
            </a:p>
          </p:txBody>
        </p:sp>
      </p:grpSp>
      <p:sp>
        <p:nvSpPr>
          <p:cNvPr id="17" name="object 17"/>
          <p:cNvSpPr txBox="1"/>
          <p:nvPr/>
        </p:nvSpPr>
        <p:spPr>
          <a:xfrm>
            <a:off x="3569972" y="4103371"/>
            <a:ext cx="1124585" cy="724429"/>
          </a:xfrm>
          <a:prstGeom prst="rect">
            <a:avLst/>
          </a:prstGeom>
        </p:spPr>
        <p:txBody>
          <a:bodyPr vert="horz" wrap="square" lIns="0" tIns="48895" rIns="0" bIns="0" rtlCol="0">
            <a:spAutoFit/>
          </a:bodyPr>
          <a:lstStyle/>
          <a:p>
            <a:pPr marL="12065" marR="5080" algn="ctr">
              <a:lnSpc>
                <a:spcPct val="86200"/>
              </a:lnSpc>
              <a:spcBef>
                <a:spcPts val="385"/>
              </a:spcBef>
            </a:pPr>
            <a:r>
              <a:rPr sz="1700">
                <a:solidFill>
                  <a:srgbClr val="66666F"/>
                </a:solidFill>
                <a:latin typeface="Open Sans" panose="020B0606030504020204" pitchFamily="34" charset="0"/>
                <a:cs typeface="Open Sans" panose="020B0606030504020204" pitchFamily="34" charset="0"/>
              </a:rPr>
              <a:t>Back</a:t>
            </a:r>
            <a:r>
              <a:rPr sz="1700" spc="-25">
                <a:solidFill>
                  <a:srgbClr val="66666F"/>
                </a:solidFill>
                <a:latin typeface="Open Sans" panose="020B0606030504020204" pitchFamily="34" charset="0"/>
                <a:cs typeface="Open Sans" panose="020B0606030504020204" pitchFamily="34" charset="0"/>
              </a:rPr>
              <a:t> </a:t>
            </a:r>
            <a:r>
              <a:rPr sz="1700" spc="-20">
                <a:solidFill>
                  <a:srgbClr val="66666F"/>
                </a:solidFill>
                <a:latin typeface="Open Sans" panose="020B0606030504020204" pitchFamily="34" charset="0"/>
                <a:cs typeface="Open Sans" panose="020B0606030504020204" pitchFamily="34" charset="0"/>
              </a:rPr>
              <a:t>Office </a:t>
            </a:r>
            <a:r>
              <a:rPr sz="1700">
                <a:solidFill>
                  <a:srgbClr val="66666F"/>
                </a:solidFill>
                <a:latin typeface="Open Sans" panose="020B0606030504020204" pitchFamily="34" charset="0"/>
                <a:cs typeface="Open Sans" panose="020B0606030504020204" pitchFamily="34" charset="0"/>
              </a:rPr>
              <a:t>or</a:t>
            </a:r>
            <a:r>
              <a:rPr sz="1700" spc="-11">
                <a:solidFill>
                  <a:srgbClr val="66666F"/>
                </a:solidFill>
                <a:latin typeface="Open Sans" panose="020B0606030504020204" pitchFamily="34" charset="0"/>
                <a:cs typeface="Open Sans" panose="020B0606030504020204" pitchFamily="34" charset="0"/>
              </a:rPr>
              <a:t> Billing Company</a:t>
            </a:r>
            <a:endParaRPr sz="1700">
              <a:latin typeface="Open Sans" panose="020B0606030504020204" pitchFamily="34" charset="0"/>
              <a:cs typeface="Open Sans" panose="020B0606030504020204" pitchFamily="34" charset="0"/>
            </a:endParaRPr>
          </a:p>
        </p:txBody>
      </p:sp>
      <p:grpSp>
        <p:nvGrpSpPr>
          <p:cNvPr id="18" name="object 18"/>
          <p:cNvGrpSpPr/>
          <p:nvPr/>
        </p:nvGrpSpPr>
        <p:grpSpPr>
          <a:xfrm>
            <a:off x="3992311" y="2689749"/>
            <a:ext cx="568325" cy="1069975"/>
            <a:chOff x="3923919" y="2804795"/>
            <a:chExt cx="568325" cy="1069975"/>
          </a:xfrm>
          <a:solidFill>
            <a:schemeClr val="accent1"/>
          </a:solidFill>
        </p:grpSpPr>
        <p:sp>
          <p:nvSpPr>
            <p:cNvPr id="19" name="object 19"/>
            <p:cNvSpPr/>
            <p:nvPr/>
          </p:nvSpPr>
          <p:spPr>
            <a:xfrm>
              <a:off x="3930269" y="2811145"/>
              <a:ext cx="555625" cy="1057275"/>
            </a:xfrm>
            <a:custGeom>
              <a:avLst/>
              <a:gdLst/>
              <a:ahLst/>
              <a:cxnLst/>
              <a:rect l="l" t="t" r="r" b="b"/>
              <a:pathLst>
                <a:path w="555625" h="1057275">
                  <a:moveTo>
                    <a:pt x="405002" y="0"/>
                  </a:moveTo>
                  <a:lnTo>
                    <a:pt x="68706" y="33274"/>
                  </a:lnTo>
                  <a:lnTo>
                    <a:pt x="207263" y="114934"/>
                  </a:lnTo>
                  <a:lnTo>
                    <a:pt x="185873" y="161662"/>
                  </a:lnTo>
                  <a:lnTo>
                    <a:pt x="165621" y="208827"/>
                  </a:lnTo>
                  <a:lnTo>
                    <a:pt x="146512" y="256408"/>
                  </a:lnTo>
                  <a:lnTo>
                    <a:pt x="128551" y="304384"/>
                  </a:lnTo>
                  <a:lnTo>
                    <a:pt x="111741" y="352735"/>
                  </a:lnTo>
                  <a:lnTo>
                    <a:pt x="96089" y="401440"/>
                  </a:lnTo>
                  <a:lnTo>
                    <a:pt x="81598" y="450477"/>
                  </a:lnTo>
                  <a:lnTo>
                    <a:pt x="68273" y="499826"/>
                  </a:lnTo>
                  <a:lnTo>
                    <a:pt x="56119" y="549466"/>
                  </a:lnTo>
                  <a:lnTo>
                    <a:pt x="45140" y="599376"/>
                  </a:lnTo>
                  <a:lnTo>
                    <a:pt x="35341" y="649536"/>
                  </a:lnTo>
                  <a:lnTo>
                    <a:pt x="26728" y="699923"/>
                  </a:lnTo>
                  <a:lnTo>
                    <a:pt x="19304" y="750518"/>
                  </a:lnTo>
                  <a:lnTo>
                    <a:pt x="13074" y="801300"/>
                  </a:lnTo>
                  <a:lnTo>
                    <a:pt x="8043" y="852247"/>
                  </a:lnTo>
                  <a:lnTo>
                    <a:pt x="4215" y="903339"/>
                  </a:lnTo>
                  <a:lnTo>
                    <a:pt x="1595" y="954555"/>
                  </a:lnTo>
                  <a:lnTo>
                    <a:pt x="189" y="1005874"/>
                  </a:lnTo>
                  <a:lnTo>
                    <a:pt x="0" y="1057274"/>
                  </a:lnTo>
                  <a:lnTo>
                    <a:pt x="242061" y="1055242"/>
                  </a:lnTo>
                  <a:lnTo>
                    <a:pt x="242299" y="1005568"/>
                  </a:lnTo>
                  <a:lnTo>
                    <a:pt x="243816" y="955977"/>
                  </a:lnTo>
                  <a:lnTo>
                    <a:pt x="246607" y="906496"/>
                  </a:lnTo>
                  <a:lnTo>
                    <a:pt x="250667" y="857147"/>
                  </a:lnTo>
                  <a:lnTo>
                    <a:pt x="255992" y="807955"/>
                  </a:lnTo>
                  <a:lnTo>
                    <a:pt x="262575" y="758944"/>
                  </a:lnTo>
                  <a:lnTo>
                    <a:pt x="270413" y="710138"/>
                  </a:lnTo>
                  <a:lnTo>
                    <a:pt x="279501" y="661560"/>
                  </a:lnTo>
                  <a:lnTo>
                    <a:pt x="289832" y="613236"/>
                  </a:lnTo>
                  <a:lnTo>
                    <a:pt x="301403" y="565188"/>
                  </a:lnTo>
                  <a:lnTo>
                    <a:pt x="314209" y="517442"/>
                  </a:lnTo>
                  <a:lnTo>
                    <a:pt x="328244" y="470021"/>
                  </a:lnTo>
                  <a:lnTo>
                    <a:pt x="343503" y="422949"/>
                  </a:lnTo>
                  <a:lnTo>
                    <a:pt x="359982" y="376250"/>
                  </a:lnTo>
                  <a:lnTo>
                    <a:pt x="377676" y="329948"/>
                  </a:lnTo>
                  <a:lnTo>
                    <a:pt x="396579" y="284068"/>
                  </a:lnTo>
                  <a:lnTo>
                    <a:pt x="416686" y="238632"/>
                  </a:lnTo>
                  <a:lnTo>
                    <a:pt x="555116" y="320293"/>
                  </a:lnTo>
                  <a:lnTo>
                    <a:pt x="405002" y="0"/>
                  </a:lnTo>
                  <a:close/>
                </a:path>
              </a:pathLst>
            </a:custGeom>
            <a:grpFill/>
          </p:spPr>
          <p:txBody>
            <a:bodyPr wrap="square" lIns="0" tIns="0" rIns="0" bIns="0" rtlCol="0"/>
            <a:lstStyle/>
            <a:p>
              <a:endParaRPr sz="1800"/>
            </a:p>
          </p:txBody>
        </p:sp>
        <p:sp>
          <p:nvSpPr>
            <p:cNvPr id="20" name="object 20"/>
            <p:cNvSpPr/>
            <p:nvPr/>
          </p:nvSpPr>
          <p:spPr>
            <a:xfrm>
              <a:off x="3930269" y="2811145"/>
              <a:ext cx="555625" cy="1057275"/>
            </a:xfrm>
            <a:custGeom>
              <a:avLst/>
              <a:gdLst/>
              <a:ahLst/>
              <a:cxnLst/>
              <a:rect l="l" t="t" r="r" b="b"/>
              <a:pathLst>
                <a:path w="555625" h="1057275">
                  <a:moveTo>
                    <a:pt x="0" y="1057274"/>
                  </a:moveTo>
                  <a:lnTo>
                    <a:pt x="189" y="1005874"/>
                  </a:lnTo>
                  <a:lnTo>
                    <a:pt x="1595" y="954555"/>
                  </a:lnTo>
                  <a:lnTo>
                    <a:pt x="4215" y="903339"/>
                  </a:lnTo>
                  <a:lnTo>
                    <a:pt x="8043" y="852247"/>
                  </a:lnTo>
                  <a:lnTo>
                    <a:pt x="13074" y="801300"/>
                  </a:lnTo>
                  <a:lnTo>
                    <a:pt x="19304" y="750518"/>
                  </a:lnTo>
                  <a:lnTo>
                    <a:pt x="26728" y="699923"/>
                  </a:lnTo>
                  <a:lnTo>
                    <a:pt x="35341" y="649536"/>
                  </a:lnTo>
                  <a:lnTo>
                    <a:pt x="45140" y="599376"/>
                  </a:lnTo>
                  <a:lnTo>
                    <a:pt x="56119" y="549466"/>
                  </a:lnTo>
                  <a:lnTo>
                    <a:pt x="68273" y="499826"/>
                  </a:lnTo>
                  <a:lnTo>
                    <a:pt x="81598" y="450477"/>
                  </a:lnTo>
                  <a:lnTo>
                    <a:pt x="96089" y="401440"/>
                  </a:lnTo>
                  <a:lnTo>
                    <a:pt x="111741" y="352735"/>
                  </a:lnTo>
                  <a:lnTo>
                    <a:pt x="128551" y="304384"/>
                  </a:lnTo>
                  <a:lnTo>
                    <a:pt x="146512" y="256408"/>
                  </a:lnTo>
                  <a:lnTo>
                    <a:pt x="165621" y="208827"/>
                  </a:lnTo>
                  <a:lnTo>
                    <a:pt x="185873" y="161662"/>
                  </a:lnTo>
                  <a:lnTo>
                    <a:pt x="207263" y="114934"/>
                  </a:lnTo>
                  <a:lnTo>
                    <a:pt x="68706" y="33274"/>
                  </a:lnTo>
                  <a:lnTo>
                    <a:pt x="405002" y="0"/>
                  </a:lnTo>
                  <a:lnTo>
                    <a:pt x="555116" y="320293"/>
                  </a:lnTo>
                  <a:lnTo>
                    <a:pt x="416686" y="238632"/>
                  </a:lnTo>
                  <a:lnTo>
                    <a:pt x="396579" y="284068"/>
                  </a:lnTo>
                  <a:lnTo>
                    <a:pt x="377676" y="329948"/>
                  </a:lnTo>
                  <a:lnTo>
                    <a:pt x="359982" y="376250"/>
                  </a:lnTo>
                  <a:lnTo>
                    <a:pt x="343503" y="422949"/>
                  </a:lnTo>
                  <a:lnTo>
                    <a:pt x="328244" y="470021"/>
                  </a:lnTo>
                  <a:lnTo>
                    <a:pt x="314209" y="517442"/>
                  </a:lnTo>
                  <a:lnTo>
                    <a:pt x="301403" y="565188"/>
                  </a:lnTo>
                  <a:lnTo>
                    <a:pt x="289832" y="613236"/>
                  </a:lnTo>
                  <a:lnTo>
                    <a:pt x="279501" y="661560"/>
                  </a:lnTo>
                  <a:lnTo>
                    <a:pt x="270413" y="710138"/>
                  </a:lnTo>
                  <a:lnTo>
                    <a:pt x="262575" y="758944"/>
                  </a:lnTo>
                  <a:lnTo>
                    <a:pt x="255992" y="807955"/>
                  </a:lnTo>
                  <a:lnTo>
                    <a:pt x="250667" y="857147"/>
                  </a:lnTo>
                  <a:lnTo>
                    <a:pt x="246607" y="906496"/>
                  </a:lnTo>
                  <a:lnTo>
                    <a:pt x="243816" y="955977"/>
                  </a:lnTo>
                  <a:lnTo>
                    <a:pt x="242299" y="1005568"/>
                  </a:lnTo>
                  <a:lnTo>
                    <a:pt x="242061" y="1055242"/>
                  </a:lnTo>
                  <a:lnTo>
                    <a:pt x="0" y="1057274"/>
                  </a:lnTo>
                  <a:close/>
                </a:path>
              </a:pathLst>
            </a:custGeom>
            <a:grpFill/>
            <a:ln w="12700">
              <a:solidFill>
                <a:srgbClr val="FFFFFF"/>
              </a:solidFill>
            </a:ln>
          </p:spPr>
          <p:txBody>
            <a:bodyPr wrap="square" lIns="0" tIns="0" rIns="0" bIns="0" rtlCol="0"/>
            <a:lstStyle/>
            <a:p>
              <a:endParaRPr sz="1800"/>
            </a:p>
          </p:txBody>
        </p:sp>
      </p:grpSp>
      <p:sp>
        <p:nvSpPr>
          <p:cNvPr id="21" name="object 21"/>
          <p:cNvSpPr txBox="1"/>
          <p:nvPr/>
        </p:nvSpPr>
        <p:spPr>
          <a:xfrm>
            <a:off x="4445000" y="1906651"/>
            <a:ext cx="1072771" cy="500778"/>
          </a:xfrm>
          <a:prstGeom prst="rect">
            <a:avLst/>
          </a:prstGeom>
        </p:spPr>
        <p:txBody>
          <a:bodyPr vert="horz" wrap="square" lIns="0" tIns="13335" rIns="0" bIns="0" rtlCol="0">
            <a:spAutoFit/>
          </a:bodyPr>
          <a:lstStyle/>
          <a:p>
            <a:pPr algn="ctr">
              <a:lnSpc>
                <a:spcPts val="1895"/>
              </a:lnSpc>
              <a:spcBef>
                <a:spcPts val="105"/>
              </a:spcBef>
            </a:pPr>
            <a:r>
              <a:rPr sz="1700" spc="-11">
                <a:solidFill>
                  <a:srgbClr val="66666F"/>
                </a:solidFill>
                <a:latin typeface="Open Sans" panose="020B0606030504020204" pitchFamily="34" charset="0"/>
                <a:cs typeface="Open Sans" panose="020B0606030504020204" pitchFamily="34" charset="0"/>
              </a:rPr>
              <a:t>Final</a:t>
            </a:r>
            <a:endParaRPr sz="1700">
              <a:latin typeface="Open Sans" panose="020B0606030504020204" pitchFamily="34" charset="0"/>
              <a:cs typeface="Open Sans" panose="020B0606030504020204" pitchFamily="34" charset="0"/>
            </a:endParaRPr>
          </a:p>
          <a:p>
            <a:pPr algn="ctr">
              <a:lnSpc>
                <a:spcPts val="1895"/>
              </a:lnSpc>
            </a:pPr>
            <a:r>
              <a:rPr sz="1700" spc="-11">
                <a:solidFill>
                  <a:srgbClr val="66666F"/>
                </a:solidFill>
                <a:latin typeface="Open Sans" panose="020B0606030504020204" pitchFamily="34" charset="0"/>
                <a:cs typeface="Open Sans" panose="020B0606030504020204" pitchFamily="34" charset="0"/>
              </a:rPr>
              <a:t>Payment</a:t>
            </a:r>
            <a:endParaRPr sz="1700">
              <a:latin typeface="Open Sans" panose="020B0606030504020204" pitchFamily="34" charset="0"/>
              <a:cs typeface="Open Sans" panose="020B0606030504020204" pitchFamily="34" charset="0"/>
            </a:endParaRPr>
          </a:p>
        </p:txBody>
      </p:sp>
      <p:grpSp>
        <p:nvGrpSpPr>
          <p:cNvPr id="22" name="object 22"/>
          <p:cNvGrpSpPr/>
          <p:nvPr/>
        </p:nvGrpSpPr>
        <p:grpSpPr>
          <a:xfrm>
            <a:off x="5468113" y="1567561"/>
            <a:ext cx="1221105" cy="554355"/>
            <a:chOff x="5468111" y="1567561"/>
            <a:chExt cx="1221105" cy="554355"/>
          </a:xfrm>
          <a:solidFill>
            <a:schemeClr val="accent1"/>
          </a:solidFill>
        </p:grpSpPr>
        <p:sp>
          <p:nvSpPr>
            <p:cNvPr id="23" name="object 23"/>
            <p:cNvSpPr/>
            <p:nvPr/>
          </p:nvSpPr>
          <p:spPr>
            <a:xfrm>
              <a:off x="5474461" y="1573911"/>
              <a:ext cx="1208405" cy="541655"/>
            </a:xfrm>
            <a:custGeom>
              <a:avLst/>
              <a:gdLst/>
              <a:ahLst/>
              <a:cxnLst/>
              <a:rect l="l" t="t" r="r" b="b"/>
              <a:pathLst>
                <a:path w="1208404" h="541655">
                  <a:moveTo>
                    <a:pt x="1095502" y="0"/>
                  </a:moveTo>
                  <a:lnTo>
                    <a:pt x="1049273" y="154177"/>
                  </a:lnTo>
                  <a:lnTo>
                    <a:pt x="999429" y="144735"/>
                  </a:lnTo>
                  <a:lnTo>
                    <a:pt x="949441" y="136474"/>
                  </a:lnTo>
                  <a:lnTo>
                    <a:pt x="899331" y="129393"/>
                  </a:lnTo>
                  <a:lnTo>
                    <a:pt x="849118" y="123490"/>
                  </a:lnTo>
                  <a:lnTo>
                    <a:pt x="798824" y="118765"/>
                  </a:lnTo>
                  <a:lnTo>
                    <a:pt x="748470" y="115218"/>
                  </a:lnTo>
                  <a:lnTo>
                    <a:pt x="698076" y="112846"/>
                  </a:lnTo>
                  <a:lnTo>
                    <a:pt x="647663" y="111649"/>
                  </a:lnTo>
                  <a:lnTo>
                    <a:pt x="597252" y="111627"/>
                  </a:lnTo>
                  <a:lnTo>
                    <a:pt x="546863" y="112777"/>
                  </a:lnTo>
                  <a:lnTo>
                    <a:pt x="496518" y="115099"/>
                  </a:lnTo>
                  <a:lnTo>
                    <a:pt x="446236" y="118592"/>
                  </a:lnTo>
                  <a:lnTo>
                    <a:pt x="396039" y="123256"/>
                  </a:lnTo>
                  <a:lnTo>
                    <a:pt x="345947" y="129088"/>
                  </a:lnTo>
                  <a:lnTo>
                    <a:pt x="295982" y="136088"/>
                  </a:lnTo>
                  <a:lnTo>
                    <a:pt x="246164" y="144256"/>
                  </a:lnTo>
                  <a:lnTo>
                    <a:pt x="196513" y="153589"/>
                  </a:lnTo>
                  <a:lnTo>
                    <a:pt x="147050" y="164088"/>
                  </a:lnTo>
                  <a:lnTo>
                    <a:pt x="97796" y="175751"/>
                  </a:lnTo>
                  <a:lnTo>
                    <a:pt x="48773" y="188577"/>
                  </a:lnTo>
                  <a:lnTo>
                    <a:pt x="0" y="202564"/>
                  </a:lnTo>
                  <a:lnTo>
                    <a:pt x="69468" y="434466"/>
                  </a:lnTo>
                  <a:lnTo>
                    <a:pt x="118813" y="420403"/>
                  </a:lnTo>
                  <a:lnTo>
                    <a:pt x="168445" y="407676"/>
                  </a:lnTo>
                  <a:lnTo>
                    <a:pt x="218338" y="396288"/>
                  </a:lnTo>
                  <a:lnTo>
                    <a:pt x="268464" y="386241"/>
                  </a:lnTo>
                  <a:lnTo>
                    <a:pt x="318796" y="377535"/>
                  </a:lnTo>
                  <a:lnTo>
                    <a:pt x="369306" y="370172"/>
                  </a:lnTo>
                  <a:lnTo>
                    <a:pt x="419968" y="364153"/>
                  </a:lnTo>
                  <a:lnTo>
                    <a:pt x="470754" y="359480"/>
                  </a:lnTo>
                  <a:lnTo>
                    <a:pt x="521636" y="356155"/>
                  </a:lnTo>
                  <a:lnTo>
                    <a:pt x="572588" y="354179"/>
                  </a:lnTo>
                  <a:lnTo>
                    <a:pt x="623582" y="353552"/>
                  </a:lnTo>
                  <a:lnTo>
                    <a:pt x="674591" y="354278"/>
                  </a:lnTo>
                  <a:lnTo>
                    <a:pt x="725587" y="356356"/>
                  </a:lnTo>
                  <a:lnTo>
                    <a:pt x="776543" y="359789"/>
                  </a:lnTo>
                  <a:lnTo>
                    <a:pt x="827432" y="364578"/>
                  </a:lnTo>
                  <a:lnTo>
                    <a:pt x="878227" y="370725"/>
                  </a:lnTo>
                  <a:lnTo>
                    <a:pt x="928900" y="378230"/>
                  </a:lnTo>
                  <a:lnTo>
                    <a:pt x="979424" y="387096"/>
                  </a:lnTo>
                  <a:lnTo>
                    <a:pt x="933323" y="541147"/>
                  </a:lnTo>
                  <a:lnTo>
                    <a:pt x="1208278" y="318515"/>
                  </a:lnTo>
                  <a:lnTo>
                    <a:pt x="1095502" y="0"/>
                  </a:lnTo>
                  <a:close/>
                </a:path>
              </a:pathLst>
            </a:custGeom>
            <a:grpFill/>
          </p:spPr>
          <p:txBody>
            <a:bodyPr wrap="square" lIns="0" tIns="0" rIns="0" bIns="0" rtlCol="0"/>
            <a:lstStyle/>
            <a:p>
              <a:endParaRPr sz="1800"/>
            </a:p>
          </p:txBody>
        </p:sp>
        <p:sp>
          <p:nvSpPr>
            <p:cNvPr id="24" name="object 24"/>
            <p:cNvSpPr/>
            <p:nvPr/>
          </p:nvSpPr>
          <p:spPr>
            <a:xfrm>
              <a:off x="5474461" y="1573911"/>
              <a:ext cx="1208405" cy="541655"/>
            </a:xfrm>
            <a:custGeom>
              <a:avLst/>
              <a:gdLst/>
              <a:ahLst/>
              <a:cxnLst/>
              <a:rect l="l" t="t" r="r" b="b"/>
              <a:pathLst>
                <a:path w="1208404" h="541655">
                  <a:moveTo>
                    <a:pt x="0" y="202564"/>
                  </a:moveTo>
                  <a:lnTo>
                    <a:pt x="48773" y="188577"/>
                  </a:lnTo>
                  <a:lnTo>
                    <a:pt x="97796" y="175751"/>
                  </a:lnTo>
                  <a:lnTo>
                    <a:pt x="147050" y="164088"/>
                  </a:lnTo>
                  <a:lnTo>
                    <a:pt x="196513" y="153589"/>
                  </a:lnTo>
                  <a:lnTo>
                    <a:pt x="246164" y="144256"/>
                  </a:lnTo>
                  <a:lnTo>
                    <a:pt x="295982" y="136088"/>
                  </a:lnTo>
                  <a:lnTo>
                    <a:pt x="345947" y="129088"/>
                  </a:lnTo>
                  <a:lnTo>
                    <a:pt x="396039" y="123256"/>
                  </a:lnTo>
                  <a:lnTo>
                    <a:pt x="446236" y="118592"/>
                  </a:lnTo>
                  <a:lnTo>
                    <a:pt x="496518" y="115099"/>
                  </a:lnTo>
                  <a:lnTo>
                    <a:pt x="546863" y="112777"/>
                  </a:lnTo>
                  <a:lnTo>
                    <a:pt x="597252" y="111627"/>
                  </a:lnTo>
                  <a:lnTo>
                    <a:pt x="647663" y="111649"/>
                  </a:lnTo>
                  <a:lnTo>
                    <a:pt x="698076" y="112846"/>
                  </a:lnTo>
                  <a:lnTo>
                    <a:pt x="748470" y="115218"/>
                  </a:lnTo>
                  <a:lnTo>
                    <a:pt x="798824" y="118765"/>
                  </a:lnTo>
                  <a:lnTo>
                    <a:pt x="849118" y="123490"/>
                  </a:lnTo>
                  <a:lnTo>
                    <a:pt x="899331" y="129393"/>
                  </a:lnTo>
                  <a:lnTo>
                    <a:pt x="949441" y="136474"/>
                  </a:lnTo>
                  <a:lnTo>
                    <a:pt x="999429" y="144735"/>
                  </a:lnTo>
                  <a:lnTo>
                    <a:pt x="1049273" y="154177"/>
                  </a:lnTo>
                  <a:lnTo>
                    <a:pt x="1095502" y="0"/>
                  </a:lnTo>
                  <a:lnTo>
                    <a:pt x="1208278" y="318515"/>
                  </a:lnTo>
                  <a:lnTo>
                    <a:pt x="933323" y="541147"/>
                  </a:lnTo>
                  <a:lnTo>
                    <a:pt x="979424" y="387096"/>
                  </a:lnTo>
                  <a:lnTo>
                    <a:pt x="928900" y="378230"/>
                  </a:lnTo>
                  <a:lnTo>
                    <a:pt x="878227" y="370725"/>
                  </a:lnTo>
                  <a:lnTo>
                    <a:pt x="827432" y="364578"/>
                  </a:lnTo>
                  <a:lnTo>
                    <a:pt x="776543" y="359789"/>
                  </a:lnTo>
                  <a:lnTo>
                    <a:pt x="725587" y="356356"/>
                  </a:lnTo>
                  <a:lnTo>
                    <a:pt x="674591" y="354278"/>
                  </a:lnTo>
                  <a:lnTo>
                    <a:pt x="623582" y="353552"/>
                  </a:lnTo>
                  <a:lnTo>
                    <a:pt x="572588" y="354179"/>
                  </a:lnTo>
                  <a:lnTo>
                    <a:pt x="521636" y="356155"/>
                  </a:lnTo>
                  <a:lnTo>
                    <a:pt x="470754" y="359480"/>
                  </a:lnTo>
                  <a:lnTo>
                    <a:pt x="419968" y="364153"/>
                  </a:lnTo>
                  <a:lnTo>
                    <a:pt x="369306" y="370172"/>
                  </a:lnTo>
                  <a:lnTo>
                    <a:pt x="318796" y="377535"/>
                  </a:lnTo>
                  <a:lnTo>
                    <a:pt x="268464" y="386241"/>
                  </a:lnTo>
                  <a:lnTo>
                    <a:pt x="218338" y="396288"/>
                  </a:lnTo>
                  <a:lnTo>
                    <a:pt x="168445" y="407676"/>
                  </a:lnTo>
                  <a:lnTo>
                    <a:pt x="118813" y="420403"/>
                  </a:lnTo>
                  <a:lnTo>
                    <a:pt x="69468" y="434466"/>
                  </a:lnTo>
                  <a:lnTo>
                    <a:pt x="0" y="202564"/>
                  </a:lnTo>
                  <a:close/>
                </a:path>
              </a:pathLst>
            </a:custGeom>
            <a:grpFill/>
            <a:ln w="12700">
              <a:solidFill>
                <a:srgbClr val="FFFFFF"/>
              </a:solidFill>
            </a:ln>
          </p:spPr>
          <p:txBody>
            <a:bodyPr wrap="square" lIns="0" tIns="0" rIns="0" bIns="0" rtlCol="0"/>
            <a:lstStyle/>
            <a:p>
              <a:endParaRPr sz="1800"/>
            </a:p>
          </p:txBody>
        </p:sp>
      </p:grpSp>
      <p:grpSp>
        <p:nvGrpSpPr>
          <p:cNvPr id="25" name="object 25"/>
          <p:cNvGrpSpPr/>
          <p:nvPr/>
        </p:nvGrpSpPr>
        <p:grpSpPr>
          <a:xfrm>
            <a:off x="5088954" y="2904628"/>
            <a:ext cx="2222500" cy="1993900"/>
            <a:chOff x="5022850" y="2736850"/>
            <a:chExt cx="2222500" cy="1993900"/>
          </a:xfrm>
        </p:grpSpPr>
        <p:sp>
          <p:nvSpPr>
            <p:cNvPr id="26" name="object 26"/>
            <p:cNvSpPr/>
            <p:nvPr/>
          </p:nvSpPr>
          <p:spPr>
            <a:xfrm>
              <a:off x="5029200" y="2743200"/>
              <a:ext cx="2209800" cy="1981200"/>
            </a:xfrm>
            <a:custGeom>
              <a:avLst/>
              <a:gdLst/>
              <a:ahLst/>
              <a:cxnLst/>
              <a:rect l="l" t="t" r="r" b="b"/>
              <a:pathLst>
                <a:path w="2209800" h="1981200">
                  <a:moveTo>
                    <a:pt x="1104900" y="0"/>
                  </a:moveTo>
                  <a:lnTo>
                    <a:pt x="738124" y="366775"/>
                  </a:lnTo>
                  <a:lnTo>
                    <a:pt x="921512" y="366775"/>
                  </a:lnTo>
                  <a:lnTo>
                    <a:pt x="921512" y="513841"/>
                  </a:lnTo>
                  <a:lnTo>
                    <a:pt x="573151" y="513841"/>
                  </a:lnTo>
                  <a:lnTo>
                    <a:pt x="573151" y="807212"/>
                  </a:lnTo>
                  <a:lnTo>
                    <a:pt x="366775" y="807212"/>
                  </a:lnTo>
                  <a:lnTo>
                    <a:pt x="366775" y="623824"/>
                  </a:lnTo>
                  <a:lnTo>
                    <a:pt x="0" y="990600"/>
                  </a:lnTo>
                  <a:lnTo>
                    <a:pt x="366775" y="1357376"/>
                  </a:lnTo>
                  <a:lnTo>
                    <a:pt x="366775" y="1173988"/>
                  </a:lnTo>
                  <a:lnTo>
                    <a:pt x="573151" y="1173988"/>
                  </a:lnTo>
                  <a:lnTo>
                    <a:pt x="573151" y="1467358"/>
                  </a:lnTo>
                  <a:lnTo>
                    <a:pt x="921512" y="1467358"/>
                  </a:lnTo>
                  <a:lnTo>
                    <a:pt x="921512" y="1614424"/>
                  </a:lnTo>
                  <a:lnTo>
                    <a:pt x="738124" y="1614424"/>
                  </a:lnTo>
                  <a:lnTo>
                    <a:pt x="1104900" y="1981200"/>
                  </a:lnTo>
                  <a:lnTo>
                    <a:pt x="1471676" y="1614424"/>
                  </a:lnTo>
                  <a:lnTo>
                    <a:pt x="1288288" y="1614424"/>
                  </a:lnTo>
                  <a:lnTo>
                    <a:pt x="1288288" y="1467358"/>
                  </a:lnTo>
                  <a:lnTo>
                    <a:pt x="1636649" y="1467358"/>
                  </a:lnTo>
                  <a:lnTo>
                    <a:pt x="1636649" y="1173988"/>
                  </a:lnTo>
                  <a:lnTo>
                    <a:pt x="1843024" y="1173988"/>
                  </a:lnTo>
                  <a:lnTo>
                    <a:pt x="1843024" y="1357376"/>
                  </a:lnTo>
                  <a:lnTo>
                    <a:pt x="2209800" y="990600"/>
                  </a:lnTo>
                  <a:lnTo>
                    <a:pt x="1843024" y="623824"/>
                  </a:lnTo>
                  <a:lnTo>
                    <a:pt x="1843024" y="807212"/>
                  </a:lnTo>
                  <a:lnTo>
                    <a:pt x="1636649" y="807212"/>
                  </a:lnTo>
                  <a:lnTo>
                    <a:pt x="1636649" y="513841"/>
                  </a:lnTo>
                  <a:lnTo>
                    <a:pt x="1288288" y="513841"/>
                  </a:lnTo>
                  <a:lnTo>
                    <a:pt x="1288288" y="366775"/>
                  </a:lnTo>
                  <a:lnTo>
                    <a:pt x="1471676" y="366775"/>
                  </a:lnTo>
                  <a:lnTo>
                    <a:pt x="1104900" y="0"/>
                  </a:lnTo>
                  <a:close/>
                </a:path>
              </a:pathLst>
            </a:custGeom>
            <a:solidFill>
              <a:srgbClr val="C8C8C8"/>
            </a:solidFill>
          </p:spPr>
          <p:txBody>
            <a:bodyPr wrap="square" lIns="0" tIns="0" rIns="0" bIns="0" rtlCol="0"/>
            <a:lstStyle/>
            <a:p>
              <a:endParaRPr sz="1800"/>
            </a:p>
          </p:txBody>
        </p:sp>
        <p:sp>
          <p:nvSpPr>
            <p:cNvPr id="27" name="object 27"/>
            <p:cNvSpPr/>
            <p:nvPr/>
          </p:nvSpPr>
          <p:spPr>
            <a:xfrm>
              <a:off x="5029200" y="2743200"/>
              <a:ext cx="2209800" cy="1981200"/>
            </a:xfrm>
            <a:custGeom>
              <a:avLst/>
              <a:gdLst/>
              <a:ahLst/>
              <a:cxnLst/>
              <a:rect l="l" t="t" r="r" b="b"/>
              <a:pathLst>
                <a:path w="2209800" h="1981200">
                  <a:moveTo>
                    <a:pt x="0" y="990600"/>
                  </a:moveTo>
                  <a:lnTo>
                    <a:pt x="366775" y="623824"/>
                  </a:lnTo>
                  <a:lnTo>
                    <a:pt x="366775" y="807212"/>
                  </a:lnTo>
                  <a:lnTo>
                    <a:pt x="573151" y="807212"/>
                  </a:lnTo>
                  <a:lnTo>
                    <a:pt x="573151" y="513841"/>
                  </a:lnTo>
                  <a:lnTo>
                    <a:pt x="921512" y="513841"/>
                  </a:lnTo>
                  <a:lnTo>
                    <a:pt x="921512" y="366775"/>
                  </a:lnTo>
                  <a:lnTo>
                    <a:pt x="738124" y="366775"/>
                  </a:lnTo>
                  <a:lnTo>
                    <a:pt x="1104900" y="0"/>
                  </a:lnTo>
                  <a:lnTo>
                    <a:pt x="1471676" y="366775"/>
                  </a:lnTo>
                  <a:lnTo>
                    <a:pt x="1288288" y="366775"/>
                  </a:lnTo>
                  <a:lnTo>
                    <a:pt x="1288288" y="513841"/>
                  </a:lnTo>
                  <a:lnTo>
                    <a:pt x="1636649" y="513841"/>
                  </a:lnTo>
                  <a:lnTo>
                    <a:pt x="1636649" y="807212"/>
                  </a:lnTo>
                  <a:lnTo>
                    <a:pt x="1843024" y="807212"/>
                  </a:lnTo>
                  <a:lnTo>
                    <a:pt x="1843024" y="623824"/>
                  </a:lnTo>
                  <a:lnTo>
                    <a:pt x="2209800" y="990600"/>
                  </a:lnTo>
                  <a:lnTo>
                    <a:pt x="1843024" y="1357376"/>
                  </a:lnTo>
                  <a:lnTo>
                    <a:pt x="1843024" y="1173988"/>
                  </a:lnTo>
                  <a:lnTo>
                    <a:pt x="1636649" y="1173988"/>
                  </a:lnTo>
                  <a:lnTo>
                    <a:pt x="1636649" y="1467358"/>
                  </a:lnTo>
                  <a:lnTo>
                    <a:pt x="1288288" y="1467358"/>
                  </a:lnTo>
                  <a:lnTo>
                    <a:pt x="1288288" y="1614424"/>
                  </a:lnTo>
                  <a:lnTo>
                    <a:pt x="1471676" y="1614424"/>
                  </a:lnTo>
                  <a:lnTo>
                    <a:pt x="1104900" y="1981200"/>
                  </a:lnTo>
                  <a:lnTo>
                    <a:pt x="738124" y="1614424"/>
                  </a:lnTo>
                  <a:lnTo>
                    <a:pt x="921512" y="1614424"/>
                  </a:lnTo>
                  <a:lnTo>
                    <a:pt x="921512" y="1467358"/>
                  </a:lnTo>
                  <a:lnTo>
                    <a:pt x="573151" y="1467358"/>
                  </a:lnTo>
                  <a:lnTo>
                    <a:pt x="573151" y="1173988"/>
                  </a:lnTo>
                  <a:lnTo>
                    <a:pt x="366775" y="1173988"/>
                  </a:lnTo>
                  <a:lnTo>
                    <a:pt x="366775" y="1357376"/>
                  </a:lnTo>
                  <a:lnTo>
                    <a:pt x="0" y="990600"/>
                  </a:lnTo>
                  <a:close/>
                </a:path>
              </a:pathLst>
            </a:custGeom>
            <a:ln w="12700">
              <a:solidFill>
                <a:srgbClr val="66666F"/>
              </a:solidFill>
            </a:ln>
          </p:spPr>
          <p:txBody>
            <a:bodyPr wrap="square" lIns="0" tIns="0" rIns="0" bIns="0" rtlCol="0"/>
            <a:lstStyle/>
            <a:p>
              <a:endParaRPr sz="1800"/>
            </a:p>
          </p:txBody>
        </p:sp>
      </p:grpSp>
      <p:sp>
        <p:nvSpPr>
          <p:cNvPr id="28" name="object 28"/>
          <p:cNvSpPr txBox="1"/>
          <p:nvPr/>
        </p:nvSpPr>
        <p:spPr>
          <a:xfrm>
            <a:off x="5631689" y="3597463"/>
            <a:ext cx="1051179" cy="505908"/>
          </a:xfrm>
          <a:prstGeom prst="rect">
            <a:avLst/>
          </a:prstGeom>
        </p:spPr>
        <p:txBody>
          <a:bodyPr vert="horz" wrap="square" lIns="0" tIns="13335" rIns="0" bIns="0" rtlCol="0">
            <a:spAutoFit/>
          </a:bodyPr>
          <a:lstStyle/>
          <a:p>
            <a:pPr algn="ctr">
              <a:spcBef>
                <a:spcPts val="105"/>
              </a:spcBef>
            </a:pPr>
            <a:r>
              <a:rPr sz="1600" spc="-11" dirty="0">
                <a:solidFill>
                  <a:srgbClr val="66666F"/>
                </a:solidFill>
                <a:latin typeface="Open Sans" panose="020B0606030504020204" pitchFamily="34" charset="0"/>
                <a:cs typeface="Open Sans" panose="020B0606030504020204" pitchFamily="34" charset="0"/>
              </a:rPr>
              <a:t>Teamwork</a:t>
            </a:r>
            <a:endParaRPr sz="1600" dirty="0">
              <a:latin typeface="Open Sans" panose="020B0606030504020204" pitchFamily="34" charset="0"/>
              <a:cs typeface="Open Sans" panose="020B0606030504020204" pitchFamily="34" charset="0"/>
            </a:endParaRPr>
          </a:p>
          <a:p>
            <a:pPr algn="ctr">
              <a:lnSpc>
                <a:spcPct val="100000"/>
              </a:lnSpc>
            </a:pPr>
            <a:r>
              <a:rPr sz="1600" dirty="0">
                <a:solidFill>
                  <a:srgbClr val="66666F"/>
                </a:solidFill>
                <a:latin typeface="Open Sans" panose="020B0606030504020204" pitchFamily="34" charset="0"/>
                <a:cs typeface="Open Sans" panose="020B0606030504020204" pitchFamily="34" charset="0"/>
              </a:rPr>
              <a:t>&amp;</a:t>
            </a:r>
            <a:r>
              <a:rPr sz="1600" spc="-20" dirty="0">
                <a:solidFill>
                  <a:srgbClr val="66666F"/>
                </a:solidFill>
                <a:latin typeface="Open Sans" panose="020B0606030504020204" pitchFamily="34" charset="0"/>
                <a:cs typeface="Open Sans" panose="020B0606030504020204" pitchFamily="34" charset="0"/>
              </a:rPr>
              <a:t> </a:t>
            </a:r>
            <a:r>
              <a:rPr sz="1600" spc="-25" dirty="0">
                <a:solidFill>
                  <a:srgbClr val="66666F"/>
                </a:solidFill>
                <a:latin typeface="Open Sans" panose="020B0606030504020204" pitchFamily="34" charset="0"/>
                <a:cs typeface="Open Sans" panose="020B0606030504020204" pitchFamily="34" charset="0"/>
              </a:rPr>
              <a:t>CQ</a:t>
            </a:r>
            <a:r>
              <a:rPr lang="en-US" sz="1600" spc="-25" dirty="0">
                <a:solidFill>
                  <a:srgbClr val="66666F"/>
                </a:solidFill>
                <a:latin typeface="Open Sans" panose="020B0606030504020204" pitchFamily="34" charset="0"/>
                <a:cs typeface="Open Sans" panose="020B0606030504020204" pitchFamily="34" charset="0"/>
              </a:rPr>
              <a:t>I</a:t>
            </a:r>
            <a:endParaRPr sz="1600" dirty="0">
              <a:latin typeface="Open Sans" panose="020B0606030504020204" pitchFamily="34" charset="0"/>
              <a:cs typeface="Open Sans" panose="020B0606030504020204" pitchFamily="34" charset="0"/>
            </a:endParaRPr>
          </a:p>
        </p:txBody>
      </p:sp>
      <p:pic>
        <p:nvPicPr>
          <p:cNvPr id="29" name="object 29"/>
          <p:cNvPicPr/>
          <p:nvPr/>
        </p:nvPicPr>
        <p:blipFill>
          <a:blip r:embed="rId3" cstate="print"/>
          <a:stretch>
            <a:fillRect/>
          </a:stretch>
        </p:blipFill>
        <p:spPr>
          <a:xfrm>
            <a:off x="7447914" y="1518555"/>
            <a:ext cx="2286000" cy="2286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5928" y="1115695"/>
            <a:ext cx="2875915" cy="3949158"/>
          </a:xfrm>
          <a:prstGeom prst="rect">
            <a:avLst/>
          </a:prstGeom>
        </p:spPr>
        <p:txBody>
          <a:bodyPr vert="horz" wrap="square" lIns="0" tIns="73025" rIns="0" bIns="0" rtlCol="0">
            <a:spAutoFit/>
          </a:bodyPr>
          <a:lstStyle/>
          <a:p>
            <a:pPr marL="12700" marR="5080">
              <a:lnSpc>
                <a:spcPct val="90000"/>
              </a:lnSpc>
              <a:spcBef>
                <a:spcPts val="575"/>
              </a:spcBef>
            </a:pPr>
            <a:r>
              <a:rPr sz="4000" dirty="0">
                <a:solidFill>
                  <a:schemeClr val="accent1"/>
                </a:solidFill>
                <a:latin typeface="Open Sans" panose="020B0606030504020204" pitchFamily="34" charset="0"/>
                <a:cs typeface="Open Sans" panose="020B0606030504020204" pitchFamily="34" charset="0"/>
              </a:rPr>
              <a:t>Part</a:t>
            </a:r>
            <a:r>
              <a:rPr sz="4000" spc="-65" dirty="0">
                <a:solidFill>
                  <a:schemeClr val="accent1"/>
                </a:solidFill>
                <a:latin typeface="Open Sans" panose="020B0606030504020204" pitchFamily="34" charset="0"/>
                <a:cs typeface="Open Sans" panose="020B0606030504020204" pitchFamily="34" charset="0"/>
              </a:rPr>
              <a:t> </a:t>
            </a:r>
            <a:r>
              <a:rPr sz="4000" spc="-51" dirty="0">
                <a:solidFill>
                  <a:schemeClr val="accent1"/>
                </a:solidFill>
                <a:latin typeface="Open Sans" panose="020B0606030504020204" pitchFamily="34" charset="0"/>
                <a:cs typeface="Open Sans" panose="020B0606030504020204" pitchFamily="34" charset="0"/>
              </a:rPr>
              <a:t>B </a:t>
            </a:r>
            <a:r>
              <a:rPr sz="4000" spc="-11" dirty="0">
                <a:solidFill>
                  <a:schemeClr val="accent1"/>
                </a:solidFill>
                <a:latin typeface="Open Sans" panose="020B0606030504020204" pitchFamily="34" charset="0"/>
                <a:cs typeface="Open Sans" panose="020B0606030504020204" pitchFamily="34" charset="0"/>
              </a:rPr>
              <a:t>Accounts Receivable: Insurance </a:t>
            </a:r>
            <a:r>
              <a:rPr sz="4000" dirty="0">
                <a:solidFill>
                  <a:schemeClr val="accent1"/>
                </a:solidFill>
                <a:latin typeface="Open Sans" panose="020B0606030504020204" pitchFamily="34" charset="0"/>
                <a:cs typeface="Open Sans" panose="020B0606030504020204" pitchFamily="34" charset="0"/>
              </a:rPr>
              <a:t>Across</a:t>
            </a:r>
            <a:r>
              <a:rPr sz="4000" spc="-155" dirty="0">
                <a:solidFill>
                  <a:schemeClr val="accent1"/>
                </a:solidFill>
                <a:latin typeface="Open Sans" panose="020B0606030504020204" pitchFamily="34" charset="0"/>
                <a:cs typeface="Open Sans" panose="020B0606030504020204" pitchFamily="34" charset="0"/>
              </a:rPr>
              <a:t> </a:t>
            </a:r>
            <a:r>
              <a:rPr sz="4000" spc="-20" dirty="0">
                <a:solidFill>
                  <a:schemeClr val="accent1"/>
                </a:solidFill>
                <a:latin typeface="Open Sans" panose="020B0606030504020204" pitchFamily="34" charset="0"/>
                <a:cs typeface="Open Sans" panose="020B0606030504020204" pitchFamily="34" charset="0"/>
              </a:rPr>
              <a:t>U.S. </a:t>
            </a:r>
            <a:r>
              <a:rPr lang="en-US" sz="4000" spc="-20" dirty="0">
                <a:solidFill>
                  <a:schemeClr val="accent1"/>
                </a:solidFill>
                <a:latin typeface="Open Sans" panose="020B0606030504020204" pitchFamily="34" charset="0"/>
                <a:cs typeface="Open Sans" panose="020B0606030504020204" pitchFamily="34" charset="0"/>
              </a:rPr>
              <a:t>6</a:t>
            </a:r>
            <a:r>
              <a:rPr sz="4000" dirty="0">
                <a:solidFill>
                  <a:schemeClr val="accent1"/>
                </a:solidFill>
                <a:latin typeface="Open Sans" panose="020B0606030504020204" pitchFamily="34" charset="0"/>
                <a:cs typeface="Open Sans" panose="020B0606030504020204" pitchFamily="34" charset="0"/>
              </a:rPr>
              <a:t>/1/20</a:t>
            </a:r>
            <a:r>
              <a:rPr lang="en-US" sz="4000" dirty="0">
                <a:solidFill>
                  <a:schemeClr val="accent1"/>
                </a:solidFill>
                <a:latin typeface="Open Sans" panose="020B0606030504020204" pitchFamily="34" charset="0"/>
                <a:cs typeface="Open Sans" panose="020B0606030504020204" pitchFamily="34" charset="0"/>
              </a:rPr>
              <a:t>25</a:t>
            </a:r>
            <a:r>
              <a:rPr sz="4000" dirty="0">
                <a:solidFill>
                  <a:schemeClr val="accent1"/>
                </a:solidFill>
                <a:latin typeface="Open Sans" panose="020B0606030504020204" pitchFamily="34" charset="0"/>
                <a:cs typeface="Open Sans" panose="020B0606030504020204" pitchFamily="34" charset="0"/>
              </a:rPr>
              <a:t>-</a:t>
            </a:r>
          </a:p>
          <a:p>
            <a:pPr marL="12700">
              <a:lnSpc>
                <a:spcPts val="4325"/>
              </a:lnSpc>
            </a:pPr>
            <a:r>
              <a:rPr lang="en-US" sz="4000" spc="-11">
                <a:solidFill>
                  <a:schemeClr val="accent1"/>
                </a:solidFill>
                <a:latin typeface="Open Sans" panose="020B0606030504020204" pitchFamily="34" charset="0"/>
                <a:cs typeface="Open Sans" panose="020B0606030504020204" pitchFamily="34" charset="0"/>
              </a:rPr>
              <a:t>5/31</a:t>
            </a:r>
            <a:r>
              <a:rPr sz="4000" spc="-11">
                <a:solidFill>
                  <a:schemeClr val="accent1"/>
                </a:solidFill>
                <a:latin typeface="Open Sans" panose="020B0606030504020204" pitchFamily="34" charset="0"/>
                <a:cs typeface="Open Sans" panose="020B0606030504020204" pitchFamily="34" charset="0"/>
              </a:rPr>
              <a:t>/202</a:t>
            </a:r>
            <a:r>
              <a:rPr lang="en-US" sz="4000" spc="-11" dirty="0">
                <a:solidFill>
                  <a:schemeClr val="accent1"/>
                </a:solidFill>
                <a:latin typeface="Open Sans" panose="020B0606030504020204" pitchFamily="34" charset="0"/>
                <a:cs typeface="Open Sans" panose="020B0606030504020204" pitchFamily="34" charset="0"/>
              </a:rPr>
              <a:t>6</a:t>
            </a:r>
            <a:endParaRPr sz="4000" dirty="0">
              <a:solidFill>
                <a:schemeClr val="accent1"/>
              </a:solidFill>
              <a:latin typeface="Open Sans" panose="020B0606030504020204" pitchFamily="34" charset="0"/>
              <a:cs typeface="Open Sans" panose="020B0606030504020204" pitchFamily="34" charset="0"/>
            </a:endParaRPr>
          </a:p>
        </p:txBody>
      </p:sp>
      <p:sp>
        <p:nvSpPr>
          <p:cNvPr id="6" name="object 6"/>
          <p:cNvSpPr txBox="1">
            <a:spLocks noGrp="1"/>
          </p:cNvSpPr>
          <p:nvPr>
            <p:ph type="sldNum" sz="quarter" idx="7"/>
          </p:nvPr>
        </p:nvSpPr>
        <p:spPr>
          <a:xfrm>
            <a:off x="6553200" y="4814417"/>
            <a:ext cx="2133600" cy="179536"/>
          </a:xfrm>
          <a:prstGeom prst="rect">
            <a:avLst/>
          </a:prstGeom>
        </p:spPr>
        <p:txBody>
          <a:bodyPr vert="horz" wrap="square" lIns="0" tIns="0" rIns="0" bIns="0" rtlCol="0" anchor="ctr">
            <a:spAutoFit/>
          </a:bodyPr>
          <a:lstStyle/>
          <a:p>
            <a:pPr marL="38099">
              <a:lnSpc>
                <a:spcPts val="1431"/>
              </a:lnSpc>
            </a:pPr>
            <a:fld id="{81D60167-4931-47E6-BA6A-407CBD079E47}" type="slidenum">
              <a:rPr spc="-25">
                <a:solidFill>
                  <a:srgbClr val="66666F"/>
                </a:solidFill>
              </a:rPr>
              <a:pPr marL="38099">
                <a:lnSpc>
                  <a:spcPts val="1431"/>
                </a:lnSpc>
              </a:pPr>
              <a:t>23</a:t>
            </a:fld>
            <a:endParaRPr spc="-25">
              <a:solidFill>
                <a:srgbClr val="66666F"/>
              </a:solidFill>
            </a:endParaRPr>
          </a:p>
        </p:txBody>
      </p:sp>
      <p:sp>
        <p:nvSpPr>
          <p:cNvPr id="3" name="object 3"/>
          <p:cNvSpPr txBox="1"/>
          <p:nvPr/>
        </p:nvSpPr>
        <p:spPr>
          <a:xfrm>
            <a:off x="4037076" y="1138429"/>
            <a:ext cx="3576955" cy="1669047"/>
          </a:xfrm>
          <a:prstGeom prst="rect">
            <a:avLst/>
          </a:prstGeom>
          <a:solidFill>
            <a:schemeClr val="accent1"/>
          </a:solidFill>
          <a:ln w="12700">
            <a:solidFill>
              <a:srgbClr val="FFFFFF"/>
            </a:solidFill>
          </a:ln>
        </p:spPr>
        <p:txBody>
          <a:bodyPr vert="horz" wrap="square" lIns="0" tIns="34925" rIns="0" bIns="0" rtlCol="0">
            <a:spAutoFit/>
          </a:bodyPr>
          <a:lstStyle/>
          <a:p>
            <a:pPr marL="84453">
              <a:spcBef>
                <a:spcPts val="275"/>
              </a:spcBef>
            </a:pPr>
            <a:r>
              <a:rPr sz="2200" spc="-11" dirty="0">
                <a:solidFill>
                  <a:srgbClr val="FFFFFF"/>
                </a:solidFill>
                <a:latin typeface="Open Sans" panose="020B0606030504020204" pitchFamily="34" charset="0"/>
                <a:cs typeface="Open Sans" panose="020B0606030504020204" pitchFamily="34" charset="0"/>
              </a:rPr>
              <a:t>Caveats</a:t>
            </a:r>
            <a:endParaRPr sz="2200" dirty="0">
              <a:latin typeface="Open Sans" panose="020B0606030504020204" pitchFamily="34" charset="0"/>
              <a:cs typeface="Open Sans" panose="020B0606030504020204" pitchFamily="34" charset="0"/>
            </a:endParaRPr>
          </a:p>
          <a:p>
            <a:pPr marL="257168" marR="274313" indent="-172716">
              <a:lnSpc>
                <a:spcPts val="1760"/>
              </a:lnSpc>
              <a:spcBef>
                <a:spcPts val="905"/>
              </a:spcBef>
              <a:buChar char="•"/>
              <a:tabLst>
                <a:tab pos="257168" algn="l"/>
              </a:tabLst>
            </a:pPr>
            <a:r>
              <a:rPr lang="en-US" sz="1700" dirty="0">
                <a:solidFill>
                  <a:srgbClr val="FFFFFF"/>
                </a:solidFill>
                <a:latin typeface="Open Sans" panose="020B0606030504020204" pitchFamily="34" charset="0"/>
                <a:cs typeface="Open Sans" panose="020B0606030504020204" pitchFamily="34" charset="0"/>
              </a:rPr>
              <a:t>P</a:t>
            </a:r>
            <a:r>
              <a:rPr sz="1700" dirty="0">
                <a:solidFill>
                  <a:srgbClr val="FFFFFF"/>
                </a:solidFill>
                <a:latin typeface="Open Sans" panose="020B0606030504020204" pitchFamily="34" charset="0"/>
                <a:cs typeface="Open Sans" panose="020B0606030504020204" pitchFamily="34" charset="0"/>
              </a:rPr>
              <a:t>atient</a:t>
            </a:r>
            <a:r>
              <a:rPr sz="1700" spc="-45"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portions</a:t>
            </a:r>
            <a:r>
              <a:rPr sz="1700" spc="-55"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not</a:t>
            </a:r>
            <a:r>
              <a:rPr sz="1700" spc="-45" dirty="0">
                <a:solidFill>
                  <a:srgbClr val="FFFFFF"/>
                </a:solidFill>
                <a:latin typeface="Open Sans" panose="020B0606030504020204" pitchFamily="34" charset="0"/>
                <a:cs typeface="Open Sans" panose="020B0606030504020204" pitchFamily="34" charset="0"/>
              </a:rPr>
              <a:t> </a:t>
            </a:r>
            <a:r>
              <a:rPr lang="en-US" sz="1700" spc="-45" dirty="0">
                <a:solidFill>
                  <a:srgbClr val="FFFFFF"/>
                </a:solidFill>
                <a:latin typeface="Open Sans" panose="020B0606030504020204" pitchFamily="34" charset="0"/>
                <a:cs typeface="Open Sans" panose="020B0606030504020204" pitchFamily="34" charset="0"/>
              </a:rPr>
              <a:t>all </a:t>
            </a:r>
            <a:r>
              <a:rPr sz="1700" spc="-11" dirty="0">
                <a:solidFill>
                  <a:srgbClr val="FFFFFF"/>
                </a:solidFill>
                <a:latin typeface="Open Sans" panose="020B0606030504020204" pitchFamily="34" charset="0"/>
                <a:cs typeface="Open Sans" panose="020B0606030504020204" pitchFamily="34" charset="0"/>
              </a:rPr>
              <a:t>captured </a:t>
            </a:r>
            <a:r>
              <a:rPr sz="1700" dirty="0">
                <a:solidFill>
                  <a:srgbClr val="FFFFFF"/>
                </a:solidFill>
                <a:latin typeface="Open Sans" panose="020B0606030504020204" pitchFamily="34" charset="0"/>
                <a:cs typeface="Open Sans" panose="020B0606030504020204" pitchFamily="34" charset="0"/>
              </a:rPr>
              <a:t>in</a:t>
            </a:r>
            <a:r>
              <a:rPr sz="1700" spc="-20"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terms</a:t>
            </a:r>
            <a:r>
              <a:rPr sz="1700" spc="-20"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of</a:t>
            </a:r>
            <a:r>
              <a:rPr sz="1700" spc="-15" dirty="0">
                <a:solidFill>
                  <a:srgbClr val="FFFFFF"/>
                </a:solidFill>
                <a:latin typeface="Open Sans" panose="020B0606030504020204" pitchFamily="34" charset="0"/>
                <a:cs typeface="Open Sans" panose="020B0606030504020204" pitchFamily="34" charset="0"/>
              </a:rPr>
              <a:t> </a:t>
            </a:r>
            <a:r>
              <a:rPr sz="1700" spc="-11" dirty="0">
                <a:solidFill>
                  <a:srgbClr val="FFFFFF"/>
                </a:solidFill>
                <a:latin typeface="Open Sans" panose="020B0606030504020204" pitchFamily="34" charset="0"/>
                <a:cs typeface="Open Sans" panose="020B0606030504020204" pitchFamily="34" charset="0"/>
              </a:rPr>
              <a:t>collections</a:t>
            </a:r>
            <a:endParaRPr sz="1700" dirty="0">
              <a:latin typeface="Open Sans" panose="020B0606030504020204" pitchFamily="34" charset="0"/>
              <a:cs typeface="Open Sans" panose="020B0606030504020204" pitchFamily="34" charset="0"/>
            </a:endParaRPr>
          </a:p>
          <a:p>
            <a:pPr marL="256534" indent="-172081">
              <a:lnSpc>
                <a:spcPts val="1895"/>
              </a:lnSpc>
              <a:buChar char="•"/>
              <a:tabLst>
                <a:tab pos="256534" algn="l"/>
              </a:tabLst>
            </a:pPr>
            <a:r>
              <a:rPr sz="1700" dirty="0">
                <a:solidFill>
                  <a:srgbClr val="FFFFFF"/>
                </a:solidFill>
                <a:latin typeface="Open Sans" panose="020B0606030504020204" pitchFamily="34" charset="0"/>
                <a:cs typeface="Open Sans" panose="020B0606030504020204" pitchFamily="34" charset="0"/>
              </a:rPr>
              <a:t>All</a:t>
            </a:r>
            <a:r>
              <a:rPr sz="1700" spc="-60"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patient</a:t>
            </a:r>
            <a:r>
              <a:rPr sz="1700" spc="-51"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program</a:t>
            </a:r>
            <a:r>
              <a:rPr sz="1700" spc="-60"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coverage</a:t>
            </a:r>
            <a:r>
              <a:rPr sz="1700" spc="-55" dirty="0">
                <a:solidFill>
                  <a:srgbClr val="FFFFFF"/>
                </a:solidFill>
                <a:latin typeface="Open Sans" panose="020B0606030504020204" pitchFamily="34" charset="0"/>
                <a:cs typeface="Open Sans" panose="020B0606030504020204" pitchFamily="34" charset="0"/>
              </a:rPr>
              <a:t> </a:t>
            </a:r>
            <a:r>
              <a:rPr sz="1700" spc="-25" dirty="0">
                <a:solidFill>
                  <a:srgbClr val="FFFFFF"/>
                </a:solidFill>
                <a:latin typeface="Open Sans" panose="020B0606030504020204" pitchFamily="34" charset="0"/>
                <a:cs typeface="Open Sans" panose="020B0606030504020204" pitchFamily="34" charset="0"/>
              </a:rPr>
              <a:t>may</a:t>
            </a:r>
            <a:r>
              <a:rPr lang="en-US" sz="1700" spc="-25" dirty="0">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not</a:t>
            </a:r>
            <a:r>
              <a:rPr sz="1700" spc="-40"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be</a:t>
            </a:r>
            <a:r>
              <a:rPr sz="1700" spc="-35" dirty="0">
                <a:solidFill>
                  <a:srgbClr val="FFFFFF"/>
                </a:solidFill>
                <a:latin typeface="Open Sans" panose="020B0606030504020204" pitchFamily="34" charset="0"/>
                <a:cs typeface="Open Sans" panose="020B0606030504020204" pitchFamily="34" charset="0"/>
              </a:rPr>
              <a:t> </a:t>
            </a:r>
            <a:r>
              <a:rPr sz="1700" spc="-11" dirty="0">
                <a:solidFill>
                  <a:srgbClr val="FFFFFF"/>
                </a:solidFill>
                <a:latin typeface="Open Sans" panose="020B0606030504020204" pitchFamily="34" charset="0"/>
                <a:cs typeface="Open Sans" panose="020B0606030504020204" pitchFamily="34" charset="0"/>
              </a:rPr>
              <a:t>captured</a:t>
            </a:r>
            <a:endParaRPr sz="1700" dirty="0">
              <a:latin typeface="Open Sans" panose="020B0606030504020204" pitchFamily="34" charset="0"/>
              <a:cs typeface="Open Sans" panose="020B0606030504020204" pitchFamily="34" charset="0"/>
            </a:endParaRPr>
          </a:p>
        </p:txBody>
      </p:sp>
      <p:sp>
        <p:nvSpPr>
          <p:cNvPr id="4" name="object 4"/>
          <p:cNvSpPr txBox="1"/>
          <p:nvPr/>
        </p:nvSpPr>
        <p:spPr>
          <a:xfrm>
            <a:off x="7972043" y="1138427"/>
            <a:ext cx="3576955" cy="2058897"/>
          </a:xfrm>
          <a:prstGeom prst="rect">
            <a:avLst/>
          </a:prstGeom>
          <a:solidFill>
            <a:schemeClr val="accent1"/>
          </a:solidFill>
          <a:ln w="12700">
            <a:solidFill>
              <a:srgbClr val="FFFFFF"/>
            </a:solidFill>
          </a:ln>
        </p:spPr>
        <p:txBody>
          <a:bodyPr vert="horz" wrap="square" lIns="0" tIns="83185" rIns="0" bIns="0" rtlCol="0">
            <a:spAutoFit/>
          </a:bodyPr>
          <a:lstStyle/>
          <a:p>
            <a:pPr marL="83818" marR="535927">
              <a:lnSpc>
                <a:spcPts val="2280"/>
              </a:lnSpc>
              <a:spcBef>
                <a:spcPts val="655"/>
              </a:spcBef>
            </a:pPr>
            <a:r>
              <a:rPr sz="2200">
                <a:solidFill>
                  <a:srgbClr val="FFFFFF"/>
                </a:solidFill>
                <a:latin typeface="Open Sans" panose="020B0606030504020204" pitchFamily="34" charset="0"/>
                <a:cs typeface="Open Sans" panose="020B0606030504020204" pitchFamily="34" charset="0"/>
              </a:rPr>
              <a:t>In</a:t>
            </a:r>
            <a:r>
              <a:rPr sz="2200" spc="-35">
                <a:solidFill>
                  <a:srgbClr val="FFFFFF"/>
                </a:solidFill>
                <a:latin typeface="Open Sans" panose="020B0606030504020204" pitchFamily="34" charset="0"/>
                <a:cs typeface="Open Sans" panose="020B0606030504020204" pitchFamily="34" charset="0"/>
              </a:rPr>
              <a:t> </a:t>
            </a:r>
            <a:r>
              <a:rPr sz="2200">
                <a:solidFill>
                  <a:srgbClr val="FFFFFF"/>
                </a:solidFill>
                <a:latin typeface="Open Sans" panose="020B0606030504020204" pitchFamily="34" charset="0"/>
                <a:cs typeface="Open Sans" panose="020B0606030504020204" pitchFamily="34" charset="0"/>
              </a:rPr>
              <a:t>terms</a:t>
            </a:r>
            <a:r>
              <a:rPr sz="2200" spc="-31">
                <a:solidFill>
                  <a:srgbClr val="FFFFFF"/>
                </a:solidFill>
                <a:latin typeface="Open Sans" panose="020B0606030504020204" pitchFamily="34" charset="0"/>
                <a:cs typeface="Open Sans" panose="020B0606030504020204" pitchFamily="34" charset="0"/>
              </a:rPr>
              <a:t> </a:t>
            </a:r>
            <a:r>
              <a:rPr sz="2200">
                <a:solidFill>
                  <a:srgbClr val="FFFFFF"/>
                </a:solidFill>
                <a:latin typeface="Open Sans" panose="020B0606030504020204" pitchFamily="34" charset="0"/>
                <a:cs typeface="Open Sans" panose="020B0606030504020204" pitchFamily="34" charset="0"/>
              </a:rPr>
              <a:t>of</a:t>
            </a:r>
            <a:r>
              <a:rPr sz="2200" spc="-31">
                <a:solidFill>
                  <a:srgbClr val="FFFFFF"/>
                </a:solidFill>
                <a:latin typeface="Open Sans" panose="020B0606030504020204" pitchFamily="34" charset="0"/>
                <a:cs typeface="Open Sans" panose="020B0606030504020204" pitchFamily="34" charset="0"/>
              </a:rPr>
              <a:t>  </a:t>
            </a:r>
            <a:r>
              <a:rPr sz="2200">
                <a:solidFill>
                  <a:srgbClr val="FFFFFF"/>
                </a:solidFill>
                <a:latin typeface="Open Sans" panose="020B0606030504020204" pitchFamily="34" charset="0"/>
                <a:cs typeface="Open Sans" panose="020B0606030504020204" pitchFamily="34" charset="0"/>
              </a:rPr>
              <a:t>line</a:t>
            </a:r>
            <a:r>
              <a:rPr sz="2200" spc="-35">
                <a:solidFill>
                  <a:srgbClr val="FFFFFF"/>
                </a:solidFill>
                <a:latin typeface="Open Sans" panose="020B0606030504020204" pitchFamily="34" charset="0"/>
                <a:cs typeface="Open Sans" panose="020B0606030504020204" pitchFamily="34" charset="0"/>
              </a:rPr>
              <a:t> </a:t>
            </a:r>
            <a:r>
              <a:rPr sz="2200">
                <a:solidFill>
                  <a:srgbClr val="FFFFFF"/>
                </a:solidFill>
                <a:latin typeface="Open Sans" panose="020B0606030504020204" pitchFamily="34" charset="0"/>
                <a:cs typeface="Open Sans" panose="020B0606030504020204" pitchFamily="34" charset="0"/>
              </a:rPr>
              <a:t>items</a:t>
            </a:r>
            <a:r>
              <a:rPr sz="2200" spc="-25">
                <a:solidFill>
                  <a:srgbClr val="FFFFFF"/>
                </a:solidFill>
                <a:latin typeface="Open Sans" panose="020B0606030504020204" pitchFamily="34" charset="0"/>
                <a:cs typeface="Open Sans" panose="020B0606030504020204" pitchFamily="34" charset="0"/>
              </a:rPr>
              <a:t> in A/R</a:t>
            </a:r>
            <a:endParaRPr sz="2200">
              <a:latin typeface="Open Sans" panose="020B0606030504020204" pitchFamily="34" charset="0"/>
              <a:cs typeface="Open Sans" panose="020B0606030504020204" pitchFamily="34" charset="0"/>
            </a:endParaRPr>
          </a:p>
          <a:p>
            <a:pPr marL="255898" indent="-172081">
              <a:spcBef>
                <a:spcPts val="591"/>
              </a:spcBef>
              <a:buChar char="•"/>
              <a:tabLst>
                <a:tab pos="255898" algn="l"/>
              </a:tabLst>
            </a:pPr>
            <a:r>
              <a:rPr sz="1700" spc="-11">
                <a:solidFill>
                  <a:srgbClr val="FFFFFF"/>
                </a:solidFill>
                <a:latin typeface="Open Sans" panose="020B0606030504020204" pitchFamily="34" charset="0"/>
                <a:cs typeface="Open Sans" panose="020B0606030504020204" pitchFamily="34" charset="0"/>
              </a:rPr>
              <a:t>0-</a:t>
            </a:r>
            <a:r>
              <a:rPr sz="1700">
                <a:solidFill>
                  <a:srgbClr val="FFFFFF"/>
                </a:solidFill>
                <a:latin typeface="Open Sans" panose="020B0606030504020204" pitchFamily="34" charset="0"/>
                <a:cs typeface="Open Sans" panose="020B0606030504020204" pitchFamily="34" charset="0"/>
              </a:rPr>
              <a:t>30</a:t>
            </a:r>
            <a:r>
              <a:rPr sz="1700" spc="-15">
                <a:solidFill>
                  <a:srgbClr val="FFFFFF"/>
                </a:solidFill>
                <a:latin typeface="Open Sans" panose="020B0606030504020204" pitchFamily="34" charset="0"/>
                <a:cs typeface="Open Sans" panose="020B0606030504020204" pitchFamily="34" charset="0"/>
              </a:rPr>
              <a:t> </a:t>
            </a:r>
            <a:r>
              <a:rPr sz="1700">
                <a:solidFill>
                  <a:srgbClr val="FFFFFF"/>
                </a:solidFill>
                <a:latin typeface="Open Sans" panose="020B0606030504020204" pitchFamily="34" charset="0"/>
                <a:cs typeface="Open Sans" panose="020B0606030504020204" pitchFamily="34" charset="0"/>
              </a:rPr>
              <a:t>Days</a:t>
            </a:r>
            <a:r>
              <a:rPr sz="1700" spc="-11">
                <a:solidFill>
                  <a:srgbClr val="FFFFFF"/>
                </a:solidFill>
                <a:latin typeface="Open Sans" panose="020B0606030504020204" pitchFamily="34" charset="0"/>
                <a:cs typeface="Open Sans" panose="020B0606030504020204" pitchFamily="34" charset="0"/>
              </a:rPr>
              <a:t> </a:t>
            </a:r>
            <a:r>
              <a:rPr sz="1700">
                <a:solidFill>
                  <a:srgbClr val="FFFFFF"/>
                </a:solidFill>
                <a:latin typeface="Open Sans" panose="020B0606030504020204" pitchFamily="34" charset="0"/>
                <a:cs typeface="Open Sans" panose="020B0606030504020204" pitchFamily="34" charset="0"/>
              </a:rPr>
              <a:t>=</a:t>
            </a:r>
            <a:r>
              <a:rPr sz="1700" spc="-11">
                <a:solidFill>
                  <a:srgbClr val="FFFFFF"/>
                </a:solidFill>
                <a:latin typeface="Open Sans" panose="020B0606030504020204" pitchFamily="34" charset="0"/>
                <a:cs typeface="Open Sans" panose="020B0606030504020204" pitchFamily="34" charset="0"/>
              </a:rPr>
              <a:t> </a:t>
            </a:r>
            <a:r>
              <a:rPr lang="en-US" sz="1700" spc="-11">
                <a:solidFill>
                  <a:srgbClr val="FFFFFF"/>
                </a:solidFill>
                <a:latin typeface="Open Sans" panose="020B0606030504020204" pitchFamily="34" charset="0"/>
                <a:cs typeface="Open Sans" panose="020B0606030504020204" pitchFamily="34" charset="0"/>
              </a:rPr>
              <a:t>64.54%</a:t>
            </a:r>
            <a:endParaRPr sz="1700">
              <a:latin typeface="Open Sans" panose="020B0606030504020204" pitchFamily="34" charset="0"/>
              <a:cs typeface="Open Sans" panose="020B0606030504020204" pitchFamily="34" charset="0"/>
            </a:endParaRPr>
          </a:p>
          <a:p>
            <a:pPr marL="255898" indent="-172081">
              <a:spcBef>
                <a:spcPts val="15"/>
              </a:spcBef>
              <a:buChar char="•"/>
              <a:tabLst>
                <a:tab pos="255898" algn="l"/>
              </a:tabLst>
            </a:pPr>
            <a:r>
              <a:rPr sz="1700" spc="-11">
                <a:solidFill>
                  <a:srgbClr val="FFFFFF"/>
                </a:solidFill>
                <a:latin typeface="Open Sans" panose="020B0606030504020204" pitchFamily="34" charset="0"/>
                <a:cs typeface="Open Sans" panose="020B0606030504020204" pitchFamily="34" charset="0"/>
              </a:rPr>
              <a:t>31-</a:t>
            </a:r>
            <a:r>
              <a:rPr sz="1700">
                <a:solidFill>
                  <a:srgbClr val="FFFFFF"/>
                </a:solidFill>
                <a:latin typeface="Open Sans" panose="020B0606030504020204" pitchFamily="34" charset="0"/>
                <a:cs typeface="Open Sans" panose="020B0606030504020204" pitchFamily="34" charset="0"/>
              </a:rPr>
              <a:t>60</a:t>
            </a:r>
            <a:r>
              <a:rPr sz="1700" spc="-25">
                <a:solidFill>
                  <a:srgbClr val="FFFFFF"/>
                </a:solidFill>
                <a:latin typeface="Open Sans" panose="020B0606030504020204" pitchFamily="34" charset="0"/>
                <a:cs typeface="Open Sans" panose="020B0606030504020204" pitchFamily="34" charset="0"/>
              </a:rPr>
              <a:t> </a:t>
            </a:r>
            <a:r>
              <a:rPr sz="1700">
                <a:solidFill>
                  <a:srgbClr val="FFFFFF"/>
                </a:solidFill>
                <a:latin typeface="Open Sans" panose="020B0606030504020204" pitchFamily="34" charset="0"/>
                <a:cs typeface="Open Sans" panose="020B0606030504020204" pitchFamily="34" charset="0"/>
              </a:rPr>
              <a:t>Days</a:t>
            </a:r>
            <a:r>
              <a:rPr sz="1700" spc="-11">
                <a:solidFill>
                  <a:srgbClr val="FFFFFF"/>
                </a:solidFill>
                <a:latin typeface="Open Sans" panose="020B0606030504020204" pitchFamily="34" charset="0"/>
                <a:cs typeface="Open Sans" panose="020B0606030504020204" pitchFamily="34" charset="0"/>
              </a:rPr>
              <a:t> </a:t>
            </a:r>
            <a:r>
              <a:rPr sz="1700">
                <a:solidFill>
                  <a:srgbClr val="FFFFFF"/>
                </a:solidFill>
                <a:latin typeface="Open Sans" panose="020B0606030504020204" pitchFamily="34" charset="0"/>
                <a:cs typeface="Open Sans" panose="020B0606030504020204" pitchFamily="34" charset="0"/>
              </a:rPr>
              <a:t>=</a:t>
            </a:r>
            <a:r>
              <a:rPr sz="1700" spc="-15">
                <a:solidFill>
                  <a:srgbClr val="FFFFFF"/>
                </a:solidFill>
                <a:latin typeface="Open Sans" panose="020B0606030504020204" pitchFamily="34" charset="0"/>
                <a:cs typeface="Open Sans" panose="020B0606030504020204" pitchFamily="34" charset="0"/>
              </a:rPr>
              <a:t> </a:t>
            </a:r>
            <a:r>
              <a:rPr lang="en-US" sz="1700" spc="-11">
                <a:solidFill>
                  <a:srgbClr val="FFFFFF"/>
                </a:solidFill>
                <a:latin typeface="Open Sans" panose="020B0606030504020204" pitchFamily="34" charset="0"/>
                <a:cs typeface="Open Sans" panose="020B0606030504020204" pitchFamily="34" charset="0"/>
              </a:rPr>
              <a:t>21.34</a:t>
            </a:r>
            <a:r>
              <a:rPr sz="1700" spc="-11">
                <a:solidFill>
                  <a:srgbClr val="FFFFFF"/>
                </a:solidFill>
                <a:latin typeface="Open Sans" panose="020B0606030504020204" pitchFamily="34" charset="0"/>
                <a:cs typeface="Open Sans" panose="020B0606030504020204" pitchFamily="34" charset="0"/>
              </a:rPr>
              <a:t>%</a:t>
            </a:r>
            <a:endParaRPr sz="1700">
              <a:latin typeface="Open Sans" panose="020B0606030504020204" pitchFamily="34" charset="0"/>
              <a:cs typeface="Open Sans" panose="020B0606030504020204" pitchFamily="34" charset="0"/>
            </a:endParaRPr>
          </a:p>
          <a:p>
            <a:pPr marL="255898" indent="-172081">
              <a:spcBef>
                <a:spcPts val="11"/>
              </a:spcBef>
              <a:buChar char="•"/>
              <a:tabLst>
                <a:tab pos="255898" algn="l"/>
              </a:tabLst>
            </a:pPr>
            <a:r>
              <a:rPr sz="1700" spc="-11">
                <a:solidFill>
                  <a:srgbClr val="FFFFFF"/>
                </a:solidFill>
                <a:latin typeface="Open Sans" panose="020B0606030504020204" pitchFamily="34" charset="0"/>
                <a:cs typeface="Open Sans" panose="020B0606030504020204" pitchFamily="34" charset="0"/>
              </a:rPr>
              <a:t>61-</a:t>
            </a:r>
            <a:r>
              <a:rPr sz="1700">
                <a:solidFill>
                  <a:srgbClr val="FFFFFF"/>
                </a:solidFill>
                <a:latin typeface="Open Sans" panose="020B0606030504020204" pitchFamily="34" charset="0"/>
                <a:cs typeface="Open Sans" panose="020B0606030504020204" pitchFamily="34" charset="0"/>
              </a:rPr>
              <a:t>90</a:t>
            </a:r>
            <a:r>
              <a:rPr sz="1700" spc="-15">
                <a:solidFill>
                  <a:srgbClr val="FFFFFF"/>
                </a:solidFill>
                <a:latin typeface="Open Sans" panose="020B0606030504020204" pitchFamily="34" charset="0"/>
                <a:cs typeface="Open Sans" panose="020B0606030504020204" pitchFamily="34" charset="0"/>
              </a:rPr>
              <a:t> </a:t>
            </a:r>
            <a:r>
              <a:rPr sz="1700">
                <a:solidFill>
                  <a:srgbClr val="FFFFFF"/>
                </a:solidFill>
                <a:latin typeface="Open Sans" panose="020B0606030504020204" pitchFamily="34" charset="0"/>
                <a:cs typeface="Open Sans" panose="020B0606030504020204" pitchFamily="34" charset="0"/>
              </a:rPr>
              <a:t>Days</a:t>
            </a:r>
            <a:r>
              <a:rPr sz="1700" spc="-11">
                <a:solidFill>
                  <a:srgbClr val="FFFFFF"/>
                </a:solidFill>
                <a:latin typeface="Open Sans" panose="020B0606030504020204" pitchFamily="34" charset="0"/>
                <a:cs typeface="Open Sans" panose="020B0606030504020204" pitchFamily="34" charset="0"/>
              </a:rPr>
              <a:t> </a:t>
            </a:r>
            <a:r>
              <a:rPr sz="1700">
                <a:solidFill>
                  <a:srgbClr val="FFFFFF"/>
                </a:solidFill>
                <a:latin typeface="Open Sans" panose="020B0606030504020204" pitchFamily="34" charset="0"/>
                <a:cs typeface="Open Sans" panose="020B0606030504020204" pitchFamily="34" charset="0"/>
              </a:rPr>
              <a:t>=</a:t>
            </a:r>
            <a:r>
              <a:rPr sz="1700" spc="-11">
                <a:solidFill>
                  <a:srgbClr val="FFFFFF"/>
                </a:solidFill>
                <a:latin typeface="Open Sans" panose="020B0606030504020204" pitchFamily="34" charset="0"/>
                <a:cs typeface="Open Sans" panose="020B0606030504020204" pitchFamily="34" charset="0"/>
              </a:rPr>
              <a:t> 4.</a:t>
            </a:r>
            <a:r>
              <a:rPr lang="en-US" sz="1700" spc="-11">
                <a:solidFill>
                  <a:srgbClr val="FFFFFF"/>
                </a:solidFill>
                <a:latin typeface="Open Sans" panose="020B0606030504020204" pitchFamily="34" charset="0"/>
                <a:cs typeface="Open Sans" panose="020B0606030504020204" pitchFamily="34" charset="0"/>
              </a:rPr>
              <a:t>66</a:t>
            </a:r>
            <a:r>
              <a:rPr sz="1700" spc="-11">
                <a:solidFill>
                  <a:srgbClr val="FFFFFF"/>
                </a:solidFill>
                <a:latin typeface="Open Sans" panose="020B0606030504020204" pitchFamily="34" charset="0"/>
                <a:cs typeface="Open Sans" panose="020B0606030504020204" pitchFamily="34" charset="0"/>
              </a:rPr>
              <a:t>%</a:t>
            </a:r>
            <a:endParaRPr sz="1700">
              <a:latin typeface="Open Sans" panose="020B0606030504020204" pitchFamily="34" charset="0"/>
              <a:cs typeface="Open Sans" panose="020B0606030504020204" pitchFamily="34" charset="0"/>
            </a:endParaRPr>
          </a:p>
          <a:p>
            <a:pPr marL="255898" indent="-172081">
              <a:spcBef>
                <a:spcPts val="15"/>
              </a:spcBef>
              <a:buChar char="•"/>
              <a:tabLst>
                <a:tab pos="255898" algn="l"/>
              </a:tabLst>
            </a:pPr>
            <a:r>
              <a:rPr sz="1700" spc="-11">
                <a:solidFill>
                  <a:srgbClr val="FFFFFF"/>
                </a:solidFill>
                <a:latin typeface="Open Sans" panose="020B0606030504020204" pitchFamily="34" charset="0"/>
                <a:cs typeface="Open Sans" panose="020B0606030504020204" pitchFamily="34" charset="0"/>
              </a:rPr>
              <a:t>91-</a:t>
            </a:r>
            <a:r>
              <a:rPr sz="1700">
                <a:solidFill>
                  <a:srgbClr val="FFFFFF"/>
                </a:solidFill>
                <a:latin typeface="Open Sans" panose="020B0606030504020204" pitchFamily="34" charset="0"/>
                <a:cs typeface="Open Sans" panose="020B0606030504020204" pitchFamily="34" charset="0"/>
              </a:rPr>
              <a:t>120</a:t>
            </a:r>
            <a:r>
              <a:rPr sz="1700" spc="431">
                <a:solidFill>
                  <a:srgbClr val="FFFFFF"/>
                </a:solidFill>
                <a:latin typeface="Open Sans" panose="020B0606030504020204" pitchFamily="34" charset="0"/>
                <a:cs typeface="Open Sans" panose="020B0606030504020204" pitchFamily="34" charset="0"/>
              </a:rPr>
              <a:t> </a:t>
            </a:r>
            <a:r>
              <a:rPr sz="1700">
                <a:solidFill>
                  <a:srgbClr val="FFFFFF"/>
                </a:solidFill>
                <a:latin typeface="Open Sans" panose="020B0606030504020204" pitchFamily="34" charset="0"/>
                <a:cs typeface="Open Sans" panose="020B0606030504020204" pitchFamily="34" charset="0"/>
              </a:rPr>
              <a:t>Days</a:t>
            </a:r>
            <a:r>
              <a:rPr sz="1700" spc="-11">
                <a:solidFill>
                  <a:srgbClr val="FFFFFF"/>
                </a:solidFill>
                <a:latin typeface="Open Sans" panose="020B0606030504020204" pitchFamily="34" charset="0"/>
                <a:cs typeface="Open Sans" panose="020B0606030504020204" pitchFamily="34" charset="0"/>
              </a:rPr>
              <a:t> </a:t>
            </a:r>
            <a:r>
              <a:rPr sz="1700">
                <a:solidFill>
                  <a:srgbClr val="FFFFFF"/>
                </a:solidFill>
                <a:latin typeface="Open Sans" panose="020B0606030504020204" pitchFamily="34" charset="0"/>
                <a:cs typeface="Open Sans" panose="020B0606030504020204" pitchFamily="34" charset="0"/>
              </a:rPr>
              <a:t>=</a:t>
            </a:r>
            <a:r>
              <a:rPr sz="1700" spc="-20">
                <a:solidFill>
                  <a:srgbClr val="FFFFFF"/>
                </a:solidFill>
                <a:latin typeface="Open Sans" panose="020B0606030504020204" pitchFamily="34" charset="0"/>
                <a:cs typeface="Open Sans" panose="020B0606030504020204" pitchFamily="34" charset="0"/>
              </a:rPr>
              <a:t> </a:t>
            </a:r>
            <a:r>
              <a:rPr lang="en-US" sz="1700" spc="-11">
                <a:solidFill>
                  <a:srgbClr val="FFFFFF"/>
                </a:solidFill>
                <a:latin typeface="Open Sans" panose="020B0606030504020204" pitchFamily="34" charset="0"/>
                <a:cs typeface="Open Sans" panose="020B0606030504020204" pitchFamily="34" charset="0"/>
              </a:rPr>
              <a:t>2.66</a:t>
            </a:r>
            <a:r>
              <a:rPr sz="1700" spc="-11">
                <a:solidFill>
                  <a:srgbClr val="FFFFFF"/>
                </a:solidFill>
                <a:latin typeface="Open Sans" panose="020B0606030504020204" pitchFamily="34" charset="0"/>
                <a:cs typeface="Open Sans" panose="020B0606030504020204" pitchFamily="34" charset="0"/>
              </a:rPr>
              <a:t>%</a:t>
            </a:r>
            <a:endParaRPr sz="1700">
              <a:latin typeface="Open Sans" panose="020B0606030504020204" pitchFamily="34" charset="0"/>
              <a:cs typeface="Open Sans" panose="020B0606030504020204" pitchFamily="34" charset="0"/>
            </a:endParaRPr>
          </a:p>
          <a:p>
            <a:pPr marL="255898" indent="-172081">
              <a:spcBef>
                <a:spcPts val="11"/>
              </a:spcBef>
              <a:buChar char="•"/>
              <a:tabLst>
                <a:tab pos="255898" algn="l"/>
              </a:tabLst>
            </a:pPr>
            <a:r>
              <a:rPr sz="1700">
                <a:solidFill>
                  <a:srgbClr val="FFFFFF"/>
                </a:solidFill>
                <a:latin typeface="Open Sans" panose="020B0606030504020204" pitchFamily="34" charset="0"/>
                <a:cs typeface="Open Sans" panose="020B0606030504020204" pitchFamily="34" charset="0"/>
              </a:rPr>
              <a:t>120+</a:t>
            </a:r>
            <a:r>
              <a:rPr sz="1700" spc="-35">
                <a:solidFill>
                  <a:srgbClr val="FFFFFF"/>
                </a:solidFill>
                <a:latin typeface="Open Sans" panose="020B0606030504020204" pitchFamily="34" charset="0"/>
                <a:cs typeface="Open Sans" panose="020B0606030504020204" pitchFamily="34" charset="0"/>
              </a:rPr>
              <a:t> </a:t>
            </a:r>
            <a:r>
              <a:rPr sz="1700">
                <a:solidFill>
                  <a:srgbClr val="FFFFFF"/>
                </a:solidFill>
                <a:latin typeface="Open Sans" panose="020B0606030504020204" pitchFamily="34" charset="0"/>
                <a:cs typeface="Open Sans" panose="020B0606030504020204" pitchFamily="34" charset="0"/>
              </a:rPr>
              <a:t>Days</a:t>
            </a:r>
            <a:r>
              <a:rPr sz="1700" spc="5">
                <a:solidFill>
                  <a:srgbClr val="FFFFFF"/>
                </a:solidFill>
                <a:latin typeface="Open Sans" panose="020B0606030504020204" pitchFamily="34" charset="0"/>
                <a:cs typeface="Open Sans" panose="020B0606030504020204" pitchFamily="34" charset="0"/>
              </a:rPr>
              <a:t> </a:t>
            </a:r>
            <a:r>
              <a:rPr sz="1700">
                <a:solidFill>
                  <a:srgbClr val="FFFFFF"/>
                </a:solidFill>
                <a:latin typeface="Open Sans" panose="020B0606030504020204" pitchFamily="34" charset="0"/>
                <a:cs typeface="Open Sans" panose="020B0606030504020204" pitchFamily="34" charset="0"/>
              </a:rPr>
              <a:t>=</a:t>
            </a:r>
            <a:r>
              <a:rPr sz="1700" spc="-20">
                <a:solidFill>
                  <a:srgbClr val="FFFFFF"/>
                </a:solidFill>
                <a:latin typeface="Open Sans" panose="020B0606030504020204" pitchFamily="34" charset="0"/>
                <a:cs typeface="Open Sans" panose="020B0606030504020204" pitchFamily="34" charset="0"/>
              </a:rPr>
              <a:t> </a:t>
            </a:r>
            <a:r>
              <a:rPr lang="en-US" sz="1700" spc="-11">
                <a:solidFill>
                  <a:srgbClr val="FFFFFF"/>
                </a:solidFill>
                <a:latin typeface="Open Sans" panose="020B0606030504020204" pitchFamily="34" charset="0"/>
                <a:cs typeface="Open Sans" panose="020B0606030504020204" pitchFamily="34" charset="0"/>
              </a:rPr>
              <a:t>6.80</a:t>
            </a:r>
            <a:r>
              <a:rPr sz="1700" spc="-11">
                <a:solidFill>
                  <a:srgbClr val="FFFFFF"/>
                </a:solidFill>
                <a:latin typeface="Open Sans" panose="020B0606030504020204" pitchFamily="34" charset="0"/>
                <a:cs typeface="Open Sans" panose="020B0606030504020204" pitchFamily="34" charset="0"/>
              </a:rPr>
              <a:t>%</a:t>
            </a:r>
            <a:endParaRPr sz="1700">
              <a:latin typeface="Open Sans" panose="020B0606030504020204" pitchFamily="34" charset="0"/>
              <a:cs typeface="Open Sans" panose="020B0606030504020204" pitchFamily="34" charset="0"/>
            </a:endParaRPr>
          </a:p>
        </p:txBody>
      </p:sp>
      <p:sp>
        <p:nvSpPr>
          <p:cNvPr id="5" name="object 5"/>
          <p:cNvSpPr txBox="1"/>
          <p:nvPr/>
        </p:nvSpPr>
        <p:spPr>
          <a:xfrm>
            <a:off x="6004559" y="3669453"/>
            <a:ext cx="3576955" cy="1758815"/>
          </a:xfrm>
          <a:prstGeom prst="rect">
            <a:avLst/>
          </a:prstGeom>
          <a:solidFill>
            <a:schemeClr val="accent1"/>
          </a:solidFill>
          <a:ln w="12700">
            <a:solidFill>
              <a:srgbClr val="FFFFFF"/>
            </a:solidFill>
          </a:ln>
        </p:spPr>
        <p:txBody>
          <a:bodyPr vert="horz" wrap="square" lIns="0" tIns="34925" rIns="0" bIns="0" rtlCol="0">
            <a:spAutoFit/>
          </a:bodyPr>
          <a:lstStyle/>
          <a:p>
            <a:pPr marL="84453">
              <a:spcBef>
                <a:spcPts val="275"/>
              </a:spcBef>
            </a:pPr>
            <a:r>
              <a:rPr sz="2200" dirty="0">
                <a:solidFill>
                  <a:srgbClr val="FFFFFF"/>
                </a:solidFill>
                <a:latin typeface="Open Sans" panose="020B0606030504020204" pitchFamily="34" charset="0"/>
                <a:cs typeface="Open Sans" panose="020B0606030504020204" pitchFamily="34" charset="0"/>
              </a:rPr>
              <a:t>In</a:t>
            </a:r>
            <a:r>
              <a:rPr sz="2200" spc="-35" dirty="0">
                <a:solidFill>
                  <a:srgbClr val="FFFFFF"/>
                </a:solidFill>
                <a:latin typeface="Open Sans" panose="020B0606030504020204" pitchFamily="34" charset="0"/>
                <a:cs typeface="Open Sans" panose="020B0606030504020204" pitchFamily="34" charset="0"/>
              </a:rPr>
              <a:t> </a:t>
            </a:r>
            <a:r>
              <a:rPr sz="2200" dirty="0">
                <a:solidFill>
                  <a:srgbClr val="FFFFFF"/>
                </a:solidFill>
                <a:latin typeface="Open Sans" panose="020B0606030504020204" pitchFamily="34" charset="0"/>
                <a:cs typeface="Open Sans" panose="020B0606030504020204" pitchFamily="34" charset="0"/>
              </a:rPr>
              <a:t>terms</a:t>
            </a:r>
            <a:r>
              <a:rPr sz="2200" spc="-31" dirty="0">
                <a:solidFill>
                  <a:srgbClr val="FFFFFF"/>
                </a:solidFill>
                <a:latin typeface="Open Sans" panose="020B0606030504020204" pitchFamily="34" charset="0"/>
                <a:cs typeface="Open Sans" panose="020B0606030504020204" pitchFamily="34" charset="0"/>
              </a:rPr>
              <a:t> </a:t>
            </a:r>
            <a:r>
              <a:rPr sz="2200" dirty="0">
                <a:solidFill>
                  <a:srgbClr val="FFFFFF"/>
                </a:solidFill>
                <a:latin typeface="Open Sans" panose="020B0606030504020204" pitchFamily="34" charset="0"/>
                <a:cs typeface="Open Sans" panose="020B0606030504020204" pitchFamily="34" charset="0"/>
              </a:rPr>
              <a:t>of</a:t>
            </a:r>
            <a:r>
              <a:rPr sz="2200" spc="-31" dirty="0">
                <a:solidFill>
                  <a:srgbClr val="FFFFFF"/>
                </a:solidFill>
                <a:latin typeface="Open Sans" panose="020B0606030504020204" pitchFamily="34" charset="0"/>
                <a:cs typeface="Open Sans" panose="020B0606030504020204" pitchFamily="34" charset="0"/>
              </a:rPr>
              <a:t> </a:t>
            </a:r>
            <a:r>
              <a:rPr sz="2200" dirty="0">
                <a:solidFill>
                  <a:srgbClr val="FFFFFF"/>
                </a:solidFill>
                <a:latin typeface="Open Sans" panose="020B0606030504020204" pitchFamily="34" charset="0"/>
                <a:cs typeface="Open Sans" panose="020B0606030504020204" pitchFamily="34" charset="0"/>
              </a:rPr>
              <a:t>$</a:t>
            </a:r>
            <a:r>
              <a:rPr sz="2200" spc="-31" dirty="0">
                <a:solidFill>
                  <a:srgbClr val="FFFFFF"/>
                </a:solidFill>
                <a:latin typeface="Open Sans" panose="020B0606030504020204" pitchFamily="34" charset="0"/>
                <a:cs typeface="Open Sans" panose="020B0606030504020204" pitchFamily="34" charset="0"/>
              </a:rPr>
              <a:t> </a:t>
            </a:r>
            <a:r>
              <a:rPr sz="2200" dirty="0">
                <a:solidFill>
                  <a:srgbClr val="FFFFFF"/>
                </a:solidFill>
                <a:latin typeface="Open Sans" panose="020B0606030504020204" pitchFamily="34" charset="0"/>
                <a:cs typeface="Open Sans" panose="020B0606030504020204" pitchFamily="34" charset="0"/>
              </a:rPr>
              <a:t>in</a:t>
            </a:r>
            <a:r>
              <a:rPr sz="2200" spc="-151" dirty="0">
                <a:solidFill>
                  <a:srgbClr val="FFFFFF"/>
                </a:solidFill>
                <a:latin typeface="Open Sans" panose="020B0606030504020204" pitchFamily="34" charset="0"/>
                <a:cs typeface="Open Sans" panose="020B0606030504020204" pitchFamily="34" charset="0"/>
              </a:rPr>
              <a:t> </a:t>
            </a:r>
            <a:r>
              <a:rPr sz="2200" spc="-25" dirty="0">
                <a:solidFill>
                  <a:srgbClr val="FFFFFF"/>
                </a:solidFill>
                <a:latin typeface="Open Sans" panose="020B0606030504020204" pitchFamily="34" charset="0"/>
                <a:cs typeface="Open Sans" panose="020B0606030504020204" pitchFamily="34" charset="0"/>
              </a:rPr>
              <a:t>A/R</a:t>
            </a:r>
            <a:endParaRPr sz="2200" dirty="0">
              <a:latin typeface="Open Sans" panose="020B0606030504020204" pitchFamily="34" charset="0"/>
              <a:cs typeface="Open Sans" panose="020B0606030504020204" pitchFamily="34" charset="0"/>
            </a:endParaRPr>
          </a:p>
          <a:p>
            <a:pPr marL="256534" indent="-172081">
              <a:spcBef>
                <a:spcPts val="611"/>
              </a:spcBef>
              <a:buChar char="•"/>
              <a:tabLst>
                <a:tab pos="256534" algn="l"/>
              </a:tabLst>
            </a:pPr>
            <a:r>
              <a:rPr sz="1700" spc="-11" dirty="0">
                <a:solidFill>
                  <a:srgbClr val="FFFFFF"/>
                </a:solidFill>
                <a:latin typeface="Open Sans" panose="020B0606030504020204" pitchFamily="34" charset="0"/>
                <a:cs typeface="Open Sans" panose="020B0606030504020204" pitchFamily="34" charset="0"/>
              </a:rPr>
              <a:t>0-</a:t>
            </a:r>
            <a:r>
              <a:rPr sz="1700" dirty="0">
                <a:solidFill>
                  <a:srgbClr val="FFFFFF"/>
                </a:solidFill>
                <a:latin typeface="Open Sans" panose="020B0606030504020204" pitchFamily="34" charset="0"/>
                <a:cs typeface="Open Sans" panose="020B0606030504020204" pitchFamily="34" charset="0"/>
              </a:rPr>
              <a:t>30</a:t>
            </a:r>
            <a:r>
              <a:rPr sz="1700" spc="-15"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Days</a:t>
            </a:r>
            <a:r>
              <a:rPr sz="1700" spc="-11"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a:t>
            </a:r>
            <a:r>
              <a:rPr sz="1700" spc="-11" dirty="0">
                <a:solidFill>
                  <a:srgbClr val="FFFFFF"/>
                </a:solidFill>
                <a:latin typeface="Open Sans" panose="020B0606030504020204" pitchFamily="34" charset="0"/>
                <a:cs typeface="Open Sans" panose="020B0606030504020204" pitchFamily="34" charset="0"/>
              </a:rPr>
              <a:t> </a:t>
            </a:r>
            <a:r>
              <a:rPr lang="en-US" sz="1700" spc="-11" dirty="0">
                <a:solidFill>
                  <a:srgbClr val="FFFFFF"/>
                </a:solidFill>
                <a:latin typeface="Open Sans" panose="020B0606030504020204" pitchFamily="34" charset="0"/>
                <a:cs typeface="Open Sans" panose="020B0606030504020204" pitchFamily="34" charset="0"/>
              </a:rPr>
              <a:t>71.94</a:t>
            </a:r>
            <a:r>
              <a:rPr sz="1700" spc="-11" dirty="0">
                <a:solidFill>
                  <a:srgbClr val="FFFFFF"/>
                </a:solidFill>
                <a:latin typeface="Open Sans" panose="020B0606030504020204" pitchFamily="34" charset="0"/>
                <a:cs typeface="Open Sans" panose="020B0606030504020204" pitchFamily="34" charset="0"/>
              </a:rPr>
              <a:t>%</a:t>
            </a:r>
            <a:endParaRPr sz="1700" dirty="0">
              <a:latin typeface="Open Sans" panose="020B0606030504020204" pitchFamily="34" charset="0"/>
              <a:cs typeface="Open Sans" panose="020B0606030504020204" pitchFamily="34" charset="0"/>
            </a:endParaRPr>
          </a:p>
          <a:p>
            <a:pPr marL="256534" indent="-172081">
              <a:spcBef>
                <a:spcPts val="11"/>
              </a:spcBef>
              <a:buChar char="•"/>
              <a:tabLst>
                <a:tab pos="256534" algn="l"/>
              </a:tabLst>
            </a:pPr>
            <a:r>
              <a:rPr sz="1700" spc="-11" dirty="0">
                <a:solidFill>
                  <a:srgbClr val="FFFFFF"/>
                </a:solidFill>
                <a:latin typeface="Open Sans" panose="020B0606030504020204" pitchFamily="34" charset="0"/>
                <a:cs typeface="Open Sans" panose="020B0606030504020204" pitchFamily="34" charset="0"/>
              </a:rPr>
              <a:t>31-</a:t>
            </a:r>
            <a:r>
              <a:rPr sz="1700" dirty="0">
                <a:solidFill>
                  <a:srgbClr val="FFFFFF"/>
                </a:solidFill>
                <a:latin typeface="Open Sans" panose="020B0606030504020204" pitchFamily="34" charset="0"/>
                <a:cs typeface="Open Sans" panose="020B0606030504020204" pitchFamily="34" charset="0"/>
              </a:rPr>
              <a:t>60</a:t>
            </a:r>
            <a:r>
              <a:rPr sz="1700" spc="-25"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Days</a:t>
            </a:r>
            <a:r>
              <a:rPr sz="1700" spc="-15"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a:t>
            </a:r>
            <a:r>
              <a:rPr sz="1700" spc="-15" dirty="0">
                <a:solidFill>
                  <a:srgbClr val="FFFFFF"/>
                </a:solidFill>
                <a:latin typeface="Open Sans" panose="020B0606030504020204" pitchFamily="34" charset="0"/>
                <a:cs typeface="Open Sans" panose="020B0606030504020204" pitchFamily="34" charset="0"/>
              </a:rPr>
              <a:t> </a:t>
            </a:r>
            <a:r>
              <a:rPr lang="en-US" sz="1700" spc="-11" dirty="0">
                <a:solidFill>
                  <a:srgbClr val="FFFFFF"/>
                </a:solidFill>
                <a:latin typeface="Open Sans" panose="020B0606030504020204" pitchFamily="34" charset="0"/>
                <a:cs typeface="Open Sans" panose="020B0606030504020204" pitchFamily="34" charset="0"/>
              </a:rPr>
              <a:t>20.33</a:t>
            </a:r>
            <a:r>
              <a:rPr sz="1700" spc="-11" dirty="0">
                <a:solidFill>
                  <a:srgbClr val="FFFFFF"/>
                </a:solidFill>
                <a:latin typeface="Open Sans" panose="020B0606030504020204" pitchFamily="34" charset="0"/>
                <a:cs typeface="Open Sans" panose="020B0606030504020204" pitchFamily="34" charset="0"/>
              </a:rPr>
              <a:t>%</a:t>
            </a:r>
            <a:endParaRPr sz="1700" dirty="0">
              <a:latin typeface="Open Sans" panose="020B0606030504020204" pitchFamily="34" charset="0"/>
              <a:cs typeface="Open Sans" panose="020B0606030504020204" pitchFamily="34" charset="0"/>
            </a:endParaRPr>
          </a:p>
          <a:p>
            <a:pPr marL="256534" indent="-172081">
              <a:spcBef>
                <a:spcPts val="15"/>
              </a:spcBef>
              <a:buChar char="•"/>
              <a:tabLst>
                <a:tab pos="256534" algn="l"/>
              </a:tabLst>
            </a:pPr>
            <a:r>
              <a:rPr sz="1700" spc="-11" dirty="0">
                <a:solidFill>
                  <a:srgbClr val="FFFFFF"/>
                </a:solidFill>
                <a:latin typeface="Open Sans" panose="020B0606030504020204" pitchFamily="34" charset="0"/>
                <a:cs typeface="Open Sans" panose="020B0606030504020204" pitchFamily="34" charset="0"/>
              </a:rPr>
              <a:t>61-</a:t>
            </a:r>
            <a:r>
              <a:rPr sz="1700" dirty="0">
                <a:solidFill>
                  <a:srgbClr val="FFFFFF"/>
                </a:solidFill>
                <a:latin typeface="Open Sans" panose="020B0606030504020204" pitchFamily="34" charset="0"/>
                <a:cs typeface="Open Sans" panose="020B0606030504020204" pitchFamily="34" charset="0"/>
              </a:rPr>
              <a:t>90</a:t>
            </a:r>
            <a:r>
              <a:rPr sz="1700" spc="-15"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Days</a:t>
            </a:r>
            <a:r>
              <a:rPr sz="1700" spc="-11"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a:t>
            </a:r>
            <a:r>
              <a:rPr sz="1700" spc="-11" dirty="0">
                <a:solidFill>
                  <a:srgbClr val="FFFFFF"/>
                </a:solidFill>
                <a:latin typeface="Open Sans" panose="020B0606030504020204" pitchFamily="34" charset="0"/>
                <a:cs typeface="Open Sans" panose="020B0606030504020204" pitchFamily="34" charset="0"/>
              </a:rPr>
              <a:t> </a:t>
            </a:r>
            <a:r>
              <a:rPr lang="en-US" sz="1700" spc="-11" dirty="0">
                <a:solidFill>
                  <a:srgbClr val="FFFFFF"/>
                </a:solidFill>
                <a:latin typeface="Open Sans" panose="020B0606030504020204" pitchFamily="34" charset="0"/>
                <a:cs typeface="Open Sans" panose="020B0606030504020204" pitchFamily="34" charset="0"/>
              </a:rPr>
              <a:t>3.57</a:t>
            </a:r>
            <a:r>
              <a:rPr sz="1700" spc="-11" dirty="0">
                <a:solidFill>
                  <a:srgbClr val="FFFFFF"/>
                </a:solidFill>
                <a:latin typeface="Open Sans" panose="020B0606030504020204" pitchFamily="34" charset="0"/>
                <a:cs typeface="Open Sans" panose="020B0606030504020204" pitchFamily="34" charset="0"/>
              </a:rPr>
              <a:t>%</a:t>
            </a:r>
            <a:endParaRPr sz="1700" dirty="0">
              <a:latin typeface="Open Sans" panose="020B0606030504020204" pitchFamily="34" charset="0"/>
              <a:cs typeface="Open Sans" panose="020B0606030504020204" pitchFamily="34" charset="0"/>
            </a:endParaRPr>
          </a:p>
          <a:p>
            <a:pPr marL="256534" indent="-172081">
              <a:spcBef>
                <a:spcPts val="15"/>
              </a:spcBef>
              <a:buChar char="•"/>
              <a:tabLst>
                <a:tab pos="256534" algn="l"/>
              </a:tabLst>
            </a:pPr>
            <a:r>
              <a:rPr sz="1700" spc="-11" dirty="0">
                <a:solidFill>
                  <a:srgbClr val="FFFFFF"/>
                </a:solidFill>
                <a:latin typeface="Open Sans" panose="020B0606030504020204" pitchFamily="34" charset="0"/>
                <a:cs typeface="Open Sans" panose="020B0606030504020204" pitchFamily="34" charset="0"/>
              </a:rPr>
              <a:t>91-</a:t>
            </a:r>
            <a:r>
              <a:rPr sz="1700" dirty="0">
                <a:solidFill>
                  <a:srgbClr val="FFFFFF"/>
                </a:solidFill>
                <a:latin typeface="Open Sans" panose="020B0606030504020204" pitchFamily="34" charset="0"/>
                <a:cs typeface="Open Sans" panose="020B0606030504020204" pitchFamily="34" charset="0"/>
              </a:rPr>
              <a:t>120</a:t>
            </a:r>
            <a:r>
              <a:rPr sz="1700" spc="431"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Days</a:t>
            </a:r>
            <a:r>
              <a:rPr sz="1700" spc="-11"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a:t>
            </a:r>
            <a:r>
              <a:rPr sz="1700" spc="-20" dirty="0">
                <a:solidFill>
                  <a:srgbClr val="FFFFFF"/>
                </a:solidFill>
                <a:latin typeface="Open Sans" panose="020B0606030504020204" pitchFamily="34" charset="0"/>
                <a:cs typeface="Open Sans" panose="020B0606030504020204" pitchFamily="34" charset="0"/>
              </a:rPr>
              <a:t> </a:t>
            </a:r>
            <a:r>
              <a:rPr sz="1700" spc="-11" dirty="0">
                <a:solidFill>
                  <a:srgbClr val="FFFFFF"/>
                </a:solidFill>
                <a:latin typeface="Open Sans" panose="020B0606030504020204" pitchFamily="34" charset="0"/>
                <a:cs typeface="Open Sans" panose="020B0606030504020204" pitchFamily="34" charset="0"/>
              </a:rPr>
              <a:t>1.</a:t>
            </a:r>
            <a:r>
              <a:rPr lang="en-US" sz="1700" spc="-11" dirty="0">
                <a:solidFill>
                  <a:srgbClr val="FFFFFF"/>
                </a:solidFill>
                <a:latin typeface="Open Sans" panose="020B0606030504020204" pitchFamily="34" charset="0"/>
                <a:cs typeface="Open Sans" panose="020B0606030504020204" pitchFamily="34" charset="0"/>
              </a:rPr>
              <a:t>52</a:t>
            </a:r>
            <a:r>
              <a:rPr sz="1700" spc="-11" dirty="0">
                <a:solidFill>
                  <a:srgbClr val="FFFFFF"/>
                </a:solidFill>
                <a:latin typeface="Open Sans" panose="020B0606030504020204" pitchFamily="34" charset="0"/>
                <a:cs typeface="Open Sans" panose="020B0606030504020204" pitchFamily="34" charset="0"/>
              </a:rPr>
              <a:t>%</a:t>
            </a:r>
            <a:endParaRPr sz="1700" dirty="0">
              <a:latin typeface="Open Sans" panose="020B0606030504020204" pitchFamily="34" charset="0"/>
              <a:cs typeface="Open Sans" panose="020B0606030504020204" pitchFamily="34" charset="0"/>
            </a:endParaRPr>
          </a:p>
          <a:p>
            <a:pPr marL="256534" indent="-172081">
              <a:spcBef>
                <a:spcPts val="11"/>
              </a:spcBef>
              <a:buChar char="•"/>
              <a:tabLst>
                <a:tab pos="256534" algn="l"/>
              </a:tabLst>
            </a:pPr>
            <a:r>
              <a:rPr sz="1700" dirty="0">
                <a:solidFill>
                  <a:srgbClr val="FFFFFF"/>
                </a:solidFill>
                <a:latin typeface="Open Sans" panose="020B0606030504020204" pitchFamily="34" charset="0"/>
                <a:cs typeface="Open Sans" panose="020B0606030504020204" pitchFamily="34" charset="0"/>
              </a:rPr>
              <a:t>120+</a:t>
            </a:r>
            <a:r>
              <a:rPr sz="1700" spc="-31" dirty="0">
                <a:solidFill>
                  <a:srgbClr val="FFFFFF"/>
                </a:solidFill>
                <a:latin typeface="Open Sans" panose="020B0606030504020204" pitchFamily="34" charset="0"/>
                <a:cs typeface="Open Sans" panose="020B0606030504020204" pitchFamily="34" charset="0"/>
              </a:rPr>
              <a:t> </a:t>
            </a:r>
            <a:r>
              <a:rPr sz="1700" dirty="0">
                <a:solidFill>
                  <a:srgbClr val="FFFFFF"/>
                </a:solidFill>
                <a:latin typeface="Open Sans" panose="020B0606030504020204" pitchFamily="34" charset="0"/>
                <a:cs typeface="Open Sans" panose="020B0606030504020204" pitchFamily="34" charset="0"/>
              </a:rPr>
              <a:t>Days =</a:t>
            </a:r>
            <a:r>
              <a:rPr sz="1700" spc="-15" dirty="0">
                <a:solidFill>
                  <a:srgbClr val="FFFFFF"/>
                </a:solidFill>
                <a:latin typeface="Open Sans" panose="020B0606030504020204" pitchFamily="34" charset="0"/>
                <a:cs typeface="Open Sans" panose="020B0606030504020204" pitchFamily="34" charset="0"/>
              </a:rPr>
              <a:t> </a:t>
            </a:r>
            <a:r>
              <a:rPr sz="1700" spc="-20" dirty="0">
                <a:solidFill>
                  <a:srgbClr val="FFFFFF"/>
                </a:solidFill>
                <a:latin typeface="Open Sans" panose="020B0606030504020204" pitchFamily="34" charset="0"/>
                <a:cs typeface="Open Sans" panose="020B0606030504020204" pitchFamily="34" charset="0"/>
              </a:rPr>
              <a:t>2.</a:t>
            </a:r>
            <a:r>
              <a:rPr lang="en-US" sz="1700" spc="-20" dirty="0">
                <a:solidFill>
                  <a:srgbClr val="FFFFFF"/>
                </a:solidFill>
                <a:latin typeface="Open Sans" panose="020B0606030504020204" pitchFamily="34" charset="0"/>
                <a:cs typeface="Open Sans" panose="020B0606030504020204" pitchFamily="34" charset="0"/>
              </a:rPr>
              <a:t>64</a:t>
            </a:r>
            <a:r>
              <a:rPr sz="1700" spc="-20" dirty="0">
                <a:solidFill>
                  <a:srgbClr val="FFFFFF"/>
                </a:solidFill>
                <a:latin typeface="Open Sans" panose="020B0606030504020204" pitchFamily="34" charset="0"/>
                <a:cs typeface="Open Sans" panose="020B0606030504020204" pitchFamily="34" charset="0"/>
              </a:rPr>
              <a:t>%</a:t>
            </a:r>
            <a:endParaRPr sz="1700" dirty="0">
              <a:latin typeface="Open Sans" panose="020B0606030504020204" pitchFamily="34" charset="0"/>
              <a:cs typeface="Open Sans" panose="020B0606030504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86485" y="532593"/>
            <a:ext cx="9471179" cy="1152239"/>
          </a:xfrm>
          <a:prstGeom prst="rect">
            <a:avLst/>
          </a:prstGeom>
        </p:spPr>
        <p:txBody>
          <a:bodyPr spcFirstLastPara="1" vert="horz" wrap="square" lIns="0" tIns="74295" rIns="0" bIns="0" rtlCol="0" anchor="ctr" anchorCtr="0">
            <a:spAutoFit/>
          </a:bodyPr>
          <a:lstStyle/>
          <a:p>
            <a:pPr marL="1664929" marR="5080" indent="-1652864">
              <a:lnSpc>
                <a:spcPts val="3891"/>
              </a:lnSpc>
              <a:spcBef>
                <a:spcPts val="585"/>
              </a:spcBef>
            </a:pPr>
            <a:r>
              <a:rPr dirty="0"/>
              <a:t>Days</a:t>
            </a:r>
            <a:r>
              <a:rPr spc="-55" dirty="0"/>
              <a:t> </a:t>
            </a:r>
            <a:r>
              <a:rPr dirty="0"/>
              <a:t>to</a:t>
            </a:r>
            <a:r>
              <a:rPr spc="-40" dirty="0"/>
              <a:t> </a:t>
            </a:r>
            <a:r>
              <a:rPr dirty="0"/>
              <a:t>File</a:t>
            </a:r>
            <a:r>
              <a:rPr spc="-35" dirty="0"/>
              <a:t> </a:t>
            </a:r>
            <a:r>
              <a:rPr dirty="0"/>
              <a:t>By</a:t>
            </a:r>
            <a:r>
              <a:rPr spc="-40" dirty="0"/>
              <a:t> </a:t>
            </a:r>
            <a:r>
              <a:rPr dirty="0"/>
              <a:t>Service</a:t>
            </a:r>
            <a:r>
              <a:rPr spc="-60" dirty="0"/>
              <a:t> </a:t>
            </a:r>
            <a:r>
              <a:rPr dirty="0"/>
              <a:t>(With</a:t>
            </a:r>
            <a:r>
              <a:rPr lang="en-US" dirty="0"/>
              <a:t>out</a:t>
            </a:r>
            <a:r>
              <a:rPr spc="-31" dirty="0"/>
              <a:t> </a:t>
            </a:r>
            <a:r>
              <a:rPr spc="-11" dirty="0"/>
              <a:t>Outliers) 2</a:t>
            </a:r>
            <a:r>
              <a:rPr lang="en-US" spc="-11" dirty="0"/>
              <a:t>025</a:t>
            </a:r>
            <a:r>
              <a:rPr spc="-11" dirty="0"/>
              <a:t>-</a:t>
            </a:r>
            <a:r>
              <a:rPr dirty="0"/>
              <a:t>202</a:t>
            </a:r>
            <a:r>
              <a:rPr lang="en-US" dirty="0"/>
              <a:t>6</a:t>
            </a:r>
            <a:r>
              <a:rPr spc="-95" dirty="0"/>
              <a:t> </a:t>
            </a:r>
            <a:endParaRPr spc="-11" dirty="0"/>
          </a:p>
        </p:txBody>
      </p:sp>
      <p:sp>
        <p:nvSpPr>
          <p:cNvPr id="4" name="object 4"/>
          <p:cNvSpPr txBox="1"/>
          <p:nvPr/>
        </p:nvSpPr>
        <p:spPr>
          <a:xfrm>
            <a:off x="11078973" y="6445542"/>
            <a:ext cx="196215" cy="179536"/>
          </a:xfrm>
          <a:prstGeom prst="rect">
            <a:avLst/>
          </a:prstGeom>
        </p:spPr>
        <p:txBody>
          <a:bodyPr vert="horz" wrap="square" lIns="0" tIns="0" rIns="0" bIns="0" rtlCol="0">
            <a:spAutoFit/>
          </a:bodyPr>
          <a:lstStyle/>
          <a:p>
            <a:pPr marL="12700">
              <a:lnSpc>
                <a:spcPts val="1431"/>
              </a:lnSpc>
            </a:pPr>
            <a:r>
              <a:rPr sz="1200" spc="-25">
                <a:solidFill>
                  <a:srgbClr val="BEBEBE"/>
                </a:solidFill>
                <a:latin typeface="Open Sans" panose="020B0606030504020204" pitchFamily="34" charset="0"/>
                <a:cs typeface="Open Sans" panose="020B0606030504020204" pitchFamily="34" charset="0"/>
              </a:rPr>
              <a:t>25</a:t>
            </a:r>
            <a:endParaRPr sz="1200">
              <a:latin typeface="Open Sans" panose="020B0606030504020204" pitchFamily="34" charset="0"/>
              <a:cs typeface="Open Sans" panose="020B0606030504020204" pitchFamily="34" charset="0"/>
            </a:endParaRPr>
          </a:p>
        </p:txBody>
      </p:sp>
      <p:graphicFrame>
        <p:nvGraphicFramePr>
          <p:cNvPr id="3" name="object 3"/>
          <p:cNvGraphicFramePr>
            <a:graphicFrameLocks noGrp="1"/>
          </p:cNvGraphicFramePr>
          <p:nvPr>
            <p:extLst>
              <p:ext uri="{D42A27DB-BD31-4B8C-83A1-F6EECF244321}">
                <p14:modId xmlns:p14="http://schemas.microsoft.com/office/powerpoint/2010/main" val="3638012159"/>
              </p:ext>
            </p:extLst>
          </p:nvPr>
        </p:nvGraphicFramePr>
        <p:xfrm>
          <a:off x="1214011" y="2091654"/>
          <a:ext cx="7799070" cy="3762375"/>
        </p:xfrm>
        <a:graphic>
          <a:graphicData uri="http://schemas.openxmlformats.org/drawingml/2006/table">
            <a:tbl>
              <a:tblPr firstRow="1" bandRow="1">
                <a:tableStyleId>{69012ECD-51FC-41F1-AA8D-1B2483CD663E}</a:tableStyleId>
              </a:tblPr>
              <a:tblGrid>
                <a:gridCol w="3899535">
                  <a:extLst>
                    <a:ext uri="{9D8B030D-6E8A-4147-A177-3AD203B41FA5}">
                      <a16:colId xmlns:a16="http://schemas.microsoft.com/office/drawing/2014/main" val="20000"/>
                    </a:ext>
                  </a:extLst>
                </a:gridCol>
                <a:gridCol w="3899535">
                  <a:extLst>
                    <a:ext uri="{9D8B030D-6E8A-4147-A177-3AD203B41FA5}">
                      <a16:colId xmlns:a16="http://schemas.microsoft.com/office/drawing/2014/main" val="20001"/>
                    </a:ext>
                  </a:extLst>
                </a:gridCol>
              </a:tblGrid>
              <a:tr h="627380">
                <a:tc>
                  <a:txBody>
                    <a:bodyPr/>
                    <a:lstStyle/>
                    <a:p>
                      <a:pPr algn="ctr">
                        <a:lnSpc>
                          <a:spcPct val="100000"/>
                        </a:lnSpc>
                        <a:spcBef>
                          <a:spcPts val="315"/>
                        </a:spcBef>
                      </a:pPr>
                      <a:r>
                        <a:rPr sz="1900" b="0" spc="-25">
                          <a:solidFill>
                            <a:srgbClr val="FFFFFF"/>
                          </a:solidFill>
                        </a:rPr>
                        <a:t>DTF</a:t>
                      </a:r>
                      <a:endParaRPr sz="1900" b="0" i="0">
                        <a:latin typeface="Open Sans" panose="020B0606030504020204" pitchFamily="34" charset="0"/>
                        <a:cs typeface="Open Sans" panose="020B0606030504020204" pitchFamily="34" charset="0"/>
                      </a:endParaRPr>
                    </a:p>
                  </a:txBody>
                  <a:tcPr marL="0" marR="0" marT="40005" marB="0"/>
                </a:tc>
                <a:tc>
                  <a:txBody>
                    <a:bodyPr/>
                    <a:lstStyle/>
                    <a:p>
                      <a:pPr marL="3175" algn="ctr">
                        <a:lnSpc>
                          <a:spcPct val="100000"/>
                        </a:lnSpc>
                        <a:spcBef>
                          <a:spcPts val="315"/>
                        </a:spcBef>
                      </a:pPr>
                      <a:r>
                        <a:rPr sz="1900" b="0" spc="-10">
                          <a:solidFill>
                            <a:srgbClr val="FFFFFF"/>
                          </a:solidFill>
                        </a:rPr>
                        <a:t>Service</a:t>
                      </a:r>
                      <a:endParaRPr sz="1900" b="0" i="0">
                        <a:latin typeface="Open Sans" panose="020B0606030504020204" pitchFamily="34" charset="0"/>
                        <a:cs typeface="Open Sans" panose="020B0606030504020204" pitchFamily="34" charset="0"/>
                      </a:endParaRPr>
                    </a:p>
                  </a:txBody>
                  <a:tcPr marL="0" marR="0" marT="40005" marB="0"/>
                </a:tc>
                <a:extLst>
                  <a:ext uri="{0D108BD9-81ED-4DB2-BD59-A6C34878D82A}">
                    <a16:rowId xmlns:a16="http://schemas.microsoft.com/office/drawing/2014/main" val="10000"/>
                  </a:ext>
                </a:extLst>
              </a:tr>
              <a:tr h="626745">
                <a:tc>
                  <a:txBody>
                    <a:bodyPr/>
                    <a:lstStyle/>
                    <a:p>
                      <a:pPr marL="1270" algn="ctr">
                        <a:lnSpc>
                          <a:spcPts val="2070"/>
                        </a:lnSpc>
                      </a:pPr>
                      <a:r>
                        <a:rPr lang="en-US" sz="1900" b="0" spc="-25" dirty="0">
                          <a:solidFill>
                            <a:srgbClr val="4D4D4D"/>
                          </a:solidFill>
                        </a:rPr>
                        <a:t>10.68</a:t>
                      </a:r>
                      <a:endParaRPr sz="1900" b="0" i="0" dirty="0">
                        <a:latin typeface="Open Sans" panose="020B0606030504020204" pitchFamily="34" charset="0"/>
                        <a:cs typeface="Open Sans" panose="020B0606030504020204" pitchFamily="34" charset="0"/>
                      </a:endParaRPr>
                    </a:p>
                  </a:txBody>
                  <a:tcPr marL="0" marR="0" marT="0" marB="0" anchor="ctr"/>
                </a:tc>
                <a:tc>
                  <a:txBody>
                    <a:bodyPr/>
                    <a:lstStyle/>
                    <a:p>
                      <a:pPr marL="1270" algn="ctr">
                        <a:lnSpc>
                          <a:spcPts val="2070"/>
                        </a:lnSpc>
                      </a:pPr>
                      <a:r>
                        <a:rPr sz="1900" b="0">
                          <a:solidFill>
                            <a:srgbClr val="4D4D4D"/>
                          </a:solidFill>
                        </a:rPr>
                        <a:t>Overall</a:t>
                      </a:r>
                      <a:r>
                        <a:rPr sz="1900" b="0" spc="-25">
                          <a:solidFill>
                            <a:srgbClr val="4D4D4D"/>
                          </a:solidFill>
                        </a:rPr>
                        <a:t> </a:t>
                      </a:r>
                      <a:r>
                        <a:rPr sz="1900" b="0">
                          <a:solidFill>
                            <a:srgbClr val="4D4D4D"/>
                          </a:solidFill>
                        </a:rPr>
                        <a:t>Days</a:t>
                      </a:r>
                      <a:r>
                        <a:rPr sz="1900" b="0" spc="-5">
                          <a:solidFill>
                            <a:srgbClr val="4D4D4D"/>
                          </a:solidFill>
                        </a:rPr>
                        <a:t> </a:t>
                      </a:r>
                      <a:r>
                        <a:rPr sz="1900" b="0">
                          <a:solidFill>
                            <a:srgbClr val="4D4D4D"/>
                          </a:solidFill>
                        </a:rPr>
                        <a:t>to</a:t>
                      </a:r>
                      <a:r>
                        <a:rPr sz="1900" b="0" spc="-30">
                          <a:solidFill>
                            <a:srgbClr val="4D4D4D"/>
                          </a:solidFill>
                        </a:rPr>
                        <a:t> </a:t>
                      </a:r>
                      <a:r>
                        <a:rPr sz="1900" b="0" spc="-20">
                          <a:solidFill>
                            <a:srgbClr val="4D4D4D"/>
                          </a:solidFill>
                        </a:rPr>
                        <a:t>File</a:t>
                      </a:r>
                      <a:endParaRPr sz="1900" b="0" i="0">
                        <a:latin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001"/>
                  </a:ext>
                </a:extLst>
              </a:tr>
              <a:tr h="627380">
                <a:tc>
                  <a:txBody>
                    <a:bodyPr/>
                    <a:lstStyle/>
                    <a:p>
                      <a:pPr marL="1270" algn="ctr">
                        <a:lnSpc>
                          <a:spcPts val="2070"/>
                        </a:lnSpc>
                      </a:pPr>
                      <a:r>
                        <a:rPr sz="1900" b="0" spc="-25">
                          <a:solidFill>
                            <a:srgbClr val="4D4D4D"/>
                          </a:solidFill>
                        </a:rPr>
                        <a:t>1</a:t>
                      </a:r>
                      <a:r>
                        <a:rPr lang="en-US" sz="1900" b="0" spc="-25">
                          <a:solidFill>
                            <a:srgbClr val="4D4D4D"/>
                          </a:solidFill>
                        </a:rPr>
                        <a:t>1</a:t>
                      </a:r>
                      <a:endParaRPr sz="1900" b="0" i="0">
                        <a:latin typeface="Open Sans" panose="020B0606030504020204" pitchFamily="34" charset="0"/>
                        <a:cs typeface="Open Sans" panose="020B0606030504020204" pitchFamily="34" charset="0"/>
                      </a:endParaRPr>
                    </a:p>
                  </a:txBody>
                  <a:tcPr marL="0" marR="0" marT="0" marB="0" anchor="ctr"/>
                </a:tc>
                <a:tc>
                  <a:txBody>
                    <a:bodyPr/>
                    <a:lstStyle/>
                    <a:p>
                      <a:pPr marL="1905" algn="ctr">
                        <a:lnSpc>
                          <a:spcPts val="2070"/>
                        </a:lnSpc>
                      </a:pPr>
                      <a:r>
                        <a:rPr sz="1900" b="0">
                          <a:solidFill>
                            <a:srgbClr val="4D4D4D"/>
                          </a:solidFill>
                        </a:rPr>
                        <a:t>Rad</a:t>
                      </a:r>
                      <a:r>
                        <a:rPr sz="1900" b="0" spc="-15">
                          <a:solidFill>
                            <a:srgbClr val="4D4D4D"/>
                          </a:solidFill>
                        </a:rPr>
                        <a:t> </a:t>
                      </a:r>
                      <a:r>
                        <a:rPr sz="1900" b="0">
                          <a:solidFill>
                            <a:srgbClr val="4D4D4D"/>
                          </a:solidFill>
                        </a:rPr>
                        <a:t>Onc</a:t>
                      </a:r>
                      <a:r>
                        <a:rPr sz="1900" b="0" spc="-35">
                          <a:solidFill>
                            <a:srgbClr val="4D4D4D"/>
                          </a:solidFill>
                        </a:rPr>
                        <a:t> </a:t>
                      </a:r>
                      <a:r>
                        <a:rPr sz="1900" b="0">
                          <a:solidFill>
                            <a:srgbClr val="4D4D4D"/>
                          </a:solidFill>
                        </a:rPr>
                        <a:t>Days</a:t>
                      </a:r>
                      <a:r>
                        <a:rPr sz="1900" b="0" spc="15">
                          <a:solidFill>
                            <a:srgbClr val="4D4D4D"/>
                          </a:solidFill>
                        </a:rPr>
                        <a:t> </a:t>
                      </a:r>
                      <a:r>
                        <a:rPr sz="1900" b="0">
                          <a:solidFill>
                            <a:srgbClr val="4D4D4D"/>
                          </a:solidFill>
                        </a:rPr>
                        <a:t>to</a:t>
                      </a:r>
                      <a:r>
                        <a:rPr sz="1900" b="0" spc="-30">
                          <a:solidFill>
                            <a:srgbClr val="4D4D4D"/>
                          </a:solidFill>
                        </a:rPr>
                        <a:t> </a:t>
                      </a:r>
                      <a:r>
                        <a:rPr sz="1900" b="0" spc="-20">
                          <a:solidFill>
                            <a:srgbClr val="4D4D4D"/>
                          </a:solidFill>
                        </a:rPr>
                        <a:t>File</a:t>
                      </a:r>
                      <a:endParaRPr sz="1900" b="0" i="0">
                        <a:latin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002"/>
                  </a:ext>
                </a:extLst>
              </a:tr>
              <a:tr h="626745">
                <a:tc>
                  <a:txBody>
                    <a:bodyPr/>
                    <a:lstStyle/>
                    <a:p>
                      <a:pPr marL="1270" algn="ctr">
                        <a:lnSpc>
                          <a:spcPts val="2075"/>
                        </a:lnSpc>
                      </a:pPr>
                      <a:r>
                        <a:rPr lang="en-US" sz="1900" b="0" spc="-25">
                          <a:solidFill>
                            <a:srgbClr val="4D4D4D"/>
                          </a:solidFill>
                        </a:rPr>
                        <a:t>9</a:t>
                      </a:r>
                      <a:endParaRPr sz="1900" b="0" i="0">
                        <a:latin typeface="Open Sans" panose="020B0606030504020204" pitchFamily="34" charset="0"/>
                        <a:cs typeface="Open Sans" panose="020B0606030504020204" pitchFamily="34" charset="0"/>
                      </a:endParaRPr>
                    </a:p>
                  </a:txBody>
                  <a:tcPr marL="0" marR="0" marT="0" marB="0" anchor="ctr"/>
                </a:tc>
                <a:tc>
                  <a:txBody>
                    <a:bodyPr/>
                    <a:lstStyle/>
                    <a:p>
                      <a:pPr marL="1270" algn="ctr">
                        <a:lnSpc>
                          <a:spcPts val="2075"/>
                        </a:lnSpc>
                      </a:pPr>
                      <a:r>
                        <a:rPr sz="1900" b="0">
                          <a:solidFill>
                            <a:srgbClr val="4D4D4D"/>
                          </a:solidFill>
                        </a:rPr>
                        <a:t>Imaging</a:t>
                      </a:r>
                      <a:r>
                        <a:rPr sz="1900" b="0" spc="-25">
                          <a:solidFill>
                            <a:srgbClr val="4D4D4D"/>
                          </a:solidFill>
                        </a:rPr>
                        <a:t> </a:t>
                      </a:r>
                      <a:r>
                        <a:rPr sz="1900" b="0">
                          <a:solidFill>
                            <a:srgbClr val="4D4D4D"/>
                          </a:solidFill>
                        </a:rPr>
                        <a:t>Days</a:t>
                      </a:r>
                      <a:r>
                        <a:rPr sz="1900" b="0" spc="-5">
                          <a:solidFill>
                            <a:srgbClr val="4D4D4D"/>
                          </a:solidFill>
                        </a:rPr>
                        <a:t> </a:t>
                      </a:r>
                      <a:r>
                        <a:rPr sz="1900" b="0">
                          <a:solidFill>
                            <a:srgbClr val="4D4D4D"/>
                          </a:solidFill>
                        </a:rPr>
                        <a:t>to</a:t>
                      </a:r>
                      <a:r>
                        <a:rPr sz="1900" b="0" spc="-25">
                          <a:solidFill>
                            <a:srgbClr val="4D4D4D"/>
                          </a:solidFill>
                        </a:rPr>
                        <a:t> </a:t>
                      </a:r>
                      <a:r>
                        <a:rPr sz="1900" b="0" spc="-20">
                          <a:solidFill>
                            <a:srgbClr val="4D4D4D"/>
                          </a:solidFill>
                        </a:rPr>
                        <a:t>File</a:t>
                      </a:r>
                      <a:endParaRPr sz="1900" b="0" i="0">
                        <a:latin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003"/>
                  </a:ext>
                </a:extLst>
              </a:tr>
              <a:tr h="627380">
                <a:tc>
                  <a:txBody>
                    <a:bodyPr/>
                    <a:lstStyle/>
                    <a:p>
                      <a:pPr marL="1270" algn="ctr">
                        <a:lnSpc>
                          <a:spcPts val="2075"/>
                        </a:lnSpc>
                      </a:pPr>
                      <a:r>
                        <a:rPr sz="1900" b="0" spc="-25">
                          <a:solidFill>
                            <a:srgbClr val="4D4D4D"/>
                          </a:solidFill>
                        </a:rPr>
                        <a:t>1</a:t>
                      </a:r>
                      <a:r>
                        <a:rPr lang="en-US" sz="1900" b="0" spc="-25">
                          <a:solidFill>
                            <a:srgbClr val="4D4D4D"/>
                          </a:solidFill>
                        </a:rPr>
                        <a:t>0</a:t>
                      </a:r>
                      <a:endParaRPr sz="1900" b="0" i="0">
                        <a:latin typeface="Open Sans" panose="020B0606030504020204" pitchFamily="34" charset="0"/>
                        <a:cs typeface="Open Sans" panose="020B0606030504020204" pitchFamily="34" charset="0"/>
                      </a:endParaRPr>
                    </a:p>
                  </a:txBody>
                  <a:tcPr marL="0" marR="0" marT="0" marB="0" anchor="ctr"/>
                </a:tc>
                <a:tc>
                  <a:txBody>
                    <a:bodyPr/>
                    <a:lstStyle/>
                    <a:p>
                      <a:pPr marL="635" algn="ctr">
                        <a:lnSpc>
                          <a:spcPts val="2075"/>
                        </a:lnSpc>
                      </a:pPr>
                      <a:r>
                        <a:rPr sz="1900" b="0">
                          <a:solidFill>
                            <a:srgbClr val="4D4D4D"/>
                          </a:solidFill>
                        </a:rPr>
                        <a:t>E/M</a:t>
                      </a:r>
                      <a:r>
                        <a:rPr sz="1900" b="0" spc="-20">
                          <a:solidFill>
                            <a:srgbClr val="4D4D4D"/>
                          </a:solidFill>
                        </a:rPr>
                        <a:t> </a:t>
                      </a:r>
                      <a:r>
                        <a:rPr sz="1900" b="0">
                          <a:solidFill>
                            <a:srgbClr val="4D4D4D"/>
                          </a:solidFill>
                        </a:rPr>
                        <a:t>Days</a:t>
                      </a:r>
                      <a:r>
                        <a:rPr sz="1900" b="0" spc="15">
                          <a:solidFill>
                            <a:srgbClr val="4D4D4D"/>
                          </a:solidFill>
                        </a:rPr>
                        <a:t> </a:t>
                      </a:r>
                      <a:r>
                        <a:rPr sz="1900" b="0">
                          <a:solidFill>
                            <a:srgbClr val="4D4D4D"/>
                          </a:solidFill>
                        </a:rPr>
                        <a:t>to</a:t>
                      </a:r>
                      <a:r>
                        <a:rPr sz="1900" b="0" spc="-30">
                          <a:solidFill>
                            <a:srgbClr val="4D4D4D"/>
                          </a:solidFill>
                        </a:rPr>
                        <a:t> </a:t>
                      </a:r>
                      <a:r>
                        <a:rPr sz="1900" b="0" spc="-20">
                          <a:solidFill>
                            <a:srgbClr val="4D4D4D"/>
                          </a:solidFill>
                        </a:rPr>
                        <a:t>File</a:t>
                      </a:r>
                      <a:endParaRPr sz="1900" b="0" i="0">
                        <a:latin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004"/>
                  </a:ext>
                </a:extLst>
              </a:tr>
              <a:tr h="626745">
                <a:tc>
                  <a:txBody>
                    <a:bodyPr/>
                    <a:lstStyle/>
                    <a:p>
                      <a:pPr marL="1270" algn="ctr">
                        <a:lnSpc>
                          <a:spcPts val="2075"/>
                        </a:lnSpc>
                      </a:pPr>
                      <a:r>
                        <a:rPr lang="en-US" sz="1900" b="0" spc="-25">
                          <a:solidFill>
                            <a:srgbClr val="4D4D4D"/>
                          </a:solidFill>
                        </a:rPr>
                        <a:t>9</a:t>
                      </a:r>
                      <a:endParaRPr sz="1900" b="0" i="0">
                        <a:latin typeface="Open Sans" panose="020B0606030504020204" pitchFamily="34" charset="0"/>
                        <a:cs typeface="Open Sans" panose="020B0606030504020204" pitchFamily="34" charset="0"/>
                      </a:endParaRPr>
                    </a:p>
                  </a:txBody>
                  <a:tcPr marL="0" marR="0" marT="0" marB="0" anchor="ctr"/>
                </a:tc>
                <a:tc>
                  <a:txBody>
                    <a:bodyPr/>
                    <a:lstStyle/>
                    <a:p>
                      <a:pPr marL="635" algn="ctr">
                        <a:lnSpc>
                          <a:spcPts val="2075"/>
                        </a:lnSpc>
                      </a:pPr>
                      <a:r>
                        <a:rPr sz="1900" b="0" dirty="0">
                          <a:solidFill>
                            <a:srgbClr val="4D4D4D"/>
                          </a:solidFill>
                        </a:rPr>
                        <a:t>Drugs</a:t>
                      </a:r>
                      <a:r>
                        <a:rPr sz="1900" b="0" spc="-20" dirty="0">
                          <a:solidFill>
                            <a:srgbClr val="4D4D4D"/>
                          </a:solidFill>
                        </a:rPr>
                        <a:t> </a:t>
                      </a:r>
                      <a:r>
                        <a:rPr sz="1900" b="0" dirty="0">
                          <a:solidFill>
                            <a:srgbClr val="4D4D4D"/>
                          </a:solidFill>
                        </a:rPr>
                        <a:t>Days</a:t>
                      </a:r>
                      <a:r>
                        <a:rPr sz="1900" b="0" spc="-10" dirty="0">
                          <a:solidFill>
                            <a:srgbClr val="4D4D4D"/>
                          </a:solidFill>
                        </a:rPr>
                        <a:t> </a:t>
                      </a:r>
                      <a:r>
                        <a:rPr sz="1900" b="0" dirty="0">
                          <a:solidFill>
                            <a:srgbClr val="4D4D4D"/>
                          </a:solidFill>
                        </a:rPr>
                        <a:t>to</a:t>
                      </a:r>
                      <a:r>
                        <a:rPr sz="1900" b="0" spc="-25" dirty="0">
                          <a:solidFill>
                            <a:srgbClr val="4D4D4D"/>
                          </a:solidFill>
                        </a:rPr>
                        <a:t> </a:t>
                      </a:r>
                      <a:r>
                        <a:rPr sz="1900" b="0" spc="-20" dirty="0">
                          <a:solidFill>
                            <a:srgbClr val="4D4D4D"/>
                          </a:solidFill>
                        </a:rPr>
                        <a:t>File</a:t>
                      </a:r>
                      <a:endParaRPr sz="1900" b="0" i="0" dirty="0">
                        <a:latin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554804983"/>
              </p:ext>
            </p:extLst>
          </p:nvPr>
        </p:nvGraphicFramePr>
        <p:xfrm>
          <a:off x="410172" y="1972084"/>
          <a:ext cx="9465987" cy="3586650"/>
        </p:xfrm>
        <a:graphic>
          <a:graphicData uri="http://schemas.openxmlformats.org/drawingml/2006/table">
            <a:tbl>
              <a:tblPr firstRow="1" bandRow="1">
                <a:tableStyleId>{69012ECD-51FC-41F1-AA8D-1B2483CD663E}</a:tableStyleId>
              </a:tblPr>
              <a:tblGrid>
                <a:gridCol w="4661903">
                  <a:extLst>
                    <a:ext uri="{9D8B030D-6E8A-4147-A177-3AD203B41FA5}">
                      <a16:colId xmlns:a16="http://schemas.microsoft.com/office/drawing/2014/main" val="20000"/>
                    </a:ext>
                  </a:extLst>
                </a:gridCol>
                <a:gridCol w="4804084">
                  <a:extLst>
                    <a:ext uri="{9D8B030D-6E8A-4147-A177-3AD203B41FA5}">
                      <a16:colId xmlns:a16="http://schemas.microsoft.com/office/drawing/2014/main" val="20001"/>
                    </a:ext>
                  </a:extLst>
                </a:gridCol>
              </a:tblGrid>
              <a:tr h="597775">
                <a:tc>
                  <a:txBody>
                    <a:bodyPr/>
                    <a:lstStyle/>
                    <a:p>
                      <a:pPr algn="ctr">
                        <a:lnSpc>
                          <a:spcPct val="100000"/>
                        </a:lnSpc>
                        <a:spcBef>
                          <a:spcPts val="80"/>
                        </a:spcBef>
                      </a:pPr>
                      <a:r>
                        <a:rPr sz="1900" b="1">
                          <a:solidFill>
                            <a:srgbClr val="FFFFFF"/>
                          </a:solidFill>
                        </a:rPr>
                        <a:t>Days</a:t>
                      </a:r>
                      <a:r>
                        <a:rPr sz="1900" b="1" spc="-30">
                          <a:solidFill>
                            <a:srgbClr val="FFFFFF"/>
                          </a:solidFill>
                        </a:rPr>
                        <a:t> </a:t>
                      </a:r>
                      <a:r>
                        <a:rPr sz="1900" b="1">
                          <a:solidFill>
                            <a:srgbClr val="FFFFFF"/>
                          </a:solidFill>
                        </a:rPr>
                        <a:t>to</a:t>
                      </a:r>
                      <a:r>
                        <a:rPr sz="1900" b="1" spc="-15">
                          <a:solidFill>
                            <a:srgbClr val="FFFFFF"/>
                          </a:solidFill>
                        </a:rPr>
                        <a:t> </a:t>
                      </a:r>
                      <a:r>
                        <a:rPr sz="1900" b="1" spc="-25">
                          <a:solidFill>
                            <a:srgbClr val="FFFFFF"/>
                          </a:solidFill>
                        </a:rPr>
                        <a:t>Pay</a:t>
                      </a:r>
                      <a:endParaRPr sz="1900">
                        <a:latin typeface="Tahoma"/>
                        <a:cs typeface="Tahoma"/>
                      </a:endParaRPr>
                    </a:p>
                  </a:txBody>
                  <a:tcPr marL="0" marR="0" marT="10160" marB="0"/>
                </a:tc>
                <a:tc>
                  <a:txBody>
                    <a:bodyPr/>
                    <a:lstStyle/>
                    <a:p>
                      <a:pPr marL="1905" algn="ctr">
                        <a:lnSpc>
                          <a:spcPct val="100000"/>
                        </a:lnSpc>
                        <a:spcBef>
                          <a:spcPts val="315"/>
                        </a:spcBef>
                      </a:pPr>
                      <a:r>
                        <a:rPr sz="1900" b="0" spc="-10">
                          <a:solidFill>
                            <a:srgbClr val="FFFFFF"/>
                          </a:solidFill>
                        </a:rPr>
                        <a:t>Service</a:t>
                      </a:r>
                      <a:endParaRPr sz="1900" b="0" i="0">
                        <a:latin typeface="Open Sans" panose="020B0606030504020204" pitchFamily="34" charset="0"/>
                        <a:cs typeface="Open Sans" panose="020B0606030504020204" pitchFamily="34" charset="0"/>
                      </a:endParaRPr>
                    </a:p>
                  </a:txBody>
                  <a:tcPr marL="0" marR="0" marT="40005" marB="0"/>
                </a:tc>
                <a:extLst>
                  <a:ext uri="{0D108BD9-81ED-4DB2-BD59-A6C34878D82A}">
                    <a16:rowId xmlns:a16="http://schemas.microsoft.com/office/drawing/2014/main" val="10000"/>
                  </a:ext>
                </a:extLst>
              </a:tr>
              <a:tr h="597775">
                <a:tc>
                  <a:txBody>
                    <a:bodyPr/>
                    <a:lstStyle/>
                    <a:p>
                      <a:pPr algn="ctr">
                        <a:lnSpc>
                          <a:spcPct val="100000"/>
                        </a:lnSpc>
                        <a:spcBef>
                          <a:spcPts val="80"/>
                        </a:spcBef>
                      </a:pPr>
                      <a:r>
                        <a:rPr lang="en-US" sz="1900" spc="-25">
                          <a:solidFill>
                            <a:srgbClr val="4D4D4D"/>
                          </a:solidFill>
                        </a:rPr>
                        <a:t>31</a:t>
                      </a:r>
                      <a:endParaRPr sz="1900">
                        <a:latin typeface="Tahoma"/>
                        <a:cs typeface="Tahoma"/>
                      </a:endParaRPr>
                    </a:p>
                  </a:txBody>
                  <a:tcPr marL="0" marR="0" marT="10160" marB="0" anchor="ctr"/>
                </a:tc>
                <a:tc>
                  <a:txBody>
                    <a:bodyPr/>
                    <a:lstStyle/>
                    <a:p>
                      <a:pPr marL="3810" algn="ctr">
                        <a:lnSpc>
                          <a:spcPts val="2070"/>
                        </a:lnSpc>
                      </a:pPr>
                      <a:r>
                        <a:rPr sz="1900" b="0">
                          <a:solidFill>
                            <a:srgbClr val="4D4D4D"/>
                          </a:solidFill>
                        </a:rPr>
                        <a:t>Overall</a:t>
                      </a:r>
                      <a:r>
                        <a:rPr sz="1900" b="0" spc="-25">
                          <a:solidFill>
                            <a:srgbClr val="4D4D4D"/>
                          </a:solidFill>
                        </a:rPr>
                        <a:t> </a:t>
                      </a:r>
                      <a:r>
                        <a:rPr sz="1900" b="0">
                          <a:solidFill>
                            <a:srgbClr val="4D4D4D"/>
                          </a:solidFill>
                        </a:rPr>
                        <a:t>Days</a:t>
                      </a:r>
                      <a:r>
                        <a:rPr sz="1900" b="0" spc="-5">
                          <a:solidFill>
                            <a:srgbClr val="4D4D4D"/>
                          </a:solidFill>
                        </a:rPr>
                        <a:t> </a:t>
                      </a:r>
                      <a:r>
                        <a:rPr sz="1900" b="0">
                          <a:solidFill>
                            <a:srgbClr val="4D4D4D"/>
                          </a:solidFill>
                        </a:rPr>
                        <a:t>to</a:t>
                      </a:r>
                      <a:r>
                        <a:rPr sz="1900" b="0" spc="-30">
                          <a:solidFill>
                            <a:srgbClr val="4D4D4D"/>
                          </a:solidFill>
                        </a:rPr>
                        <a:t> </a:t>
                      </a:r>
                      <a:r>
                        <a:rPr sz="1900" b="0" spc="-25">
                          <a:solidFill>
                            <a:srgbClr val="4D4D4D"/>
                          </a:solidFill>
                        </a:rPr>
                        <a:t>Pay</a:t>
                      </a:r>
                      <a:endParaRPr sz="1900" b="0" i="0">
                        <a:latin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001"/>
                  </a:ext>
                </a:extLst>
              </a:tr>
              <a:tr h="597775">
                <a:tc>
                  <a:txBody>
                    <a:bodyPr/>
                    <a:lstStyle/>
                    <a:p>
                      <a:pPr algn="ctr">
                        <a:lnSpc>
                          <a:spcPct val="100000"/>
                        </a:lnSpc>
                        <a:spcBef>
                          <a:spcPts val="80"/>
                        </a:spcBef>
                      </a:pPr>
                      <a:r>
                        <a:rPr lang="en-US" sz="1900" spc="-25">
                          <a:solidFill>
                            <a:srgbClr val="4D4D4D"/>
                          </a:solidFill>
                        </a:rPr>
                        <a:t>34</a:t>
                      </a:r>
                      <a:endParaRPr sz="1900">
                        <a:latin typeface="Tahoma"/>
                        <a:cs typeface="Tahoma"/>
                      </a:endParaRPr>
                    </a:p>
                  </a:txBody>
                  <a:tcPr marL="0" marR="0" marT="10160" marB="0" anchor="ctr"/>
                </a:tc>
                <a:tc>
                  <a:txBody>
                    <a:bodyPr/>
                    <a:lstStyle/>
                    <a:p>
                      <a:pPr marL="3810" algn="ctr">
                        <a:lnSpc>
                          <a:spcPts val="2070"/>
                        </a:lnSpc>
                      </a:pPr>
                      <a:r>
                        <a:rPr sz="1900" b="0">
                          <a:solidFill>
                            <a:srgbClr val="4D4D4D"/>
                          </a:solidFill>
                        </a:rPr>
                        <a:t>Rad</a:t>
                      </a:r>
                      <a:r>
                        <a:rPr sz="1900" b="0" spc="-15">
                          <a:solidFill>
                            <a:srgbClr val="4D4D4D"/>
                          </a:solidFill>
                        </a:rPr>
                        <a:t> </a:t>
                      </a:r>
                      <a:r>
                        <a:rPr sz="1900" b="0">
                          <a:solidFill>
                            <a:srgbClr val="4D4D4D"/>
                          </a:solidFill>
                        </a:rPr>
                        <a:t>Onc</a:t>
                      </a:r>
                      <a:r>
                        <a:rPr sz="1900" b="0" spc="-35">
                          <a:solidFill>
                            <a:srgbClr val="4D4D4D"/>
                          </a:solidFill>
                        </a:rPr>
                        <a:t> </a:t>
                      </a:r>
                      <a:r>
                        <a:rPr sz="1900" b="0">
                          <a:solidFill>
                            <a:srgbClr val="4D4D4D"/>
                          </a:solidFill>
                        </a:rPr>
                        <a:t>Days</a:t>
                      </a:r>
                      <a:r>
                        <a:rPr sz="1900" b="0" spc="15">
                          <a:solidFill>
                            <a:srgbClr val="4D4D4D"/>
                          </a:solidFill>
                        </a:rPr>
                        <a:t> </a:t>
                      </a:r>
                      <a:r>
                        <a:rPr sz="1900" b="0">
                          <a:solidFill>
                            <a:srgbClr val="4D4D4D"/>
                          </a:solidFill>
                        </a:rPr>
                        <a:t>to</a:t>
                      </a:r>
                      <a:r>
                        <a:rPr sz="1900" b="0" spc="-30">
                          <a:solidFill>
                            <a:srgbClr val="4D4D4D"/>
                          </a:solidFill>
                        </a:rPr>
                        <a:t> </a:t>
                      </a:r>
                      <a:r>
                        <a:rPr sz="1900" b="0" spc="-25">
                          <a:solidFill>
                            <a:srgbClr val="4D4D4D"/>
                          </a:solidFill>
                        </a:rPr>
                        <a:t>Pay</a:t>
                      </a:r>
                      <a:endParaRPr sz="1900" b="0" i="0">
                        <a:latin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002"/>
                  </a:ext>
                </a:extLst>
              </a:tr>
              <a:tr h="597775">
                <a:tc>
                  <a:txBody>
                    <a:bodyPr/>
                    <a:lstStyle/>
                    <a:p>
                      <a:pPr algn="ctr">
                        <a:lnSpc>
                          <a:spcPct val="100000"/>
                        </a:lnSpc>
                        <a:spcBef>
                          <a:spcPts val="80"/>
                        </a:spcBef>
                      </a:pPr>
                      <a:r>
                        <a:rPr sz="1900" spc="-25">
                          <a:solidFill>
                            <a:srgbClr val="4D4D4D"/>
                          </a:solidFill>
                        </a:rPr>
                        <a:t>3</a:t>
                      </a:r>
                      <a:r>
                        <a:rPr lang="en-US" sz="1900" spc="-25">
                          <a:solidFill>
                            <a:srgbClr val="4D4D4D"/>
                          </a:solidFill>
                        </a:rPr>
                        <a:t>2</a:t>
                      </a:r>
                      <a:endParaRPr sz="1900">
                        <a:latin typeface="Tahoma"/>
                        <a:cs typeface="Tahoma"/>
                      </a:endParaRPr>
                    </a:p>
                  </a:txBody>
                  <a:tcPr marL="0" marR="0" marT="10160" marB="0" anchor="ctr"/>
                </a:tc>
                <a:tc>
                  <a:txBody>
                    <a:bodyPr/>
                    <a:lstStyle/>
                    <a:p>
                      <a:pPr marL="3810" algn="ctr">
                        <a:lnSpc>
                          <a:spcPts val="2075"/>
                        </a:lnSpc>
                      </a:pPr>
                      <a:r>
                        <a:rPr sz="1900" b="0">
                          <a:solidFill>
                            <a:srgbClr val="4D4D4D"/>
                          </a:solidFill>
                        </a:rPr>
                        <a:t>Imaging</a:t>
                      </a:r>
                      <a:r>
                        <a:rPr sz="1900" b="0" spc="-25">
                          <a:solidFill>
                            <a:srgbClr val="4D4D4D"/>
                          </a:solidFill>
                        </a:rPr>
                        <a:t> </a:t>
                      </a:r>
                      <a:r>
                        <a:rPr sz="1900" b="0">
                          <a:solidFill>
                            <a:srgbClr val="4D4D4D"/>
                          </a:solidFill>
                        </a:rPr>
                        <a:t>Days</a:t>
                      </a:r>
                      <a:r>
                        <a:rPr sz="1900" b="0" spc="-5">
                          <a:solidFill>
                            <a:srgbClr val="4D4D4D"/>
                          </a:solidFill>
                        </a:rPr>
                        <a:t> </a:t>
                      </a:r>
                      <a:r>
                        <a:rPr sz="1900" b="0">
                          <a:solidFill>
                            <a:srgbClr val="4D4D4D"/>
                          </a:solidFill>
                        </a:rPr>
                        <a:t>to</a:t>
                      </a:r>
                      <a:r>
                        <a:rPr sz="1900" b="0" spc="-25">
                          <a:solidFill>
                            <a:srgbClr val="4D4D4D"/>
                          </a:solidFill>
                        </a:rPr>
                        <a:t> Pay</a:t>
                      </a:r>
                      <a:endParaRPr sz="1900" b="0" i="0">
                        <a:latin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003"/>
                  </a:ext>
                </a:extLst>
              </a:tr>
              <a:tr h="597775">
                <a:tc>
                  <a:txBody>
                    <a:bodyPr/>
                    <a:lstStyle/>
                    <a:p>
                      <a:pPr algn="ctr">
                        <a:lnSpc>
                          <a:spcPct val="100000"/>
                        </a:lnSpc>
                        <a:spcBef>
                          <a:spcPts val="80"/>
                        </a:spcBef>
                      </a:pPr>
                      <a:r>
                        <a:rPr sz="1900" spc="-25">
                          <a:solidFill>
                            <a:srgbClr val="4D4D4D"/>
                          </a:solidFill>
                        </a:rPr>
                        <a:t>3</a:t>
                      </a:r>
                      <a:r>
                        <a:rPr lang="en-US" sz="1900" spc="-25">
                          <a:solidFill>
                            <a:srgbClr val="4D4D4D"/>
                          </a:solidFill>
                        </a:rPr>
                        <a:t>2</a:t>
                      </a:r>
                      <a:endParaRPr sz="1900">
                        <a:latin typeface="Tahoma"/>
                        <a:cs typeface="Tahoma"/>
                      </a:endParaRPr>
                    </a:p>
                  </a:txBody>
                  <a:tcPr marL="0" marR="0" marT="10160" marB="0" anchor="ctr"/>
                </a:tc>
                <a:tc>
                  <a:txBody>
                    <a:bodyPr/>
                    <a:lstStyle/>
                    <a:p>
                      <a:pPr marL="2540" algn="ctr">
                        <a:lnSpc>
                          <a:spcPts val="2075"/>
                        </a:lnSpc>
                      </a:pPr>
                      <a:r>
                        <a:rPr sz="1900" b="0">
                          <a:solidFill>
                            <a:srgbClr val="4D4D4D"/>
                          </a:solidFill>
                        </a:rPr>
                        <a:t>E/M</a:t>
                      </a:r>
                      <a:r>
                        <a:rPr sz="1900" b="0" spc="-20">
                          <a:solidFill>
                            <a:srgbClr val="4D4D4D"/>
                          </a:solidFill>
                        </a:rPr>
                        <a:t> </a:t>
                      </a:r>
                      <a:r>
                        <a:rPr sz="1900" b="0">
                          <a:solidFill>
                            <a:srgbClr val="4D4D4D"/>
                          </a:solidFill>
                        </a:rPr>
                        <a:t>Days</a:t>
                      </a:r>
                      <a:r>
                        <a:rPr sz="1900" b="0" spc="15">
                          <a:solidFill>
                            <a:srgbClr val="4D4D4D"/>
                          </a:solidFill>
                        </a:rPr>
                        <a:t> </a:t>
                      </a:r>
                      <a:r>
                        <a:rPr sz="1900" b="0">
                          <a:solidFill>
                            <a:srgbClr val="4D4D4D"/>
                          </a:solidFill>
                        </a:rPr>
                        <a:t>to</a:t>
                      </a:r>
                      <a:r>
                        <a:rPr sz="1900" b="0" spc="-30">
                          <a:solidFill>
                            <a:srgbClr val="4D4D4D"/>
                          </a:solidFill>
                        </a:rPr>
                        <a:t> </a:t>
                      </a:r>
                      <a:r>
                        <a:rPr sz="1900" b="0" spc="-25">
                          <a:solidFill>
                            <a:srgbClr val="4D4D4D"/>
                          </a:solidFill>
                        </a:rPr>
                        <a:t>Pay</a:t>
                      </a:r>
                      <a:endParaRPr sz="1900" b="0" i="0">
                        <a:latin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004"/>
                  </a:ext>
                </a:extLst>
              </a:tr>
              <a:tr h="597775">
                <a:tc>
                  <a:txBody>
                    <a:bodyPr/>
                    <a:lstStyle/>
                    <a:p>
                      <a:pPr marL="635" algn="ctr">
                        <a:lnSpc>
                          <a:spcPct val="100000"/>
                        </a:lnSpc>
                        <a:spcBef>
                          <a:spcPts val="315"/>
                        </a:spcBef>
                      </a:pPr>
                      <a:r>
                        <a:rPr lang="en-US" sz="1900" b="0" spc="-25">
                          <a:solidFill>
                            <a:srgbClr val="66666F"/>
                          </a:solidFill>
                        </a:rPr>
                        <a:t>24.5</a:t>
                      </a:r>
                      <a:endParaRPr sz="1900" b="0" i="0">
                        <a:latin typeface="Open Sans" panose="020B0606030504020204" pitchFamily="34" charset="0"/>
                        <a:cs typeface="Open Sans" panose="020B0606030504020204" pitchFamily="34" charset="0"/>
                      </a:endParaRPr>
                    </a:p>
                  </a:txBody>
                  <a:tcPr marL="0" marR="0" marT="40005" marB="0" anchor="ctr"/>
                </a:tc>
                <a:tc>
                  <a:txBody>
                    <a:bodyPr/>
                    <a:lstStyle/>
                    <a:p>
                      <a:pPr marL="2540" algn="ctr">
                        <a:lnSpc>
                          <a:spcPts val="2075"/>
                        </a:lnSpc>
                      </a:pPr>
                      <a:r>
                        <a:rPr sz="1900" b="0" dirty="0">
                          <a:solidFill>
                            <a:srgbClr val="4D4D4D"/>
                          </a:solidFill>
                        </a:rPr>
                        <a:t>Drugs</a:t>
                      </a:r>
                      <a:r>
                        <a:rPr sz="1900" b="0" spc="-20" dirty="0">
                          <a:solidFill>
                            <a:srgbClr val="4D4D4D"/>
                          </a:solidFill>
                        </a:rPr>
                        <a:t> </a:t>
                      </a:r>
                      <a:r>
                        <a:rPr sz="1900" b="0" dirty="0">
                          <a:solidFill>
                            <a:srgbClr val="4D4D4D"/>
                          </a:solidFill>
                        </a:rPr>
                        <a:t>Days</a:t>
                      </a:r>
                      <a:r>
                        <a:rPr sz="1900" b="0" spc="5" dirty="0">
                          <a:solidFill>
                            <a:srgbClr val="4D4D4D"/>
                          </a:solidFill>
                        </a:rPr>
                        <a:t> </a:t>
                      </a:r>
                      <a:r>
                        <a:rPr sz="1900" b="0" dirty="0">
                          <a:solidFill>
                            <a:srgbClr val="4D4D4D"/>
                          </a:solidFill>
                        </a:rPr>
                        <a:t>to</a:t>
                      </a:r>
                      <a:r>
                        <a:rPr sz="1900" b="0" spc="-20" dirty="0">
                          <a:solidFill>
                            <a:srgbClr val="4D4D4D"/>
                          </a:solidFill>
                        </a:rPr>
                        <a:t> </a:t>
                      </a:r>
                      <a:r>
                        <a:rPr sz="1900" b="0" spc="-25" dirty="0">
                          <a:solidFill>
                            <a:srgbClr val="4D4D4D"/>
                          </a:solidFill>
                        </a:rPr>
                        <a:t>Pay</a:t>
                      </a:r>
                      <a:endParaRPr sz="1900" b="0" i="0" dirty="0">
                        <a:latin typeface="Open Sans" panose="020B0606030504020204" pitchFamily="34" charset="0"/>
                        <a:cs typeface="Open Sans" panose="020B0606030504020204" pitchFamily="34" charset="0"/>
                      </a:endParaRPr>
                    </a:p>
                  </a:txBody>
                  <a:tcPr marL="0" marR="0" marT="0" marB="0" anchor="ct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BCAD2180-3DC6-DF05-CCEA-3DF5AF49C151}"/>
              </a:ext>
            </a:extLst>
          </p:cNvPr>
          <p:cNvSpPr txBox="1"/>
          <p:nvPr/>
        </p:nvSpPr>
        <p:spPr>
          <a:xfrm>
            <a:off x="2510245" y="222048"/>
            <a:ext cx="6100354" cy="1077218"/>
          </a:xfrm>
          <a:prstGeom prst="rect">
            <a:avLst/>
          </a:prstGeom>
          <a:noFill/>
        </p:spPr>
        <p:txBody>
          <a:bodyPr wrap="square">
            <a:spAutoFit/>
          </a:bodyPr>
          <a:lstStyle/>
          <a:p>
            <a:r>
              <a:rPr kumimoji="0" lang="en-US" sz="3200" b="0" i="0" u="none" strike="noStrike" kern="1200" cap="none" spc="0" normalizeH="0" baseline="0" noProof="0" dirty="0">
                <a:ln>
                  <a:noFill/>
                </a:ln>
                <a:solidFill>
                  <a:srgbClr val="90C226"/>
                </a:solidFill>
                <a:effectLst/>
                <a:uLnTx/>
                <a:uFillTx/>
                <a:latin typeface="Trebuchet MS" panose="020B0603020202020204"/>
                <a:ea typeface="+mj-ea"/>
                <a:cs typeface="+mj-cs"/>
              </a:rPr>
              <a:t>U.S.</a:t>
            </a:r>
            <a:r>
              <a:rPr kumimoji="0" lang="en-US" sz="3200" b="0" i="0" u="none" strike="noStrike" kern="1200" cap="none" spc="-35" normalizeH="0" baseline="0" noProof="0" dirty="0">
                <a:ln>
                  <a:noFill/>
                </a:ln>
                <a:solidFill>
                  <a:srgbClr val="90C226"/>
                </a:solidFill>
                <a:effectLst/>
                <a:uLnTx/>
                <a:uFillTx/>
                <a:latin typeface="Trebuchet MS" panose="020B0603020202020204"/>
                <a:ea typeface="+mj-ea"/>
                <a:cs typeface="+mj-cs"/>
              </a:rPr>
              <a:t> </a:t>
            </a:r>
            <a:r>
              <a:rPr kumimoji="0" lang="en-US" sz="3200" b="0" i="0" u="none" strike="noStrike" kern="1200" cap="none" spc="0" normalizeH="0" baseline="0" noProof="0" dirty="0">
                <a:ln>
                  <a:noFill/>
                </a:ln>
                <a:solidFill>
                  <a:srgbClr val="90C226"/>
                </a:solidFill>
                <a:effectLst/>
                <a:uLnTx/>
                <a:uFillTx/>
                <a:latin typeface="Trebuchet MS" panose="020B0603020202020204"/>
                <a:ea typeface="+mj-ea"/>
                <a:cs typeface="+mj-cs"/>
              </a:rPr>
              <a:t>Days</a:t>
            </a:r>
            <a:r>
              <a:rPr kumimoji="0" lang="en-US" sz="3200" b="0" i="0" u="none" strike="noStrike" kern="1200" cap="none" spc="-55" normalizeH="0" baseline="0" noProof="0" dirty="0">
                <a:ln>
                  <a:noFill/>
                </a:ln>
                <a:solidFill>
                  <a:srgbClr val="90C226"/>
                </a:solidFill>
                <a:effectLst/>
                <a:uLnTx/>
                <a:uFillTx/>
                <a:latin typeface="Trebuchet MS" panose="020B0603020202020204"/>
                <a:ea typeface="+mj-ea"/>
                <a:cs typeface="+mj-cs"/>
              </a:rPr>
              <a:t> </a:t>
            </a:r>
            <a:r>
              <a:rPr kumimoji="0" lang="en-US" sz="3200" b="0" i="0" u="none" strike="noStrike" kern="1200" cap="none" spc="-45" normalizeH="0" baseline="0" noProof="0" dirty="0">
                <a:ln>
                  <a:noFill/>
                </a:ln>
                <a:solidFill>
                  <a:srgbClr val="90C226"/>
                </a:solidFill>
                <a:effectLst/>
                <a:uLnTx/>
                <a:uFillTx/>
                <a:latin typeface="Trebuchet MS" panose="020B0603020202020204"/>
                <a:ea typeface="+mj-ea"/>
                <a:cs typeface="+mj-cs"/>
              </a:rPr>
              <a:t>To</a:t>
            </a:r>
            <a:r>
              <a:rPr kumimoji="0" lang="en-US" sz="3200" b="0" i="0" u="none" strike="noStrike" kern="1200" cap="none" spc="-51" normalizeH="0" baseline="0" noProof="0" dirty="0">
                <a:ln>
                  <a:noFill/>
                </a:ln>
                <a:solidFill>
                  <a:srgbClr val="90C226"/>
                </a:solidFill>
                <a:effectLst/>
                <a:uLnTx/>
                <a:uFillTx/>
                <a:latin typeface="Trebuchet MS" panose="020B0603020202020204"/>
                <a:ea typeface="+mj-ea"/>
                <a:cs typeface="+mj-cs"/>
              </a:rPr>
              <a:t> </a:t>
            </a:r>
            <a:r>
              <a:rPr kumimoji="0" lang="en-US" sz="3200" b="0" i="0" u="none" strike="noStrike" kern="1200" cap="none" spc="0" normalizeH="0" baseline="0" noProof="0" dirty="0">
                <a:ln>
                  <a:noFill/>
                </a:ln>
                <a:solidFill>
                  <a:srgbClr val="90C226"/>
                </a:solidFill>
                <a:effectLst/>
                <a:uLnTx/>
                <a:uFillTx/>
                <a:latin typeface="Trebuchet MS" panose="020B0603020202020204"/>
                <a:ea typeface="+mj-ea"/>
                <a:cs typeface="+mj-cs"/>
              </a:rPr>
              <a:t>Pay</a:t>
            </a:r>
            <a:r>
              <a:rPr kumimoji="0" lang="en-US" sz="3200" b="0" i="0" u="none" strike="noStrike" kern="1200" cap="none" spc="-51" normalizeH="0" baseline="0" noProof="0" dirty="0">
                <a:ln>
                  <a:noFill/>
                </a:ln>
                <a:solidFill>
                  <a:srgbClr val="90C226"/>
                </a:solidFill>
                <a:effectLst/>
                <a:uLnTx/>
                <a:uFillTx/>
                <a:latin typeface="Trebuchet MS" panose="020B0603020202020204"/>
                <a:ea typeface="+mj-ea"/>
                <a:cs typeface="+mj-cs"/>
              </a:rPr>
              <a:t> </a:t>
            </a:r>
            <a:r>
              <a:rPr kumimoji="0" lang="en-US" sz="3200" b="0" i="0" u="none" strike="noStrike" kern="1200" cap="none" spc="0" normalizeH="0" baseline="0" noProof="0" dirty="0">
                <a:ln>
                  <a:noFill/>
                </a:ln>
                <a:solidFill>
                  <a:srgbClr val="90C226"/>
                </a:solidFill>
                <a:effectLst/>
                <a:uLnTx/>
                <a:uFillTx/>
                <a:latin typeface="Trebuchet MS" panose="020B0603020202020204"/>
                <a:ea typeface="+mj-ea"/>
                <a:cs typeface="+mj-cs"/>
              </a:rPr>
              <a:t>Without</a:t>
            </a:r>
            <a:r>
              <a:rPr kumimoji="0" lang="en-US" sz="3200" b="0" i="0" u="none" strike="noStrike" kern="1200" cap="none" spc="-55" normalizeH="0" baseline="0" noProof="0" dirty="0">
                <a:ln>
                  <a:noFill/>
                </a:ln>
                <a:solidFill>
                  <a:srgbClr val="90C226"/>
                </a:solidFill>
                <a:effectLst/>
                <a:uLnTx/>
                <a:uFillTx/>
                <a:latin typeface="Trebuchet MS" panose="020B0603020202020204"/>
                <a:ea typeface="+mj-ea"/>
                <a:cs typeface="+mj-cs"/>
              </a:rPr>
              <a:t> </a:t>
            </a:r>
            <a:r>
              <a:rPr kumimoji="0" lang="en-US" sz="3200" b="0" i="0" u="none" strike="noStrike" kern="1200" cap="none" spc="0" normalizeH="0" baseline="0" noProof="0" dirty="0">
                <a:ln>
                  <a:noFill/>
                </a:ln>
                <a:solidFill>
                  <a:srgbClr val="90C226"/>
                </a:solidFill>
                <a:effectLst/>
                <a:uLnTx/>
                <a:uFillTx/>
                <a:latin typeface="Trebuchet MS" panose="020B0603020202020204"/>
                <a:ea typeface="+mj-ea"/>
                <a:cs typeface="+mj-cs"/>
              </a:rPr>
              <a:t>Outliers</a:t>
            </a:r>
            <a:r>
              <a:rPr kumimoji="0" lang="en-US" sz="3200" b="0" i="0" u="none" strike="noStrike" kern="1200" cap="none" spc="-71" normalizeH="0" baseline="0" noProof="0" dirty="0">
                <a:ln>
                  <a:noFill/>
                </a:ln>
                <a:solidFill>
                  <a:srgbClr val="90C226"/>
                </a:solidFill>
                <a:effectLst/>
                <a:uLnTx/>
                <a:uFillTx/>
                <a:latin typeface="Trebuchet MS" panose="020B0603020202020204"/>
                <a:ea typeface="+mj-ea"/>
                <a:cs typeface="+mj-cs"/>
              </a:rPr>
              <a:t> </a:t>
            </a:r>
            <a:r>
              <a:rPr kumimoji="0" lang="en-US" sz="3200" b="0" i="0" u="none" strike="noStrike" kern="1200" cap="none" spc="-11" normalizeH="0" baseline="0" noProof="0" dirty="0">
                <a:ln>
                  <a:noFill/>
                </a:ln>
                <a:solidFill>
                  <a:srgbClr val="90C226"/>
                </a:solidFill>
                <a:effectLst/>
                <a:uLnTx/>
                <a:uFillTx/>
                <a:latin typeface="Trebuchet MS" panose="020B0603020202020204"/>
                <a:ea typeface="+mj-ea"/>
                <a:cs typeface="+mj-cs"/>
              </a:rPr>
              <a:t>2025-</a:t>
            </a:r>
            <a:r>
              <a:rPr kumimoji="0" lang="en-US" sz="3200" b="0" i="0" u="none" strike="noStrike" kern="1200" cap="none" spc="0" normalizeH="0" baseline="0" noProof="0" dirty="0">
                <a:ln>
                  <a:noFill/>
                </a:ln>
                <a:solidFill>
                  <a:srgbClr val="90C226"/>
                </a:solidFill>
                <a:effectLst/>
                <a:uLnTx/>
                <a:uFillTx/>
                <a:latin typeface="Trebuchet MS" panose="020B0603020202020204"/>
                <a:ea typeface="+mj-ea"/>
                <a:cs typeface="+mj-cs"/>
              </a:rPr>
              <a:t>2026</a:t>
            </a:r>
            <a:r>
              <a:rPr kumimoji="0" lang="en-US" sz="3200" b="0" i="0" u="none" strike="noStrike" kern="1200" cap="none" spc="-60" normalizeH="0" baseline="0" noProof="0" dirty="0">
                <a:ln>
                  <a:noFill/>
                </a:ln>
                <a:solidFill>
                  <a:srgbClr val="90C226"/>
                </a:solidFill>
                <a:effectLst/>
                <a:uLnTx/>
                <a:uFillTx/>
                <a:latin typeface="Trebuchet MS" panose="020B0603020202020204"/>
                <a:ea typeface="+mj-ea"/>
                <a:cs typeface="+mj-cs"/>
              </a:rPr>
              <a:t> </a:t>
            </a:r>
            <a:r>
              <a:rPr kumimoji="0" lang="en-US" sz="3200" b="0" i="0" u="none" strike="noStrike" kern="1200" cap="none" spc="0" normalizeH="0" baseline="0" noProof="0" dirty="0">
                <a:ln>
                  <a:noFill/>
                </a:ln>
                <a:solidFill>
                  <a:srgbClr val="90C226"/>
                </a:solidFill>
                <a:effectLst/>
                <a:uLnTx/>
                <a:uFillTx/>
                <a:latin typeface="Trebuchet MS" panose="020B0603020202020204"/>
                <a:ea typeface="+mj-ea"/>
                <a:cs typeface="+mj-cs"/>
              </a:rPr>
              <a:t>by</a:t>
            </a:r>
            <a:r>
              <a:rPr kumimoji="0" lang="en-US" sz="3200" b="0" i="0" u="none" strike="noStrike" kern="1200" cap="none" spc="-60" normalizeH="0" baseline="0" noProof="0" dirty="0">
                <a:ln>
                  <a:noFill/>
                </a:ln>
                <a:solidFill>
                  <a:srgbClr val="90C226"/>
                </a:solidFill>
                <a:effectLst/>
                <a:uLnTx/>
                <a:uFillTx/>
                <a:latin typeface="Trebuchet MS" panose="020B0603020202020204"/>
                <a:ea typeface="+mj-ea"/>
                <a:cs typeface="+mj-cs"/>
              </a:rPr>
              <a:t> </a:t>
            </a:r>
            <a:r>
              <a:rPr kumimoji="0" lang="en-US" sz="3200" b="0" i="0" u="none" strike="noStrike" kern="1200" cap="none" spc="-11" normalizeH="0" baseline="0" noProof="0" dirty="0">
                <a:ln>
                  <a:noFill/>
                </a:ln>
                <a:solidFill>
                  <a:srgbClr val="90C226"/>
                </a:solidFill>
                <a:effectLst/>
                <a:uLnTx/>
                <a:uFillTx/>
                <a:latin typeface="Trebuchet MS" panose="020B0603020202020204"/>
                <a:ea typeface="+mj-ea"/>
                <a:cs typeface="+mj-cs"/>
              </a:rPr>
              <a:t>Service</a:t>
            </a:r>
            <a:endParaRPr lang="en-US"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ctrTitle"/>
          </p:nvPr>
        </p:nvSpPr>
        <p:spPr/>
        <p:txBody>
          <a:bodyPr spcFirstLastPara="1" vert="horz" wrap="square" lIns="0" tIns="45700" rIns="0" bIns="0" rtlCol="0" anchor="b" anchorCtr="0">
            <a:normAutofit fontScale="90000"/>
          </a:bodyPr>
          <a:lstStyle/>
          <a:p>
            <a:pPr marL="12700"/>
            <a:r>
              <a:rPr lang="en-US" b="1" i="0" u="none" strike="noStrike" cap="none" dirty="0">
                <a:solidFill>
                  <a:schemeClr val="tx1"/>
                </a:solidFill>
                <a:latin typeface="Open Sans"/>
                <a:ea typeface="Open Sans"/>
                <a:cs typeface="Open Sans"/>
                <a:sym typeface="Open Sans"/>
              </a:rPr>
              <a:t>Denials</a:t>
            </a:r>
            <a:r>
              <a:rPr lang="en-US" b="1" i="0" u="none" strike="noStrike" cap="none" spc="-131" dirty="0">
                <a:solidFill>
                  <a:schemeClr val="tx1"/>
                </a:solidFill>
                <a:latin typeface="Open Sans"/>
                <a:ea typeface="Open Sans"/>
                <a:cs typeface="Open Sans"/>
                <a:sym typeface="Open Sans"/>
              </a:rPr>
              <a:t> </a:t>
            </a:r>
            <a:r>
              <a:rPr lang="en-US" b="1" i="0" u="none" strike="noStrike" cap="none" spc="-35" dirty="0">
                <a:solidFill>
                  <a:schemeClr val="tx1"/>
                </a:solidFill>
                <a:latin typeface="Open Sans"/>
                <a:ea typeface="Open Sans"/>
                <a:cs typeface="Open Sans"/>
                <a:sym typeface="Open Sans"/>
              </a:rPr>
              <a:t>2025-</a:t>
            </a:r>
            <a:r>
              <a:rPr lang="en-US" b="1" i="0" u="none" strike="noStrike" cap="none" spc="-20" dirty="0">
                <a:solidFill>
                  <a:schemeClr val="tx1"/>
                </a:solidFill>
                <a:latin typeface="Open Sans"/>
                <a:ea typeface="Open Sans"/>
                <a:cs typeface="Open Sans"/>
                <a:sym typeface="Open Sans"/>
              </a:rPr>
              <a:t>2026</a:t>
            </a:r>
            <a:endParaRPr lang="en-US" b="1" i="0" u="none" strike="noStrike" cap="none" dirty="0">
              <a:solidFill>
                <a:schemeClr val="tx1"/>
              </a:solidFill>
              <a:latin typeface="Open Sans"/>
              <a:ea typeface="Open Sans"/>
              <a:cs typeface="Open Sans"/>
              <a:sym typeface="Open Sans"/>
            </a:endParaRPr>
          </a:p>
          <a:p>
            <a:pPr marL="12700"/>
            <a:r>
              <a:rPr lang="en-US" b="1" i="0" u="none" strike="noStrike" cap="none" dirty="0">
                <a:solidFill>
                  <a:schemeClr val="tx1"/>
                </a:solidFill>
                <a:latin typeface="Open Sans"/>
                <a:ea typeface="Open Sans"/>
                <a:cs typeface="Open Sans"/>
                <a:sym typeface="Open Sans"/>
              </a:rPr>
              <a:t>Cancer</a:t>
            </a:r>
            <a:r>
              <a:rPr lang="en-US" b="1" i="0" u="none" strike="noStrike" cap="none" spc="-91" dirty="0">
                <a:solidFill>
                  <a:schemeClr val="tx1"/>
                </a:solidFill>
                <a:latin typeface="Open Sans"/>
                <a:ea typeface="Open Sans"/>
                <a:cs typeface="Open Sans"/>
                <a:sym typeface="Open Sans"/>
              </a:rPr>
              <a:t> </a:t>
            </a:r>
            <a:r>
              <a:rPr lang="en-US" b="1" i="0" u="none" strike="noStrike" cap="none" dirty="0">
                <a:solidFill>
                  <a:schemeClr val="tx1"/>
                </a:solidFill>
                <a:latin typeface="Open Sans"/>
                <a:ea typeface="Open Sans"/>
                <a:cs typeface="Open Sans"/>
                <a:sym typeface="Open Sans"/>
              </a:rPr>
              <a:t>Services</a:t>
            </a:r>
            <a:r>
              <a:rPr lang="en-US" b="1" i="0" u="none" strike="noStrike" cap="none" spc="-91" dirty="0">
                <a:solidFill>
                  <a:schemeClr val="tx1"/>
                </a:solidFill>
                <a:latin typeface="Open Sans"/>
                <a:ea typeface="Open Sans"/>
                <a:cs typeface="Open Sans"/>
                <a:sym typeface="Open Sans"/>
              </a:rPr>
              <a:t> </a:t>
            </a:r>
            <a:endParaRPr lang="en-US" b="1" i="0" u="none" strike="noStrike" cap="none" spc="-20" dirty="0">
              <a:solidFill>
                <a:schemeClr val="tx1"/>
              </a:solidFill>
              <a:latin typeface="Open Sans"/>
              <a:ea typeface="Open Sans"/>
              <a:cs typeface="Open Sans"/>
              <a:sym typeface="Open Sans"/>
            </a:endParaRPr>
          </a:p>
        </p:txBody>
      </p:sp>
      <p:sp>
        <p:nvSpPr>
          <p:cNvPr id="3" name="object 3" hidden="1"/>
          <p:cNvSpPr txBox="1">
            <a:spLocks noGrp="1"/>
          </p:cNvSpPr>
          <p:nvPr>
            <p:ph type="sldNum" sz="quarter" idx="4294967295"/>
          </p:nvPr>
        </p:nvSpPr>
        <p:spPr>
          <a:xfrm>
            <a:off x="10058400" y="4814888"/>
            <a:ext cx="2133600" cy="179387"/>
          </a:xfrm>
          <a:prstGeom prst="rect">
            <a:avLst/>
          </a:prstGeom>
        </p:spPr>
        <p:txBody>
          <a:bodyPr vert="horz" wrap="square" lIns="0" tIns="0" rIns="0" bIns="0" rtlCol="0" anchor="ctr">
            <a:spAutoFit/>
          </a:bodyPr>
          <a:lstStyle/>
          <a:p>
            <a:pPr marL="38099">
              <a:lnSpc>
                <a:spcPts val="1431"/>
              </a:lnSpc>
              <a:spcAft>
                <a:spcPts val="600"/>
              </a:spcAft>
            </a:pPr>
            <a:fld id="{81D60167-4931-47E6-BA6A-407CBD079E47}" type="slidenum">
              <a:rPr spc="-25"/>
              <a:pPr marL="38099">
                <a:lnSpc>
                  <a:spcPts val="1431"/>
                </a:lnSpc>
                <a:spcAft>
                  <a:spcPts val="600"/>
                </a:spcAft>
              </a:pPr>
              <a:t>26</a:t>
            </a:fld>
            <a:endParaRPr lang="en-US" spc="-25"/>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93282-890D-64C6-847A-DE53E1737EB4}"/>
              </a:ext>
            </a:extLst>
          </p:cNvPr>
          <p:cNvSpPr>
            <a:spLocks noGrp="1"/>
          </p:cNvSpPr>
          <p:nvPr>
            <p:ph type="title"/>
          </p:nvPr>
        </p:nvSpPr>
        <p:spPr/>
        <p:txBody>
          <a:bodyPr/>
          <a:lstStyle/>
          <a:p>
            <a:r>
              <a:rPr lang="en-US"/>
              <a:t>Overall Denial Rates 2025-2026</a:t>
            </a:r>
          </a:p>
        </p:txBody>
      </p:sp>
      <p:graphicFrame>
        <p:nvGraphicFramePr>
          <p:cNvPr id="5" name="Table 4">
            <a:extLst>
              <a:ext uri="{FF2B5EF4-FFF2-40B4-BE49-F238E27FC236}">
                <a16:creationId xmlns:a16="http://schemas.microsoft.com/office/drawing/2014/main" id="{959565BD-E36D-BE62-6CC3-BF1E39E22AAF}"/>
              </a:ext>
            </a:extLst>
          </p:cNvPr>
          <p:cNvGraphicFramePr>
            <a:graphicFrameLocks noGrp="1"/>
          </p:cNvGraphicFramePr>
          <p:nvPr>
            <p:extLst>
              <p:ext uri="{D42A27DB-BD31-4B8C-83A1-F6EECF244321}">
                <p14:modId xmlns:p14="http://schemas.microsoft.com/office/powerpoint/2010/main" val="2975521471"/>
              </p:ext>
            </p:extLst>
          </p:nvPr>
        </p:nvGraphicFramePr>
        <p:xfrm>
          <a:off x="1387895" y="1756676"/>
          <a:ext cx="8128000" cy="3732552"/>
        </p:xfrm>
        <a:graphic>
          <a:graphicData uri="http://schemas.openxmlformats.org/drawingml/2006/table">
            <a:tbl>
              <a:tblPr firstRow="1" bandRow="1">
                <a:tableStyleId>{B301B821-A1FF-4177-AEE7-76D212191A09}</a:tableStyleId>
              </a:tblPr>
              <a:tblGrid>
                <a:gridCol w="4064000">
                  <a:extLst>
                    <a:ext uri="{9D8B030D-6E8A-4147-A177-3AD203B41FA5}">
                      <a16:colId xmlns:a16="http://schemas.microsoft.com/office/drawing/2014/main" val="2498885515"/>
                    </a:ext>
                  </a:extLst>
                </a:gridCol>
                <a:gridCol w="4064000">
                  <a:extLst>
                    <a:ext uri="{9D8B030D-6E8A-4147-A177-3AD203B41FA5}">
                      <a16:colId xmlns:a16="http://schemas.microsoft.com/office/drawing/2014/main" val="2913565341"/>
                    </a:ext>
                  </a:extLst>
                </a:gridCol>
              </a:tblGrid>
              <a:tr h="622092">
                <a:tc>
                  <a:txBody>
                    <a:bodyPr/>
                    <a:lstStyle/>
                    <a:p>
                      <a:pPr algn="ctr"/>
                      <a:r>
                        <a:rPr lang="en-US" sz="2800"/>
                        <a:t>Type</a:t>
                      </a:r>
                    </a:p>
                  </a:txBody>
                  <a:tcPr anchor="ctr"/>
                </a:tc>
                <a:tc>
                  <a:txBody>
                    <a:bodyPr/>
                    <a:lstStyle/>
                    <a:p>
                      <a:pPr algn="ctr"/>
                      <a:r>
                        <a:rPr lang="en-US" sz="2800"/>
                        <a:t>Denial Rate</a:t>
                      </a:r>
                    </a:p>
                  </a:txBody>
                  <a:tcPr anchor="ctr"/>
                </a:tc>
                <a:extLst>
                  <a:ext uri="{0D108BD9-81ED-4DB2-BD59-A6C34878D82A}">
                    <a16:rowId xmlns:a16="http://schemas.microsoft.com/office/drawing/2014/main" val="1768653130"/>
                  </a:ext>
                </a:extLst>
              </a:tr>
              <a:tr h="622092">
                <a:tc>
                  <a:txBody>
                    <a:bodyPr/>
                    <a:lstStyle/>
                    <a:p>
                      <a:pPr algn="ctr"/>
                      <a:r>
                        <a:rPr lang="en-US" sz="1800" dirty="0">
                          <a:solidFill>
                            <a:schemeClr val="tx1"/>
                          </a:solidFill>
                        </a:rPr>
                        <a:t>Imaging</a:t>
                      </a:r>
                    </a:p>
                  </a:txBody>
                  <a:tcPr anchor="ctr"/>
                </a:tc>
                <a:tc>
                  <a:txBody>
                    <a:bodyPr/>
                    <a:lstStyle/>
                    <a:p>
                      <a:pPr algn="ctr"/>
                      <a:r>
                        <a:rPr lang="en-US" sz="1800" dirty="0">
                          <a:solidFill>
                            <a:schemeClr val="tx1"/>
                          </a:solidFill>
                        </a:rPr>
                        <a:t>16.55%</a:t>
                      </a:r>
                    </a:p>
                  </a:txBody>
                  <a:tcPr anchor="ctr"/>
                </a:tc>
                <a:extLst>
                  <a:ext uri="{0D108BD9-81ED-4DB2-BD59-A6C34878D82A}">
                    <a16:rowId xmlns:a16="http://schemas.microsoft.com/office/drawing/2014/main" val="1516375218"/>
                  </a:ext>
                </a:extLst>
              </a:tr>
              <a:tr h="622092">
                <a:tc>
                  <a:txBody>
                    <a:bodyPr/>
                    <a:lstStyle/>
                    <a:p>
                      <a:pPr algn="ctr"/>
                      <a:r>
                        <a:rPr lang="en-US" sz="1800">
                          <a:solidFill>
                            <a:schemeClr val="tx1"/>
                          </a:solidFill>
                        </a:rPr>
                        <a:t>E/M</a:t>
                      </a:r>
                    </a:p>
                  </a:txBody>
                  <a:tcPr anchor="ctr"/>
                </a:tc>
                <a:tc>
                  <a:txBody>
                    <a:bodyPr/>
                    <a:lstStyle/>
                    <a:p>
                      <a:pPr algn="ctr"/>
                      <a:r>
                        <a:rPr lang="en-US" sz="1800" dirty="0">
                          <a:solidFill>
                            <a:schemeClr val="tx1"/>
                          </a:solidFill>
                        </a:rPr>
                        <a:t>12.88%</a:t>
                      </a:r>
                    </a:p>
                  </a:txBody>
                  <a:tcPr anchor="ctr"/>
                </a:tc>
                <a:extLst>
                  <a:ext uri="{0D108BD9-81ED-4DB2-BD59-A6C34878D82A}">
                    <a16:rowId xmlns:a16="http://schemas.microsoft.com/office/drawing/2014/main" val="4146865344"/>
                  </a:ext>
                </a:extLst>
              </a:tr>
              <a:tr h="622092">
                <a:tc>
                  <a:txBody>
                    <a:bodyPr/>
                    <a:lstStyle/>
                    <a:p>
                      <a:pPr algn="ctr"/>
                      <a:r>
                        <a:rPr lang="en-US" sz="1800">
                          <a:solidFill>
                            <a:schemeClr val="tx1"/>
                          </a:solidFill>
                        </a:rPr>
                        <a:t>Radiation Tx*</a:t>
                      </a:r>
                    </a:p>
                  </a:txBody>
                  <a:tcPr anchor="ctr"/>
                </a:tc>
                <a:tc>
                  <a:txBody>
                    <a:bodyPr/>
                    <a:lstStyle/>
                    <a:p>
                      <a:pPr algn="ctr"/>
                      <a:r>
                        <a:rPr lang="en-US" sz="1800" dirty="0">
                          <a:solidFill>
                            <a:schemeClr val="tx1"/>
                          </a:solidFill>
                        </a:rPr>
                        <a:t>14.86%</a:t>
                      </a:r>
                    </a:p>
                  </a:txBody>
                  <a:tcPr anchor="ctr"/>
                </a:tc>
                <a:extLst>
                  <a:ext uri="{0D108BD9-81ED-4DB2-BD59-A6C34878D82A}">
                    <a16:rowId xmlns:a16="http://schemas.microsoft.com/office/drawing/2014/main" val="1289679270"/>
                  </a:ext>
                </a:extLst>
              </a:tr>
              <a:tr h="622092">
                <a:tc>
                  <a:txBody>
                    <a:bodyPr/>
                    <a:lstStyle/>
                    <a:p>
                      <a:pPr algn="ctr"/>
                      <a:r>
                        <a:rPr lang="en-US" sz="1800">
                          <a:solidFill>
                            <a:schemeClr val="tx1"/>
                          </a:solidFill>
                        </a:rPr>
                        <a:t>Drugs</a:t>
                      </a:r>
                    </a:p>
                  </a:txBody>
                  <a:tcPr anchor="ctr"/>
                </a:tc>
                <a:tc>
                  <a:txBody>
                    <a:bodyPr/>
                    <a:lstStyle/>
                    <a:p>
                      <a:pPr algn="ctr"/>
                      <a:r>
                        <a:rPr lang="en-US" sz="1800" dirty="0">
                          <a:solidFill>
                            <a:schemeClr val="tx1"/>
                          </a:solidFill>
                        </a:rPr>
                        <a:t>10.18%</a:t>
                      </a:r>
                    </a:p>
                  </a:txBody>
                  <a:tcPr anchor="ctr"/>
                </a:tc>
                <a:extLst>
                  <a:ext uri="{0D108BD9-81ED-4DB2-BD59-A6C34878D82A}">
                    <a16:rowId xmlns:a16="http://schemas.microsoft.com/office/drawing/2014/main" val="1146636519"/>
                  </a:ext>
                </a:extLst>
              </a:tr>
              <a:tr h="622092">
                <a:tc>
                  <a:txBody>
                    <a:bodyPr/>
                    <a:lstStyle/>
                    <a:p>
                      <a:pPr algn="ctr"/>
                      <a:r>
                        <a:rPr lang="en-US" sz="1800">
                          <a:solidFill>
                            <a:schemeClr val="tx1"/>
                          </a:solidFill>
                        </a:rPr>
                        <a:t>Overall</a:t>
                      </a:r>
                    </a:p>
                  </a:txBody>
                  <a:tcPr anchor="ctr"/>
                </a:tc>
                <a:tc>
                  <a:txBody>
                    <a:bodyPr/>
                    <a:lstStyle/>
                    <a:p>
                      <a:pPr algn="ctr"/>
                      <a:r>
                        <a:rPr lang="en-US" sz="1800" dirty="0">
                          <a:solidFill>
                            <a:schemeClr val="tx1"/>
                          </a:solidFill>
                        </a:rPr>
                        <a:t>16.59%</a:t>
                      </a:r>
                    </a:p>
                  </a:txBody>
                  <a:tcPr anchor="ctr"/>
                </a:tc>
                <a:extLst>
                  <a:ext uri="{0D108BD9-81ED-4DB2-BD59-A6C34878D82A}">
                    <a16:rowId xmlns:a16="http://schemas.microsoft.com/office/drawing/2014/main" val="3935934649"/>
                  </a:ext>
                </a:extLst>
              </a:tr>
            </a:tbl>
          </a:graphicData>
        </a:graphic>
      </p:graphicFrame>
      <p:sp>
        <p:nvSpPr>
          <p:cNvPr id="2" name="TextBox 1">
            <a:extLst>
              <a:ext uri="{FF2B5EF4-FFF2-40B4-BE49-F238E27FC236}">
                <a16:creationId xmlns:a16="http://schemas.microsoft.com/office/drawing/2014/main" id="{803A1599-BA3B-0883-F499-978AB6EA701E}"/>
              </a:ext>
            </a:extLst>
          </p:cNvPr>
          <p:cNvSpPr txBox="1"/>
          <p:nvPr/>
        </p:nvSpPr>
        <p:spPr>
          <a:xfrm>
            <a:off x="1672683" y="5988205"/>
            <a:ext cx="1707519" cy="307777"/>
          </a:xfrm>
          <a:prstGeom prst="rect">
            <a:avLst/>
          </a:prstGeom>
          <a:noFill/>
        </p:spPr>
        <p:txBody>
          <a:bodyPr wrap="none" rtlCol="0">
            <a:spAutoFit/>
          </a:bodyPr>
          <a:lstStyle/>
          <a:p>
            <a:r>
              <a:rPr lang="en-US"/>
              <a:t>*--Mostly old codes</a:t>
            </a:r>
          </a:p>
        </p:txBody>
      </p:sp>
    </p:spTree>
    <p:extLst>
      <p:ext uri="{BB962C8B-B14F-4D97-AF65-F5344CB8AC3E}">
        <p14:creationId xmlns:p14="http://schemas.microsoft.com/office/powerpoint/2010/main" val="12731227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1078973" y="6445542"/>
            <a:ext cx="196215" cy="179536"/>
          </a:xfrm>
          <a:prstGeom prst="rect">
            <a:avLst/>
          </a:prstGeom>
        </p:spPr>
        <p:txBody>
          <a:bodyPr vert="horz" wrap="square" lIns="0" tIns="0" rIns="0" bIns="0" rtlCol="0">
            <a:spAutoFit/>
          </a:bodyPr>
          <a:lstStyle/>
          <a:p>
            <a:pPr marL="12700">
              <a:lnSpc>
                <a:spcPts val="1431"/>
              </a:lnSpc>
            </a:pPr>
            <a:r>
              <a:rPr sz="1200" spc="-25">
                <a:solidFill>
                  <a:srgbClr val="9F9FA3"/>
                </a:solidFill>
                <a:latin typeface="Open Sans" panose="020B0606030504020204" pitchFamily="34" charset="0"/>
                <a:cs typeface="Open Sans" panose="020B0606030504020204" pitchFamily="34" charset="0"/>
              </a:rPr>
              <a:t>28</a:t>
            </a:r>
            <a:endParaRPr sz="1200">
              <a:latin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7104ADA3-84A9-5011-C9C8-F3AA0B8FDBDA}"/>
              </a:ext>
            </a:extLst>
          </p:cNvPr>
          <p:cNvGraphicFramePr>
            <a:graphicFrameLocks noGrp="1"/>
          </p:cNvGraphicFramePr>
          <p:nvPr>
            <p:extLst>
              <p:ext uri="{D42A27DB-BD31-4B8C-83A1-F6EECF244321}">
                <p14:modId xmlns:p14="http://schemas.microsoft.com/office/powerpoint/2010/main" val="3362850507"/>
              </p:ext>
            </p:extLst>
          </p:nvPr>
        </p:nvGraphicFramePr>
        <p:xfrm>
          <a:off x="951346" y="1727199"/>
          <a:ext cx="9310312" cy="4368969"/>
        </p:xfrm>
        <a:graphic>
          <a:graphicData uri="http://schemas.openxmlformats.org/drawingml/2006/table">
            <a:tbl>
              <a:tblPr>
                <a:tableStyleId>{BC89EF96-8CEA-46FF-86C4-4CE0E7609802}</a:tableStyleId>
              </a:tblPr>
              <a:tblGrid>
                <a:gridCol w="793029">
                  <a:extLst>
                    <a:ext uri="{9D8B030D-6E8A-4147-A177-3AD203B41FA5}">
                      <a16:colId xmlns:a16="http://schemas.microsoft.com/office/drawing/2014/main" val="471209532"/>
                    </a:ext>
                  </a:extLst>
                </a:gridCol>
                <a:gridCol w="5904751">
                  <a:extLst>
                    <a:ext uri="{9D8B030D-6E8A-4147-A177-3AD203B41FA5}">
                      <a16:colId xmlns:a16="http://schemas.microsoft.com/office/drawing/2014/main" val="2178425460"/>
                    </a:ext>
                  </a:extLst>
                </a:gridCol>
                <a:gridCol w="977044">
                  <a:extLst>
                    <a:ext uri="{9D8B030D-6E8A-4147-A177-3AD203B41FA5}">
                      <a16:colId xmlns:a16="http://schemas.microsoft.com/office/drawing/2014/main" val="1842866713"/>
                    </a:ext>
                  </a:extLst>
                </a:gridCol>
                <a:gridCol w="1635488">
                  <a:extLst>
                    <a:ext uri="{9D8B030D-6E8A-4147-A177-3AD203B41FA5}">
                      <a16:colId xmlns:a16="http://schemas.microsoft.com/office/drawing/2014/main" val="3898491604"/>
                    </a:ext>
                  </a:extLst>
                </a:gridCol>
              </a:tblGrid>
              <a:tr h="254565">
                <a:tc>
                  <a:txBody>
                    <a:bodyPr/>
                    <a:lstStyle/>
                    <a:p>
                      <a:pPr algn="ctr" rtl="0" fontAlgn="t">
                        <a:buNone/>
                      </a:pPr>
                      <a:r>
                        <a:rPr lang="en-US" sz="1400" b="1" u="none" strike="noStrike" dirty="0">
                          <a:effectLst/>
                        </a:rPr>
                        <a:t>Code</a:t>
                      </a:r>
                      <a:endParaRPr lang="en-US" sz="1400" b="1" i="0" u="none" strike="noStrike" dirty="0">
                        <a:solidFill>
                          <a:srgbClr val="FFFFFF"/>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Definition</a:t>
                      </a:r>
                      <a:endParaRPr lang="en-US" sz="1400" b="1" i="0" u="none" strike="noStrike" dirty="0">
                        <a:solidFill>
                          <a:srgbClr val="FFFFFF"/>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a:effectLst/>
                        </a:rPr>
                        <a:t>lineitems</a:t>
                      </a:r>
                      <a:endParaRPr lang="en-US" sz="1400" b="1" i="0" u="none" strike="noStrike">
                        <a:solidFill>
                          <a:srgbClr val="FFFFFF"/>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a:effectLst/>
                        </a:rPr>
                        <a:t>Category</a:t>
                      </a:r>
                      <a:endParaRPr lang="en-US" sz="1400" b="1" i="0" u="none" strike="noStrike">
                        <a:solidFill>
                          <a:srgbClr val="FFFFFF"/>
                        </a:solidFill>
                        <a:effectLst/>
                        <a:latin typeface="Tahoma" panose="020B0604030504040204" pitchFamily="34" charset="0"/>
                      </a:endParaRPr>
                    </a:p>
                  </a:txBody>
                  <a:tcPr marL="9525" marR="9525" marT="9525" marB="0"/>
                </a:tc>
                <a:extLst>
                  <a:ext uri="{0D108BD9-81ED-4DB2-BD59-A6C34878D82A}">
                    <a16:rowId xmlns:a16="http://schemas.microsoft.com/office/drawing/2014/main" val="2596924592"/>
                  </a:ext>
                </a:extLst>
              </a:tr>
              <a:tr h="353563">
                <a:tc>
                  <a:txBody>
                    <a:bodyPr/>
                    <a:lstStyle/>
                    <a:p>
                      <a:pPr algn="ctr" rtl="0" fontAlgn="ctr">
                        <a:buNone/>
                      </a:pPr>
                      <a:r>
                        <a:rPr lang="en-US" sz="1400" b="1" u="none" strike="noStrike">
                          <a:effectLst/>
                        </a:rPr>
                        <a:t>16</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Claim/service lacks information or has submission/billing error(s) which is needed for adjudication.</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939,315</a:t>
                      </a:r>
                      <a:endParaRPr lang="en-US" sz="1400" b="1" i="0" u="none" strike="noStrike">
                        <a:solidFill>
                          <a:srgbClr val="1E2C4E"/>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Overall</a:t>
                      </a:r>
                      <a:endParaRPr lang="en-US" sz="1400" b="1" i="0" u="none" strike="noStrike" dirty="0">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1657470903"/>
                  </a:ext>
                </a:extLst>
              </a:tr>
              <a:tr h="353563">
                <a:tc>
                  <a:txBody>
                    <a:bodyPr/>
                    <a:lstStyle/>
                    <a:p>
                      <a:pPr algn="ctr" rtl="0" fontAlgn="ctr">
                        <a:buNone/>
                      </a:pPr>
                      <a:r>
                        <a:rPr lang="en-US" sz="1400" b="1" u="none" strike="noStrike">
                          <a:effectLst/>
                        </a:rPr>
                        <a:t>97</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The benefit for this service is included in the payment/allowance for another service/procedure that has already been adjudicated.</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598,646</a:t>
                      </a:r>
                      <a:endParaRPr lang="en-US" sz="1400" b="1" i="0" u="none" strike="noStrike">
                        <a:solidFill>
                          <a:srgbClr val="1E2C4E"/>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Overall</a:t>
                      </a:r>
                      <a:endParaRPr lang="en-US" sz="1400" b="1" i="0" u="none" strike="noStrike" dirty="0">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2751410224"/>
                  </a:ext>
                </a:extLst>
              </a:tr>
              <a:tr h="353563">
                <a:tc>
                  <a:txBody>
                    <a:bodyPr/>
                    <a:lstStyle/>
                    <a:p>
                      <a:pPr algn="ctr" rtl="0" fontAlgn="ctr">
                        <a:buNone/>
                      </a:pPr>
                      <a:r>
                        <a:rPr lang="en-US" sz="1400" b="1" u="none" strike="noStrike">
                          <a:effectLst/>
                        </a:rPr>
                        <a:t>96</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Non-covered charge(s).</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435,294</a:t>
                      </a:r>
                      <a:endParaRPr lang="en-US" sz="1400" b="1" i="0" u="none" strike="noStrike">
                        <a:solidFill>
                          <a:srgbClr val="1E2C4E"/>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Overall</a:t>
                      </a:r>
                      <a:endParaRPr lang="en-US" sz="1400" b="1" i="0" u="none" strike="noStrike" dirty="0">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2583948740"/>
                  </a:ext>
                </a:extLst>
              </a:tr>
              <a:tr h="353563">
                <a:tc>
                  <a:txBody>
                    <a:bodyPr/>
                    <a:lstStyle/>
                    <a:p>
                      <a:pPr algn="ctr" rtl="0" fontAlgn="ctr">
                        <a:buNone/>
                      </a:pPr>
                      <a:r>
                        <a:rPr lang="en-US" sz="1400" b="1" u="none" strike="noStrike">
                          <a:effectLst/>
                        </a:rPr>
                        <a:t>B13</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Previously paid. Payment for this claim/service may have been provided in a previous payment.</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298,438</a:t>
                      </a:r>
                      <a:endParaRPr lang="en-US" sz="1400" b="1" i="0" u="none" strike="noStrike">
                        <a:solidFill>
                          <a:srgbClr val="1E2C4E"/>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Overall</a:t>
                      </a:r>
                      <a:endParaRPr lang="en-US" sz="1400" b="1" i="0" u="none" strike="noStrike" dirty="0">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623481166"/>
                  </a:ext>
                </a:extLst>
              </a:tr>
              <a:tr h="353563">
                <a:tc>
                  <a:txBody>
                    <a:bodyPr/>
                    <a:lstStyle/>
                    <a:p>
                      <a:pPr algn="ctr" rtl="0" fontAlgn="ctr">
                        <a:buNone/>
                      </a:pPr>
                      <a:r>
                        <a:rPr lang="en-US" sz="1400" b="1" u="none" strike="noStrike">
                          <a:effectLst/>
                        </a:rPr>
                        <a:t>22</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This care may be covered by another payer per coordination of benefits.</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257,616</a:t>
                      </a:r>
                      <a:endParaRPr lang="en-US" sz="1400" b="1" i="0" u="none" strike="noStrike">
                        <a:solidFill>
                          <a:srgbClr val="1E2C4E"/>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Overall</a:t>
                      </a:r>
                      <a:endParaRPr lang="en-US" sz="1400" b="1" i="0" u="none" strike="noStrike" dirty="0">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4236271233"/>
                  </a:ext>
                </a:extLst>
              </a:tr>
              <a:tr h="353563">
                <a:tc>
                  <a:txBody>
                    <a:bodyPr/>
                    <a:lstStyle/>
                    <a:p>
                      <a:pPr algn="ctr" rtl="0" fontAlgn="ctr">
                        <a:buNone/>
                      </a:pPr>
                      <a:r>
                        <a:rPr lang="en-US" sz="1400" b="1" u="none" strike="noStrike">
                          <a:effectLst/>
                        </a:rPr>
                        <a:t>252</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An attachment/other documentation is required to adjudicate this claim/service.</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257,018</a:t>
                      </a:r>
                      <a:endParaRPr lang="en-US" sz="1400" b="1" i="0" u="none" strike="noStrike">
                        <a:solidFill>
                          <a:srgbClr val="1E2C4E"/>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Overall</a:t>
                      </a:r>
                      <a:endParaRPr lang="en-US" sz="1400" b="1" i="0" u="none" strike="noStrike" dirty="0">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4102204767"/>
                  </a:ext>
                </a:extLst>
              </a:tr>
              <a:tr h="353563">
                <a:tc>
                  <a:txBody>
                    <a:bodyPr/>
                    <a:lstStyle/>
                    <a:p>
                      <a:pPr algn="ctr" rtl="0" fontAlgn="ctr">
                        <a:buNone/>
                      </a:pPr>
                      <a:r>
                        <a:rPr lang="en-US" sz="1400" b="1" u="none" strike="noStrike">
                          <a:effectLst/>
                        </a:rPr>
                        <a:t>197</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Precertification/authorization/notification absent.</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228,448</a:t>
                      </a:r>
                      <a:endParaRPr lang="en-US" sz="1400" b="1" i="0" u="none" strike="noStrike">
                        <a:solidFill>
                          <a:srgbClr val="1E2C4E"/>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Overall</a:t>
                      </a:r>
                      <a:endParaRPr lang="en-US" sz="1400" b="1" i="0" u="none" strike="noStrike" dirty="0">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528091565"/>
                  </a:ext>
                </a:extLst>
              </a:tr>
              <a:tr h="353563">
                <a:tc>
                  <a:txBody>
                    <a:bodyPr/>
                    <a:lstStyle/>
                    <a:p>
                      <a:pPr algn="ctr" rtl="0" fontAlgn="ctr">
                        <a:buNone/>
                      </a:pPr>
                      <a:r>
                        <a:rPr lang="en-US" sz="1400" b="1" u="none" strike="noStrike">
                          <a:effectLst/>
                        </a:rPr>
                        <a:t>B11</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The claim/service has been transferred to the proper payer/processor for processing. Claim/service not covered by this payer/processor.</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219,637</a:t>
                      </a:r>
                      <a:endParaRPr lang="en-US" sz="1400" b="1" i="0" u="none" strike="noStrike">
                        <a:solidFill>
                          <a:srgbClr val="1E2C4E"/>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Overall</a:t>
                      </a:r>
                      <a:endParaRPr lang="en-US" sz="1400" b="1" i="0" u="none" strike="noStrike" dirty="0">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31666282"/>
                  </a:ext>
                </a:extLst>
              </a:tr>
              <a:tr h="353563">
                <a:tc>
                  <a:txBody>
                    <a:bodyPr/>
                    <a:lstStyle/>
                    <a:p>
                      <a:pPr algn="ctr" rtl="0" fontAlgn="ctr">
                        <a:buNone/>
                      </a:pPr>
                      <a:r>
                        <a:rPr lang="en-US" sz="1400" b="1" u="none" strike="noStrike">
                          <a:effectLst/>
                        </a:rPr>
                        <a:t>50</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These are non-covered services because this is not deemed a "medical necessity" by the payer..</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211,052</a:t>
                      </a:r>
                      <a:endParaRPr lang="en-US" sz="1400" b="1" i="0" u="none" strike="noStrike">
                        <a:solidFill>
                          <a:srgbClr val="1E2C4E"/>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Overall</a:t>
                      </a:r>
                      <a:endParaRPr lang="en-US" sz="1400" b="1" i="0" u="none" strike="noStrike" dirty="0">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2780786006"/>
                  </a:ext>
                </a:extLst>
              </a:tr>
              <a:tr h="353563">
                <a:tc>
                  <a:txBody>
                    <a:bodyPr/>
                    <a:lstStyle/>
                    <a:p>
                      <a:pPr algn="ctr" rtl="0" fontAlgn="ctr">
                        <a:buNone/>
                      </a:pPr>
                      <a:r>
                        <a:rPr lang="en-US" sz="1400" b="1" u="none" strike="noStrike">
                          <a:effectLst/>
                        </a:rPr>
                        <a:t>29</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The time limit for filing has expired.</a:t>
                      </a:r>
                      <a:endParaRPr lang="en-US" sz="1400" b="1" i="0" u="none" strike="noStrike">
                        <a:solidFill>
                          <a:srgbClr val="1E2C4E"/>
                        </a:solidFill>
                        <a:effectLst/>
                        <a:latin typeface="Tahoma" panose="020B0604030504040204" pitchFamily="34" charset="0"/>
                      </a:endParaRPr>
                    </a:p>
                  </a:txBody>
                  <a:tcPr marL="9525" marR="9525" marT="9525" marB="0" anchor="ctr"/>
                </a:tc>
                <a:tc>
                  <a:txBody>
                    <a:bodyPr/>
                    <a:lstStyle/>
                    <a:p>
                      <a:pPr algn="ctr" rtl="0" fontAlgn="t">
                        <a:buNone/>
                      </a:pPr>
                      <a:r>
                        <a:rPr lang="en-US" sz="1400" b="1" u="none" strike="noStrike">
                          <a:effectLst/>
                        </a:rPr>
                        <a:t>206,779</a:t>
                      </a:r>
                      <a:endParaRPr lang="en-US" sz="1400" b="1" i="0" u="none" strike="noStrike">
                        <a:solidFill>
                          <a:srgbClr val="1E2C4E"/>
                        </a:solidFill>
                        <a:effectLst/>
                        <a:latin typeface="Tahoma" panose="020B0604030504040204" pitchFamily="34" charset="0"/>
                      </a:endParaRPr>
                    </a:p>
                  </a:txBody>
                  <a:tcPr marL="9525" marR="9525" marT="9525" marB="0"/>
                </a:tc>
                <a:tc>
                  <a:txBody>
                    <a:bodyPr/>
                    <a:lstStyle/>
                    <a:p>
                      <a:pPr algn="ctr" rtl="0" fontAlgn="t">
                        <a:buNone/>
                      </a:pPr>
                      <a:r>
                        <a:rPr lang="en-US" sz="1400" b="1" u="none" strike="noStrike" dirty="0">
                          <a:effectLst/>
                        </a:rPr>
                        <a:t>Overall</a:t>
                      </a:r>
                      <a:endParaRPr lang="en-US" sz="1400" b="1" i="0" u="none" strike="noStrike" dirty="0">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256632303"/>
                  </a:ext>
                </a:extLst>
              </a:tr>
            </a:tbl>
          </a:graphicData>
        </a:graphic>
      </p:graphicFrame>
      <p:sp>
        <p:nvSpPr>
          <p:cNvPr id="6" name="TextBox 5">
            <a:extLst>
              <a:ext uri="{FF2B5EF4-FFF2-40B4-BE49-F238E27FC236}">
                <a16:creationId xmlns:a16="http://schemas.microsoft.com/office/drawing/2014/main" id="{00C07520-1A8B-C640-75AB-80E43F362104}"/>
              </a:ext>
            </a:extLst>
          </p:cNvPr>
          <p:cNvSpPr txBox="1"/>
          <p:nvPr/>
        </p:nvSpPr>
        <p:spPr>
          <a:xfrm>
            <a:off x="2066108" y="450112"/>
            <a:ext cx="6100354" cy="1015663"/>
          </a:xfrm>
          <a:prstGeom prst="rect">
            <a:avLst/>
          </a:prstGeom>
          <a:noFill/>
        </p:spPr>
        <p:txBody>
          <a:bodyPr wrap="square">
            <a:spAutoFit/>
          </a:bodyPr>
          <a:lstStyle/>
          <a:p>
            <a:r>
              <a:rPr kumimoji="0" lang="en-US" sz="3000" b="0" i="0" u="none" strike="noStrike" kern="1200" cap="none" spc="-35" normalizeH="0" baseline="0" noProof="0" dirty="0">
                <a:ln>
                  <a:noFill/>
                </a:ln>
                <a:solidFill>
                  <a:schemeClr val="accent1"/>
                </a:solidFill>
                <a:effectLst/>
                <a:uLnTx/>
                <a:uFillTx/>
                <a:latin typeface="Trebuchet MS" panose="020B0603020202020204"/>
                <a:ea typeface="+mj-ea"/>
                <a:cs typeface="+mj-cs"/>
              </a:rPr>
              <a:t>Top</a:t>
            </a:r>
            <a:r>
              <a:rPr kumimoji="0" lang="en-US" sz="3000" b="0" i="0" u="none" strike="noStrike" kern="1200" cap="none" spc="-20" normalizeH="0" baseline="0" noProof="0" dirty="0">
                <a:ln>
                  <a:noFill/>
                </a:ln>
                <a:solidFill>
                  <a:schemeClr val="accent1"/>
                </a:solidFill>
                <a:effectLst/>
                <a:uLnTx/>
                <a:uFillTx/>
                <a:latin typeface="Trebuchet MS" panose="020B0603020202020204"/>
                <a:ea typeface="+mj-ea"/>
                <a:cs typeface="+mj-cs"/>
              </a:rPr>
              <a:t> </a:t>
            </a:r>
            <a:r>
              <a:rPr kumimoji="0" lang="en-US" sz="3000" b="0" i="0" u="none" strike="noStrike" kern="1200" cap="none" spc="0" normalizeH="0" baseline="0" noProof="0" dirty="0">
                <a:ln>
                  <a:noFill/>
                </a:ln>
                <a:solidFill>
                  <a:schemeClr val="accent1"/>
                </a:solidFill>
                <a:effectLst/>
                <a:uLnTx/>
                <a:uFillTx/>
                <a:latin typeface="Trebuchet MS" panose="020B0603020202020204"/>
                <a:ea typeface="+mj-ea"/>
                <a:cs typeface="+mj-cs"/>
              </a:rPr>
              <a:t>10</a:t>
            </a:r>
            <a:r>
              <a:rPr kumimoji="0" lang="en-US" sz="3000" b="0" i="0" u="none" strike="noStrike" kern="1200" cap="none" spc="-55" normalizeH="0" baseline="0" noProof="0" dirty="0">
                <a:ln>
                  <a:noFill/>
                </a:ln>
                <a:solidFill>
                  <a:schemeClr val="accent1"/>
                </a:solidFill>
                <a:effectLst/>
                <a:uLnTx/>
                <a:uFillTx/>
                <a:latin typeface="Trebuchet MS" panose="020B0603020202020204"/>
                <a:ea typeface="+mj-ea"/>
                <a:cs typeface="+mj-cs"/>
              </a:rPr>
              <a:t> </a:t>
            </a:r>
            <a:r>
              <a:rPr kumimoji="0" lang="en-US" sz="3000" b="0" i="0" u="none" strike="noStrike" kern="1200" cap="none" spc="0" normalizeH="0" baseline="0" noProof="0" dirty="0">
                <a:ln>
                  <a:noFill/>
                </a:ln>
                <a:solidFill>
                  <a:schemeClr val="accent1"/>
                </a:solidFill>
                <a:effectLst/>
                <a:uLnTx/>
                <a:uFillTx/>
                <a:latin typeface="Trebuchet MS" panose="020B0603020202020204"/>
                <a:ea typeface="+mj-ea"/>
                <a:cs typeface="+mj-cs"/>
              </a:rPr>
              <a:t>2025-2026</a:t>
            </a:r>
            <a:r>
              <a:rPr kumimoji="0" lang="en-US" sz="3000" b="0" i="0" u="none" strike="noStrike" kern="1200" cap="none" spc="-31" normalizeH="0" baseline="0" noProof="0" dirty="0">
                <a:ln>
                  <a:noFill/>
                </a:ln>
                <a:solidFill>
                  <a:schemeClr val="accent1"/>
                </a:solidFill>
                <a:effectLst/>
                <a:uLnTx/>
                <a:uFillTx/>
                <a:latin typeface="Trebuchet MS" panose="020B0603020202020204"/>
                <a:ea typeface="+mj-ea"/>
                <a:cs typeface="+mj-cs"/>
              </a:rPr>
              <a:t> </a:t>
            </a:r>
            <a:r>
              <a:rPr kumimoji="0" lang="en-US" sz="3000" b="0" i="0" u="none" strike="noStrike" kern="1200" cap="none" spc="0" normalizeH="0" baseline="0" noProof="0" dirty="0">
                <a:ln>
                  <a:noFill/>
                </a:ln>
                <a:solidFill>
                  <a:schemeClr val="accent1"/>
                </a:solidFill>
                <a:effectLst/>
                <a:uLnTx/>
                <a:uFillTx/>
                <a:latin typeface="Trebuchet MS" panose="020B0603020202020204"/>
                <a:ea typeface="+mj-ea"/>
                <a:cs typeface="+mj-cs"/>
              </a:rPr>
              <a:t>Denials</a:t>
            </a:r>
            <a:r>
              <a:rPr kumimoji="0" lang="en-US" sz="3000" b="0" i="0" u="none" strike="noStrike" kern="1200" cap="none" spc="-35" normalizeH="0" baseline="0" noProof="0" dirty="0">
                <a:ln>
                  <a:noFill/>
                </a:ln>
                <a:solidFill>
                  <a:schemeClr val="accent1"/>
                </a:solidFill>
                <a:effectLst/>
                <a:uLnTx/>
                <a:uFillTx/>
                <a:latin typeface="Trebuchet MS" panose="020B0603020202020204"/>
                <a:ea typeface="+mj-ea"/>
                <a:cs typeface="+mj-cs"/>
              </a:rPr>
              <a:t> </a:t>
            </a:r>
            <a:r>
              <a:rPr kumimoji="0" lang="en-US" sz="3000" b="0" i="0" u="none" strike="noStrike" kern="1200" cap="none" spc="0" normalizeH="0" baseline="0" noProof="0" dirty="0">
                <a:ln>
                  <a:noFill/>
                </a:ln>
                <a:solidFill>
                  <a:schemeClr val="accent1"/>
                </a:solidFill>
                <a:effectLst/>
                <a:uLnTx/>
                <a:uFillTx/>
                <a:latin typeface="Trebuchet MS" panose="020B0603020202020204"/>
                <a:ea typeface="+mj-ea"/>
                <a:cs typeface="+mj-cs"/>
              </a:rPr>
              <a:t>for</a:t>
            </a:r>
            <a:r>
              <a:rPr kumimoji="0" lang="en-US" sz="3000" b="0" i="0" u="none" strike="noStrike" kern="1200" cap="none" spc="-140" normalizeH="0" baseline="0" noProof="0" dirty="0">
                <a:ln>
                  <a:noFill/>
                </a:ln>
                <a:solidFill>
                  <a:schemeClr val="accent1"/>
                </a:solidFill>
                <a:effectLst/>
                <a:uLnTx/>
                <a:uFillTx/>
                <a:latin typeface="Trebuchet MS" panose="020B0603020202020204"/>
                <a:ea typeface="+mj-ea"/>
                <a:cs typeface="+mj-cs"/>
              </a:rPr>
              <a:t> </a:t>
            </a:r>
            <a:r>
              <a:rPr kumimoji="0" lang="en-US" sz="3000" b="0" i="0" u="none" strike="noStrike" kern="1200" cap="none" spc="0" normalizeH="0" baseline="0" noProof="0" dirty="0">
                <a:ln>
                  <a:noFill/>
                </a:ln>
                <a:solidFill>
                  <a:schemeClr val="accent1"/>
                </a:solidFill>
                <a:effectLst/>
                <a:uLnTx/>
                <a:uFillTx/>
                <a:latin typeface="Trebuchet MS" panose="020B0603020202020204"/>
                <a:ea typeface="+mj-ea"/>
                <a:cs typeface="+mj-cs"/>
              </a:rPr>
              <a:t>All</a:t>
            </a:r>
            <a:r>
              <a:rPr kumimoji="0" lang="en-US" sz="3000" b="0" i="0" u="none" strike="noStrike" kern="1200" cap="none" spc="-25" normalizeH="0" baseline="0" noProof="0" dirty="0">
                <a:ln>
                  <a:noFill/>
                </a:ln>
                <a:solidFill>
                  <a:schemeClr val="accent1"/>
                </a:solidFill>
                <a:effectLst/>
                <a:uLnTx/>
                <a:uFillTx/>
                <a:latin typeface="Trebuchet MS" panose="020B0603020202020204"/>
                <a:ea typeface="+mj-ea"/>
                <a:cs typeface="+mj-cs"/>
              </a:rPr>
              <a:t> </a:t>
            </a:r>
            <a:r>
              <a:rPr kumimoji="0" lang="en-US" sz="3000" b="0" i="0" u="none" strike="noStrike" kern="1200" cap="none" spc="-11" normalizeH="0" baseline="0" noProof="0" dirty="0">
                <a:ln>
                  <a:noFill/>
                </a:ln>
                <a:solidFill>
                  <a:schemeClr val="accent1"/>
                </a:solidFill>
                <a:effectLst/>
                <a:uLnTx/>
                <a:uFillTx/>
                <a:latin typeface="Trebuchet MS" panose="020B0603020202020204"/>
                <a:ea typeface="+mj-ea"/>
                <a:cs typeface="+mj-cs"/>
              </a:rPr>
              <a:t>Services</a:t>
            </a:r>
            <a:endParaRPr lang="en-US" dirty="0">
              <a:solidFill>
                <a:schemeClr val="accent1"/>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472310" y="952237"/>
            <a:ext cx="7716647" cy="548227"/>
          </a:xfrm>
          <a:prstGeom prst="rect">
            <a:avLst/>
          </a:prstGeom>
        </p:spPr>
        <p:txBody>
          <a:bodyPr spcFirstLastPara="1" vert="horz" wrap="square" lIns="0" tIns="12065" rIns="0" bIns="0" rtlCol="0" anchor="ctr" anchorCtr="0">
            <a:spAutoFit/>
          </a:bodyPr>
          <a:lstStyle/>
          <a:p>
            <a:pPr marL="12700">
              <a:spcBef>
                <a:spcPts val="95"/>
              </a:spcBef>
            </a:pPr>
            <a:r>
              <a:rPr sz="4000" dirty="0">
                <a:solidFill>
                  <a:srgbClr val="66666F"/>
                </a:solidFill>
              </a:rPr>
              <a:t>Drug</a:t>
            </a:r>
            <a:r>
              <a:rPr sz="4000" spc="-91" dirty="0">
                <a:solidFill>
                  <a:srgbClr val="66666F"/>
                </a:solidFill>
              </a:rPr>
              <a:t> </a:t>
            </a:r>
            <a:r>
              <a:rPr sz="4000" dirty="0">
                <a:solidFill>
                  <a:srgbClr val="66666F"/>
                </a:solidFill>
              </a:rPr>
              <a:t>Denial</a:t>
            </a:r>
            <a:r>
              <a:rPr sz="4000" spc="-60" dirty="0">
                <a:solidFill>
                  <a:srgbClr val="66666F"/>
                </a:solidFill>
              </a:rPr>
              <a:t> </a:t>
            </a:r>
            <a:r>
              <a:rPr sz="4000" spc="-11" dirty="0">
                <a:solidFill>
                  <a:srgbClr val="66666F"/>
                </a:solidFill>
              </a:rPr>
              <a:t>Trends</a:t>
            </a:r>
            <a:r>
              <a:rPr sz="4000" spc="-85" dirty="0">
                <a:solidFill>
                  <a:srgbClr val="66666F"/>
                </a:solidFill>
              </a:rPr>
              <a:t> </a:t>
            </a:r>
            <a:r>
              <a:rPr sz="4000" spc="-20" dirty="0">
                <a:solidFill>
                  <a:srgbClr val="66666F"/>
                </a:solidFill>
              </a:rPr>
              <a:t>20</a:t>
            </a:r>
            <a:r>
              <a:rPr lang="en-US" sz="4000" spc="-20" dirty="0">
                <a:solidFill>
                  <a:srgbClr val="66666F"/>
                </a:solidFill>
              </a:rPr>
              <a:t>19-2020</a:t>
            </a:r>
            <a:endParaRPr sz="4000" dirty="0"/>
          </a:p>
        </p:txBody>
      </p:sp>
      <p:sp>
        <p:nvSpPr>
          <p:cNvPr id="3" name="object 3"/>
          <p:cNvSpPr/>
          <p:nvPr/>
        </p:nvSpPr>
        <p:spPr>
          <a:xfrm>
            <a:off x="1568196" y="4570476"/>
            <a:ext cx="9645651" cy="0"/>
          </a:xfrm>
          <a:custGeom>
            <a:avLst/>
            <a:gdLst/>
            <a:ahLst/>
            <a:cxnLst/>
            <a:rect l="l" t="t" r="r" b="b"/>
            <a:pathLst>
              <a:path w="9645650">
                <a:moveTo>
                  <a:pt x="0" y="0"/>
                </a:moveTo>
                <a:lnTo>
                  <a:pt x="9645396" y="0"/>
                </a:lnTo>
              </a:path>
            </a:pathLst>
          </a:custGeom>
          <a:ln w="9525">
            <a:solidFill>
              <a:srgbClr val="E8E8EA"/>
            </a:solidFill>
          </a:ln>
        </p:spPr>
        <p:txBody>
          <a:bodyPr wrap="square" lIns="0" tIns="0" rIns="0" bIns="0" rtlCol="0"/>
          <a:lstStyle/>
          <a:p>
            <a:endParaRPr sz="1800" dirty="0"/>
          </a:p>
        </p:txBody>
      </p:sp>
      <p:sp>
        <p:nvSpPr>
          <p:cNvPr id="4" name="object 4"/>
          <p:cNvSpPr/>
          <p:nvPr/>
        </p:nvSpPr>
        <p:spPr>
          <a:xfrm>
            <a:off x="1568196" y="4287011"/>
            <a:ext cx="9645651" cy="0"/>
          </a:xfrm>
          <a:custGeom>
            <a:avLst/>
            <a:gdLst/>
            <a:ahLst/>
            <a:cxnLst/>
            <a:rect l="l" t="t" r="r" b="b"/>
            <a:pathLst>
              <a:path w="9645650">
                <a:moveTo>
                  <a:pt x="0" y="0"/>
                </a:moveTo>
                <a:lnTo>
                  <a:pt x="9645396" y="0"/>
                </a:lnTo>
              </a:path>
            </a:pathLst>
          </a:custGeom>
          <a:ln w="9525">
            <a:solidFill>
              <a:srgbClr val="E8E8EA"/>
            </a:solidFill>
          </a:ln>
        </p:spPr>
        <p:txBody>
          <a:bodyPr wrap="square" lIns="0" tIns="0" rIns="0" bIns="0" rtlCol="0"/>
          <a:lstStyle/>
          <a:p>
            <a:endParaRPr sz="1800" dirty="0"/>
          </a:p>
        </p:txBody>
      </p:sp>
      <p:sp>
        <p:nvSpPr>
          <p:cNvPr id="5" name="object 5"/>
          <p:cNvSpPr/>
          <p:nvPr/>
        </p:nvSpPr>
        <p:spPr>
          <a:xfrm>
            <a:off x="1568196" y="4005071"/>
            <a:ext cx="9645651" cy="0"/>
          </a:xfrm>
          <a:custGeom>
            <a:avLst/>
            <a:gdLst/>
            <a:ahLst/>
            <a:cxnLst/>
            <a:rect l="l" t="t" r="r" b="b"/>
            <a:pathLst>
              <a:path w="9645650">
                <a:moveTo>
                  <a:pt x="0" y="0"/>
                </a:moveTo>
                <a:lnTo>
                  <a:pt x="9645396" y="0"/>
                </a:lnTo>
              </a:path>
            </a:pathLst>
          </a:custGeom>
          <a:ln w="9525">
            <a:solidFill>
              <a:srgbClr val="E8E8EA"/>
            </a:solidFill>
          </a:ln>
        </p:spPr>
        <p:txBody>
          <a:bodyPr wrap="square" lIns="0" tIns="0" rIns="0" bIns="0" rtlCol="0"/>
          <a:lstStyle/>
          <a:p>
            <a:endParaRPr sz="1800" dirty="0"/>
          </a:p>
        </p:txBody>
      </p:sp>
      <p:sp>
        <p:nvSpPr>
          <p:cNvPr id="6" name="object 6"/>
          <p:cNvSpPr/>
          <p:nvPr/>
        </p:nvSpPr>
        <p:spPr>
          <a:xfrm>
            <a:off x="1568196" y="3721608"/>
            <a:ext cx="9645651" cy="0"/>
          </a:xfrm>
          <a:custGeom>
            <a:avLst/>
            <a:gdLst/>
            <a:ahLst/>
            <a:cxnLst/>
            <a:rect l="l" t="t" r="r" b="b"/>
            <a:pathLst>
              <a:path w="9645650">
                <a:moveTo>
                  <a:pt x="0" y="0"/>
                </a:moveTo>
                <a:lnTo>
                  <a:pt x="9645396" y="0"/>
                </a:lnTo>
              </a:path>
            </a:pathLst>
          </a:custGeom>
          <a:ln w="9525">
            <a:solidFill>
              <a:srgbClr val="E8E8EA"/>
            </a:solidFill>
          </a:ln>
        </p:spPr>
        <p:txBody>
          <a:bodyPr wrap="square" lIns="0" tIns="0" rIns="0" bIns="0" rtlCol="0"/>
          <a:lstStyle/>
          <a:p>
            <a:endParaRPr sz="1800" dirty="0"/>
          </a:p>
        </p:txBody>
      </p:sp>
      <p:sp>
        <p:nvSpPr>
          <p:cNvPr id="7" name="object 7"/>
          <p:cNvSpPr/>
          <p:nvPr/>
        </p:nvSpPr>
        <p:spPr>
          <a:xfrm>
            <a:off x="1568196" y="3438144"/>
            <a:ext cx="9645651" cy="0"/>
          </a:xfrm>
          <a:custGeom>
            <a:avLst/>
            <a:gdLst/>
            <a:ahLst/>
            <a:cxnLst/>
            <a:rect l="l" t="t" r="r" b="b"/>
            <a:pathLst>
              <a:path w="9645650">
                <a:moveTo>
                  <a:pt x="0" y="0"/>
                </a:moveTo>
                <a:lnTo>
                  <a:pt x="9645396" y="0"/>
                </a:lnTo>
              </a:path>
            </a:pathLst>
          </a:custGeom>
          <a:ln w="9525">
            <a:solidFill>
              <a:srgbClr val="E8E8EA"/>
            </a:solidFill>
          </a:ln>
        </p:spPr>
        <p:txBody>
          <a:bodyPr wrap="square" lIns="0" tIns="0" rIns="0" bIns="0" rtlCol="0"/>
          <a:lstStyle/>
          <a:p>
            <a:endParaRPr sz="1800" dirty="0"/>
          </a:p>
        </p:txBody>
      </p:sp>
      <p:grpSp>
        <p:nvGrpSpPr>
          <p:cNvPr id="8" name="object 8"/>
          <p:cNvGrpSpPr/>
          <p:nvPr/>
        </p:nvGrpSpPr>
        <p:grpSpPr>
          <a:xfrm>
            <a:off x="1596807" y="2631272"/>
            <a:ext cx="9645651" cy="576580"/>
            <a:chOff x="1568196" y="2584513"/>
            <a:chExt cx="9645650" cy="576580"/>
          </a:xfrm>
        </p:grpSpPr>
        <p:sp>
          <p:nvSpPr>
            <p:cNvPr id="9" name="object 9"/>
            <p:cNvSpPr/>
            <p:nvPr/>
          </p:nvSpPr>
          <p:spPr>
            <a:xfrm>
              <a:off x="1568196" y="2589276"/>
              <a:ext cx="9645650" cy="567055"/>
            </a:xfrm>
            <a:custGeom>
              <a:avLst/>
              <a:gdLst/>
              <a:ahLst/>
              <a:cxnLst/>
              <a:rect l="l" t="t" r="r" b="b"/>
              <a:pathLst>
                <a:path w="9645650" h="567055">
                  <a:moveTo>
                    <a:pt x="0" y="566927"/>
                  </a:moveTo>
                  <a:lnTo>
                    <a:pt x="9645396" y="566927"/>
                  </a:lnTo>
                </a:path>
                <a:path w="9645650" h="567055">
                  <a:moveTo>
                    <a:pt x="0" y="283463"/>
                  </a:moveTo>
                  <a:lnTo>
                    <a:pt x="9645396" y="283463"/>
                  </a:lnTo>
                </a:path>
                <a:path w="9645650" h="567055">
                  <a:moveTo>
                    <a:pt x="0" y="0"/>
                  </a:moveTo>
                  <a:lnTo>
                    <a:pt x="9645396" y="0"/>
                  </a:lnTo>
                </a:path>
              </a:pathLst>
            </a:custGeom>
            <a:ln w="9525">
              <a:solidFill>
                <a:srgbClr val="E8E8EA"/>
              </a:solidFill>
            </a:ln>
          </p:spPr>
          <p:txBody>
            <a:bodyPr wrap="square" lIns="0" tIns="0" rIns="0" bIns="0" rtlCol="0"/>
            <a:lstStyle/>
            <a:p>
              <a:endParaRPr sz="1800" dirty="0"/>
            </a:p>
          </p:txBody>
        </p:sp>
        <p:sp>
          <p:nvSpPr>
            <p:cNvPr id="10" name="object 10"/>
            <p:cNvSpPr/>
            <p:nvPr/>
          </p:nvSpPr>
          <p:spPr>
            <a:xfrm>
              <a:off x="1971294" y="2622042"/>
              <a:ext cx="8841105" cy="520065"/>
            </a:xfrm>
            <a:custGeom>
              <a:avLst/>
              <a:gdLst/>
              <a:ahLst/>
              <a:cxnLst/>
              <a:rect l="l" t="t" r="r" b="b"/>
              <a:pathLst>
                <a:path w="8841105" h="520064">
                  <a:moveTo>
                    <a:pt x="0" y="426720"/>
                  </a:moveTo>
                  <a:lnTo>
                    <a:pt x="803148" y="275844"/>
                  </a:lnTo>
                  <a:lnTo>
                    <a:pt x="1606295" y="519684"/>
                  </a:lnTo>
                  <a:lnTo>
                    <a:pt x="2410968" y="0"/>
                  </a:lnTo>
                  <a:lnTo>
                    <a:pt x="3214116" y="310896"/>
                  </a:lnTo>
                  <a:lnTo>
                    <a:pt x="4018788" y="487680"/>
                  </a:lnTo>
                  <a:lnTo>
                    <a:pt x="4821935" y="249936"/>
                  </a:lnTo>
                  <a:lnTo>
                    <a:pt x="5625083" y="510540"/>
                  </a:lnTo>
                  <a:lnTo>
                    <a:pt x="6429756" y="219456"/>
                  </a:lnTo>
                  <a:lnTo>
                    <a:pt x="7232904" y="54863"/>
                  </a:lnTo>
                  <a:lnTo>
                    <a:pt x="8037576" y="336804"/>
                  </a:lnTo>
                  <a:lnTo>
                    <a:pt x="8840724" y="464820"/>
                  </a:lnTo>
                </a:path>
              </a:pathLst>
            </a:custGeom>
            <a:ln w="28575">
              <a:solidFill>
                <a:srgbClr val="6292EB"/>
              </a:solidFill>
            </a:ln>
          </p:spPr>
          <p:txBody>
            <a:bodyPr wrap="square" lIns="0" tIns="0" rIns="0" bIns="0" rtlCol="0"/>
            <a:lstStyle/>
            <a:p>
              <a:endParaRPr sz="1800" dirty="0"/>
            </a:p>
          </p:txBody>
        </p:sp>
      </p:grpSp>
      <p:sp>
        <p:nvSpPr>
          <p:cNvPr id="11" name="object 11"/>
          <p:cNvSpPr/>
          <p:nvPr/>
        </p:nvSpPr>
        <p:spPr>
          <a:xfrm>
            <a:off x="1568196" y="2307335"/>
            <a:ext cx="9645651" cy="0"/>
          </a:xfrm>
          <a:custGeom>
            <a:avLst/>
            <a:gdLst/>
            <a:ahLst/>
            <a:cxnLst/>
            <a:rect l="l" t="t" r="r" b="b"/>
            <a:pathLst>
              <a:path w="9645650">
                <a:moveTo>
                  <a:pt x="0" y="0"/>
                </a:moveTo>
                <a:lnTo>
                  <a:pt x="9645396" y="0"/>
                </a:lnTo>
              </a:path>
            </a:pathLst>
          </a:custGeom>
          <a:ln w="9525">
            <a:solidFill>
              <a:srgbClr val="E8E8EA"/>
            </a:solidFill>
          </a:ln>
        </p:spPr>
        <p:txBody>
          <a:bodyPr wrap="square" lIns="0" tIns="0" rIns="0" bIns="0" rtlCol="0"/>
          <a:lstStyle/>
          <a:p>
            <a:endParaRPr sz="1800" dirty="0"/>
          </a:p>
        </p:txBody>
      </p:sp>
      <p:sp>
        <p:nvSpPr>
          <p:cNvPr id="12" name="object 12"/>
          <p:cNvSpPr/>
          <p:nvPr/>
        </p:nvSpPr>
        <p:spPr>
          <a:xfrm>
            <a:off x="1568196" y="4853940"/>
            <a:ext cx="9645651" cy="45720"/>
          </a:xfrm>
          <a:custGeom>
            <a:avLst/>
            <a:gdLst/>
            <a:ahLst/>
            <a:cxnLst/>
            <a:rect l="l" t="t" r="r" b="b"/>
            <a:pathLst>
              <a:path w="9645650" h="45720">
                <a:moveTo>
                  <a:pt x="0" y="0"/>
                </a:moveTo>
                <a:lnTo>
                  <a:pt x="9645396" y="0"/>
                </a:lnTo>
              </a:path>
              <a:path w="9645650" h="45720">
                <a:moveTo>
                  <a:pt x="0" y="0"/>
                </a:moveTo>
                <a:lnTo>
                  <a:pt x="0" y="45720"/>
                </a:lnTo>
              </a:path>
              <a:path w="9645650" h="45720">
                <a:moveTo>
                  <a:pt x="804672" y="0"/>
                </a:moveTo>
                <a:lnTo>
                  <a:pt x="804672" y="45720"/>
                </a:lnTo>
              </a:path>
              <a:path w="9645650" h="45720">
                <a:moveTo>
                  <a:pt x="1607820" y="0"/>
                </a:moveTo>
                <a:lnTo>
                  <a:pt x="1607820" y="45720"/>
                </a:lnTo>
              </a:path>
              <a:path w="9645650" h="45720">
                <a:moveTo>
                  <a:pt x="2412491" y="0"/>
                </a:moveTo>
                <a:lnTo>
                  <a:pt x="2412491" y="45720"/>
                </a:lnTo>
              </a:path>
              <a:path w="9645650" h="45720">
                <a:moveTo>
                  <a:pt x="3215640" y="0"/>
                </a:moveTo>
                <a:lnTo>
                  <a:pt x="3215640" y="45720"/>
                </a:lnTo>
              </a:path>
              <a:path w="9645650" h="45720">
                <a:moveTo>
                  <a:pt x="4018788" y="0"/>
                </a:moveTo>
                <a:lnTo>
                  <a:pt x="4018788" y="45720"/>
                </a:lnTo>
              </a:path>
              <a:path w="9645650" h="45720">
                <a:moveTo>
                  <a:pt x="4823459" y="0"/>
                </a:moveTo>
                <a:lnTo>
                  <a:pt x="4823459" y="45720"/>
                </a:lnTo>
              </a:path>
              <a:path w="9645650" h="45720">
                <a:moveTo>
                  <a:pt x="5626608" y="0"/>
                </a:moveTo>
                <a:lnTo>
                  <a:pt x="5626608" y="45720"/>
                </a:lnTo>
              </a:path>
              <a:path w="9645650" h="45720">
                <a:moveTo>
                  <a:pt x="6431280" y="0"/>
                </a:moveTo>
                <a:lnTo>
                  <a:pt x="6431280" y="45720"/>
                </a:lnTo>
              </a:path>
              <a:path w="9645650" h="45720">
                <a:moveTo>
                  <a:pt x="7234428" y="0"/>
                </a:moveTo>
                <a:lnTo>
                  <a:pt x="7234428" y="45720"/>
                </a:lnTo>
              </a:path>
              <a:path w="9645650" h="45720">
                <a:moveTo>
                  <a:pt x="8039100" y="0"/>
                </a:moveTo>
                <a:lnTo>
                  <a:pt x="8039100" y="45720"/>
                </a:lnTo>
              </a:path>
              <a:path w="9645650" h="45720">
                <a:moveTo>
                  <a:pt x="8842248" y="0"/>
                </a:moveTo>
                <a:lnTo>
                  <a:pt x="8842248" y="45720"/>
                </a:lnTo>
              </a:path>
              <a:path w="9645650" h="45720">
                <a:moveTo>
                  <a:pt x="9645396" y="0"/>
                </a:moveTo>
                <a:lnTo>
                  <a:pt x="9645396" y="45720"/>
                </a:lnTo>
              </a:path>
            </a:pathLst>
          </a:custGeom>
          <a:ln w="9525">
            <a:solidFill>
              <a:srgbClr val="E8E8EA"/>
            </a:solidFill>
          </a:ln>
        </p:spPr>
        <p:txBody>
          <a:bodyPr wrap="square" lIns="0" tIns="0" rIns="0" bIns="0" rtlCol="0"/>
          <a:lstStyle/>
          <a:p>
            <a:endParaRPr sz="1800" dirty="0"/>
          </a:p>
        </p:txBody>
      </p:sp>
      <p:sp>
        <p:nvSpPr>
          <p:cNvPr id="13" name="object 13"/>
          <p:cNvSpPr txBox="1"/>
          <p:nvPr/>
        </p:nvSpPr>
        <p:spPr>
          <a:xfrm>
            <a:off x="908100" y="2090674"/>
            <a:ext cx="542925" cy="2884124"/>
          </a:xfrm>
          <a:prstGeom prst="rect">
            <a:avLst/>
          </a:prstGeom>
        </p:spPr>
        <p:txBody>
          <a:bodyPr vert="horz" wrap="square" lIns="0" tIns="113031" rIns="0" bIns="0" rtlCol="0">
            <a:spAutoFit/>
          </a:bodyPr>
          <a:lstStyle/>
          <a:p>
            <a:pPr marL="12700">
              <a:spcBef>
                <a:spcPts val="891"/>
              </a:spcBef>
            </a:pPr>
            <a:r>
              <a:rPr sz="1200" spc="-11" dirty="0">
                <a:solidFill>
                  <a:srgbClr val="66666F"/>
                </a:solidFill>
                <a:latin typeface="Open Sans" panose="020B0606030504020204" pitchFamily="34" charset="0"/>
                <a:cs typeface="Open Sans" panose="020B0606030504020204" pitchFamily="34" charset="0"/>
              </a:rPr>
              <a:t>18.00%</a:t>
            </a:r>
            <a:endParaRPr sz="1200" dirty="0">
              <a:latin typeface="Open Sans" panose="020B0606030504020204" pitchFamily="34" charset="0"/>
              <a:cs typeface="Open Sans" panose="020B0606030504020204" pitchFamily="34" charset="0"/>
            </a:endParaRPr>
          </a:p>
          <a:p>
            <a:pPr marL="12700">
              <a:spcBef>
                <a:spcPts val="791"/>
              </a:spcBef>
            </a:pPr>
            <a:r>
              <a:rPr sz="1200" spc="-11" dirty="0">
                <a:solidFill>
                  <a:srgbClr val="66666F"/>
                </a:solidFill>
                <a:latin typeface="Open Sans" panose="020B0606030504020204" pitchFamily="34" charset="0"/>
                <a:cs typeface="Open Sans" panose="020B0606030504020204" pitchFamily="34" charset="0"/>
              </a:rPr>
              <a:t>16.00%</a:t>
            </a:r>
            <a:endParaRPr sz="1200" dirty="0">
              <a:latin typeface="Open Sans" panose="020B0606030504020204" pitchFamily="34" charset="0"/>
              <a:cs typeface="Open Sans" panose="020B0606030504020204" pitchFamily="34" charset="0"/>
            </a:endParaRPr>
          </a:p>
          <a:p>
            <a:pPr marL="12700">
              <a:spcBef>
                <a:spcPts val="785"/>
              </a:spcBef>
            </a:pPr>
            <a:r>
              <a:rPr sz="1200" spc="-11" dirty="0">
                <a:solidFill>
                  <a:srgbClr val="66666F"/>
                </a:solidFill>
                <a:latin typeface="Open Sans" panose="020B0606030504020204" pitchFamily="34" charset="0"/>
                <a:cs typeface="Open Sans" panose="020B0606030504020204" pitchFamily="34" charset="0"/>
              </a:rPr>
              <a:t>14.00%</a:t>
            </a:r>
            <a:endParaRPr sz="1200" dirty="0">
              <a:latin typeface="Open Sans" panose="020B0606030504020204" pitchFamily="34" charset="0"/>
              <a:cs typeface="Open Sans" panose="020B0606030504020204" pitchFamily="34" charset="0"/>
            </a:endParaRPr>
          </a:p>
          <a:p>
            <a:pPr marL="12700">
              <a:spcBef>
                <a:spcPts val="791"/>
              </a:spcBef>
            </a:pPr>
            <a:r>
              <a:rPr sz="1200" spc="-11" dirty="0">
                <a:solidFill>
                  <a:srgbClr val="66666F"/>
                </a:solidFill>
                <a:latin typeface="Open Sans" panose="020B0606030504020204" pitchFamily="34" charset="0"/>
                <a:cs typeface="Open Sans" panose="020B0606030504020204" pitchFamily="34" charset="0"/>
              </a:rPr>
              <a:t>12.00%</a:t>
            </a:r>
            <a:endParaRPr sz="1200" dirty="0">
              <a:latin typeface="Open Sans" panose="020B0606030504020204" pitchFamily="34" charset="0"/>
              <a:cs typeface="Open Sans" panose="020B0606030504020204" pitchFamily="34" charset="0"/>
            </a:endParaRPr>
          </a:p>
          <a:p>
            <a:pPr marL="12700">
              <a:spcBef>
                <a:spcPts val="791"/>
              </a:spcBef>
            </a:pPr>
            <a:r>
              <a:rPr sz="1200" spc="-11" dirty="0">
                <a:solidFill>
                  <a:srgbClr val="66666F"/>
                </a:solidFill>
                <a:latin typeface="Open Sans" panose="020B0606030504020204" pitchFamily="34" charset="0"/>
                <a:cs typeface="Open Sans" panose="020B0606030504020204" pitchFamily="34" charset="0"/>
              </a:rPr>
              <a:t>10.00%</a:t>
            </a:r>
            <a:endParaRPr sz="1200" dirty="0">
              <a:latin typeface="Open Sans" panose="020B0606030504020204" pitchFamily="34" charset="0"/>
              <a:cs typeface="Open Sans" panose="020B0606030504020204" pitchFamily="34" charset="0"/>
            </a:endParaRPr>
          </a:p>
          <a:p>
            <a:pPr marL="97152">
              <a:spcBef>
                <a:spcPts val="785"/>
              </a:spcBef>
            </a:pPr>
            <a:r>
              <a:rPr sz="1200" spc="-11" dirty="0">
                <a:solidFill>
                  <a:srgbClr val="66666F"/>
                </a:solidFill>
                <a:latin typeface="Open Sans" panose="020B0606030504020204" pitchFamily="34" charset="0"/>
                <a:cs typeface="Open Sans" panose="020B0606030504020204" pitchFamily="34" charset="0"/>
              </a:rPr>
              <a:t>8.00%</a:t>
            </a:r>
            <a:endParaRPr sz="1200" dirty="0">
              <a:latin typeface="Open Sans" panose="020B0606030504020204" pitchFamily="34" charset="0"/>
              <a:cs typeface="Open Sans" panose="020B0606030504020204" pitchFamily="34" charset="0"/>
            </a:endParaRPr>
          </a:p>
          <a:p>
            <a:pPr marL="97152">
              <a:spcBef>
                <a:spcPts val="791"/>
              </a:spcBef>
            </a:pPr>
            <a:r>
              <a:rPr sz="1200" spc="-11" dirty="0">
                <a:solidFill>
                  <a:srgbClr val="66666F"/>
                </a:solidFill>
                <a:latin typeface="Open Sans" panose="020B0606030504020204" pitchFamily="34" charset="0"/>
                <a:cs typeface="Open Sans" panose="020B0606030504020204" pitchFamily="34" charset="0"/>
              </a:rPr>
              <a:t>6.00%</a:t>
            </a:r>
            <a:endParaRPr sz="1200" dirty="0">
              <a:latin typeface="Open Sans" panose="020B0606030504020204" pitchFamily="34" charset="0"/>
              <a:cs typeface="Open Sans" panose="020B0606030504020204" pitchFamily="34" charset="0"/>
            </a:endParaRPr>
          </a:p>
          <a:p>
            <a:pPr marL="97152">
              <a:spcBef>
                <a:spcPts val="791"/>
              </a:spcBef>
            </a:pPr>
            <a:r>
              <a:rPr sz="1200" spc="-11" dirty="0">
                <a:solidFill>
                  <a:srgbClr val="66666F"/>
                </a:solidFill>
                <a:latin typeface="Open Sans" panose="020B0606030504020204" pitchFamily="34" charset="0"/>
                <a:cs typeface="Open Sans" panose="020B0606030504020204" pitchFamily="34" charset="0"/>
              </a:rPr>
              <a:t>4.00%</a:t>
            </a:r>
            <a:endParaRPr sz="1200" dirty="0">
              <a:latin typeface="Open Sans" panose="020B0606030504020204" pitchFamily="34" charset="0"/>
              <a:cs typeface="Open Sans" panose="020B0606030504020204" pitchFamily="34" charset="0"/>
            </a:endParaRPr>
          </a:p>
          <a:p>
            <a:pPr marL="97152">
              <a:spcBef>
                <a:spcPts val="791"/>
              </a:spcBef>
            </a:pPr>
            <a:r>
              <a:rPr sz="1200" spc="-11" dirty="0">
                <a:solidFill>
                  <a:srgbClr val="66666F"/>
                </a:solidFill>
                <a:latin typeface="Open Sans" panose="020B0606030504020204" pitchFamily="34" charset="0"/>
                <a:cs typeface="Open Sans" panose="020B0606030504020204" pitchFamily="34" charset="0"/>
              </a:rPr>
              <a:t>2.00%</a:t>
            </a:r>
            <a:endParaRPr sz="1200" dirty="0">
              <a:latin typeface="Open Sans" panose="020B0606030504020204" pitchFamily="34" charset="0"/>
              <a:cs typeface="Open Sans" panose="020B0606030504020204" pitchFamily="34" charset="0"/>
            </a:endParaRPr>
          </a:p>
          <a:p>
            <a:pPr marL="97152">
              <a:spcBef>
                <a:spcPts val="785"/>
              </a:spcBef>
            </a:pPr>
            <a:r>
              <a:rPr sz="1200" spc="-11" dirty="0">
                <a:solidFill>
                  <a:srgbClr val="66666F"/>
                </a:solidFill>
                <a:latin typeface="Open Sans" panose="020B0606030504020204" pitchFamily="34" charset="0"/>
                <a:cs typeface="Open Sans" panose="020B0606030504020204" pitchFamily="34" charset="0"/>
              </a:rPr>
              <a:t>0.00%</a:t>
            </a:r>
            <a:endParaRPr sz="1200" dirty="0">
              <a:latin typeface="Open Sans" panose="020B0606030504020204" pitchFamily="34" charset="0"/>
              <a:cs typeface="Open Sans" panose="020B0606030504020204" pitchFamily="34" charset="0"/>
            </a:endParaRPr>
          </a:p>
        </p:txBody>
      </p:sp>
      <p:sp>
        <p:nvSpPr>
          <p:cNvPr id="27" name="object 27"/>
          <p:cNvSpPr txBox="1"/>
          <p:nvPr/>
        </p:nvSpPr>
        <p:spPr>
          <a:xfrm>
            <a:off x="11738866" y="6445542"/>
            <a:ext cx="196215" cy="179536"/>
          </a:xfrm>
          <a:prstGeom prst="rect">
            <a:avLst/>
          </a:prstGeom>
        </p:spPr>
        <p:txBody>
          <a:bodyPr vert="horz" wrap="square" lIns="0" tIns="0" rIns="0" bIns="0" rtlCol="0">
            <a:spAutoFit/>
          </a:bodyPr>
          <a:lstStyle/>
          <a:p>
            <a:pPr marL="12700">
              <a:lnSpc>
                <a:spcPts val="1431"/>
              </a:lnSpc>
            </a:pPr>
            <a:r>
              <a:rPr sz="1200" spc="-25" dirty="0">
                <a:solidFill>
                  <a:srgbClr val="BEBEBE"/>
                </a:solidFill>
                <a:latin typeface="Open Sans" panose="020B0606030504020204" pitchFamily="34" charset="0"/>
                <a:cs typeface="Open Sans" panose="020B0606030504020204" pitchFamily="34" charset="0"/>
              </a:rPr>
              <a:t>29</a:t>
            </a:r>
            <a:endParaRPr sz="1200" dirty="0">
              <a:latin typeface="Open Sans" panose="020B0606030504020204" pitchFamily="34" charset="0"/>
              <a:cs typeface="Open Sans" panose="020B0606030504020204" pitchFamily="34" charset="0"/>
            </a:endParaRPr>
          </a:p>
        </p:txBody>
      </p:sp>
      <p:sp>
        <p:nvSpPr>
          <p:cNvPr id="14" name="object 14"/>
          <p:cNvSpPr txBox="1"/>
          <p:nvPr/>
        </p:nvSpPr>
        <p:spPr>
          <a:xfrm>
            <a:off x="1797558" y="4919549"/>
            <a:ext cx="347980"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OCT</a:t>
            </a:r>
            <a:endParaRPr sz="1200" dirty="0">
              <a:latin typeface="Open Sans" panose="020B0606030504020204" pitchFamily="34" charset="0"/>
              <a:cs typeface="Open Sans" panose="020B0606030504020204" pitchFamily="34" charset="0"/>
            </a:endParaRPr>
          </a:p>
        </p:txBody>
      </p:sp>
      <p:sp>
        <p:nvSpPr>
          <p:cNvPr id="15" name="object 15"/>
          <p:cNvSpPr txBox="1"/>
          <p:nvPr/>
        </p:nvSpPr>
        <p:spPr>
          <a:xfrm>
            <a:off x="2597024" y="4919549"/>
            <a:ext cx="356235"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NOV</a:t>
            </a:r>
            <a:endParaRPr sz="1200" dirty="0">
              <a:latin typeface="Open Sans" panose="020B0606030504020204" pitchFamily="34" charset="0"/>
              <a:cs typeface="Open Sans" panose="020B0606030504020204" pitchFamily="34" charset="0"/>
            </a:endParaRPr>
          </a:p>
        </p:txBody>
      </p:sp>
      <p:sp>
        <p:nvSpPr>
          <p:cNvPr id="16" name="object 16"/>
          <p:cNvSpPr txBox="1"/>
          <p:nvPr/>
        </p:nvSpPr>
        <p:spPr>
          <a:xfrm>
            <a:off x="3404997" y="4919549"/>
            <a:ext cx="347345"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DEC</a:t>
            </a:r>
            <a:endParaRPr sz="1200" dirty="0">
              <a:latin typeface="Open Sans" panose="020B0606030504020204" pitchFamily="34" charset="0"/>
              <a:cs typeface="Open Sans" panose="020B0606030504020204" pitchFamily="34" charset="0"/>
            </a:endParaRPr>
          </a:p>
        </p:txBody>
      </p:sp>
      <p:sp>
        <p:nvSpPr>
          <p:cNvPr id="17" name="object 17"/>
          <p:cNvSpPr txBox="1"/>
          <p:nvPr/>
        </p:nvSpPr>
        <p:spPr>
          <a:xfrm>
            <a:off x="4225798" y="4919549"/>
            <a:ext cx="314325"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JAN</a:t>
            </a:r>
            <a:endParaRPr sz="1200" dirty="0">
              <a:latin typeface="Open Sans" panose="020B0606030504020204" pitchFamily="34" charset="0"/>
              <a:cs typeface="Open Sans" panose="020B0606030504020204" pitchFamily="34" charset="0"/>
            </a:endParaRPr>
          </a:p>
        </p:txBody>
      </p:sp>
      <p:sp>
        <p:nvSpPr>
          <p:cNvPr id="18" name="object 18"/>
          <p:cNvSpPr txBox="1"/>
          <p:nvPr/>
        </p:nvSpPr>
        <p:spPr>
          <a:xfrm>
            <a:off x="5025645" y="4919549"/>
            <a:ext cx="322580"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FEB</a:t>
            </a:r>
            <a:endParaRPr sz="1200" dirty="0">
              <a:latin typeface="Open Sans" panose="020B0606030504020204" pitchFamily="34" charset="0"/>
              <a:cs typeface="Open Sans" panose="020B0606030504020204" pitchFamily="34" charset="0"/>
            </a:endParaRPr>
          </a:p>
        </p:txBody>
      </p:sp>
      <p:sp>
        <p:nvSpPr>
          <p:cNvPr id="19" name="object 19"/>
          <p:cNvSpPr txBox="1"/>
          <p:nvPr/>
        </p:nvSpPr>
        <p:spPr>
          <a:xfrm>
            <a:off x="5808345" y="4919549"/>
            <a:ext cx="364491"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MAR</a:t>
            </a:r>
            <a:endParaRPr sz="1200" dirty="0">
              <a:latin typeface="Open Sans" panose="020B0606030504020204" pitchFamily="34" charset="0"/>
              <a:cs typeface="Open Sans" panose="020B0606030504020204" pitchFamily="34" charset="0"/>
            </a:endParaRPr>
          </a:p>
        </p:txBody>
      </p:sp>
      <p:sp>
        <p:nvSpPr>
          <p:cNvPr id="20" name="object 20"/>
          <p:cNvSpPr txBox="1"/>
          <p:nvPr/>
        </p:nvSpPr>
        <p:spPr>
          <a:xfrm>
            <a:off x="6624957" y="4919549"/>
            <a:ext cx="338455"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APR</a:t>
            </a:r>
            <a:endParaRPr sz="1200" dirty="0">
              <a:latin typeface="Open Sans" panose="020B0606030504020204" pitchFamily="34" charset="0"/>
              <a:cs typeface="Open Sans" panose="020B0606030504020204" pitchFamily="34" charset="0"/>
            </a:endParaRPr>
          </a:p>
        </p:txBody>
      </p:sp>
      <p:sp>
        <p:nvSpPr>
          <p:cNvPr id="21" name="object 21"/>
          <p:cNvSpPr txBox="1"/>
          <p:nvPr/>
        </p:nvSpPr>
        <p:spPr>
          <a:xfrm>
            <a:off x="7420103" y="4919549"/>
            <a:ext cx="355600"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MAY</a:t>
            </a:r>
            <a:endParaRPr sz="1200" dirty="0">
              <a:latin typeface="Open Sans" panose="020B0606030504020204" pitchFamily="34" charset="0"/>
              <a:cs typeface="Open Sans" panose="020B0606030504020204" pitchFamily="34" charset="0"/>
            </a:endParaRPr>
          </a:p>
        </p:txBody>
      </p:sp>
      <p:sp>
        <p:nvSpPr>
          <p:cNvPr id="22" name="object 22"/>
          <p:cNvSpPr txBox="1"/>
          <p:nvPr/>
        </p:nvSpPr>
        <p:spPr>
          <a:xfrm>
            <a:off x="8241031" y="4919549"/>
            <a:ext cx="322580"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JUN</a:t>
            </a:r>
            <a:endParaRPr sz="1200" dirty="0">
              <a:latin typeface="Open Sans" panose="020B0606030504020204" pitchFamily="34" charset="0"/>
              <a:cs typeface="Open Sans" panose="020B0606030504020204" pitchFamily="34" charset="0"/>
            </a:endParaRPr>
          </a:p>
        </p:txBody>
      </p:sp>
      <p:sp>
        <p:nvSpPr>
          <p:cNvPr id="23" name="object 23"/>
          <p:cNvSpPr txBox="1"/>
          <p:nvPr/>
        </p:nvSpPr>
        <p:spPr>
          <a:xfrm>
            <a:off x="9057514" y="4919549"/>
            <a:ext cx="296545"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JUL</a:t>
            </a:r>
            <a:endParaRPr sz="1200" dirty="0">
              <a:latin typeface="Open Sans" panose="020B0606030504020204" pitchFamily="34" charset="0"/>
              <a:cs typeface="Open Sans" panose="020B0606030504020204" pitchFamily="34" charset="0"/>
            </a:endParaRPr>
          </a:p>
        </p:txBody>
      </p:sp>
      <p:sp>
        <p:nvSpPr>
          <p:cNvPr id="24" name="object 24"/>
          <p:cNvSpPr txBox="1"/>
          <p:nvPr/>
        </p:nvSpPr>
        <p:spPr>
          <a:xfrm>
            <a:off x="9832086" y="4919549"/>
            <a:ext cx="356871"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AUG</a:t>
            </a:r>
            <a:endParaRPr sz="1200" dirty="0">
              <a:latin typeface="Open Sans" panose="020B0606030504020204" pitchFamily="34" charset="0"/>
              <a:cs typeface="Open Sans" panose="020B0606030504020204" pitchFamily="34" charset="0"/>
            </a:endParaRPr>
          </a:p>
        </p:txBody>
      </p:sp>
      <p:sp>
        <p:nvSpPr>
          <p:cNvPr id="25" name="object 25"/>
          <p:cNvSpPr txBox="1"/>
          <p:nvPr/>
        </p:nvSpPr>
        <p:spPr>
          <a:xfrm>
            <a:off x="10648315" y="4919549"/>
            <a:ext cx="330200" cy="197490"/>
          </a:xfrm>
          <a:prstGeom prst="rect">
            <a:avLst/>
          </a:prstGeom>
        </p:spPr>
        <p:txBody>
          <a:bodyPr vert="horz" wrap="square" lIns="0" tIns="12700" rIns="0" bIns="0" rtlCol="0">
            <a:spAutoFit/>
          </a:bodyPr>
          <a:lstStyle/>
          <a:p>
            <a:pPr marL="12700">
              <a:spcBef>
                <a:spcPts val="100"/>
              </a:spcBef>
            </a:pPr>
            <a:r>
              <a:rPr sz="1200" spc="-25" dirty="0">
                <a:solidFill>
                  <a:srgbClr val="66666F"/>
                </a:solidFill>
                <a:latin typeface="Open Sans" panose="020B0606030504020204" pitchFamily="34" charset="0"/>
                <a:cs typeface="Open Sans" panose="020B0606030504020204" pitchFamily="34" charset="0"/>
              </a:rPr>
              <a:t>SEP</a:t>
            </a:r>
            <a:endParaRPr sz="1200" dirty="0">
              <a:latin typeface="Open Sans" panose="020B0606030504020204" pitchFamily="34" charset="0"/>
              <a:cs typeface="Open Sans" panose="020B0606030504020204" pitchFamily="34" charset="0"/>
            </a:endParaRPr>
          </a:p>
        </p:txBody>
      </p:sp>
      <p:sp>
        <p:nvSpPr>
          <p:cNvPr id="26" name="object 26"/>
          <p:cNvSpPr txBox="1"/>
          <p:nvPr/>
        </p:nvSpPr>
        <p:spPr>
          <a:xfrm>
            <a:off x="5116196" y="1905762"/>
            <a:ext cx="1960245" cy="234809"/>
          </a:xfrm>
          <a:prstGeom prst="rect">
            <a:avLst/>
          </a:prstGeom>
        </p:spPr>
        <p:txBody>
          <a:bodyPr vert="horz" wrap="square" lIns="0" tIns="11431" rIns="0" bIns="0" rtlCol="0">
            <a:spAutoFit/>
          </a:bodyPr>
          <a:lstStyle/>
          <a:p>
            <a:pPr marL="12700">
              <a:spcBef>
                <a:spcPts val="91"/>
              </a:spcBef>
            </a:pPr>
            <a:r>
              <a:rPr sz="1451" spc="-11" dirty="0">
                <a:solidFill>
                  <a:srgbClr val="66666F"/>
                </a:solidFill>
                <a:latin typeface="Open Sans" panose="020B0606030504020204" pitchFamily="34" charset="0"/>
                <a:cs typeface="Open Sans" panose="020B0606030504020204" pitchFamily="34" charset="0"/>
              </a:rPr>
              <a:t>True</a:t>
            </a:r>
            <a:r>
              <a:rPr sz="1451" spc="-51" dirty="0">
                <a:solidFill>
                  <a:srgbClr val="66666F"/>
                </a:solidFill>
                <a:latin typeface="Open Sans" panose="020B0606030504020204" pitchFamily="34" charset="0"/>
                <a:cs typeface="Open Sans" panose="020B0606030504020204" pitchFamily="34" charset="0"/>
              </a:rPr>
              <a:t> </a:t>
            </a:r>
            <a:r>
              <a:rPr sz="1451" spc="-11" dirty="0">
                <a:solidFill>
                  <a:srgbClr val="66666F"/>
                </a:solidFill>
                <a:latin typeface="Open Sans" panose="020B0606030504020204" pitchFamily="34" charset="0"/>
                <a:cs typeface="Open Sans" panose="020B0606030504020204" pitchFamily="34" charset="0"/>
              </a:rPr>
              <a:t>Denial</a:t>
            </a:r>
            <a:r>
              <a:rPr sz="1451" spc="-65" dirty="0">
                <a:solidFill>
                  <a:srgbClr val="66666F"/>
                </a:solidFill>
                <a:latin typeface="Open Sans" panose="020B0606030504020204" pitchFamily="34" charset="0"/>
                <a:cs typeface="Open Sans" panose="020B0606030504020204" pitchFamily="34" charset="0"/>
              </a:rPr>
              <a:t> </a:t>
            </a:r>
            <a:r>
              <a:rPr sz="1451" dirty="0">
                <a:solidFill>
                  <a:srgbClr val="66666F"/>
                </a:solidFill>
                <a:latin typeface="Open Sans" panose="020B0606030504020204" pitchFamily="34" charset="0"/>
                <a:cs typeface="Open Sans" panose="020B0606030504020204" pitchFamily="34" charset="0"/>
              </a:rPr>
              <a:t>%</a:t>
            </a:r>
            <a:r>
              <a:rPr sz="1451" spc="-100" dirty="0">
                <a:solidFill>
                  <a:srgbClr val="66666F"/>
                </a:solidFill>
                <a:latin typeface="Open Sans" panose="020B0606030504020204" pitchFamily="34" charset="0"/>
                <a:cs typeface="Open Sans" panose="020B0606030504020204" pitchFamily="34" charset="0"/>
              </a:rPr>
              <a:t> </a:t>
            </a:r>
            <a:r>
              <a:rPr sz="1451" dirty="0">
                <a:solidFill>
                  <a:srgbClr val="66666F"/>
                </a:solidFill>
                <a:latin typeface="Open Sans" panose="020B0606030504020204" pitchFamily="34" charset="0"/>
                <a:cs typeface="Open Sans" panose="020B0606030504020204" pitchFamily="34" charset="0"/>
              </a:rPr>
              <a:t>All</a:t>
            </a:r>
            <a:r>
              <a:rPr sz="1451" spc="-55" dirty="0">
                <a:solidFill>
                  <a:srgbClr val="66666F"/>
                </a:solidFill>
                <a:latin typeface="Open Sans" panose="020B0606030504020204" pitchFamily="34" charset="0"/>
                <a:cs typeface="Open Sans" panose="020B0606030504020204" pitchFamily="34" charset="0"/>
              </a:rPr>
              <a:t> </a:t>
            </a:r>
            <a:r>
              <a:rPr sz="1451" spc="-20" dirty="0">
                <a:solidFill>
                  <a:srgbClr val="66666F"/>
                </a:solidFill>
                <a:latin typeface="Open Sans" panose="020B0606030504020204" pitchFamily="34" charset="0"/>
                <a:cs typeface="Open Sans" panose="020B0606030504020204" pitchFamily="34" charset="0"/>
              </a:rPr>
              <a:t>Drugs</a:t>
            </a:r>
            <a:endParaRPr sz="1451" dirty="0">
              <a:latin typeface="Open Sans" panose="020B0606030504020204" pitchFamily="34" charset="0"/>
              <a:cs typeface="Open Sans" panose="020B0606030504020204" pitchFamily="34" charset="0"/>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ga90c14b077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15643" y="0"/>
            <a:ext cx="3476636" cy="6858001"/>
          </a:xfrm>
          <a:prstGeom prst="rect">
            <a:avLst/>
          </a:prstGeom>
          <a:noFill/>
          <a:ln>
            <a:noFill/>
          </a:ln>
        </p:spPr>
      </p:pic>
      <p:sp>
        <p:nvSpPr>
          <p:cNvPr id="102" name="Google Shape;102;ga90c14b077_0_0"/>
          <p:cNvSpPr txBox="1">
            <a:spLocks noGrp="1"/>
          </p:cNvSpPr>
          <p:nvPr>
            <p:ph type="title"/>
          </p:nvPr>
        </p:nvSpPr>
        <p:spPr>
          <a:xfrm>
            <a:off x="335280" y="380010"/>
            <a:ext cx="11521440" cy="665019"/>
          </a:xfrm>
          <a:prstGeom prst="rect">
            <a:avLst/>
          </a:prstGeom>
          <a:noFill/>
          <a:ln>
            <a:noFill/>
          </a:ln>
        </p:spPr>
        <p:txBody>
          <a:bodyPr spcFirstLastPara="1" wrap="square" lIns="91433" tIns="45700" rIns="91433" bIns="45700" anchor="b" anchorCtr="0">
            <a:noAutofit/>
          </a:bodyPr>
          <a:lstStyle/>
          <a:p>
            <a:pPr>
              <a:lnSpc>
                <a:spcPct val="100000"/>
              </a:lnSpc>
              <a:spcBef>
                <a:spcPts val="0"/>
              </a:spcBef>
              <a:buSzPts val="2800"/>
            </a:pPr>
            <a:r>
              <a:rPr lang="en" dirty="0">
                <a:ea typeface="Open Sans" panose="020B0606030504020204" pitchFamily="34" charset="0"/>
                <a:cs typeface="Open Sans" panose="020B0606030504020204" pitchFamily="34" charset="0"/>
                <a:sym typeface="Open Sans Light"/>
              </a:rPr>
              <a:t>Agenda</a:t>
            </a:r>
            <a:endParaRPr dirty="0"/>
          </a:p>
        </p:txBody>
      </p:sp>
      <p:sp>
        <p:nvSpPr>
          <p:cNvPr id="101" name="Google Shape;101;ga90c14b077_0_0"/>
          <p:cNvSpPr txBox="1">
            <a:spLocks noGrp="1"/>
          </p:cNvSpPr>
          <p:nvPr>
            <p:ph idx="1"/>
          </p:nvPr>
        </p:nvSpPr>
        <p:spPr>
          <a:xfrm>
            <a:off x="335280" y="1151906"/>
            <a:ext cx="11521440" cy="5202539"/>
          </a:xfrm>
          <a:prstGeom prst="rect">
            <a:avLst/>
          </a:prstGeom>
          <a:noFill/>
          <a:ln>
            <a:noFill/>
          </a:ln>
        </p:spPr>
        <p:txBody>
          <a:bodyPr spcFirstLastPara="1" wrap="square" lIns="91433" tIns="45700" rIns="91433" bIns="45700" anchor="t" anchorCtr="0">
            <a:noAutofit/>
          </a:bodyPr>
          <a:lstStyle/>
          <a:p>
            <a:pPr marL="495296">
              <a:lnSpc>
                <a:spcPct val="115000"/>
              </a:lnSpc>
              <a:spcBef>
                <a:spcPts val="0"/>
              </a:spcBef>
              <a:buSzPts val="1800"/>
              <a:buFont typeface="Arial" panose="020B0604020202020204" pitchFamily="34" charset="0"/>
              <a:buChar char="•"/>
            </a:pPr>
            <a:r>
              <a:rPr lang="en-US" sz="2133" dirty="0">
                <a:solidFill>
                  <a:schemeClr val="tx1"/>
                </a:solidFill>
                <a:ea typeface="Open Sans" panose="020B0606030504020204" pitchFamily="34" charset="0"/>
                <a:cs typeface="Open Sans" panose="020B0606030504020204" pitchFamily="34" charset="0"/>
                <a:sym typeface="Open Sans Light"/>
              </a:rPr>
              <a:t>focalPoint Data Set</a:t>
            </a:r>
          </a:p>
          <a:p>
            <a:pPr marL="495296">
              <a:lnSpc>
                <a:spcPct val="115000"/>
              </a:lnSpc>
              <a:spcBef>
                <a:spcPts val="0"/>
              </a:spcBef>
              <a:buSzPts val="1800"/>
              <a:buFont typeface="Arial" panose="020B0604020202020204" pitchFamily="34" charset="0"/>
              <a:buChar char="•"/>
            </a:pPr>
            <a:r>
              <a:rPr lang="en-US" sz="2133" dirty="0">
                <a:solidFill>
                  <a:schemeClr val="tx1"/>
                </a:solidFill>
                <a:ea typeface="Open Sans" panose="020B0606030504020204" pitchFamily="34" charset="0"/>
                <a:cs typeface="Open Sans" panose="020B0606030504020204" pitchFamily="34" charset="0"/>
                <a:sym typeface="Open Sans Light"/>
              </a:rPr>
              <a:t>Why Do or Don’t Benchmarks Matter?</a:t>
            </a:r>
          </a:p>
          <a:p>
            <a:pPr marL="495296">
              <a:lnSpc>
                <a:spcPct val="115000"/>
              </a:lnSpc>
              <a:spcBef>
                <a:spcPts val="0"/>
              </a:spcBef>
              <a:buSzPts val="1800"/>
              <a:buFont typeface="Arial" panose="020B0604020202020204" pitchFamily="34" charset="0"/>
              <a:buChar char="•"/>
            </a:pPr>
            <a:r>
              <a:rPr lang="en-US" sz="2133" dirty="0">
                <a:solidFill>
                  <a:schemeClr val="tx1"/>
                </a:solidFill>
                <a:ea typeface="Open Sans" panose="020B0606030504020204" pitchFamily="34" charset="0"/>
                <a:cs typeface="Open Sans" panose="020B0606030504020204" pitchFamily="34" charset="0"/>
                <a:sym typeface="Open Sans Light"/>
              </a:rPr>
              <a:t>The Revenue Cycle: Where Are We?</a:t>
            </a:r>
          </a:p>
          <a:p>
            <a:pPr marL="971532" lvl="1">
              <a:lnSpc>
                <a:spcPct val="115000"/>
              </a:lnSpc>
              <a:spcBef>
                <a:spcPts val="0"/>
              </a:spcBef>
              <a:buSzPts val="1800"/>
              <a:buFont typeface="Arial" panose="020B0604020202020204" pitchFamily="34" charset="0"/>
              <a:buChar char="•"/>
            </a:pPr>
            <a:r>
              <a:rPr lang="en-US" dirty="0">
                <a:solidFill>
                  <a:schemeClr val="tx1"/>
                </a:solidFill>
                <a:ea typeface="Open Sans" panose="020B0606030504020204" pitchFamily="34" charset="0"/>
                <a:cs typeface="Open Sans" panose="020B0606030504020204" pitchFamily="34" charset="0"/>
                <a:sym typeface="Open Sans Light"/>
              </a:rPr>
              <a:t>Accounts Receivable Aging</a:t>
            </a:r>
          </a:p>
          <a:p>
            <a:pPr marL="971532" lvl="1">
              <a:lnSpc>
                <a:spcPct val="115000"/>
              </a:lnSpc>
              <a:spcBef>
                <a:spcPts val="0"/>
              </a:spcBef>
              <a:buSzPts val="1800"/>
              <a:buFont typeface="Arial" panose="020B0604020202020204" pitchFamily="34" charset="0"/>
              <a:buChar char="•"/>
            </a:pPr>
            <a:r>
              <a:rPr lang="en-US" dirty="0">
                <a:solidFill>
                  <a:schemeClr val="tx1"/>
                </a:solidFill>
                <a:ea typeface="Open Sans" panose="020B0606030504020204" pitchFamily="34" charset="0"/>
                <a:cs typeface="Open Sans" panose="020B0606030504020204" pitchFamily="34" charset="0"/>
                <a:sym typeface="Open Sans Light"/>
              </a:rPr>
              <a:t>Days to Pay</a:t>
            </a:r>
          </a:p>
          <a:p>
            <a:pPr marL="971532" lvl="1">
              <a:lnSpc>
                <a:spcPct val="115000"/>
              </a:lnSpc>
              <a:spcBef>
                <a:spcPts val="0"/>
              </a:spcBef>
              <a:buSzPts val="1800"/>
              <a:buFont typeface="Arial" panose="020B0604020202020204" pitchFamily="34" charset="0"/>
              <a:buChar char="•"/>
            </a:pPr>
            <a:r>
              <a:rPr lang="en-US" dirty="0">
                <a:solidFill>
                  <a:schemeClr val="tx1"/>
                </a:solidFill>
                <a:ea typeface="Open Sans" panose="020B0606030504020204" pitchFamily="34" charset="0"/>
                <a:cs typeface="Open Sans" panose="020B0606030504020204" pitchFamily="34" charset="0"/>
                <a:sym typeface="Open Sans Light"/>
              </a:rPr>
              <a:t>Days to File</a:t>
            </a:r>
          </a:p>
          <a:p>
            <a:pPr marL="971532" lvl="1">
              <a:lnSpc>
                <a:spcPct val="115000"/>
              </a:lnSpc>
              <a:spcBef>
                <a:spcPts val="0"/>
              </a:spcBef>
              <a:buSzPts val="1800"/>
              <a:buFont typeface="Arial" panose="020B0604020202020204" pitchFamily="34" charset="0"/>
              <a:buChar char="•"/>
            </a:pPr>
            <a:r>
              <a:rPr lang="en-US" dirty="0">
                <a:solidFill>
                  <a:schemeClr val="tx1"/>
                </a:solidFill>
                <a:ea typeface="Open Sans" panose="020B0606030504020204" pitchFamily="34" charset="0"/>
                <a:cs typeface="Open Sans" panose="020B0606030504020204" pitchFamily="34" charset="0"/>
                <a:sym typeface="Open Sans Light"/>
              </a:rPr>
              <a:t>Collection Rates/ Contractual Adjustments</a:t>
            </a:r>
          </a:p>
          <a:p>
            <a:pPr marL="971532" lvl="1">
              <a:lnSpc>
                <a:spcPct val="115000"/>
              </a:lnSpc>
              <a:spcBef>
                <a:spcPts val="0"/>
              </a:spcBef>
              <a:buSzPts val="1800"/>
              <a:buFont typeface="Arial" panose="020B0604020202020204" pitchFamily="34" charset="0"/>
              <a:buChar char="•"/>
            </a:pPr>
            <a:r>
              <a:rPr lang="en-US" dirty="0">
                <a:solidFill>
                  <a:schemeClr val="tx1"/>
                </a:solidFill>
                <a:ea typeface="Open Sans" panose="020B0606030504020204" pitchFamily="34" charset="0"/>
                <a:cs typeface="Open Sans" panose="020B0606030504020204" pitchFamily="34" charset="0"/>
                <a:sym typeface="Open Sans Light"/>
              </a:rPr>
              <a:t>Profiling</a:t>
            </a:r>
          </a:p>
          <a:p>
            <a:pPr marL="971532" lvl="1">
              <a:lnSpc>
                <a:spcPct val="115000"/>
              </a:lnSpc>
              <a:spcBef>
                <a:spcPts val="0"/>
              </a:spcBef>
              <a:buSzPts val="1800"/>
              <a:buFont typeface="Arial" panose="020B0604020202020204" pitchFamily="34" charset="0"/>
              <a:buChar char="•"/>
            </a:pPr>
            <a:r>
              <a:rPr lang="en-US" dirty="0">
                <a:solidFill>
                  <a:schemeClr val="tx1"/>
                </a:solidFill>
                <a:ea typeface="Open Sans" panose="020B0606030504020204" pitchFamily="34" charset="0"/>
                <a:cs typeface="Open Sans" panose="020B0606030504020204" pitchFamily="34" charset="0"/>
                <a:sym typeface="Open Sans Light"/>
              </a:rPr>
              <a:t>Denials</a:t>
            </a:r>
          </a:p>
          <a:p>
            <a:pPr marL="609585">
              <a:lnSpc>
                <a:spcPct val="115000"/>
              </a:lnSpc>
              <a:spcBef>
                <a:spcPts val="0"/>
              </a:spcBef>
              <a:buSzPts val="1800"/>
              <a:buFont typeface="Arial" panose="020B0604020202020204" pitchFamily="34" charset="0"/>
              <a:buChar char="•"/>
            </a:pPr>
            <a:r>
              <a:rPr lang="en-US" sz="2133" dirty="0">
                <a:solidFill>
                  <a:schemeClr val="tx1"/>
                </a:solidFill>
                <a:ea typeface="Open Sans" panose="020B0606030504020204" pitchFamily="34" charset="0"/>
                <a:cs typeface="Open Sans" panose="020B0606030504020204" pitchFamily="34" charset="0"/>
                <a:sym typeface="Open Sans Light"/>
              </a:rPr>
              <a:t>Utilization</a:t>
            </a:r>
          </a:p>
          <a:p>
            <a:pPr marL="971532" lvl="1">
              <a:lnSpc>
                <a:spcPct val="115000"/>
              </a:lnSpc>
              <a:spcBef>
                <a:spcPts val="0"/>
              </a:spcBef>
              <a:buSzPts val="1800"/>
              <a:buFont typeface="Arial" panose="020B0604020202020204" pitchFamily="34" charset="0"/>
              <a:buChar char="•"/>
            </a:pPr>
            <a:r>
              <a:rPr lang="en-US" dirty="0">
                <a:solidFill>
                  <a:schemeClr val="tx1"/>
                </a:solidFill>
                <a:ea typeface="Open Sans" panose="020B0606030504020204" pitchFamily="34" charset="0"/>
                <a:cs typeface="Open Sans" panose="020B0606030504020204" pitchFamily="34" charset="0"/>
                <a:sym typeface="Open Sans Light"/>
              </a:rPr>
              <a:t>Care Management</a:t>
            </a:r>
          </a:p>
          <a:p>
            <a:pPr marL="971532" lvl="1">
              <a:lnSpc>
                <a:spcPct val="115000"/>
              </a:lnSpc>
              <a:spcBef>
                <a:spcPts val="0"/>
              </a:spcBef>
              <a:buSzPts val="1800"/>
              <a:buFont typeface="Arial" panose="020B0604020202020204" pitchFamily="34" charset="0"/>
              <a:buChar char="•"/>
            </a:pPr>
            <a:r>
              <a:rPr lang="en-US" dirty="0">
                <a:solidFill>
                  <a:schemeClr val="tx1"/>
                </a:solidFill>
                <a:ea typeface="Open Sans" panose="020B0606030504020204" pitchFamily="34" charset="0"/>
                <a:cs typeface="Open Sans" panose="020B0606030504020204" pitchFamily="34" charset="0"/>
                <a:sym typeface="Open Sans Light"/>
              </a:rPr>
              <a:t>RPM/RTM</a:t>
            </a:r>
          </a:p>
          <a:p>
            <a:pPr marL="514332" indent="-285750">
              <a:lnSpc>
                <a:spcPct val="115000"/>
              </a:lnSpc>
              <a:spcBef>
                <a:spcPts val="0"/>
              </a:spcBef>
              <a:buSzPts val="1800"/>
              <a:buFont typeface="Arial" panose="020B0604020202020204" pitchFamily="34" charset="0"/>
              <a:buChar char="•"/>
            </a:pPr>
            <a:r>
              <a:rPr lang="en-US" dirty="0">
                <a:solidFill>
                  <a:schemeClr val="tx1"/>
                </a:solidFill>
                <a:ea typeface="Open Sans" panose="020B0606030504020204" pitchFamily="34" charset="0"/>
                <a:cs typeface="Open Sans" panose="020B0606030504020204" pitchFamily="34" charset="0"/>
                <a:sym typeface="Open Sans Light"/>
              </a:rPr>
              <a:t>Appendices</a:t>
            </a:r>
          </a:p>
          <a:p>
            <a:pPr marL="857232" lvl="1" indent="-171450">
              <a:lnSpc>
                <a:spcPct val="115000"/>
              </a:lnSpc>
              <a:spcBef>
                <a:spcPts val="0"/>
              </a:spcBef>
              <a:buSzPts val="1800"/>
              <a:buFont typeface="Arial" panose="020B0604020202020204" pitchFamily="34" charset="0"/>
              <a:buChar char="•"/>
            </a:pPr>
            <a:r>
              <a:rPr lang="en-US" sz="1200" dirty="0">
                <a:solidFill>
                  <a:schemeClr val="tx1"/>
                </a:solidFill>
                <a:ea typeface="Open Sans" panose="020B0606030504020204" pitchFamily="34" charset="0"/>
                <a:cs typeface="Open Sans" panose="020B0606030504020204" pitchFamily="34" charset="0"/>
                <a:sym typeface="Open Sans Light"/>
              </a:rPr>
              <a:t>Hall of Shame</a:t>
            </a:r>
          </a:p>
          <a:p>
            <a:pPr marL="857232" lvl="1" indent="-171450">
              <a:lnSpc>
                <a:spcPct val="115000"/>
              </a:lnSpc>
              <a:spcBef>
                <a:spcPts val="0"/>
              </a:spcBef>
              <a:buSzPts val="1800"/>
              <a:buFont typeface="Arial" panose="020B0604020202020204" pitchFamily="34" charset="0"/>
              <a:buChar char="•"/>
            </a:pPr>
            <a:r>
              <a:rPr lang="en-US" sz="1200" dirty="0">
                <a:solidFill>
                  <a:schemeClr val="tx1"/>
                </a:solidFill>
                <a:ea typeface="Open Sans" panose="020B0606030504020204" pitchFamily="34" charset="0"/>
                <a:cs typeface="Open Sans" panose="020B0606030504020204" pitchFamily="34" charset="0"/>
                <a:sym typeface="Open Sans Light"/>
              </a:rPr>
              <a:t>Clean Claims</a:t>
            </a:r>
          </a:p>
          <a:p>
            <a:pPr marL="857232" lvl="1" indent="-171450">
              <a:lnSpc>
                <a:spcPct val="115000"/>
              </a:lnSpc>
              <a:spcBef>
                <a:spcPts val="0"/>
              </a:spcBef>
              <a:buSzPts val="1800"/>
              <a:buFont typeface="Arial" panose="020B0604020202020204" pitchFamily="34" charset="0"/>
              <a:buChar char="•"/>
            </a:pPr>
            <a:r>
              <a:rPr lang="en-US" sz="1200" dirty="0">
                <a:solidFill>
                  <a:schemeClr val="tx1"/>
                </a:solidFill>
                <a:ea typeface="Open Sans" panose="020B0606030504020204" pitchFamily="34" charset="0"/>
                <a:cs typeface="Open Sans" panose="020B0606030504020204" pitchFamily="34" charset="0"/>
                <a:sym typeface="Open Sans Light"/>
              </a:rPr>
              <a:t>State Statistics</a:t>
            </a:r>
          </a:p>
          <a:p>
            <a:pPr marL="857232" lvl="1" indent="-171450">
              <a:lnSpc>
                <a:spcPct val="115000"/>
              </a:lnSpc>
              <a:spcBef>
                <a:spcPts val="0"/>
              </a:spcBef>
              <a:buSzPts val="1800"/>
              <a:buFont typeface="Arial" panose="020B0604020202020204" pitchFamily="34" charset="0"/>
              <a:buChar char="•"/>
            </a:pPr>
            <a:r>
              <a:rPr lang="en-US" sz="1200" dirty="0">
                <a:solidFill>
                  <a:schemeClr val="tx1"/>
                </a:solidFill>
                <a:ea typeface="Open Sans" panose="020B0606030504020204" pitchFamily="34" charset="0"/>
                <a:cs typeface="Open Sans" panose="020B0606030504020204" pitchFamily="34" charset="0"/>
                <a:sym typeface="Open Sans Light"/>
              </a:rPr>
              <a:t>Denials by Service</a:t>
            </a:r>
          </a:p>
          <a:p>
            <a:pPr marL="857232" lvl="1" indent="-171450">
              <a:lnSpc>
                <a:spcPct val="115000"/>
              </a:lnSpc>
              <a:spcBef>
                <a:spcPts val="0"/>
              </a:spcBef>
              <a:buSzPts val="1800"/>
              <a:buFont typeface="Arial" panose="020B0604020202020204" pitchFamily="34" charset="0"/>
              <a:buChar char="•"/>
            </a:pPr>
            <a:r>
              <a:rPr lang="en-US" sz="1200" dirty="0">
                <a:solidFill>
                  <a:schemeClr val="tx1"/>
                </a:solidFill>
                <a:ea typeface="Open Sans" panose="020B0606030504020204" pitchFamily="34" charset="0"/>
                <a:cs typeface="Open Sans" panose="020B0606030504020204" pitchFamily="34" charset="0"/>
                <a:sym typeface="Open Sans Light"/>
              </a:rPr>
              <a:t>Appeals: MA and Part D</a:t>
            </a:r>
          </a:p>
          <a:p>
            <a:pPr marL="609585" indent="-457189">
              <a:lnSpc>
                <a:spcPct val="115000"/>
              </a:lnSpc>
              <a:spcBef>
                <a:spcPts val="0"/>
              </a:spcBef>
              <a:buClr>
                <a:srgbClr val="F06F6A"/>
              </a:buClr>
              <a:buSzPts val="1800"/>
              <a:buChar char="●"/>
            </a:pPr>
            <a:endParaRPr lang="en-US" sz="2133" dirty="0">
              <a:solidFill>
                <a:srgbClr val="00448A"/>
              </a:solidFill>
              <a:ea typeface="Open Sans" panose="020B0606030504020204" pitchFamily="34" charset="0"/>
              <a:cs typeface="Open Sans" panose="020B0606030504020204" pitchFamily="34" charset="0"/>
              <a:sym typeface="Open Sans Light"/>
            </a:endParaRPr>
          </a:p>
          <a:p>
            <a:pPr marL="609585" indent="-457189">
              <a:lnSpc>
                <a:spcPct val="115000"/>
              </a:lnSpc>
              <a:spcBef>
                <a:spcPts val="0"/>
              </a:spcBef>
              <a:buClr>
                <a:srgbClr val="F06F6A"/>
              </a:buClr>
              <a:buSzPts val="1800"/>
              <a:buChar char="●"/>
            </a:pPr>
            <a:endParaRPr lang="en-US" sz="2133" dirty="0">
              <a:solidFill>
                <a:srgbClr val="00448A"/>
              </a:solidFill>
              <a:ea typeface="Open Sans" panose="020B0606030504020204" pitchFamily="34" charset="0"/>
              <a:cs typeface="Open Sans" panose="020B0606030504020204" pitchFamily="34" charset="0"/>
              <a:sym typeface="Open Sans Light"/>
            </a:endParaRPr>
          </a:p>
          <a:p>
            <a:pPr marL="609585" indent="-457189">
              <a:lnSpc>
                <a:spcPct val="115000"/>
              </a:lnSpc>
              <a:spcBef>
                <a:spcPts val="0"/>
              </a:spcBef>
              <a:buClr>
                <a:srgbClr val="F06F6A"/>
              </a:buClr>
              <a:buSzPts val="1800"/>
              <a:buChar char="●"/>
            </a:pPr>
            <a:endParaRPr lang="en-US" sz="2133" dirty="0">
              <a:solidFill>
                <a:srgbClr val="00448A"/>
              </a:solidFill>
              <a:ea typeface="Open Sans" panose="020B0606030504020204" pitchFamily="34" charset="0"/>
              <a:cs typeface="Open Sans" panose="020B0606030504020204" pitchFamily="34" charset="0"/>
              <a:sym typeface="Open Sans Light"/>
            </a:endParaRPr>
          </a:p>
          <a:p>
            <a:pPr marL="609585" indent="-457189">
              <a:lnSpc>
                <a:spcPct val="115000"/>
              </a:lnSpc>
              <a:spcBef>
                <a:spcPts val="0"/>
              </a:spcBef>
              <a:buClr>
                <a:srgbClr val="F06F6A"/>
              </a:buClr>
              <a:buSzPts val="1800"/>
              <a:buChar char="●"/>
            </a:pPr>
            <a:endParaRPr lang="en" sz="2133" dirty="0">
              <a:solidFill>
                <a:srgbClr val="00448A"/>
              </a:solidFill>
              <a:ea typeface="Open Sans" panose="020B0606030504020204" pitchFamily="34" charset="0"/>
              <a:cs typeface="Open Sans" panose="020B0606030504020204" pitchFamily="34" charset="0"/>
              <a:sym typeface="Open Sans Light"/>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16BB3-41FA-CE5C-9721-97589889623A}"/>
              </a:ext>
            </a:extLst>
          </p:cNvPr>
          <p:cNvSpPr>
            <a:spLocks noGrp="1"/>
          </p:cNvSpPr>
          <p:nvPr>
            <p:ph type="title"/>
          </p:nvPr>
        </p:nvSpPr>
        <p:spPr/>
        <p:txBody>
          <a:bodyPr/>
          <a:lstStyle/>
          <a:p>
            <a:r>
              <a:rPr lang="en-US" dirty="0"/>
              <a:t>Drug Denial Trends 2025-2026</a:t>
            </a:r>
          </a:p>
        </p:txBody>
      </p:sp>
      <p:graphicFrame>
        <p:nvGraphicFramePr>
          <p:cNvPr id="2" name="Chart 1">
            <a:extLst>
              <a:ext uri="{FF2B5EF4-FFF2-40B4-BE49-F238E27FC236}">
                <a16:creationId xmlns:a16="http://schemas.microsoft.com/office/drawing/2014/main" id="{9B201A47-7542-20F8-87CE-9E346C9A1444}"/>
              </a:ext>
            </a:extLst>
          </p:cNvPr>
          <p:cNvGraphicFramePr>
            <a:graphicFrameLocks/>
          </p:cNvGraphicFramePr>
          <p:nvPr>
            <p:extLst>
              <p:ext uri="{D42A27DB-BD31-4B8C-83A1-F6EECF244321}">
                <p14:modId xmlns:p14="http://schemas.microsoft.com/office/powerpoint/2010/main" val="3144109624"/>
              </p:ext>
            </p:extLst>
          </p:nvPr>
        </p:nvGraphicFramePr>
        <p:xfrm>
          <a:off x="569626" y="1678898"/>
          <a:ext cx="9359465" cy="37705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781247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2E3D-1ADF-1CA9-CFCD-EC2CF5834717}"/>
              </a:ext>
            </a:extLst>
          </p:cNvPr>
          <p:cNvSpPr>
            <a:spLocks noGrp="1"/>
          </p:cNvSpPr>
          <p:nvPr>
            <p:ph type="title"/>
          </p:nvPr>
        </p:nvSpPr>
        <p:spPr/>
        <p:txBody>
          <a:bodyPr wrap="square" anchor="ctr">
            <a:normAutofit/>
          </a:bodyPr>
          <a:lstStyle/>
          <a:p>
            <a:r>
              <a:rPr lang="en-US" dirty="0"/>
              <a:t>Top Ten Drug Denial Codes 2025- 2026</a:t>
            </a:r>
          </a:p>
        </p:txBody>
      </p:sp>
      <p:pic>
        <p:nvPicPr>
          <p:cNvPr id="3" name="Picture 2">
            <a:extLst>
              <a:ext uri="{FF2B5EF4-FFF2-40B4-BE49-F238E27FC236}">
                <a16:creationId xmlns:a16="http://schemas.microsoft.com/office/drawing/2014/main" id="{6CEB10E2-DB5D-A70A-E03A-633D37C9F7A2}"/>
              </a:ext>
            </a:extLst>
          </p:cNvPr>
          <p:cNvPicPr>
            <a:picLocks noChangeAspect="1"/>
          </p:cNvPicPr>
          <p:nvPr/>
        </p:nvPicPr>
        <p:blipFill>
          <a:blip r:embed="rId2"/>
          <a:srcRect r="2130" b="3"/>
          <a:stretch>
            <a:fillRect/>
          </a:stretch>
        </p:blipFill>
        <p:spPr>
          <a:xfrm>
            <a:off x="674557" y="1888761"/>
            <a:ext cx="10907843" cy="3204072"/>
          </a:xfrm>
          <a:prstGeom prst="rect">
            <a:avLst/>
          </a:prstGeom>
          <a:noFill/>
          <a:ln>
            <a:solidFill>
              <a:schemeClr val="accent1"/>
            </a:solidFill>
          </a:ln>
        </p:spPr>
      </p:pic>
    </p:spTree>
    <p:extLst>
      <p:ext uri="{BB962C8B-B14F-4D97-AF65-F5344CB8AC3E}">
        <p14:creationId xmlns:p14="http://schemas.microsoft.com/office/powerpoint/2010/main" val="141786518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BAAA8D-16E8-DDB5-DDA4-4904D54F1632}"/>
              </a:ext>
            </a:extLst>
          </p:cNvPr>
          <p:cNvSpPr>
            <a:spLocks noGrp="1"/>
          </p:cNvSpPr>
          <p:nvPr>
            <p:ph type="title"/>
          </p:nvPr>
        </p:nvSpPr>
        <p:spPr/>
        <p:txBody>
          <a:bodyPr/>
          <a:lstStyle/>
          <a:p>
            <a:r>
              <a:rPr lang="en-US" dirty="0"/>
              <a:t>Filing Deadlines for Commercial/MA Payers</a:t>
            </a:r>
          </a:p>
        </p:txBody>
      </p:sp>
      <p:pic>
        <p:nvPicPr>
          <p:cNvPr id="4" name="Picture 3">
            <a:extLst>
              <a:ext uri="{FF2B5EF4-FFF2-40B4-BE49-F238E27FC236}">
                <a16:creationId xmlns:a16="http://schemas.microsoft.com/office/drawing/2014/main" id="{4F529902-105C-7DCF-F9FB-12732E0CFACB}"/>
              </a:ext>
            </a:extLst>
          </p:cNvPr>
          <p:cNvPicPr>
            <a:picLocks noChangeAspect="1"/>
          </p:cNvPicPr>
          <p:nvPr/>
        </p:nvPicPr>
        <p:blipFill>
          <a:blip r:embed="rId2"/>
          <a:stretch>
            <a:fillRect/>
          </a:stretch>
        </p:blipFill>
        <p:spPr>
          <a:xfrm>
            <a:off x="335280" y="1508124"/>
            <a:ext cx="7759409" cy="4053227"/>
          </a:xfrm>
          <a:prstGeom prst="rect">
            <a:avLst/>
          </a:prstGeom>
          <a:solidFill>
            <a:schemeClr val="accent1"/>
          </a:solidFill>
          <a:ln>
            <a:solidFill>
              <a:schemeClr val="accent1"/>
            </a:solidFill>
          </a:ln>
        </p:spPr>
      </p:pic>
      <p:sp>
        <p:nvSpPr>
          <p:cNvPr id="5" name="TextBox 4">
            <a:extLst>
              <a:ext uri="{FF2B5EF4-FFF2-40B4-BE49-F238E27FC236}">
                <a16:creationId xmlns:a16="http://schemas.microsoft.com/office/drawing/2014/main" id="{304CF308-08F9-F068-06F7-4A1E265C6FEC}"/>
              </a:ext>
            </a:extLst>
          </p:cNvPr>
          <p:cNvSpPr txBox="1"/>
          <p:nvPr/>
        </p:nvSpPr>
        <p:spPr>
          <a:xfrm>
            <a:off x="8349522" y="2638269"/>
            <a:ext cx="3727818" cy="707886"/>
          </a:xfrm>
          <a:prstGeom prst="rect">
            <a:avLst/>
          </a:prstGeom>
          <a:noFill/>
        </p:spPr>
        <p:txBody>
          <a:bodyPr wrap="square" rtlCol="0">
            <a:spAutoFit/>
          </a:bodyPr>
          <a:lstStyle/>
          <a:p>
            <a:r>
              <a:rPr lang="en-US" sz="2000" b="1" dirty="0">
                <a:solidFill>
                  <a:schemeClr val="accent1"/>
                </a:solidFill>
              </a:rPr>
              <a:t>Check Your Contracts and State Laws!!!</a:t>
            </a:r>
          </a:p>
        </p:txBody>
      </p:sp>
      <p:sp>
        <p:nvSpPr>
          <p:cNvPr id="2" name="TextBox 1">
            <a:extLst>
              <a:ext uri="{FF2B5EF4-FFF2-40B4-BE49-F238E27FC236}">
                <a16:creationId xmlns:a16="http://schemas.microsoft.com/office/drawing/2014/main" id="{AB06902C-6798-EE6F-1BD1-A65A6B043DB4}"/>
              </a:ext>
            </a:extLst>
          </p:cNvPr>
          <p:cNvSpPr txBox="1"/>
          <p:nvPr/>
        </p:nvSpPr>
        <p:spPr>
          <a:xfrm>
            <a:off x="950026" y="5890161"/>
            <a:ext cx="7144663" cy="646331"/>
          </a:xfrm>
          <a:prstGeom prst="rect">
            <a:avLst/>
          </a:prstGeom>
          <a:noFill/>
        </p:spPr>
        <p:txBody>
          <a:bodyPr wrap="square" rtlCol="0">
            <a:spAutoFit/>
          </a:bodyPr>
          <a:lstStyle/>
          <a:p>
            <a:r>
              <a:rPr lang="en-US" sz="1100" dirty="0"/>
              <a:t>https://</a:t>
            </a:r>
            <a:r>
              <a:rPr lang="en-US" sz="1100" dirty="0" err="1"/>
              <a:t>cadencecollaborative.com</a:t>
            </a:r>
            <a:r>
              <a:rPr lang="en-US" sz="1100" dirty="0"/>
              <a:t>/blog/medical-billing-time-limits-by-state/#:~:text=Typical%20Filing%20Deadline-,Medicare,Proof%20of%20eligibility%20verification</a:t>
            </a:r>
          </a:p>
          <a:p>
            <a:endParaRPr lang="en-US" dirty="0"/>
          </a:p>
        </p:txBody>
      </p:sp>
    </p:spTree>
    <p:extLst>
      <p:ext uri="{BB962C8B-B14F-4D97-AF65-F5344CB8AC3E}">
        <p14:creationId xmlns:p14="http://schemas.microsoft.com/office/powerpoint/2010/main" val="229979774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077DAF-6F8F-6F9C-A25F-5E64F16B8029}"/>
              </a:ext>
            </a:extLst>
          </p:cNvPr>
          <p:cNvSpPr>
            <a:spLocks noGrp="1"/>
          </p:cNvSpPr>
          <p:nvPr>
            <p:ph type="title"/>
          </p:nvPr>
        </p:nvSpPr>
        <p:spPr>
          <a:xfrm>
            <a:off x="187499" y="187960"/>
            <a:ext cx="11521440" cy="731520"/>
          </a:xfrm>
        </p:spPr>
        <p:txBody>
          <a:bodyPr/>
          <a:lstStyle/>
          <a:p>
            <a:pPr algn="ctr"/>
            <a:r>
              <a:rPr lang="en-US" dirty="0"/>
              <a:t>Top (N ≥ 1000 claims) Payers Most Zero (&gt; 180 Days) Paid Claims Over The Last Year</a:t>
            </a:r>
          </a:p>
        </p:txBody>
      </p:sp>
      <p:graphicFrame>
        <p:nvGraphicFramePr>
          <p:cNvPr id="8" name="Table 7">
            <a:extLst>
              <a:ext uri="{FF2B5EF4-FFF2-40B4-BE49-F238E27FC236}">
                <a16:creationId xmlns:a16="http://schemas.microsoft.com/office/drawing/2014/main" id="{35C47476-6906-E69E-9E04-964E4312FD92}"/>
              </a:ext>
            </a:extLst>
          </p:cNvPr>
          <p:cNvGraphicFramePr>
            <a:graphicFrameLocks noGrp="1"/>
          </p:cNvGraphicFramePr>
          <p:nvPr>
            <p:extLst>
              <p:ext uri="{D42A27DB-BD31-4B8C-83A1-F6EECF244321}">
                <p14:modId xmlns:p14="http://schemas.microsoft.com/office/powerpoint/2010/main" val="2216137173"/>
              </p:ext>
            </p:extLst>
          </p:nvPr>
        </p:nvGraphicFramePr>
        <p:xfrm>
          <a:off x="729673" y="1248134"/>
          <a:ext cx="10732654" cy="5421906"/>
        </p:xfrm>
        <a:graphic>
          <a:graphicData uri="http://schemas.openxmlformats.org/drawingml/2006/table">
            <a:tbl>
              <a:tblPr>
                <a:tableStyleId>{5C22544A-7EE6-4342-B048-85BDC9FD1C3A}</a:tableStyleId>
              </a:tblPr>
              <a:tblGrid>
                <a:gridCol w="4853902">
                  <a:extLst>
                    <a:ext uri="{9D8B030D-6E8A-4147-A177-3AD203B41FA5}">
                      <a16:colId xmlns:a16="http://schemas.microsoft.com/office/drawing/2014/main" val="1252228874"/>
                    </a:ext>
                  </a:extLst>
                </a:gridCol>
                <a:gridCol w="979792">
                  <a:extLst>
                    <a:ext uri="{9D8B030D-6E8A-4147-A177-3AD203B41FA5}">
                      <a16:colId xmlns:a16="http://schemas.microsoft.com/office/drawing/2014/main" val="2720949719"/>
                    </a:ext>
                  </a:extLst>
                </a:gridCol>
                <a:gridCol w="979792">
                  <a:extLst>
                    <a:ext uri="{9D8B030D-6E8A-4147-A177-3AD203B41FA5}">
                      <a16:colId xmlns:a16="http://schemas.microsoft.com/office/drawing/2014/main" val="3709411263"/>
                    </a:ext>
                  </a:extLst>
                </a:gridCol>
                <a:gridCol w="979792">
                  <a:extLst>
                    <a:ext uri="{9D8B030D-6E8A-4147-A177-3AD203B41FA5}">
                      <a16:colId xmlns:a16="http://schemas.microsoft.com/office/drawing/2014/main" val="3241034829"/>
                    </a:ext>
                  </a:extLst>
                </a:gridCol>
                <a:gridCol w="979792">
                  <a:extLst>
                    <a:ext uri="{9D8B030D-6E8A-4147-A177-3AD203B41FA5}">
                      <a16:colId xmlns:a16="http://schemas.microsoft.com/office/drawing/2014/main" val="2740899697"/>
                    </a:ext>
                  </a:extLst>
                </a:gridCol>
                <a:gridCol w="979792">
                  <a:extLst>
                    <a:ext uri="{9D8B030D-6E8A-4147-A177-3AD203B41FA5}">
                      <a16:colId xmlns:a16="http://schemas.microsoft.com/office/drawing/2014/main" val="353198741"/>
                    </a:ext>
                  </a:extLst>
                </a:gridCol>
                <a:gridCol w="979792">
                  <a:extLst>
                    <a:ext uri="{9D8B030D-6E8A-4147-A177-3AD203B41FA5}">
                      <a16:colId xmlns:a16="http://schemas.microsoft.com/office/drawing/2014/main" val="2873647519"/>
                    </a:ext>
                  </a:extLst>
                </a:gridCol>
              </a:tblGrid>
              <a:tr h="294240">
                <a:tc>
                  <a:txBody>
                    <a:bodyPr/>
                    <a:lstStyle/>
                    <a:p>
                      <a:pPr algn="ctr" fontAlgn="b">
                        <a:buNone/>
                      </a:pPr>
                      <a:r>
                        <a:rPr lang="en-US" sz="1000" u="none" strike="noStrike" dirty="0">
                          <a:effectLst/>
                        </a:rPr>
                        <a:t>Insurance Name</a:t>
                      </a:r>
                      <a:endParaRPr lang="en-US" sz="1000" b="0" i="0" u="none" strike="noStrike" dirty="0">
                        <a:effectLst/>
                        <a:latin typeface="Aptos Narrow" panose="020B0004020202020204" pitchFamily="34" charset="0"/>
                      </a:endParaRPr>
                    </a:p>
                  </a:txBody>
                  <a:tcPr marL="7282" marR="7282" marT="7282" marB="0" anchor="b"/>
                </a:tc>
                <a:tc>
                  <a:txBody>
                    <a:bodyPr/>
                    <a:lstStyle/>
                    <a:p>
                      <a:pPr algn="ctr" fontAlgn="b">
                        <a:buNone/>
                      </a:pPr>
                      <a:r>
                        <a:rPr lang="en-US" sz="1000" u="none" strike="noStrike" dirty="0">
                          <a:effectLst/>
                        </a:rPr>
                        <a:t>Patients</a:t>
                      </a:r>
                      <a:endParaRPr lang="en-US" sz="1000" b="0" i="0" u="none" strike="noStrike" dirty="0">
                        <a:effectLst/>
                        <a:latin typeface="Aptos Narrow" panose="020B0004020202020204" pitchFamily="34" charset="0"/>
                      </a:endParaRPr>
                    </a:p>
                  </a:txBody>
                  <a:tcPr marL="7282" marR="7282" marT="7282" marB="0" anchor="b"/>
                </a:tc>
                <a:tc>
                  <a:txBody>
                    <a:bodyPr/>
                    <a:lstStyle/>
                    <a:p>
                      <a:pPr algn="ctr" fontAlgn="b">
                        <a:buNone/>
                      </a:pPr>
                      <a:r>
                        <a:rPr lang="en-US" sz="1000" u="none" strike="noStrike" dirty="0">
                          <a:effectLst/>
                        </a:rPr>
                        <a:t>Claims</a:t>
                      </a:r>
                      <a:endParaRPr lang="en-US" sz="1000" b="0" i="0" u="none" strike="noStrike" dirty="0">
                        <a:effectLst/>
                        <a:latin typeface="Aptos Narrow" panose="020B0004020202020204" pitchFamily="34" charset="0"/>
                      </a:endParaRPr>
                    </a:p>
                  </a:txBody>
                  <a:tcPr marL="7282" marR="7282" marT="7282" marB="0" anchor="b"/>
                </a:tc>
                <a:tc>
                  <a:txBody>
                    <a:bodyPr/>
                    <a:lstStyle/>
                    <a:p>
                      <a:pPr algn="ctr" fontAlgn="b">
                        <a:buNone/>
                      </a:pPr>
                      <a:r>
                        <a:rPr lang="en-US" sz="1000" u="none" strike="noStrike" dirty="0">
                          <a:effectLst/>
                        </a:rPr>
                        <a:t>Payer Responses</a:t>
                      </a:r>
                      <a:endParaRPr lang="en-US" sz="1000" b="0" i="0" u="none" strike="noStrike" dirty="0">
                        <a:effectLst/>
                        <a:latin typeface="Aptos Narrow" panose="020B0004020202020204" pitchFamily="34" charset="0"/>
                      </a:endParaRPr>
                    </a:p>
                  </a:txBody>
                  <a:tcPr marL="7282" marR="7282" marT="7282" marB="0" anchor="b"/>
                </a:tc>
                <a:tc>
                  <a:txBody>
                    <a:bodyPr/>
                    <a:lstStyle/>
                    <a:p>
                      <a:pPr algn="ctr" fontAlgn="b">
                        <a:buNone/>
                      </a:pPr>
                      <a:r>
                        <a:rPr lang="en-US" sz="1000" u="none" strike="noStrike" dirty="0">
                          <a:effectLst/>
                        </a:rPr>
                        <a:t>Denial Percent</a:t>
                      </a:r>
                      <a:endParaRPr lang="en-US" sz="1000" b="0" i="0" u="none" strike="noStrike" dirty="0">
                        <a:effectLst/>
                        <a:latin typeface="Aptos Narrow" panose="020B0004020202020204" pitchFamily="34" charset="0"/>
                      </a:endParaRPr>
                    </a:p>
                  </a:txBody>
                  <a:tcPr marL="7282" marR="7282" marT="7282" marB="0" anchor="b"/>
                </a:tc>
                <a:tc>
                  <a:txBody>
                    <a:bodyPr/>
                    <a:lstStyle/>
                    <a:p>
                      <a:pPr algn="ctr" fontAlgn="b">
                        <a:buNone/>
                      </a:pPr>
                      <a:r>
                        <a:rPr lang="en-US" sz="1000" u="none" strike="noStrike" dirty="0">
                          <a:effectLst/>
                        </a:rPr>
                        <a:t>Zero Paid Claims</a:t>
                      </a:r>
                      <a:endParaRPr lang="en-US" sz="1000" b="0" i="0" u="none" strike="noStrike" dirty="0">
                        <a:effectLst/>
                        <a:latin typeface="Aptos Narrow" panose="020B0004020202020204" pitchFamily="34" charset="0"/>
                      </a:endParaRPr>
                    </a:p>
                  </a:txBody>
                  <a:tcPr marL="7282" marR="7282" marT="7282" marB="0" anchor="b"/>
                </a:tc>
                <a:tc>
                  <a:txBody>
                    <a:bodyPr/>
                    <a:lstStyle/>
                    <a:p>
                      <a:pPr algn="ctr" fontAlgn="b">
                        <a:buNone/>
                      </a:pPr>
                      <a:r>
                        <a:rPr lang="en-US" sz="1000" u="none" strike="noStrike" dirty="0">
                          <a:effectLst/>
                        </a:rPr>
                        <a:t>Zero Paid Percent</a:t>
                      </a:r>
                      <a:endParaRPr lang="en-US" sz="1000" b="0" i="0" u="none" strike="noStrike" dirty="0">
                        <a:effectLst/>
                        <a:latin typeface="Aptos Narrow" panose="020B0004020202020204" pitchFamily="34" charset="0"/>
                      </a:endParaRPr>
                    </a:p>
                  </a:txBody>
                  <a:tcPr marL="7282" marR="7282" marT="7282" marB="0" anchor="b"/>
                </a:tc>
                <a:extLst>
                  <a:ext uri="{0D108BD9-81ED-4DB2-BD59-A6C34878D82A}">
                    <a16:rowId xmlns:a16="http://schemas.microsoft.com/office/drawing/2014/main" val="3294803592"/>
                  </a:ext>
                </a:extLst>
              </a:tr>
              <a:tr h="150553">
                <a:tc>
                  <a:txBody>
                    <a:bodyPr/>
                    <a:lstStyle/>
                    <a:p>
                      <a:pPr algn="ctr" fontAlgn="b">
                        <a:buNone/>
                      </a:pPr>
                      <a:r>
                        <a:rPr lang="en-US" sz="1000" u="none" strike="noStrike" dirty="0">
                          <a:effectLst/>
                        </a:rPr>
                        <a:t>LOUISIANA HEALTH CONNECTIONS</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266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1,705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10,124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15.75%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348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20.41%</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1593734329"/>
                  </a:ext>
                </a:extLst>
              </a:tr>
              <a:tr h="150553">
                <a:tc>
                  <a:txBody>
                    <a:bodyPr/>
                    <a:lstStyle/>
                    <a:p>
                      <a:pPr algn="ctr" fontAlgn="b">
                        <a:buNone/>
                      </a:pPr>
                      <a:r>
                        <a:rPr lang="en-US" sz="1000" u="none" strike="noStrike" dirty="0">
                          <a:effectLst/>
                        </a:rPr>
                        <a:t>United Healthcare PPO One</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1,119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3,938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6,437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14.23%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417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10.59%</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4276400559"/>
                  </a:ext>
                </a:extLst>
              </a:tr>
              <a:tr h="150553">
                <a:tc>
                  <a:txBody>
                    <a:bodyPr/>
                    <a:lstStyle/>
                    <a:p>
                      <a:pPr algn="ctr" fontAlgn="b">
                        <a:buNone/>
                      </a:pPr>
                      <a:r>
                        <a:rPr lang="en-US" sz="1000" u="none" strike="noStrike" dirty="0">
                          <a:effectLst/>
                        </a:rPr>
                        <a:t>CALIFORNIA MEDI-CAL</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394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1,539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9,852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18.79%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151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9.81%</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1757295459"/>
                  </a:ext>
                </a:extLst>
              </a:tr>
              <a:tr h="150553">
                <a:tc>
                  <a:txBody>
                    <a:bodyPr/>
                    <a:lstStyle/>
                    <a:p>
                      <a:pPr algn="ctr" fontAlgn="b">
                        <a:buNone/>
                      </a:pPr>
                      <a:r>
                        <a:rPr lang="en-US" sz="1000" u="none" strike="noStrike" dirty="0">
                          <a:effectLst/>
                        </a:rPr>
                        <a:t>CAL OPTIMA DIRECT</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668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2,893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12,567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25.10%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244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8.43%</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3302012965"/>
                  </a:ext>
                </a:extLst>
              </a:tr>
              <a:tr h="150553">
                <a:tc>
                  <a:txBody>
                    <a:bodyPr/>
                    <a:lstStyle/>
                    <a:p>
                      <a:pPr algn="ctr" fontAlgn="b">
                        <a:buNone/>
                      </a:pPr>
                      <a:r>
                        <a:rPr lang="en-US" sz="1000" u="none" strike="noStrike" dirty="0">
                          <a:effectLst/>
                        </a:rPr>
                        <a:t>ANTHEM BLUE CROSS</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1,656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6,810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32,957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33.08%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399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5.86%</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4174237860"/>
                  </a:ext>
                </a:extLst>
              </a:tr>
              <a:tr h="150553">
                <a:tc>
                  <a:txBody>
                    <a:bodyPr/>
                    <a:lstStyle/>
                    <a:p>
                      <a:pPr algn="ctr" fontAlgn="b">
                        <a:buNone/>
                      </a:pPr>
                      <a:r>
                        <a:rPr lang="en-US" sz="1000" u="none" strike="noStrike" dirty="0">
                          <a:effectLst/>
                        </a:rPr>
                        <a:t>ALTAMED</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560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1,929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5,218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26.79%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4.98%</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748300897"/>
                  </a:ext>
                </a:extLst>
              </a:tr>
              <a:tr h="150553">
                <a:tc>
                  <a:txBody>
                    <a:bodyPr/>
                    <a:lstStyle/>
                    <a:p>
                      <a:pPr algn="ctr" fontAlgn="b">
                        <a:buNone/>
                      </a:pPr>
                      <a:r>
                        <a:rPr lang="en-US" sz="1000" u="none" strike="noStrike" dirty="0">
                          <a:effectLst/>
                        </a:rPr>
                        <a:t>ALIGNMENT HEALTH CARE</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706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2,561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9,896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33.68%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117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4.57%</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3501590348"/>
                  </a:ext>
                </a:extLst>
              </a:tr>
              <a:tr h="150553">
                <a:tc>
                  <a:txBody>
                    <a:bodyPr/>
                    <a:lstStyle/>
                    <a:p>
                      <a:pPr algn="ctr" fontAlgn="b">
                        <a:buNone/>
                      </a:pPr>
                      <a:r>
                        <a:rPr lang="en-US" sz="1000" u="none" strike="noStrike" dirty="0">
                          <a:effectLst/>
                        </a:rPr>
                        <a:t>HEALTH NET OF CALIFORNIA AND OREGON (CLAIMS)</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1,264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4,697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14,038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15.61%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211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4.49%</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568916713"/>
                  </a:ext>
                </a:extLst>
              </a:tr>
              <a:tr h="150553">
                <a:tc>
                  <a:txBody>
                    <a:bodyPr/>
                    <a:lstStyle/>
                    <a:p>
                      <a:pPr algn="ctr" fontAlgn="b">
                        <a:buNone/>
                      </a:pPr>
                      <a:r>
                        <a:rPr lang="en-US" sz="1000" u="none" strike="noStrike" dirty="0">
                          <a:effectLst/>
                        </a:rPr>
                        <a:t>ALLIANCE IPA</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526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3,254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9,355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25.93%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137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4.21%</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2918100453"/>
                  </a:ext>
                </a:extLst>
              </a:tr>
              <a:tr h="150553">
                <a:tc>
                  <a:txBody>
                    <a:bodyPr/>
                    <a:lstStyle/>
                    <a:p>
                      <a:pPr algn="ctr" fontAlgn="b">
                        <a:buNone/>
                      </a:pPr>
                      <a:r>
                        <a:rPr lang="en-US" sz="1000" u="none" strike="noStrike" dirty="0">
                          <a:effectLst/>
                        </a:rPr>
                        <a:t>Cal-Optima Direct</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487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1,557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5,635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22.93%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4.11%</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506950519"/>
                  </a:ext>
                </a:extLst>
              </a:tr>
              <a:tr h="150553">
                <a:tc>
                  <a:txBody>
                    <a:bodyPr/>
                    <a:lstStyle/>
                    <a:p>
                      <a:pPr algn="ctr" fontAlgn="b">
                        <a:buNone/>
                      </a:pPr>
                      <a:r>
                        <a:rPr lang="en-US" sz="1000" u="none" strike="noStrike" dirty="0">
                          <a:effectLst/>
                        </a:rPr>
                        <a:t>HEATLHCARE LA, IPA</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1,460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7,062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17,783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6.65%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268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3.79%</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2467523924"/>
                  </a:ext>
                </a:extLst>
              </a:tr>
              <a:tr h="150553">
                <a:tc>
                  <a:txBody>
                    <a:bodyPr/>
                    <a:lstStyle/>
                    <a:p>
                      <a:pPr algn="ctr" fontAlgn="b">
                        <a:buNone/>
                      </a:pPr>
                      <a:r>
                        <a:rPr lang="en-US" sz="1000" u="none" strike="noStrike" dirty="0">
                          <a:effectLst/>
                        </a:rPr>
                        <a:t>Molina Healthcare California</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695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2,737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8,443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23.26%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103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3.76%</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175073069"/>
                  </a:ext>
                </a:extLst>
              </a:tr>
              <a:tr h="150553">
                <a:tc>
                  <a:txBody>
                    <a:bodyPr/>
                    <a:lstStyle/>
                    <a:p>
                      <a:pPr algn="ctr" fontAlgn="b">
                        <a:buNone/>
                      </a:pPr>
                      <a:r>
                        <a:rPr lang="en-US" sz="1000" u="none" strike="noStrike" dirty="0">
                          <a:effectLst/>
                        </a:rPr>
                        <a:t>ARIZONA COMPLETE HEALTH</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582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2,070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8,067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23.78%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76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3.67%</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94351635"/>
                  </a:ext>
                </a:extLst>
              </a:tr>
              <a:tr h="150553">
                <a:tc>
                  <a:txBody>
                    <a:bodyPr/>
                    <a:lstStyle/>
                    <a:p>
                      <a:pPr algn="ctr" fontAlgn="b">
                        <a:buNone/>
                      </a:pPr>
                      <a:r>
                        <a:rPr lang="en-US" sz="1000" u="none" strike="noStrike" dirty="0">
                          <a:effectLst/>
                        </a:rPr>
                        <a:t>Presbyterian (Medicare Advantage)</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410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1,548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3,674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10.04%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3.10%</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3043511920"/>
                  </a:ext>
                </a:extLst>
              </a:tr>
              <a:tr h="150553">
                <a:tc>
                  <a:txBody>
                    <a:bodyPr/>
                    <a:lstStyle/>
                    <a:p>
                      <a:pPr algn="ctr" fontAlgn="b">
                        <a:buNone/>
                      </a:pPr>
                      <a:r>
                        <a:rPr lang="en-US" sz="1000" u="none" strike="noStrike" dirty="0">
                          <a:effectLst/>
                        </a:rPr>
                        <a:t>FLORIDA MEDICAID</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555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2,068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12,169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27.32%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2.95%</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2617006718"/>
                  </a:ext>
                </a:extLst>
              </a:tr>
              <a:tr h="150553">
                <a:tc>
                  <a:txBody>
                    <a:bodyPr/>
                    <a:lstStyle/>
                    <a:p>
                      <a:pPr algn="ctr" fontAlgn="b">
                        <a:buNone/>
                      </a:pPr>
                      <a:r>
                        <a:rPr lang="en-US" sz="1000" u="none" strike="noStrike" dirty="0">
                          <a:effectLst/>
                        </a:rPr>
                        <a:t>Premera BC Washington</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488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2,068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6,104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11.70%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2.95%</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511425510"/>
                  </a:ext>
                </a:extLst>
              </a:tr>
              <a:tr h="150553">
                <a:tc>
                  <a:txBody>
                    <a:bodyPr/>
                    <a:lstStyle/>
                    <a:p>
                      <a:pPr algn="ctr" fontAlgn="b">
                        <a:buNone/>
                      </a:pPr>
                      <a:r>
                        <a:rPr lang="en-US" sz="1000" u="none" strike="noStrike" dirty="0">
                          <a:effectLst/>
                        </a:rPr>
                        <a:t>BCBS New Mexico</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741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3,192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10,324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13.13%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2.91%</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149571546"/>
                  </a:ext>
                </a:extLst>
              </a:tr>
              <a:tr h="150553">
                <a:tc>
                  <a:txBody>
                    <a:bodyPr/>
                    <a:lstStyle/>
                    <a:p>
                      <a:pPr algn="ctr" fontAlgn="b">
                        <a:buNone/>
                      </a:pPr>
                      <a:r>
                        <a:rPr lang="en-US" sz="1000" u="none" strike="noStrike" dirty="0">
                          <a:effectLst/>
                        </a:rPr>
                        <a:t>NEBRASKA TOTAL CARE</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482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2,252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9,377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22.80%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2.89%</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346572874"/>
                  </a:ext>
                </a:extLst>
              </a:tr>
              <a:tr h="150553">
                <a:tc>
                  <a:txBody>
                    <a:bodyPr/>
                    <a:lstStyle/>
                    <a:p>
                      <a:pPr algn="ctr" fontAlgn="b">
                        <a:buNone/>
                      </a:pPr>
                      <a:r>
                        <a:rPr lang="en-US" sz="1000" u="none" strike="noStrike" dirty="0">
                          <a:effectLst/>
                        </a:rPr>
                        <a:t>Molina Healthcare (Medicaid IL MCO)</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452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1,691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6,347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11.11%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2.84%</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3138207184"/>
                  </a:ext>
                </a:extLst>
              </a:tr>
              <a:tr h="150553">
                <a:tc>
                  <a:txBody>
                    <a:bodyPr/>
                    <a:lstStyle/>
                    <a:p>
                      <a:pPr algn="ctr" fontAlgn="b">
                        <a:buNone/>
                      </a:pPr>
                      <a:r>
                        <a:rPr lang="en-US" sz="1000" u="none" strike="noStrike" dirty="0">
                          <a:effectLst/>
                        </a:rPr>
                        <a:t>INLAND EMPIRE HEALTH PLAN - DOS AFTER 3/31/18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861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3,523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11,198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15.23%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2.72%</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1607796350"/>
                  </a:ext>
                </a:extLst>
              </a:tr>
              <a:tr h="150553">
                <a:tc>
                  <a:txBody>
                    <a:bodyPr/>
                    <a:lstStyle/>
                    <a:p>
                      <a:pPr algn="ctr" fontAlgn="b">
                        <a:buNone/>
                      </a:pPr>
                      <a:r>
                        <a:rPr lang="en-US" sz="1000" u="none" strike="noStrike" dirty="0">
                          <a:effectLst/>
                        </a:rPr>
                        <a:t>GEORGIA BCBS</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2,201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9,095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24,966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32.21%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240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2.64%</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4194386281"/>
                  </a:ext>
                </a:extLst>
              </a:tr>
              <a:tr h="150553">
                <a:tc>
                  <a:txBody>
                    <a:bodyPr/>
                    <a:lstStyle/>
                    <a:p>
                      <a:pPr algn="ctr" fontAlgn="b">
                        <a:buNone/>
                      </a:pPr>
                      <a:r>
                        <a:rPr lang="en-US" sz="1000" u="none" strike="noStrike" dirty="0">
                          <a:effectLst/>
                        </a:rPr>
                        <a:t>Medicare New Mexico</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1,409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6,289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14,802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5.44%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163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2.59%</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2963194224"/>
                  </a:ext>
                </a:extLst>
              </a:tr>
              <a:tr h="150553">
                <a:tc>
                  <a:txBody>
                    <a:bodyPr/>
                    <a:lstStyle/>
                    <a:p>
                      <a:pPr algn="ctr" fontAlgn="b">
                        <a:buNone/>
                      </a:pPr>
                      <a:r>
                        <a:rPr lang="en-US" sz="1000" u="none" strike="noStrike" dirty="0">
                          <a:effectLst/>
                        </a:rPr>
                        <a:t>Medicare Arizona Part B</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1,294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4,404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10,742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9.44%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110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2.50%</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3135448510"/>
                  </a:ext>
                </a:extLst>
              </a:tr>
              <a:tr h="150553">
                <a:tc>
                  <a:txBody>
                    <a:bodyPr/>
                    <a:lstStyle/>
                    <a:p>
                      <a:pPr algn="ctr" fontAlgn="b">
                        <a:buNone/>
                      </a:pPr>
                      <a:r>
                        <a:rPr lang="en-US" sz="1000" u="none" strike="noStrike" dirty="0">
                          <a:effectLst/>
                        </a:rPr>
                        <a:t>CALIFORNIA BLUE CROSS</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995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4,133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14,662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23.46%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100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2.42%</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18910564"/>
                  </a:ext>
                </a:extLst>
              </a:tr>
              <a:tr h="150553">
                <a:tc>
                  <a:txBody>
                    <a:bodyPr/>
                    <a:lstStyle/>
                    <a:p>
                      <a:pPr algn="ctr" fontAlgn="b">
                        <a:buNone/>
                      </a:pPr>
                      <a:r>
                        <a:rPr lang="en-US" sz="1000" u="none" strike="noStrike" dirty="0">
                          <a:effectLst/>
                        </a:rPr>
                        <a:t>Anthem BC California</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2,880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10,225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27,359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27.06%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245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2.40%</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1976648980"/>
                  </a:ext>
                </a:extLst>
              </a:tr>
              <a:tr h="150553">
                <a:tc>
                  <a:txBody>
                    <a:bodyPr/>
                    <a:lstStyle/>
                    <a:p>
                      <a:pPr algn="ctr" fontAlgn="b">
                        <a:buNone/>
                      </a:pPr>
                      <a:r>
                        <a:rPr lang="en-US" sz="1000" u="none" strike="noStrike" dirty="0">
                          <a:effectLst/>
                        </a:rPr>
                        <a:t>Blue Cross Illinois (Medicare Advantage)</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711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2,634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5,583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6.39%</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2.39%</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2252763971"/>
                  </a:ext>
                </a:extLst>
              </a:tr>
              <a:tr h="150553">
                <a:tc>
                  <a:txBody>
                    <a:bodyPr/>
                    <a:lstStyle/>
                    <a:p>
                      <a:pPr algn="ctr" fontAlgn="b">
                        <a:buNone/>
                      </a:pPr>
                      <a:r>
                        <a:rPr lang="en-US" sz="1000" u="none" strike="noStrike" dirty="0">
                          <a:effectLst/>
                        </a:rPr>
                        <a:t>DEVOTED HEALTH</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971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4,533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17,415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20.36%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106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2.34%</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665126718"/>
                  </a:ext>
                </a:extLst>
              </a:tr>
              <a:tr h="150553">
                <a:tc>
                  <a:txBody>
                    <a:bodyPr/>
                    <a:lstStyle/>
                    <a:p>
                      <a:pPr algn="ctr" fontAlgn="b">
                        <a:buNone/>
                      </a:pPr>
                      <a:r>
                        <a:rPr lang="en-US" sz="1000" u="none" strike="noStrike" dirty="0">
                          <a:effectLst/>
                        </a:rPr>
                        <a:t>HORIZON NJ HEALTH</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443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2,141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5,716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18.44%</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2.34%</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2498272183"/>
                  </a:ext>
                </a:extLst>
              </a:tr>
              <a:tr h="150553">
                <a:tc>
                  <a:txBody>
                    <a:bodyPr/>
                    <a:lstStyle/>
                    <a:p>
                      <a:pPr algn="ctr" fontAlgn="b">
                        <a:buNone/>
                      </a:pPr>
                      <a:r>
                        <a:rPr lang="en-US" sz="1000" u="none" strike="noStrike" dirty="0">
                          <a:effectLst/>
                        </a:rPr>
                        <a:t>TENNESSEE BLUECARE</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971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3,311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9,956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18.30%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72</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2.17%</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2044735836"/>
                  </a:ext>
                </a:extLst>
              </a:tr>
              <a:tr h="150553">
                <a:tc>
                  <a:txBody>
                    <a:bodyPr/>
                    <a:lstStyle/>
                    <a:p>
                      <a:pPr algn="ctr" fontAlgn="b">
                        <a:buNone/>
                      </a:pPr>
                      <a:r>
                        <a:rPr lang="en-US" sz="1000" u="none" strike="noStrike" dirty="0">
                          <a:effectLst/>
                        </a:rPr>
                        <a:t>Wellmark BCBS Iowa</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438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1,917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5,353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22.83%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2.09%</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1280892881"/>
                  </a:ext>
                </a:extLst>
              </a:tr>
              <a:tr h="150553">
                <a:tc>
                  <a:txBody>
                    <a:bodyPr/>
                    <a:lstStyle/>
                    <a:p>
                      <a:pPr algn="ctr" fontAlgn="b">
                        <a:buNone/>
                      </a:pPr>
                      <a:r>
                        <a:rPr lang="en-US" sz="1000" u="none" strike="noStrike" dirty="0">
                          <a:effectLst/>
                        </a:rPr>
                        <a:t>Medicaid California (Medi-Cal)</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390</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1,775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9,018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12.35%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37</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2.08%</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2882118987"/>
                  </a:ext>
                </a:extLst>
              </a:tr>
              <a:tr h="150553">
                <a:tc>
                  <a:txBody>
                    <a:bodyPr/>
                    <a:lstStyle/>
                    <a:p>
                      <a:pPr algn="ctr" fontAlgn="b">
                        <a:buNone/>
                      </a:pPr>
                      <a:r>
                        <a:rPr lang="en-US" sz="1000" u="none" strike="noStrike" dirty="0">
                          <a:effectLst/>
                        </a:rPr>
                        <a:t>SANTE COMMUNITY PHYSICIANS MEDICAL GROUP CORP</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621</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1,688</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4,103</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40.26%</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35</a:t>
                      </a:r>
                      <a:endParaRPr lang="en-US" sz="1000" b="0" i="1" u="none" strike="noStrike" dirty="0">
                        <a:effectLst/>
                        <a:latin typeface="Calibri" panose="020F0502020204030204" pitchFamily="34" charset="0"/>
                      </a:endParaRPr>
                    </a:p>
                  </a:txBody>
                  <a:tcPr marL="7282" marR="7282" marT="7282" marB="0" anchor="b"/>
                </a:tc>
                <a:tc>
                  <a:txBody>
                    <a:bodyPr/>
                    <a:lstStyle/>
                    <a:p>
                      <a:pPr algn="ctr" fontAlgn="b">
                        <a:buNone/>
                      </a:pPr>
                      <a:r>
                        <a:rPr lang="en-US" sz="1000" u="none" strike="noStrike" dirty="0">
                          <a:effectLst/>
                        </a:rPr>
                        <a:t>2.07%</a:t>
                      </a:r>
                      <a:endParaRPr lang="en-US" sz="1000" b="0" i="1" u="none" strike="noStrike" dirty="0">
                        <a:effectLst/>
                        <a:latin typeface="Calibri" panose="020F0502020204030204" pitchFamily="34" charset="0"/>
                      </a:endParaRPr>
                    </a:p>
                  </a:txBody>
                  <a:tcPr marL="7282" marR="7282" marT="7282" marB="0" anchor="b"/>
                </a:tc>
                <a:extLst>
                  <a:ext uri="{0D108BD9-81ED-4DB2-BD59-A6C34878D82A}">
                    <a16:rowId xmlns:a16="http://schemas.microsoft.com/office/drawing/2014/main" val="1490822159"/>
                  </a:ext>
                </a:extLst>
              </a:tr>
            </a:tbl>
          </a:graphicData>
        </a:graphic>
      </p:graphicFrame>
    </p:spTree>
    <p:extLst>
      <p:ext uri="{BB962C8B-B14F-4D97-AF65-F5344CB8AC3E}">
        <p14:creationId xmlns:p14="http://schemas.microsoft.com/office/powerpoint/2010/main" val="210575888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E910-39E9-6D37-BE40-4B429C2F776B}"/>
              </a:ext>
            </a:extLst>
          </p:cNvPr>
          <p:cNvSpPr>
            <a:spLocks noGrp="1"/>
          </p:cNvSpPr>
          <p:nvPr>
            <p:ph type="title"/>
          </p:nvPr>
        </p:nvSpPr>
        <p:spPr/>
        <p:txBody>
          <a:bodyPr wrap="square" anchor="ctr">
            <a:normAutofit/>
          </a:bodyPr>
          <a:lstStyle/>
          <a:p>
            <a:r>
              <a:rPr lang="en-US" dirty="0"/>
              <a:t>Top 10 Drug Denial Reason (RARC)Codes 2025-2026</a:t>
            </a:r>
          </a:p>
        </p:txBody>
      </p:sp>
      <p:sp>
        <p:nvSpPr>
          <p:cNvPr id="5" name="Slide Number Placeholder 4" hidden="1">
            <a:extLst>
              <a:ext uri="{FF2B5EF4-FFF2-40B4-BE49-F238E27FC236}">
                <a16:creationId xmlns:a16="http://schemas.microsoft.com/office/drawing/2014/main" id="{802E9662-3125-26C8-3BE8-6F2217D558F4}"/>
              </a:ext>
            </a:extLst>
          </p:cNvPr>
          <p:cNvSpPr>
            <a:spLocks noGrp="1"/>
          </p:cNvSpPr>
          <p:nvPr>
            <p:ph type="sldNum" sz="quarter" idx="12"/>
          </p:nvPr>
        </p:nvSpPr>
        <p:spPr>
          <a:xfrm>
            <a:off x="10058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800"/>
              </a:spcAft>
            </a:pPr>
            <a:fld id="{5ADD8612-79E5-F44F-A802-B6CF6889BE15}" type="slidenum">
              <a:rPr lang="en-US" smtClean="0"/>
              <a:pPr>
                <a:spcAft>
                  <a:spcPts val="800"/>
                </a:spcAft>
              </a:pPr>
              <a:t>34</a:t>
            </a:fld>
            <a:endParaRPr lang="en-US" dirty="0"/>
          </a:p>
        </p:txBody>
      </p:sp>
      <p:pic>
        <p:nvPicPr>
          <p:cNvPr id="13" name="Picture 12">
            <a:extLst>
              <a:ext uri="{FF2B5EF4-FFF2-40B4-BE49-F238E27FC236}">
                <a16:creationId xmlns:a16="http://schemas.microsoft.com/office/drawing/2014/main" id="{CDB1E7C0-B265-6481-BB3F-0CD70A264205}"/>
              </a:ext>
            </a:extLst>
          </p:cNvPr>
          <p:cNvPicPr>
            <a:picLocks noChangeAspect="1"/>
          </p:cNvPicPr>
          <p:nvPr/>
        </p:nvPicPr>
        <p:blipFill>
          <a:blip r:embed="rId2"/>
          <a:stretch>
            <a:fillRect/>
          </a:stretch>
        </p:blipFill>
        <p:spPr>
          <a:xfrm>
            <a:off x="689547" y="2353456"/>
            <a:ext cx="9683645" cy="2248523"/>
          </a:xfrm>
          <a:prstGeom prst="rect">
            <a:avLst/>
          </a:prstGeom>
        </p:spPr>
      </p:pic>
    </p:spTree>
    <p:extLst>
      <p:ext uri="{BB962C8B-B14F-4D97-AF65-F5344CB8AC3E}">
        <p14:creationId xmlns:p14="http://schemas.microsoft.com/office/powerpoint/2010/main" val="110033137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583B-E021-6B96-01B5-1740FA27CDC3}"/>
              </a:ext>
            </a:extLst>
          </p:cNvPr>
          <p:cNvSpPr>
            <a:spLocks noGrp="1"/>
          </p:cNvSpPr>
          <p:nvPr>
            <p:ph type="title"/>
          </p:nvPr>
        </p:nvSpPr>
        <p:spPr/>
        <p:txBody>
          <a:bodyPr/>
          <a:lstStyle/>
          <a:p>
            <a:r>
              <a:rPr lang="en-US" dirty="0"/>
              <a:t>Unit of Measure for NDC Billing</a:t>
            </a:r>
          </a:p>
        </p:txBody>
      </p:sp>
      <p:sp>
        <p:nvSpPr>
          <p:cNvPr id="3" name="Content Placeholder 2">
            <a:extLst>
              <a:ext uri="{FF2B5EF4-FFF2-40B4-BE49-F238E27FC236}">
                <a16:creationId xmlns:a16="http://schemas.microsoft.com/office/drawing/2014/main" id="{6F3DEE29-45CC-3E70-1A6C-D0B35976F73B}"/>
              </a:ext>
            </a:extLst>
          </p:cNvPr>
          <p:cNvSpPr>
            <a:spLocks noGrp="1"/>
          </p:cNvSpPr>
          <p:nvPr>
            <p:ph idx="1"/>
          </p:nvPr>
        </p:nvSpPr>
        <p:spPr/>
        <p:txBody>
          <a:bodyPr>
            <a:normAutofit fontScale="77500" lnSpcReduction="20000"/>
          </a:bodyPr>
          <a:lstStyle/>
          <a:p>
            <a:r>
              <a:rPr lang="en-US" sz="2267" dirty="0">
                <a:hlinkClick r:id="rId2"/>
              </a:rPr>
              <a:t>Blue Cross/Blue Shield </a:t>
            </a:r>
            <a:r>
              <a:rPr lang="en-US" sz="2267" dirty="0"/>
              <a:t>has been editing the NDC Loop Unit of Service (not the J-code units). You can see this under CARC code 16 and RARC code N816</a:t>
            </a:r>
          </a:p>
          <a:p>
            <a:pPr lvl="1"/>
            <a:r>
              <a:rPr lang="en-US" dirty="0"/>
              <a:t>Proper Units of Measure include:</a:t>
            </a:r>
          </a:p>
          <a:p>
            <a:pPr lvl="2"/>
            <a:r>
              <a:rPr lang="en-US" dirty="0"/>
              <a:t>UN (Unit) – Powder-filled vials for injection (needs to be reconstituted), pellet, kit, patch, tablet,</a:t>
            </a:r>
          </a:p>
          <a:p>
            <a:pPr lvl="2"/>
            <a:r>
              <a:rPr lang="en-US" dirty="0"/>
              <a:t>device</a:t>
            </a:r>
          </a:p>
          <a:p>
            <a:pPr lvl="2"/>
            <a:r>
              <a:rPr lang="en-US" dirty="0"/>
              <a:t>ML (Milliliter) – Liquid, solution, or suspension</a:t>
            </a:r>
          </a:p>
          <a:p>
            <a:pPr lvl="2"/>
            <a:r>
              <a:rPr lang="en-US" dirty="0"/>
              <a:t>GR (Gram) – Ointments, creams, inhalers, or bulk powder in a jar</a:t>
            </a:r>
          </a:p>
          <a:p>
            <a:pPr lvl="2"/>
            <a:r>
              <a:rPr lang="en-US" dirty="0"/>
              <a:t>F2 (International Unit) – Products described as IU/vial, or micrograms</a:t>
            </a:r>
          </a:p>
          <a:p>
            <a:pPr lvl="1"/>
            <a:r>
              <a:rPr lang="en-US" dirty="0"/>
              <a:t>TEXAS BCBS: ME is also a recognized billing qualifier that may be used to identify milligrams as the NDC unit of measure; however, drug costs are generally created at the UN or ML level. If a drug product is billed using milligrams, it is recommended that the milligrams be billed in an equivalent decimal format of grams (GR). BCBSTX allows up to three decimals in the NDC Units (quantity ornumber of units) field</a:t>
            </a:r>
          </a:p>
          <a:p>
            <a:pPr lvl="1"/>
            <a:r>
              <a:rPr lang="en-US" dirty="0">
                <a:hlinkClick r:id="rId3"/>
              </a:rPr>
              <a:t>ANTHEM:</a:t>
            </a:r>
            <a:r>
              <a:rPr lang="en-US" dirty="0"/>
              <a:t> Allows ME on claims</a:t>
            </a:r>
          </a:p>
          <a:p>
            <a:r>
              <a:rPr lang="en-US" b="1" dirty="0"/>
              <a:t>Check your BCBS!</a:t>
            </a:r>
          </a:p>
          <a:p>
            <a:pPr lvl="2"/>
            <a:endParaRPr lang="en-US" dirty="0"/>
          </a:p>
          <a:p>
            <a:pPr lvl="2"/>
            <a:endParaRPr lang="en-US" dirty="0"/>
          </a:p>
          <a:p>
            <a:pPr lvl="1"/>
            <a:endParaRPr lang="en-US" dirty="0"/>
          </a:p>
        </p:txBody>
      </p:sp>
    </p:spTree>
    <p:extLst>
      <p:ext uri="{BB962C8B-B14F-4D97-AF65-F5344CB8AC3E}">
        <p14:creationId xmlns:p14="http://schemas.microsoft.com/office/powerpoint/2010/main" val="71110341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62A1-8CF0-E162-8FE8-F72FDE20AB2C}"/>
              </a:ext>
            </a:extLst>
          </p:cNvPr>
          <p:cNvSpPr>
            <a:spLocks noGrp="1"/>
          </p:cNvSpPr>
          <p:nvPr>
            <p:ph type="title"/>
          </p:nvPr>
        </p:nvSpPr>
        <p:spPr/>
        <p:txBody>
          <a:bodyPr/>
          <a:lstStyle/>
          <a:p>
            <a:r>
              <a:rPr lang="en-US" dirty="0"/>
              <a:t>United’s Confusing Waste Policies</a:t>
            </a:r>
          </a:p>
        </p:txBody>
      </p:sp>
      <p:sp>
        <p:nvSpPr>
          <p:cNvPr id="3" name="Content Placeholder 2">
            <a:extLst>
              <a:ext uri="{FF2B5EF4-FFF2-40B4-BE49-F238E27FC236}">
                <a16:creationId xmlns:a16="http://schemas.microsoft.com/office/drawing/2014/main" id="{C6815774-B1ED-8386-D876-AAEF734B992D}"/>
              </a:ext>
            </a:extLst>
          </p:cNvPr>
          <p:cNvSpPr>
            <a:spLocks noGrp="1"/>
          </p:cNvSpPr>
          <p:nvPr>
            <p:ph idx="1"/>
          </p:nvPr>
        </p:nvSpPr>
        <p:spPr>
          <a:xfrm>
            <a:off x="677334" y="1568242"/>
            <a:ext cx="8596668" cy="3880773"/>
          </a:xfrm>
        </p:spPr>
        <p:txBody>
          <a:bodyPr/>
          <a:lstStyle/>
          <a:p>
            <a:r>
              <a:rPr lang="en-US" dirty="0"/>
              <a:t>United’s policies vary by plan and, for Medicaid, by the State:</a:t>
            </a:r>
          </a:p>
          <a:p>
            <a:pPr lvl="1"/>
            <a:r>
              <a:rPr lang="en-US" dirty="0"/>
              <a:t>United Medicare Advantage requires –JW, -JZ</a:t>
            </a:r>
          </a:p>
          <a:p>
            <a:pPr lvl="1"/>
            <a:r>
              <a:rPr lang="en-US" dirty="0"/>
              <a:t>United Commercial requires –JW</a:t>
            </a:r>
          </a:p>
          <a:p>
            <a:pPr lvl="1"/>
            <a:r>
              <a:rPr lang="en-US" dirty="0"/>
              <a:t>United Community Health Plans require –JW, -JZ EXCEPT</a:t>
            </a:r>
          </a:p>
          <a:p>
            <a:pPr lvl="1"/>
            <a:endParaRPr lang="en-US" dirty="0"/>
          </a:p>
        </p:txBody>
      </p:sp>
      <p:pic>
        <p:nvPicPr>
          <p:cNvPr id="5" name="Picture 4">
            <a:extLst>
              <a:ext uri="{FF2B5EF4-FFF2-40B4-BE49-F238E27FC236}">
                <a16:creationId xmlns:a16="http://schemas.microsoft.com/office/drawing/2014/main" id="{4DE406B0-F5D3-0201-FA02-0D54BADF23BC}"/>
              </a:ext>
            </a:extLst>
          </p:cNvPr>
          <p:cNvPicPr>
            <a:picLocks noChangeAspect="1"/>
          </p:cNvPicPr>
          <p:nvPr/>
        </p:nvPicPr>
        <p:blipFill>
          <a:blip r:embed="rId2"/>
          <a:stretch>
            <a:fillRect/>
          </a:stretch>
        </p:blipFill>
        <p:spPr>
          <a:xfrm>
            <a:off x="2397275" y="3214754"/>
            <a:ext cx="4293705" cy="3192903"/>
          </a:xfrm>
          <a:prstGeom prst="rect">
            <a:avLst/>
          </a:prstGeom>
        </p:spPr>
      </p:pic>
    </p:spTree>
    <p:extLst>
      <p:ext uri="{BB962C8B-B14F-4D97-AF65-F5344CB8AC3E}">
        <p14:creationId xmlns:p14="http://schemas.microsoft.com/office/powerpoint/2010/main" val="98808901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p:txBody>
          <a:bodyPr spcFirstLastPara="1" vert="horz" wrap="square" lIns="121920" tIns="60960" rIns="121920" bIns="60960" rtlCol="0" anchor="ctr" anchorCtr="0">
            <a:normAutofit/>
          </a:bodyPr>
          <a:lstStyle/>
          <a:p>
            <a:pPr marL="3175">
              <a:lnSpc>
                <a:spcPct val="90000"/>
              </a:lnSpc>
            </a:pPr>
            <a:r>
              <a:rPr lang="en-US" sz="2533" kern="1200" spc="-20" dirty="0">
                <a:ea typeface="+mj-ea"/>
                <a:cs typeface="+mj-cs"/>
              </a:rPr>
              <a:t>Top</a:t>
            </a:r>
            <a:r>
              <a:rPr lang="en-US" sz="2533" kern="1200" spc="-60" dirty="0">
                <a:ea typeface="+mj-ea"/>
                <a:cs typeface="+mj-cs"/>
              </a:rPr>
              <a:t> </a:t>
            </a:r>
            <a:r>
              <a:rPr lang="en-US" sz="2533" kern="1200" spc="-11" dirty="0">
                <a:ea typeface="+mj-ea"/>
                <a:cs typeface="+mj-cs"/>
              </a:rPr>
              <a:t>ICD-10-</a:t>
            </a:r>
            <a:r>
              <a:rPr lang="en-US" sz="2533" kern="1200" dirty="0">
                <a:ea typeface="+mj-ea"/>
                <a:cs typeface="+mj-cs"/>
              </a:rPr>
              <a:t>CM</a:t>
            </a:r>
            <a:r>
              <a:rPr lang="en-US" sz="2533" kern="1200" spc="-71" dirty="0">
                <a:ea typeface="+mj-ea"/>
                <a:cs typeface="+mj-cs"/>
              </a:rPr>
              <a:t> </a:t>
            </a:r>
            <a:r>
              <a:rPr lang="en-US" sz="2533" kern="1200" dirty="0">
                <a:ea typeface="+mj-ea"/>
                <a:cs typeface="+mj-cs"/>
              </a:rPr>
              <a:t>Denied</a:t>
            </a:r>
            <a:r>
              <a:rPr lang="en-US" sz="2533" kern="1200" spc="-71" dirty="0">
                <a:ea typeface="+mj-ea"/>
                <a:cs typeface="+mj-cs"/>
              </a:rPr>
              <a:t> </a:t>
            </a:r>
            <a:r>
              <a:rPr lang="en-US" sz="2533" kern="1200" spc="-20" dirty="0">
                <a:ea typeface="+mj-ea"/>
                <a:cs typeface="+mj-cs"/>
              </a:rPr>
              <a:t>Codes</a:t>
            </a:r>
          </a:p>
          <a:p>
            <a:pPr>
              <a:lnSpc>
                <a:spcPct val="90000"/>
              </a:lnSpc>
            </a:pPr>
            <a:r>
              <a:rPr lang="en-US" sz="2533" kern="1200" dirty="0">
                <a:ea typeface="+mj-ea"/>
                <a:cs typeface="+mj-cs"/>
              </a:rPr>
              <a:t>OA</a:t>
            </a:r>
            <a:r>
              <a:rPr lang="en-US" sz="2533" kern="1200" spc="-140" dirty="0">
                <a:ea typeface="+mj-ea"/>
                <a:cs typeface="+mj-cs"/>
              </a:rPr>
              <a:t> </a:t>
            </a:r>
            <a:r>
              <a:rPr lang="en-US" sz="2533" kern="1200" dirty="0">
                <a:ea typeface="+mj-ea"/>
                <a:cs typeface="+mj-cs"/>
              </a:rPr>
              <a:t>Drugs </a:t>
            </a:r>
            <a:r>
              <a:rPr lang="en-US" sz="2533" kern="1200" spc="-11" dirty="0">
                <a:ea typeface="+mj-ea"/>
                <a:cs typeface="+mj-cs"/>
              </a:rPr>
              <a:t>CO-</a:t>
            </a:r>
            <a:r>
              <a:rPr lang="en-US" sz="2533" kern="1200" dirty="0">
                <a:ea typeface="+mj-ea"/>
                <a:cs typeface="+mj-cs"/>
              </a:rPr>
              <a:t>50 Q1 2026 </a:t>
            </a:r>
            <a:endParaRPr lang="en-US" sz="2533" kern="1200" spc="-11" dirty="0">
              <a:ea typeface="+mj-ea"/>
              <a:cs typeface="+mj-cs"/>
            </a:endParaRPr>
          </a:p>
        </p:txBody>
      </p:sp>
      <p:pic>
        <p:nvPicPr>
          <p:cNvPr id="6" name="Picture 5">
            <a:extLst>
              <a:ext uri="{FF2B5EF4-FFF2-40B4-BE49-F238E27FC236}">
                <a16:creationId xmlns:a16="http://schemas.microsoft.com/office/drawing/2014/main" id="{75ABED98-C138-1B2B-4426-6D45C0A66056}"/>
              </a:ext>
            </a:extLst>
          </p:cNvPr>
          <p:cNvPicPr>
            <a:picLocks noChangeAspect="1"/>
          </p:cNvPicPr>
          <p:nvPr/>
        </p:nvPicPr>
        <p:blipFill>
          <a:blip r:embed="rId2"/>
          <a:stretch>
            <a:fillRect/>
          </a:stretch>
        </p:blipFill>
        <p:spPr>
          <a:xfrm>
            <a:off x="1543429" y="1842839"/>
            <a:ext cx="10038971" cy="4040687"/>
          </a:xfrm>
          <a:prstGeom prst="rect">
            <a:avLst/>
          </a:prstGeom>
          <a:noFill/>
        </p:spPr>
      </p:pic>
      <p:sp>
        <p:nvSpPr>
          <p:cNvPr id="5" name="object 5"/>
          <p:cNvSpPr txBox="1"/>
          <p:nvPr/>
        </p:nvSpPr>
        <p:spPr>
          <a:xfrm>
            <a:off x="3730690" y="6324930"/>
            <a:ext cx="4718487" cy="916004"/>
          </a:xfrm>
          <a:prstGeom prst="rect">
            <a:avLst/>
          </a:prstGeom>
        </p:spPr>
        <p:txBody>
          <a:bodyPr vert="horz" lIns="121920" tIns="60960" rIns="121920" bIns="60960" rtlCol="0">
            <a:normAutofit/>
          </a:bodyPr>
          <a:lstStyle/>
          <a:p>
            <a:pPr algn="ctr">
              <a:lnSpc>
                <a:spcPts val="933"/>
              </a:lnSpc>
              <a:spcBef>
                <a:spcPct val="20000"/>
              </a:spcBef>
            </a:pPr>
            <a:r>
              <a:rPr lang="en-US" sz="933" dirty="0">
                <a:solidFill>
                  <a:srgbClr val="003657"/>
                </a:solidFill>
                <a:latin typeface="Monaco" pitchFamily="2" charset="77"/>
                <a:cs typeface="Open Sans" panose="020B0606030504020204" pitchFamily="34" charset="0"/>
              </a:rPr>
              <a:t>Community</a:t>
            </a:r>
            <a:r>
              <a:rPr lang="en-US" sz="933" spc="-35" dirty="0">
                <a:solidFill>
                  <a:srgbClr val="003657"/>
                </a:solidFill>
                <a:latin typeface="Monaco" pitchFamily="2" charset="77"/>
                <a:cs typeface="Open Sans" panose="020B0606030504020204" pitchFamily="34" charset="0"/>
              </a:rPr>
              <a:t> </a:t>
            </a:r>
            <a:r>
              <a:rPr lang="en-US" sz="933" dirty="0">
                <a:solidFill>
                  <a:srgbClr val="003657"/>
                </a:solidFill>
                <a:latin typeface="Monaco" pitchFamily="2" charset="77"/>
                <a:cs typeface="Open Sans" panose="020B0606030504020204" pitchFamily="34" charset="0"/>
              </a:rPr>
              <a:t>Oncology</a:t>
            </a:r>
            <a:r>
              <a:rPr lang="en-US" sz="933" spc="-31" dirty="0">
                <a:solidFill>
                  <a:srgbClr val="003657"/>
                </a:solidFill>
                <a:latin typeface="Monaco" pitchFamily="2" charset="77"/>
                <a:cs typeface="Open Sans" panose="020B0606030504020204" pitchFamily="34" charset="0"/>
              </a:rPr>
              <a:t> </a:t>
            </a:r>
            <a:r>
              <a:rPr lang="en-US" sz="933" dirty="0">
                <a:solidFill>
                  <a:srgbClr val="003657"/>
                </a:solidFill>
                <a:latin typeface="Monaco" pitchFamily="2" charset="77"/>
                <a:cs typeface="Open Sans" panose="020B0606030504020204" pitchFamily="34" charset="0"/>
              </a:rPr>
              <a:t>Alliance</a:t>
            </a:r>
            <a:r>
              <a:rPr lang="en-US" sz="933" spc="245" dirty="0">
                <a:solidFill>
                  <a:srgbClr val="003657"/>
                </a:solidFill>
                <a:latin typeface="Monaco" pitchFamily="2" charset="77"/>
                <a:cs typeface="Open Sans" panose="020B0606030504020204" pitchFamily="34" charset="0"/>
              </a:rPr>
              <a:t> </a:t>
            </a:r>
            <a:r>
              <a:rPr lang="en-US" sz="933" dirty="0">
                <a:solidFill>
                  <a:srgbClr val="003657"/>
                </a:solidFill>
                <a:latin typeface="Monaco" pitchFamily="2" charset="77"/>
                <a:cs typeface="Open Sans" panose="020B0606030504020204" pitchFamily="34" charset="0"/>
              </a:rPr>
              <a:t>©</a:t>
            </a:r>
            <a:r>
              <a:rPr lang="en-US" sz="933" spc="245" dirty="0">
                <a:solidFill>
                  <a:srgbClr val="003657"/>
                </a:solidFill>
                <a:latin typeface="Monaco" pitchFamily="2" charset="77"/>
                <a:cs typeface="Open Sans" panose="020B0606030504020204" pitchFamily="34" charset="0"/>
              </a:rPr>
              <a:t> </a:t>
            </a:r>
            <a:r>
              <a:rPr lang="en-US" sz="933" spc="-11" dirty="0">
                <a:solidFill>
                  <a:srgbClr val="003657"/>
                </a:solidFill>
                <a:latin typeface="Monaco" pitchFamily="2" charset="77"/>
                <a:cs typeface="Open Sans" panose="020B0606030504020204" pitchFamily="34" charset="0"/>
                <a:hlinkClick r:id="rId3">
                  <a:extLst>
                    <a:ext uri="{A12FA001-AC4F-418D-AE19-62706E023703}">
                      <ahyp:hlinkClr xmlns:ahyp="http://schemas.microsoft.com/office/drawing/2018/hyperlinkcolor" val="tx"/>
                    </a:ext>
                  </a:extLst>
                </a:hlinkClick>
              </a:rPr>
              <a:t>www.CommunityOncology.org</a:t>
            </a:r>
            <a:endParaRPr lang="en-US" sz="933" dirty="0">
              <a:solidFill>
                <a:srgbClr val="003657"/>
              </a:solidFill>
              <a:latin typeface="Monaco" pitchFamily="2" charset="77"/>
              <a:cs typeface="Open Sans" panose="020B0606030504020204" pitchFamily="34" charset="0"/>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23C8D"/>
          </a:solidFill>
        </p:spPr>
        <p:txBody>
          <a:bodyPr wrap="square" lIns="0" tIns="0" rIns="0" bIns="0" rtlCol="0"/>
          <a:lstStyle/>
          <a:p>
            <a:endParaRPr sz="1800" dirty="0"/>
          </a:p>
        </p:txBody>
      </p:sp>
      <p:grpSp>
        <p:nvGrpSpPr>
          <p:cNvPr id="3" name="object 3"/>
          <p:cNvGrpSpPr/>
          <p:nvPr/>
        </p:nvGrpSpPr>
        <p:grpSpPr>
          <a:xfrm>
            <a:off x="243840" y="256032"/>
            <a:ext cx="11704320" cy="6365875"/>
            <a:chOff x="243840" y="256031"/>
            <a:chExt cx="11704320" cy="6365875"/>
          </a:xfrm>
        </p:grpSpPr>
        <p:sp>
          <p:nvSpPr>
            <p:cNvPr id="4" name="object 4"/>
            <p:cNvSpPr/>
            <p:nvPr/>
          </p:nvSpPr>
          <p:spPr>
            <a:xfrm>
              <a:off x="243840" y="256031"/>
              <a:ext cx="11704320" cy="6365875"/>
            </a:xfrm>
            <a:custGeom>
              <a:avLst/>
              <a:gdLst/>
              <a:ahLst/>
              <a:cxnLst/>
              <a:rect l="l" t="t" r="r" b="b"/>
              <a:pathLst>
                <a:path w="11704320" h="6365875">
                  <a:moveTo>
                    <a:pt x="11704320" y="0"/>
                  </a:moveTo>
                  <a:lnTo>
                    <a:pt x="0" y="0"/>
                  </a:lnTo>
                  <a:lnTo>
                    <a:pt x="0" y="6365748"/>
                  </a:lnTo>
                  <a:lnTo>
                    <a:pt x="11704320" y="6365748"/>
                  </a:lnTo>
                  <a:lnTo>
                    <a:pt x="11704320" y="0"/>
                  </a:lnTo>
                  <a:close/>
                </a:path>
              </a:pathLst>
            </a:custGeom>
            <a:solidFill>
              <a:srgbClr val="FFFFFF"/>
            </a:solidFill>
          </p:spPr>
          <p:txBody>
            <a:bodyPr wrap="square" lIns="0" tIns="0" rIns="0" bIns="0" rtlCol="0"/>
            <a:lstStyle/>
            <a:p>
              <a:endParaRPr sz="1800" dirty="0"/>
            </a:p>
          </p:txBody>
        </p:sp>
        <p:sp>
          <p:nvSpPr>
            <p:cNvPr id="5" name="object 5"/>
            <p:cNvSpPr/>
            <p:nvPr/>
          </p:nvSpPr>
          <p:spPr>
            <a:xfrm>
              <a:off x="2895600" y="5768340"/>
              <a:ext cx="6400800" cy="0"/>
            </a:xfrm>
            <a:custGeom>
              <a:avLst/>
              <a:gdLst/>
              <a:ahLst/>
              <a:cxnLst/>
              <a:rect l="l" t="t" r="r" b="b"/>
              <a:pathLst>
                <a:path w="6400800">
                  <a:moveTo>
                    <a:pt x="0" y="0"/>
                  </a:moveTo>
                  <a:lnTo>
                    <a:pt x="6400800" y="0"/>
                  </a:lnTo>
                </a:path>
              </a:pathLst>
            </a:custGeom>
            <a:ln w="6350">
              <a:solidFill>
                <a:srgbClr val="123C8D"/>
              </a:solidFill>
            </a:ln>
          </p:spPr>
          <p:txBody>
            <a:bodyPr wrap="square" lIns="0" tIns="0" rIns="0" bIns="0" rtlCol="0"/>
            <a:lstStyle/>
            <a:p>
              <a:endParaRPr sz="1800" dirty="0"/>
            </a:p>
          </p:txBody>
        </p:sp>
      </p:grpSp>
      <p:sp>
        <p:nvSpPr>
          <p:cNvPr id="6" name="object 6"/>
          <p:cNvSpPr txBox="1"/>
          <p:nvPr/>
        </p:nvSpPr>
        <p:spPr>
          <a:xfrm rot="10800000" flipV="1">
            <a:off x="3304903" y="5802575"/>
            <a:ext cx="5280743" cy="787844"/>
          </a:xfrm>
          <a:prstGeom prst="rect">
            <a:avLst/>
          </a:prstGeom>
        </p:spPr>
        <p:txBody>
          <a:bodyPr vert="horz" wrap="square" lIns="0" tIns="60960" rIns="0" bIns="0" rtlCol="0">
            <a:spAutoFit/>
          </a:bodyPr>
          <a:lstStyle/>
          <a:p>
            <a:pPr marL="12700" marR="5080" indent="3159046">
              <a:lnSpc>
                <a:spcPts val="3020"/>
              </a:lnSpc>
              <a:spcBef>
                <a:spcPts val="480"/>
              </a:spcBef>
            </a:pPr>
            <a:r>
              <a:rPr sz="1600" dirty="0">
                <a:solidFill>
                  <a:srgbClr val="123C8D"/>
                </a:solidFill>
                <a:latin typeface="Open Sans" panose="020B0606030504020204" pitchFamily="34" charset="0"/>
                <a:cs typeface="Open Sans" panose="020B0606030504020204" pitchFamily="34" charset="0"/>
              </a:rPr>
              <a:t>AAPC</a:t>
            </a:r>
            <a:r>
              <a:rPr sz="1600" spc="-71" dirty="0">
                <a:solidFill>
                  <a:srgbClr val="123C8D"/>
                </a:solidFill>
                <a:latin typeface="Open Sans" panose="020B0606030504020204" pitchFamily="34" charset="0"/>
                <a:cs typeface="Open Sans" panose="020B0606030504020204" pitchFamily="34" charset="0"/>
              </a:rPr>
              <a:t> </a:t>
            </a:r>
            <a:r>
              <a:rPr sz="1600" dirty="0">
                <a:solidFill>
                  <a:srgbClr val="123C8D"/>
                </a:solidFill>
                <a:latin typeface="Open Sans" panose="020B0606030504020204" pitchFamily="34" charset="0"/>
                <a:cs typeface="Open Sans" panose="020B0606030504020204" pitchFamily="34" charset="0"/>
              </a:rPr>
              <a:t>Web</a:t>
            </a:r>
            <a:r>
              <a:rPr sz="1600" spc="-95" dirty="0">
                <a:solidFill>
                  <a:srgbClr val="123C8D"/>
                </a:solidFill>
                <a:latin typeface="Open Sans" panose="020B0606030504020204" pitchFamily="34" charset="0"/>
                <a:cs typeface="Open Sans" panose="020B0606030504020204" pitchFamily="34" charset="0"/>
              </a:rPr>
              <a:t> </a:t>
            </a:r>
            <a:r>
              <a:rPr sz="1600" spc="-20" dirty="0">
                <a:solidFill>
                  <a:srgbClr val="123C8D"/>
                </a:solidFill>
                <a:latin typeface="Open Sans" panose="020B0606030504020204" pitchFamily="34" charset="0"/>
                <a:cs typeface="Open Sans" panose="020B0606030504020204" pitchFamily="34" charset="0"/>
              </a:rPr>
              <a:t>Site </a:t>
            </a:r>
            <a:r>
              <a:rPr sz="1600" spc="-11" dirty="0">
                <a:solidFill>
                  <a:srgbClr val="123C8D"/>
                </a:solidFill>
                <a:latin typeface="Open Sans" panose="020B0606030504020204" pitchFamily="34" charset="0"/>
                <a:cs typeface="Open Sans" panose="020B0606030504020204" pitchFamily="34" charset="0"/>
                <a:hlinkClick r:id="rId3"/>
              </a:rPr>
              <a:t>https://www.aapc.com/resources/em_utilization.aspx</a:t>
            </a:r>
            <a:endParaRPr sz="1600" dirty="0">
              <a:latin typeface="Open Sans" panose="020B0606030504020204" pitchFamily="34" charset="0"/>
              <a:cs typeface="Open Sans" panose="020B0606030504020204" pitchFamily="34" charset="0"/>
            </a:endParaRPr>
          </a:p>
        </p:txBody>
      </p:sp>
      <p:sp>
        <p:nvSpPr>
          <p:cNvPr id="8" name="object 8"/>
          <p:cNvSpPr txBox="1">
            <a:spLocks noGrp="1"/>
          </p:cNvSpPr>
          <p:nvPr>
            <p:ph type="sldNum" sz="quarter" idx="4294967295"/>
          </p:nvPr>
        </p:nvSpPr>
        <p:spPr>
          <a:xfrm>
            <a:off x="10058400" y="4814888"/>
            <a:ext cx="2133600" cy="179387"/>
          </a:xfrm>
          <a:prstGeom prst="rect">
            <a:avLst/>
          </a:prstGeom>
        </p:spPr>
        <p:txBody>
          <a:bodyPr vert="horz" wrap="square" lIns="0" tIns="0" rIns="0" bIns="0" rtlCol="0" anchor="ctr">
            <a:spAutoFit/>
          </a:bodyPr>
          <a:lstStyle/>
          <a:p>
            <a:pPr marL="38099">
              <a:lnSpc>
                <a:spcPts val="1431"/>
              </a:lnSpc>
            </a:pPr>
            <a:fld id="{81D60167-4931-47E6-BA6A-407CBD079E47}" type="slidenum">
              <a:rPr spc="-25"/>
              <a:pPr marL="38099">
                <a:lnSpc>
                  <a:spcPts val="1431"/>
                </a:lnSpc>
              </a:pPr>
              <a:t>38</a:t>
            </a:fld>
            <a:endParaRPr spc="-25" dirty="0"/>
          </a:p>
        </p:txBody>
      </p:sp>
      <p:pic>
        <p:nvPicPr>
          <p:cNvPr id="9" name="Picture 8">
            <a:extLst>
              <a:ext uri="{FF2B5EF4-FFF2-40B4-BE49-F238E27FC236}">
                <a16:creationId xmlns:a16="http://schemas.microsoft.com/office/drawing/2014/main" id="{FEE94CAE-36A8-4247-2804-B0CFF2B17E06}"/>
              </a:ext>
            </a:extLst>
          </p:cNvPr>
          <p:cNvPicPr>
            <a:picLocks noChangeAspect="1"/>
          </p:cNvPicPr>
          <p:nvPr/>
        </p:nvPicPr>
        <p:blipFill>
          <a:blip r:embed="rId4"/>
          <a:stretch>
            <a:fillRect/>
          </a:stretch>
        </p:blipFill>
        <p:spPr>
          <a:xfrm>
            <a:off x="1026942" y="381420"/>
            <a:ext cx="9988060" cy="5934973"/>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720877" y="179388"/>
            <a:ext cx="8596668" cy="1320800"/>
          </a:xfrm>
        </p:spPr>
        <p:txBody>
          <a:bodyPr spcFirstLastPara="1" vert="horz" wrap="square" lIns="0" tIns="45700" rIns="0" bIns="0" rtlCol="0" anchor="ctr" anchorCtr="0">
            <a:normAutofit/>
          </a:bodyPr>
          <a:lstStyle/>
          <a:p>
            <a:pPr marL="12700"/>
            <a:r>
              <a:rPr lang="en-US" sz="3800" b="0" i="0" u="none" strike="noStrike" cap="none" dirty="0">
                <a:latin typeface="Open Sans" panose="020B0606030504020204" pitchFamily="34" charset="0"/>
                <a:ea typeface="Open Sans"/>
                <a:cs typeface="Open Sans"/>
                <a:sym typeface="Open Sans"/>
              </a:rPr>
              <a:t>E/M</a:t>
            </a:r>
            <a:r>
              <a:rPr lang="en-US" sz="3800" b="0" i="0" u="none" strike="noStrike" cap="none" spc="-11" dirty="0">
                <a:latin typeface="Open Sans" panose="020B0606030504020204" pitchFamily="34" charset="0"/>
                <a:ea typeface="Open Sans"/>
                <a:cs typeface="Open Sans"/>
                <a:sym typeface="Open Sans"/>
              </a:rPr>
              <a:t> </a:t>
            </a:r>
            <a:r>
              <a:rPr lang="en-US" sz="3800" b="0" i="0" u="none" strike="noStrike" cap="none" dirty="0">
                <a:latin typeface="Open Sans" panose="020B0606030504020204" pitchFamily="34" charset="0"/>
                <a:ea typeface="Open Sans"/>
                <a:cs typeface="Open Sans"/>
                <a:sym typeface="Open Sans"/>
              </a:rPr>
              <a:t>Profile</a:t>
            </a:r>
            <a:r>
              <a:rPr lang="en-US" sz="3800" b="0" i="0" u="none" strike="noStrike" cap="none" spc="-5" dirty="0">
                <a:latin typeface="Open Sans" panose="020B0606030504020204" pitchFamily="34" charset="0"/>
                <a:ea typeface="Open Sans"/>
                <a:cs typeface="Open Sans"/>
                <a:sym typeface="Open Sans"/>
              </a:rPr>
              <a:t> </a:t>
            </a:r>
            <a:r>
              <a:rPr lang="en-US" sz="3800" b="0" i="0" u="none" strike="noStrike" cap="none" dirty="0">
                <a:latin typeface="Open Sans" panose="020B0606030504020204" pitchFamily="34" charset="0"/>
                <a:ea typeface="Open Sans"/>
                <a:cs typeface="Open Sans"/>
                <a:sym typeface="Open Sans"/>
              </a:rPr>
              <a:t>for</a:t>
            </a:r>
            <a:r>
              <a:rPr lang="en-US" sz="3800" b="0" i="0" u="none" strike="noStrike" cap="none" spc="-11" dirty="0">
                <a:latin typeface="Open Sans" panose="020B0606030504020204" pitchFamily="34" charset="0"/>
                <a:ea typeface="Open Sans"/>
                <a:cs typeface="Open Sans"/>
                <a:sym typeface="Open Sans"/>
              </a:rPr>
              <a:t> </a:t>
            </a:r>
            <a:r>
              <a:rPr lang="en-US" sz="3800" b="0" i="0" u="none" strike="noStrike" cap="none" dirty="0">
                <a:latin typeface="Open Sans" panose="020B0606030504020204" pitchFamily="34" charset="0"/>
                <a:ea typeface="Open Sans"/>
                <a:cs typeface="Open Sans"/>
                <a:sym typeface="Open Sans"/>
              </a:rPr>
              <a:t>Medicare</a:t>
            </a:r>
            <a:r>
              <a:rPr lang="en-US" sz="3800" b="0" i="0" u="none" strike="noStrike" cap="none" spc="-5" dirty="0">
                <a:latin typeface="Open Sans" panose="020B0606030504020204" pitchFamily="34" charset="0"/>
                <a:ea typeface="Open Sans"/>
                <a:cs typeface="Open Sans"/>
                <a:sym typeface="Open Sans"/>
              </a:rPr>
              <a:t> 4/1/2025-3/31/2026</a:t>
            </a:r>
            <a:endParaRPr lang="en-US" sz="3800" b="0" i="0" u="none" strike="noStrike" cap="none" spc="-11" dirty="0">
              <a:latin typeface="Open Sans" panose="020B0606030504020204" pitchFamily="34" charset="0"/>
              <a:ea typeface="Open Sans"/>
              <a:cs typeface="Open Sans"/>
              <a:sym typeface="Open Sans"/>
            </a:endParaRPr>
          </a:p>
        </p:txBody>
      </p:sp>
      <p:sp>
        <p:nvSpPr>
          <p:cNvPr id="4" name="object 4"/>
          <p:cNvSpPr txBox="1">
            <a:spLocks noGrp="1"/>
          </p:cNvSpPr>
          <p:nvPr>
            <p:ph type="sldNum" sz="quarter" idx="12"/>
          </p:nvPr>
        </p:nvSpPr>
        <p:spPr>
          <a:xfrm>
            <a:off x="0" y="-179388"/>
            <a:ext cx="0" cy="358776"/>
          </a:xfrm>
          <a:prstGeom prst="rect">
            <a:avLst/>
          </a:prstGeom>
        </p:spPr>
        <p:txBody>
          <a:bodyPr vert="horz" wrap="square" lIns="0" tIns="0" rIns="0" bIns="0" rtlCol="0" anchor="ctr">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
              <a:lnSpc>
                <a:spcPts val="1431"/>
              </a:lnSpc>
              <a:spcAft>
                <a:spcPts val="600"/>
              </a:spcAft>
            </a:pPr>
            <a:fld id="{B6F15528-21DE-4FAA-801E-634DDDAF4B2B}" type="slidenum">
              <a:rPr lang="en-US" smtClean="0"/>
              <a:pPr marL="38099">
                <a:lnSpc>
                  <a:spcPts val="1431"/>
                </a:lnSpc>
                <a:spcAft>
                  <a:spcPts val="600"/>
                </a:spcAft>
              </a:pPr>
              <a:t>39</a:t>
            </a:fld>
            <a:endParaRPr lang="en-US" spc="-25" dirty="0"/>
          </a:p>
        </p:txBody>
      </p:sp>
      <p:pic>
        <p:nvPicPr>
          <p:cNvPr id="7" name="Picture 6">
            <a:extLst>
              <a:ext uri="{FF2B5EF4-FFF2-40B4-BE49-F238E27FC236}">
                <a16:creationId xmlns:a16="http://schemas.microsoft.com/office/drawing/2014/main" id="{DC818ABC-1087-7FFA-F74E-BC381C50D481}"/>
              </a:ext>
            </a:extLst>
          </p:cNvPr>
          <p:cNvPicPr>
            <a:picLocks noChangeAspect="1"/>
          </p:cNvPicPr>
          <p:nvPr/>
        </p:nvPicPr>
        <p:blipFill>
          <a:blip r:embed="rId2"/>
          <a:stretch>
            <a:fillRect/>
          </a:stretch>
        </p:blipFill>
        <p:spPr>
          <a:xfrm>
            <a:off x="1032285" y="1607076"/>
            <a:ext cx="7973852" cy="4673981"/>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6939" y="1483233"/>
            <a:ext cx="9448800" cy="3315651"/>
          </a:xfrm>
          <a:prstGeom prst="rect">
            <a:avLst/>
          </a:prstGeom>
        </p:spPr>
        <p:txBody>
          <a:bodyPr vert="horz" wrap="square" lIns="0" tIns="57785" rIns="0" bIns="0" rtlCol="0">
            <a:spAutoFit/>
          </a:bodyPr>
          <a:lstStyle/>
          <a:p>
            <a:pPr marL="355591" marR="5080" indent="-343526">
              <a:lnSpc>
                <a:spcPts val="2811"/>
              </a:lnSpc>
              <a:spcBef>
                <a:spcPts val="455"/>
              </a:spcBef>
              <a:buClr>
                <a:srgbClr val="171E76"/>
              </a:buClr>
              <a:buChar char="•"/>
              <a:tabLst>
                <a:tab pos="355591" algn="l"/>
              </a:tabLst>
            </a:pPr>
            <a:r>
              <a:rPr sz="2000" dirty="0">
                <a:latin typeface="Open Sans" panose="020B0606030504020204" pitchFamily="34" charset="0"/>
                <a:ea typeface="Open Sans" panose="020B0606030504020204" pitchFamily="34" charset="0"/>
                <a:cs typeface="Open Sans" panose="020B0606030504020204" pitchFamily="34" charset="0"/>
              </a:rPr>
              <a:t>Explain</a:t>
            </a:r>
            <a:r>
              <a:rPr sz="2000" spc="-4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the</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steps</a:t>
            </a:r>
            <a:r>
              <a:rPr sz="2000" spc="-31"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in</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the</a:t>
            </a:r>
            <a:r>
              <a:rPr sz="2000" spc="-31"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Revenue</a:t>
            </a:r>
            <a:r>
              <a:rPr sz="2000" spc="-6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Cycle</a:t>
            </a:r>
            <a:r>
              <a:rPr sz="2000" spc="-5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and</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where</a:t>
            </a:r>
            <a:r>
              <a:rPr sz="2000" spc="-40" dirty="0">
                <a:latin typeface="Open Sans" panose="020B0606030504020204" pitchFamily="34" charset="0"/>
                <a:ea typeface="Open Sans" panose="020B0606030504020204" pitchFamily="34" charset="0"/>
                <a:cs typeface="Open Sans" panose="020B0606030504020204" pitchFamily="34" charset="0"/>
              </a:rPr>
              <a:t> </a:t>
            </a:r>
            <a:r>
              <a:rPr sz="2000" spc="-11" dirty="0">
                <a:latin typeface="Open Sans" panose="020B0606030504020204" pitchFamily="34" charset="0"/>
                <a:ea typeface="Open Sans" panose="020B0606030504020204" pitchFamily="34" charset="0"/>
                <a:cs typeface="Open Sans" panose="020B0606030504020204" pitchFamily="34" charset="0"/>
              </a:rPr>
              <a:t>roadblocks </a:t>
            </a:r>
            <a:r>
              <a:rPr sz="2000" dirty="0">
                <a:latin typeface="Open Sans" panose="020B0606030504020204" pitchFamily="34" charset="0"/>
                <a:ea typeface="Open Sans" panose="020B0606030504020204" pitchFamily="34" charset="0"/>
                <a:cs typeface="Open Sans" panose="020B0606030504020204" pitchFamily="34" charset="0"/>
              </a:rPr>
              <a:t>can</a:t>
            </a:r>
            <a:r>
              <a:rPr sz="2000" spc="-51"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occur</a:t>
            </a:r>
            <a:r>
              <a:rPr sz="2000" spc="-4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to</a:t>
            </a:r>
            <a:r>
              <a:rPr sz="2000" spc="-2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jeopardize</a:t>
            </a:r>
            <a:r>
              <a:rPr sz="2000" spc="-4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cash</a:t>
            </a:r>
            <a:r>
              <a:rPr sz="2000" spc="-31" dirty="0">
                <a:latin typeface="Open Sans" panose="020B0606030504020204" pitchFamily="34" charset="0"/>
                <a:ea typeface="Open Sans" panose="020B0606030504020204" pitchFamily="34" charset="0"/>
                <a:cs typeface="Open Sans" panose="020B0606030504020204" pitchFamily="34" charset="0"/>
              </a:rPr>
              <a:t> </a:t>
            </a:r>
            <a:r>
              <a:rPr sz="2000" spc="-11" dirty="0">
                <a:latin typeface="Open Sans" panose="020B0606030504020204" pitchFamily="34" charset="0"/>
                <a:ea typeface="Open Sans" panose="020B0606030504020204" pitchFamily="34" charset="0"/>
                <a:cs typeface="Open Sans" panose="020B0606030504020204" pitchFamily="34" charset="0"/>
              </a:rPr>
              <a:t>flow.</a:t>
            </a:r>
            <a:endParaRPr sz="2000" dirty="0">
              <a:latin typeface="Open Sans" panose="020B0606030504020204" pitchFamily="34" charset="0"/>
              <a:ea typeface="Open Sans" panose="020B0606030504020204" pitchFamily="34" charset="0"/>
              <a:cs typeface="Open Sans" panose="020B0606030504020204" pitchFamily="34" charset="0"/>
            </a:endParaRPr>
          </a:p>
          <a:p>
            <a:pPr marL="355591" marR="723882" indent="-343526">
              <a:lnSpc>
                <a:spcPts val="2811"/>
              </a:lnSpc>
              <a:spcBef>
                <a:spcPts val="991"/>
              </a:spcBef>
              <a:buClr>
                <a:srgbClr val="171E76"/>
              </a:buClr>
              <a:buChar char="•"/>
              <a:tabLst>
                <a:tab pos="355591" algn="l"/>
              </a:tabLst>
            </a:pPr>
            <a:r>
              <a:rPr sz="2000" dirty="0">
                <a:latin typeface="Open Sans" panose="020B0606030504020204" pitchFamily="34" charset="0"/>
                <a:ea typeface="Open Sans" panose="020B0606030504020204" pitchFamily="34" charset="0"/>
                <a:cs typeface="Open Sans" panose="020B0606030504020204" pitchFamily="34" charset="0"/>
              </a:rPr>
              <a:t>Discuss</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Revenue</a:t>
            </a:r>
            <a:r>
              <a:rPr sz="2000" spc="-6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Cycle</a:t>
            </a:r>
            <a:r>
              <a:rPr sz="2000" spc="-51"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benchmarks</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that</a:t>
            </a:r>
            <a:r>
              <a:rPr sz="2000" spc="-4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can</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be</a:t>
            </a:r>
            <a:r>
              <a:rPr sz="2000" spc="-2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used</a:t>
            </a:r>
            <a:r>
              <a:rPr sz="2000" spc="-31" dirty="0">
                <a:latin typeface="Open Sans" panose="020B0606030504020204" pitchFamily="34" charset="0"/>
                <a:ea typeface="Open Sans" panose="020B0606030504020204" pitchFamily="34" charset="0"/>
                <a:cs typeface="Open Sans" panose="020B0606030504020204" pitchFamily="34" charset="0"/>
              </a:rPr>
              <a:t> </a:t>
            </a:r>
            <a:r>
              <a:rPr sz="2000" spc="-25" dirty="0">
                <a:latin typeface="Open Sans" panose="020B0606030504020204" pitchFamily="34" charset="0"/>
                <a:ea typeface="Open Sans" panose="020B0606030504020204" pitchFamily="34" charset="0"/>
                <a:cs typeface="Open Sans" panose="020B0606030504020204" pitchFamily="34" charset="0"/>
              </a:rPr>
              <a:t>by </a:t>
            </a:r>
            <a:r>
              <a:rPr sz="2000" dirty="0">
                <a:latin typeface="Open Sans" panose="020B0606030504020204" pitchFamily="34" charset="0"/>
                <a:ea typeface="Open Sans" panose="020B0606030504020204" pitchFamily="34" charset="0"/>
                <a:cs typeface="Open Sans" panose="020B0606030504020204" pitchFamily="34" charset="0"/>
              </a:rPr>
              <a:t>Cancer</a:t>
            </a:r>
            <a:r>
              <a:rPr sz="2000" spc="-4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Practices</a:t>
            </a:r>
            <a:r>
              <a:rPr sz="2000" spc="-31"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to</a:t>
            </a:r>
            <a:r>
              <a:rPr sz="2000" spc="-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improve</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billing</a:t>
            </a:r>
            <a:r>
              <a:rPr sz="2000" spc="-15" dirty="0">
                <a:latin typeface="Open Sans" panose="020B0606030504020204" pitchFamily="34" charset="0"/>
                <a:ea typeface="Open Sans" panose="020B0606030504020204" pitchFamily="34" charset="0"/>
                <a:cs typeface="Open Sans" panose="020B0606030504020204" pitchFamily="34" charset="0"/>
              </a:rPr>
              <a:t> </a:t>
            </a:r>
            <a:r>
              <a:rPr sz="2000" spc="-11" dirty="0">
                <a:latin typeface="Open Sans" panose="020B0606030504020204" pitchFamily="34" charset="0"/>
                <a:ea typeface="Open Sans" panose="020B0606030504020204" pitchFamily="34" charset="0"/>
                <a:cs typeface="Open Sans" panose="020B0606030504020204" pitchFamily="34" charset="0"/>
              </a:rPr>
              <a:t>pr</a:t>
            </a:r>
            <a:r>
              <a:rPr lang="en-US" sz="2000" spc="-11" dirty="0">
                <a:latin typeface="Open Sans" panose="020B0606030504020204" pitchFamily="34" charset="0"/>
                <a:ea typeface="Open Sans" panose="020B0606030504020204" pitchFamily="34" charset="0"/>
                <a:cs typeface="Open Sans" panose="020B0606030504020204" pitchFamily="34" charset="0"/>
              </a:rPr>
              <a:t>ocesses</a:t>
            </a:r>
            <a:r>
              <a:rPr sz="2000" spc="-11" dirty="0">
                <a:latin typeface="Open Sans" panose="020B0606030504020204" pitchFamily="34" charset="0"/>
                <a:ea typeface="Open Sans" panose="020B0606030504020204" pitchFamily="34" charset="0"/>
                <a:cs typeface="Open Sans" panose="020B0606030504020204" pitchFamily="34" charset="0"/>
              </a:rPr>
              <a:t>.</a:t>
            </a:r>
            <a:endParaRPr sz="2000" dirty="0">
              <a:latin typeface="Open Sans" panose="020B0606030504020204" pitchFamily="34" charset="0"/>
              <a:ea typeface="Open Sans" panose="020B0606030504020204" pitchFamily="34" charset="0"/>
              <a:cs typeface="Open Sans" panose="020B0606030504020204" pitchFamily="34" charset="0"/>
            </a:endParaRPr>
          </a:p>
          <a:p>
            <a:pPr marL="355591" marR="483223" indent="-343526">
              <a:lnSpc>
                <a:spcPts val="2811"/>
              </a:lnSpc>
              <a:spcBef>
                <a:spcPts val="995"/>
              </a:spcBef>
              <a:buClr>
                <a:srgbClr val="171E76"/>
              </a:buClr>
              <a:buChar char="•"/>
              <a:tabLst>
                <a:tab pos="355591" algn="l"/>
              </a:tabLst>
            </a:pPr>
            <a:r>
              <a:rPr sz="2000" dirty="0">
                <a:latin typeface="Open Sans" panose="020B0606030504020204" pitchFamily="34" charset="0"/>
                <a:ea typeface="Open Sans" panose="020B0606030504020204" pitchFamily="34" charset="0"/>
                <a:cs typeface="Open Sans" panose="020B0606030504020204" pitchFamily="34" charset="0"/>
              </a:rPr>
              <a:t>Provide</a:t>
            </a:r>
            <a:r>
              <a:rPr sz="2000" spc="-51"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national-</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and</a:t>
            </a:r>
            <a:r>
              <a:rPr sz="2000" spc="-40" dirty="0">
                <a:latin typeface="Open Sans" panose="020B0606030504020204" pitchFamily="34" charset="0"/>
                <a:ea typeface="Open Sans" panose="020B0606030504020204" pitchFamily="34" charset="0"/>
                <a:cs typeface="Open Sans" panose="020B0606030504020204" pitchFamily="34" charset="0"/>
              </a:rPr>
              <a:t> </a:t>
            </a:r>
            <a:r>
              <a:rPr sz="2000" spc="-20" dirty="0">
                <a:latin typeface="Open Sans" panose="020B0606030504020204" pitchFamily="34" charset="0"/>
                <a:ea typeface="Open Sans" panose="020B0606030504020204" pitchFamily="34" charset="0"/>
                <a:cs typeface="Open Sans" panose="020B0606030504020204" pitchFamily="34" charset="0"/>
              </a:rPr>
              <a:t>state-</a:t>
            </a:r>
            <a:r>
              <a:rPr sz="2000" dirty="0">
                <a:latin typeface="Open Sans" panose="020B0606030504020204" pitchFamily="34" charset="0"/>
                <a:ea typeface="Open Sans" panose="020B0606030504020204" pitchFamily="34" charset="0"/>
                <a:cs typeface="Open Sans" panose="020B0606030504020204" pitchFamily="34" charset="0"/>
              </a:rPr>
              <a:t>level</a:t>
            </a:r>
            <a:r>
              <a:rPr sz="2000" spc="-4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benchmarks</a:t>
            </a:r>
            <a:r>
              <a:rPr sz="2000" spc="-6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that</a:t>
            </a:r>
            <a:r>
              <a:rPr sz="2000" spc="-2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can</a:t>
            </a:r>
            <a:r>
              <a:rPr sz="2000" spc="-40" dirty="0">
                <a:latin typeface="Open Sans" panose="020B0606030504020204" pitchFamily="34" charset="0"/>
                <a:ea typeface="Open Sans" panose="020B0606030504020204" pitchFamily="34" charset="0"/>
                <a:cs typeface="Open Sans" panose="020B0606030504020204" pitchFamily="34" charset="0"/>
              </a:rPr>
              <a:t> </a:t>
            </a:r>
            <a:r>
              <a:rPr sz="2000" spc="-20" dirty="0">
                <a:latin typeface="Open Sans" panose="020B0606030504020204" pitchFamily="34" charset="0"/>
                <a:ea typeface="Open Sans" panose="020B0606030504020204" pitchFamily="34" charset="0"/>
                <a:cs typeface="Open Sans" panose="020B0606030504020204" pitchFamily="34" charset="0"/>
              </a:rPr>
              <a:t>help </a:t>
            </a:r>
            <a:r>
              <a:rPr sz="2000" dirty="0">
                <a:latin typeface="Open Sans" panose="020B0606030504020204" pitchFamily="34" charset="0"/>
                <a:ea typeface="Open Sans" panose="020B0606030504020204" pitchFamily="34" charset="0"/>
                <a:cs typeface="Open Sans" panose="020B0606030504020204" pitchFamily="34" charset="0"/>
              </a:rPr>
              <a:t>practices</a:t>
            </a:r>
            <a:r>
              <a:rPr sz="2000" spc="-6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gauge</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the</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quality</a:t>
            </a:r>
            <a:r>
              <a:rPr sz="2000" spc="-40"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of</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their</a:t>
            </a:r>
            <a:r>
              <a:rPr sz="2000" spc="-35" dirty="0">
                <a:latin typeface="Open Sans" panose="020B0606030504020204" pitchFamily="34" charset="0"/>
                <a:ea typeface="Open Sans" panose="020B0606030504020204" pitchFamily="34" charset="0"/>
                <a:cs typeface="Open Sans" panose="020B0606030504020204" pitchFamily="34" charset="0"/>
              </a:rPr>
              <a:t> </a:t>
            </a:r>
            <a:r>
              <a:rPr sz="2000" dirty="0">
                <a:latin typeface="Open Sans" panose="020B0606030504020204" pitchFamily="34" charset="0"/>
                <a:ea typeface="Open Sans" panose="020B0606030504020204" pitchFamily="34" charset="0"/>
                <a:cs typeface="Open Sans" panose="020B0606030504020204" pitchFamily="34" charset="0"/>
              </a:rPr>
              <a:t>billing</a:t>
            </a:r>
            <a:r>
              <a:rPr sz="2000" spc="-51" dirty="0">
                <a:latin typeface="Open Sans" panose="020B0606030504020204" pitchFamily="34" charset="0"/>
                <a:ea typeface="Open Sans" panose="020B0606030504020204" pitchFamily="34" charset="0"/>
                <a:cs typeface="Open Sans" panose="020B0606030504020204" pitchFamily="34" charset="0"/>
              </a:rPr>
              <a:t> </a:t>
            </a:r>
            <a:r>
              <a:rPr sz="2000" spc="-11" dirty="0">
                <a:latin typeface="Open Sans" panose="020B0606030504020204" pitchFamily="34" charset="0"/>
                <a:ea typeface="Open Sans" panose="020B0606030504020204" pitchFamily="34" charset="0"/>
                <a:cs typeface="Open Sans" panose="020B0606030504020204" pitchFamily="34" charset="0"/>
              </a:rPr>
              <a:t>practices.</a:t>
            </a:r>
            <a:endParaRPr lang="en-US" sz="2000" spc="-11" dirty="0">
              <a:latin typeface="Open Sans" panose="020B0606030504020204" pitchFamily="34" charset="0"/>
              <a:ea typeface="Open Sans" panose="020B0606030504020204" pitchFamily="34" charset="0"/>
              <a:cs typeface="Open Sans" panose="020B0606030504020204" pitchFamily="34" charset="0"/>
            </a:endParaRPr>
          </a:p>
          <a:p>
            <a:pPr marL="355591" marR="483223" indent="-343526">
              <a:lnSpc>
                <a:spcPts val="2811"/>
              </a:lnSpc>
              <a:spcBef>
                <a:spcPts val="995"/>
              </a:spcBef>
              <a:buClr>
                <a:srgbClr val="171E76"/>
              </a:buClr>
              <a:buChar char="•"/>
              <a:tabLst>
                <a:tab pos="355591" algn="l"/>
              </a:tabLst>
            </a:pPr>
            <a:r>
              <a:rPr lang="en-US" sz="2000" spc="-11" dirty="0">
                <a:latin typeface="Open Sans" panose="020B0606030504020204" pitchFamily="34" charset="0"/>
                <a:ea typeface="Open Sans" panose="020B0606030504020204" pitchFamily="34" charset="0"/>
                <a:cs typeface="Open Sans" panose="020B0606030504020204" pitchFamily="34" charset="0"/>
              </a:rPr>
              <a:t>Demonstrate participation by practices in Care Management and Remote Management</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descr="$PPTXTitle"/>
          <p:cNvSpPr txBox="1">
            <a:spLocks noGrp="1"/>
          </p:cNvSpPr>
          <p:nvPr>
            <p:ph type="title"/>
          </p:nvPr>
        </p:nvSpPr>
        <p:spPr>
          <a:xfrm>
            <a:off x="335280" y="712167"/>
            <a:ext cx="11521440" cy="495905"/>
          </a:xfrm>
          <a:prstGeom prst="rect">
            <a:avLst/>
          </a:prstGeom>
        </p:spPr>
        <p:txBody>
          <a:bodyPr spcFirstLastPara="1" vert="horz" wrap="square" lIns="0" tIns="12065" rIns="0" bIns="0" rtlCol="0" anchor="ctr" anchorCtr="0">
            <a:spAutoFit/>
          </a:bodyPr>
          <a:lstStyle/>
          <a:p>
            <a:pPr marL="12700">
              <a:spcBef>
                <a:spcPts val="95"/>
              </a:spcBef>
            </a:pPr>
            <a:r>
              <a:rPr dirty="0"/>
              <a:t>Learning</a:t>
            </a:r>
            <a:r>
              <a:rPr spc="-169" dirty="0"/>
              <a:t> </a:t>
            </a:r>
            <a:r>
              <a:rPr spc="-11" dirty="0"/>
              <a:t>Objectives</a:t>
            </a:r>
            <a:endParaRPr dirty="0"/>
          </a:p>
        </p:txBody>
      </p:sp>
      <p:sp>
        <p:nvSpPr>
          <p:cNvPr id="5" name="object 5"/>
          <p:cNvSpPr txBox="1"/>
          <p:nvPr/>
        </p:nvSpPr>
        <p:spPr>
          <a:xfrm>
            <a:off x="4760215" y="6339941"/>
            <a:ext cx="2667635" cy="566822"/>
          </a:xfrm>
          <a:prstGeom prst="rect">
            <a:avLst/>
          </a:prstGeom>
        </p:spPr>
        <p:txBody>
          <a:bodyPr vert="horz" wrap="square" lIns="0" tIns="12700" rIns="0" bIns="0" rtlCol="0">
            <a:spAutoFit/>
          </a:bodyPr>
          <a:lstStyle/>
          <a:p>
            <a:pPr algn="ctr">
              <a:spcBef>
                <a:spcPts val="100"/>
              </a:spcBef>
            </a:pPr>
            <a:r>
              <a:rPr sz="1200" dirty="0">
                <a:solidFill>
                  <a:srgbClr val="9F9FA3"/>
                </a:solidFill>
                <a:latin typeface="Open Sans" panose="020B0606030504020204" pitchFamily="34" charset="0"/>
                <a:cs typeface="Open Sans" panose="020B0606030504020204" pitchFamily="34" charset="0"/>
              </a:rPr>
              <a:t>Do</a:t>
            </a:r>
            <a:r>
              <a:rPr sz="1200" spc="-35" dirty="0">
                <a:solidFill>
                  <a:srgbClr val="9F9FA3"/>
                </a:solidFill>
                <a:latin typeface="Open Sans" panose="020B0606030504020204" pitchFamily="34" charset="0"/>
                <a:cs typeface="Open Sans" panose="020B0606030504020204" pitchFamily="34" charset="0"/>
              </a:rPr>
              <a:t> </a:t>
            </a:r>
            <a:r>
              <a:rPr sz="1200" dirty="0">
                <a:solidFill>
                  <a:srgbClr val="9F9FA3"/>
                </a:solidFill>
                <a:latin typeface="Open Sans" panose="020B0606030504020204" pitchFamily="34" charset="0"/>
                <a:cs typeface="Open Sans" panose="020B0606030504020204" pitchFamily="34" charset="0"/>
              </a:rPr>
              <a:t>not</a:t>
            </a:r>
            <a:r>
              <a:rPr sz="1200" spc="-31" dirty="0">
                <a:solidFill>
                  <a:srgbClr val="9F9FA3"/>
                </a:solidFill>
                <a:latin typeface="Open Sans" panose="020B0606030504020204" pitchFamily="34" charset="0"/>
                <a:cs typeface="Open Sans" panose="020B0606030504020204" pitchFamily="34" charset="0"/>
              </a:rPr>
              <a:t> </a:t>
            </a:r>
            <a:r>
              <a:rPr sz="1200" dirty="0">
                <a:solidFill>
                  <a:srgbClr val="9F9FA3"/>
                </a:solidFill>
                <a:latin typeface="Open Sans" panose="020B0606030504020204" pitchFamily="34" charset="0"/>
                <a:cs typeface="Open Sans" panose="020B0606030504020204" pitchFamily="34" charset="0"/>
              </a:rPr>
              <a:t>reproduce</a:t>
            </a:r>
            <a:r>
              <a:rPr sz="1200" spc="-65" dirty="0">
                <a:solidFill>
                  <a:srgbClr val="9F9FA3"/>
                </a:solidFill>
                <a:latin typeface="Open Sans" panose="020B0606030504020204" pitchFamily="34" charset="0"/>
                <a:cs typeface="Open Sans" panose="020B0606030504020204" pitchFamily="34" charset="0"/>
              </a:rPr>
              <a:t> </a:t>
            </a:r>
            <a:r>
              <a:rPr sz="1200" dirty="0">
                <a:solidFill>
                  <a:srgbClr val="9F9FA3"/>
                </a:solidFill>
                <a:latin typeface="Open Sans" panose="020B0606030504020204" pitchFamily="34" charset="0"/>
                <a:cs typeface="Open Sans" panose="020B0606030504020204" pitchFamily="34" charset="0"/>
              </a:rPr>
              <a:t>without</a:t>
            </a:r>
            <a:r>
              <a:rPr sz="1200" spc="-31" dirty="0">
                <a:solidFill>
                  <a:srgbClr val="9F9FA3"/>
                </a:solidFill>
                <a:latin typeface="Open Sans" panose="020B0606030504020204" pitchFamily="34" charset="0"/>
                <a:cs typeface="Open Sans" panose="020B0606030504020204" pitchFamily="34" charset="0"/>
              </a:rPr>
              <a:t> </a:t>
            </a:r>
            <a:r>
              <a:rPr sz="1200" dirty="0">
                <a:solidFill>
                  <a:srgbClr val="9F9FA3"/>
                </a:solidFill>
                <a:latin typeface="Open Sans" panose="020B0606030504020204" pitchFamily="34" charset="0"/>
                <a:cs typeface="Open Sans" panose="020B0606030504020204" pitchFamily="34" charset="0"/>
              </a:rPr>
              <a:t>permission</a:t>
            </a:r>
            <a:r>
              <a:rPr sz="1200" spc="-65" dirty="0">
                <a:solidFill>
                  <a:srgbClr val="9F9FA3"/>
                </a:solidFill>
                <a:latin typeface="Open Sans" panose="020B0606030504020204" pitchFamily="34" charset="0"/>
                <a:cs typeface="Open Sans" panose="020B0606030504020204" pitchFamily="34" charset="0"/>
              </a:rPr>
              <a:t> </a:t>
            </a:r>
            <a:r>
              <a:rPr sz="1200" spc="-25" dirty="0">
                <a:solidFill>
                  <a:srgbClr val="9F9FA3"/>
                </a:solidFill>
                <a:latin typeface="Open Sans" panose="020B0606030504020204" pitchFamily="34" charset="0"/>
                <a:cs typeface="Open Sans" panose="020B0606030504020204" pitchFamily="34" charset="0"/>
              </a:rPr>
              <a:t>of</a:t>
            </a:r>
            <a:endParaRPr sz="1200" dirty="0">
              <a:latin typeface="Open Sans" panose="020B0606030504020204" pitchFamily="34" charset="0"/>
              <a:cs typeface="Open Sans" panose="020B0606030504020204" pitchFamily="34" charset="0"/>
            </a:endParaRPr>
          </a:p>
          <a:p>
            <a:pPr marL="3811" algn="ctr"/>
            <a:r>
              <a:rPr sz="1200" dirty="0">
                <a:solidFill>
                  <a:srgbClr val="9F9FA3"/>
                </a:solidFill>
                <a:latin typeface="Open Sans" panose="020B0606030504020204" pitchFamily="34" charset="0"/>
                <a:cs typeface="Open Sans" panose="020B0606030504020204" pitchFamily="34" charset="0"/>
              </a:rPr>
              <a:t>the</a:t>
            </a:r>
            <a:r>
              <a:rPr sz="1200" spc="-25" dirty="0">
                <a:solidFill>
                  <a:srgbClr val="9F9FA3"/>
                </a:solidFill>
                <a:latin typeface="Open Sans" panose="020B0606030504020204" pitchFamily="34" charset="0"/>
                <a:cs typeface="Open Sans" panose="020B0606030504020204" pitchFamily="34" charset="0"/>
              </a:rPr>
              <a:t> </a:t>
            </a:r>
            <a:r>
              <a:rPr sz="1200" spc="-11" dirty="0">
                <a:solidFill>
                  <a:srgbClr val="9F9FA3"/>
                </a:solidFill>
                <a:latin typeface="Open Sans" panose="020B0606030504020204" pitchFamily="34" charset="0"/>
                <a:cs typeface="Open Sans" panose="020B0606030504020204" pitchFamily="34" charset="0"/>
              </a:rPr>
              <a:t>author</a:t>
            </a:r>
            <a:endParaRPr sz="1200" dirty="0">
              <a:latin typeface="Open Sans" panose="020B0606030504020204" pitchFamily="34" charset="0"/>
              <a:cs typeface="Open Sans" panose="020B0606030504020204" pitchFamily="34" charset="0"/>
            </a:endParaRPr>
          </a:p>
        </p:txBody>
      </p:sp>
      <p:sp>
        <p:nvSpPr>
          <p:cNvPr id="6" name="object 6"/>
          <p:cNvSpPr txBox="1"/>
          <p:nvPr/>
        </p:nvSpPr>
        <p:spPr>
          <a:xfrm>
            <a:off x="11824209" y="6431078"/>
            <a:ext cx="110489" cy="197490"/>
          </a:xfrm>
          <a:prstGeom prst="rect">
            <a:avLst/>
          </a:prstGeom>
        </p:spPr>
        <p:txBody>
          <a:bodyPr vert="horz" wrap="square" lIns="0" tIns="12700" rIns="0" bIns="0" rtlCol="0">
            <a:spAutoFit/>
          </a:bodyPr>
          <a:lstStyle/>
          <a:p>
            <a:pPr marL="12700">
              <a:spcBef>
                <a:spcPts val="100"/>
              </a:spcBef>
            </a:pPr>
            <a:r>
              <a:rPr sz="1200" spc="-51" dirty="0">
                <a:solidFill>
                  <a:srgbClr val="BEBEBE"/>
                </a:solidFill>
                <a:latin typeface="Open Sans" panose="020B0606030504020204" pitchFamily="34" charset="0"/>
                <a:cs typeface="Open Sans" panose="020B0606030504020204" pitchFamily="34" charset="0"/>
              </a:rPr>
              <a:t>5</a:t>
            </a:r>
            <a:endParaRPr sz="1200" dirty="0">
              <a:latin typeface="Open Sans" panose="020B0606030504020204" pitchFamily="34" charset="0"/>
              <a:cs typeface="Open Sans" panose="020B0606030504020204" pitchFamily="34" charset="0"/>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B12C2-D626-093B-52E9-8AB3F498B035}"/>
              </a:ext>
            </a:extLst>
          </p:cNvPr>
          <p:cNvSpPr>
            <a:spLocks noGrp="1"/>
          </p:cNvSpPr>
          <p:nvPr>
            <p:ph type="ctrTitle"/>
          </p:nvPr>
        </p:nvSpPr>
        <p:spPr>
          <a:xfrm>
            <a:off x="1706879" y="2377440"/>
            <a:ext cx="9392529" cy="1645920"/>
          </a:xfrm>
        </p:spPr>
        <p:txBody>
          <a:bodyPr/>
          <a:lstStyle/>
          <a:p>
            <a:r>
              <a:rPr lang="en-US" dirty="0">
                <a:solidFill>
                  <a:schemeClr val="tx1"/>
                </a:solidFill>
              </a:rPr>
              <a:t>Care Management Stats 2025-2026</a:t>
            </a:r>
          </a:p>
        </p:txBody>
      </p:sp>
    </p:spTree>
    <p:extLst>
      <p:ext uri="{BB962C8B-B14F-4D97-AF65-F5344CB8AC3E}">
        <p14:creationId xmlns:p14="http://schemas.microsoft.com/office/powerpoint/2010/main" val="150801678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04EE-E21D-18A2-0692-11EDC884F288}"/>
              </a:ext>
            </a:extLst>
          </p:cNvPr>
          <p:cNvSpPr>
            <a:spLocks noGrp="1"/>
          </p:cNvSpPr>
          <p:nvPr>
            <p:ph type="title"/>
          </p:nvPr>
        </p:nvSpPr>
        <p:spPr>
          <a:xfrm>
            <a:off x="794130" y="339634"/>
            <a:ext cx="8596668" cy="1320800"/>
          </a:xfrm>
        </p:spPr>
        <p:txBody>
          <a:bodyPr wrap="square" anchor="ctr">
            <a:normAutofit/>
          </a:bodyPr>
          <a:lstStyle/>
          <a:p>
            <a:r>
              <a:rPr lang="en-US" dirty="0"/>
              <a:t>RPM/RTM 4/1/2025-3/31/2026</a:t>
            </a:r>
          </a:p>
        </p:txBody>
      </p:sp>
      <p:graphicFrame>
        <p:nvGraphicFramePr>
          <p:cNvPr id="5" name="Table 4">
            <a:extLst>
              <a:ext uri="{FF2B5EF4-FFF2-40B4-BE49-F238E27FC236}">
                <a16:creationId xmlns:a16="http://schemas.microsoft.com/office/drawing/2014/main" id="{B7CEF671-8612-2A9C-768C-134C748FF4A3}"/>
              </a:ext>
            </a:extLst>
          </p:cNvPr>
          <p:cNvGraphicFramePr>
            <a:graphicFrameLocks noGrp="1"/>
          </p:cNvGraphicFramePr>
          <p:nvPr>
            <p:extLst>
              <p:ext uri="{D42A27DB-BD31-4B8C-83A1-F6EECF244321}">
                <p14:modId xmlns:p14="http://schemas.microsoft.com/office/powerpoint/2010/main" val="1063245969"/>
              </p:ext>
            </p:extLst>
          </p:nvPr>
        </p:nvGraphicFramePr>
        <p:xfrm>
          <a:off x="1167321" y="1722430"/>
          <a:ext cx="8223477" cy="4525970"/>
        </p:xfrm>
        <a:graphic>
          <a:graphicData uri="http://schemas.openxmlformats.org/drawingml/2006/table">
            <a:tbl>
              <a:tblPr firstRow="1" bandRow="1">
                <a:tableStyleId>{8A107856-5554-42FB-B03E-39F5DBC370BA}</a:tableStyleId>
              </a:tblPr>
              <a:tblGrid>
                <a:gridCol w="3062177">
                  <a:extLst>
                    <a:ext uri="{9D8B030D-6E8A-4147-A177-3AD203B41FA5}">
                      <a16:colId xmlns:a16="http://schemas.microsoft.com/office/drawing/2014/main" val="2302146995"/>
                    </a:ext>
                  </a:extLst>
                </a:gridCol>
                <a:gridCol w="5161300">
                  <a:extLst>
                    <a:ext uri="{9D8B030D-6E8A-4147-A177-3AD203B41FA5}">
                      <a16:colId xmlns:a16="http://schemas.microsoft.com/office/drawing/2014/main" val="983912982"/>
                    </a:ext>
                  </a:extLst>
                </a:gridCol>
              </a:tblGrid>
              <a:tr h="452597">
                <a:tc>
                  <a:txBody>
                    <a:bodyPr/>
                    <a:lstStyle/>
                    <a:p>
                      <a:pPr algn="ctr" fontAlgn="b">
                        <a:buNone/>
                      </a:pPr>
                      <a:r>
                        <a:rPr lang="en-US" sz="1500" b="0" u="none" strike="noStrike" cap="none" spc="0" dirty="0">
                          <a:solidFill>
                            <a:schemeClr val="accent1"/>
                          </a:solidFill>
                          <a:effectLst/>
                        </a:rPr>
                        <a:t>Codes Billed</a:t>
                      </a:r>
                      <a:endParaRPr lang="en-US" sz="1500" b="0" i="0" u="none" strike="noStrike" cap="none" spc="0" dirty="0">
                        <a:solidFill>
                          <a:schemeClr val="accent1"/>
                        </a:solidFill>
                        <a:effectLst/>
                        <a:latin typeface="Calibri" panose="020F0502020204030204" pitchFamily="34" charset="0"/>
                      </a:endParaRPr>
                    </a:p>
                  </a:txBody>
                  <a:tcPr marL="124305" marR="21091" marT="95619" marB="95619" anchor="ctr"/>
                </a:tc>
                <a:tc>
                  <a:txBody>
                    <a:bodyPr/>
                    <a:lstStyle/>
                    <a:p>
                      <a:pPr algn="ctr" fontAlgn="b">
                        <a:buNone/>
                      </a:pPr>
                      <a:r>
                        <a:rPr lang="en-US" sz="1500" b="0" u="none" strike="noStrike" cap="none" spc="0" dirty="0">
                          <a:solidFill>
                            <a:schemeClr val="accent1"/>
                          </a:solidFill>
                          <a:effectLst/>
                        </a:rPr>
                        <a:t>Sum of Distinct Claims</a:t>
                      </a:r>
                      <a:endParaRPr lang="en-US" sz="1500" b="0" i="0" u="none" strike="noStrike" cap="none" spc="0" dirty="0">
                        <a:solidFill>
                          <a:schemeClr val="accent1"/>
                        </a:solidFill>
                        <a:effectLst/>
                        <a:latin typeface="Calibri" panose="020F0502020204030204" pitchFamily="34" charset="0"/>
                      </a:endParaRPr>
                    </a:p>
                  </a:txBody>
                  <a:tcPr marL="124305" marR="21091" marT="95619" marB="95619" anchor="ctr"/>
                </a:tc>
                <a:extLst>
                  <a:ext uri="{0D108BD9-81ED-4DB2-BD59-A6C34878D82A}">
                    <a16:rowId xmlns:a16="http://schemas.microsoft.com/office/drawing/2014/main" val="2689809060"/>
                  </a:ext>
                </a:extLst>
              </a:tr>
              <a:tr h="452597">
                <a:tc>
                  <a:txBody>
                    <a:bodyPr/>
                    <a:lstStyle/>
                    <a:p>
                      <a:pPr algn="ctr" fontAlgn="b">
                        <a:buNone/>
                      </a:pPr>
                      <a:r>
                        <a:rPr lang="en-US" sz="1500" u="none" strike="noStrike" cap="none" spc="0" dirty="0">
                          <a:solidFill>
                            <a:schemeClr val="tx1"/>
                          </a:solidFill>
                          <a:effectLst/>
                        </a:rPr>
                        <a:t>98975</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tc>
                  <a:txBody>
                    <a:bodyPr/>
                    <a:lstStyle/>
                    <a:p>
                      <a:pPr algn="ctr" fontAlgn="b">
                        <a:buNone/>
                      </a:pPr>
                      <a:r>
                        <a:rPr lang="en-US" sz="1500" u="none" strike="noStrike" cap="none" spc="0" dirty="0">
                          <a:solidFill>
                            <a:schemeClr val="tx1"/>
                          </a:solidFill>
                          <a:effectLst/>
                        </a:rPr>
                        <a:t>744</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extLst>
                  <a:ext uri="{0D108BD9-81ED-4DB2-BD59-A6C34878D82A}">
                    <a16:rowId xmlns:a16="http://schemas.microsoft.com/office/drawing/2014/main" val="3826727767"/>
                  </a:ext>
                </a:extLst>
              </a:tr>
              <a:tr h="452597">
                <a:tc>
                  <a:txBody>
                    <a:bodyPr/>
                    <a:lstStyle/>
                    <a:p>
                      <a:pPr algn="ctr" fontAlgn="b">
                        <a:buNone/>
                      </a:pPr>
                      <a:r>
                        <a:rPr lang="en-US" sz="1500" u="none" strike="noStrike" cap="none" spc="0" dirty="0">
                          <a:solidFill>
                            <a:schemeClr val="tx1"/>
                          </a:solidFill>
                          <a:effectLst/>
                        </a:rPr>
                        <a:t>98980</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tc>
                  <a:txBody>
                    <a:bodyPr/>
                    <a:lstStyle/>
                    <a:p>
                      <a:pPr algn="ctr" fontAlgn="b">
                        <a:buNone/>
                      </a:pPr>
                      <a:r>
                        <a:rPr lang="en-US" sz="1500" u="none" strike="noStrike" cap="none" spc="0" dirty="0">
                          <a:solidFill>
                            <a:schemeClr val="tx1"/>
                          </a:solidFill>
                          <a:effectLst/>
                        </a:rPr>
                        <a:t>1,949</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extLst>
                  <a:ext uri="{0D108BD9-81ED-4DB2-BD59-A6C34878D82A}">
                    <a16:rowId xmlns:a16="http://schemas.microsoft.com/office/drawing/2014/main" val="3380787345"/>
                  </a:ext>
                </a:extLst>
              </a:tr>
              <a:tr h="452597">
                <a:tc>
                  <a:txBody>
                    <a:bodyPr/>
                    <a:lstStyle/>
                    <a:p>
                      <a:pPr algn="ctr" fontAlgn="b">
                        <a:buNone/>
                      </a:pPr>
                      <a:r>
                        <a:rPr lang="en-US" sz="1500" u="none" strike="noStrike" cap="none" spc="0" dirty="0">
                          <a:solidFill>
                            <a:schemeClr val="tx1"/>
                          </a:solidFill>
                          <a:effectLst/>
                        </a:rPr>
                        <a:t>98981</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tc>
                  <a:txBody>
                    <a:bodyPr/>
                    <a:lstStyle/>
                    <a:p>
                      <a:pPr algn="ctr" fontAlgn="b">
                        <a:buNone/>
                      </a:pPr>
                      <a:r>
                        <a:rPr lang="en-US" sz="1500" u="none" strike="noStrike" cap="none" spc="0" dirty="0">
                          <a:solidFill>
                            <a:schemeClr val="tx1"/>
                          </a:solidFill>
                          <a:effectLst/>
                        </a:rPr>
                        <a:t>1,262</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extLst>
                  <a:ext uri="{0D108BD9-81ED-4DB2-BD59-A6C34878D82A}">
                    <a16:rowId xmlns:a16="http://schemas.microsoft.com/office/drawing/2014/main" val="991454598"/>
                  </a:ext>
                </a:extLst>
              </a:tr>
              <a:tr h="452597">
                <a:tc>
                  <a:txBody>
                    <a:bodyPr/>
                    <a:lstStyle/>
                    <a:p>
                      <a:pPr algn="ctr" fontAlgn="b">
                        <a:buNone/>
                      </a:pPr>
                      <a:r>
                        <a:rPr lang="en-US" sz="1500" u="none" strike="noStrike" cap="none" spc="0" dirty="0">
                          <a:solidFill>
                            <a:schemeClr val="tx1"/>
                          </a:solidFill>
                          <a:effectLst/>
                        </a:rPr>
                        <a:t>99445</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tc>
                  <a:txBody>
                    <a:bodyPr/>
                    <a:lstStyle/>
                    <a:p>
                      <a:pPr algn="ctr" fontAlgn="b">
                        <a:buNone/>
                      </a:pPr>
                      <a:r>
                        <a:rPr lang="en-US" sz="1500" u="none" strike="noStrike" cap="none" spc="0" dirty="0">
                          <a:solidFill>
                            <a:schemeClr val="tx1"/>
                          </a:solidFill>
                          <a:effectLst/>
                        </a:rPr>
                        <a:t>122</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extLst>
                  <a:ext uri="{0D108BD9-81ED-4DB2-BD59-A6C34878D82A}">
                    <a16:rowId xmlns:a16="http://schemas.microsoft.com/office/drawing/2014/main" val="4274962498"/>
                  </a:ext>
                </a:extLst>
              </a:tr>
              <a:tr h="452597">
                <a:tc>
                  <a:txBody>
                    <a:bodyPr/>
                    <a:lstStyle/>
                    <a:p>
                      <a:pPr algn="ctr" fontAlgn="b">
                        <a:buNone/>
                      </a:pPr>
                      <a:r>
                        <a:rPr lang="en-US" sz="1500" u="none" strike="noStrike" cap="none" spc="0" dirty="0">
                          <a:solidFill>
                            <a:schemeClr val="tx1"/>
                          </a:solidFill>
                          <a:effectLst/>
                        </a:rPr>
                        <a:t>99454</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tc>
                  <a:txBody>
                    <a:bodyPr/>
                    <a:lstStyle/>
                    <a:p>
                      <a:pPr algn="ctr" fontAlgn="b">
                        <a:buNone/>
                      </a:pPr>
                      <a:r>
                        <a:rPr lang="en-US" sz="1500" u="none" strike="noStrike" cap="none" spc="0" dirty="0">
                          <a:solidFill>
                            <a:schemeClr val="tx1"/>
                          </a:solidFill>
                          <a:effectLst/>
                        </a:rPr>
                        <a:t>2,342</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extLst>
                  <a:ext uri="{0D108BD9-81ED-4DB2-BD59-A6C34878D82A}">
                    <a16:rowId xmlns:a16="http://schemas.microsoft.com/office/drawing/2014/main" val="1917721085"/>
                  </a:ext>
                </a:extLst>
              </a:tr>
              <a:tr h="452597">
                <a:tc>
                  <a:txBody>
                    <a:bodyPr/>
                    <a:lstStyle/>
                    <a:p>
                      <a:pPr algn="ctr" fontAlgn="b">
                        <a:buNone/>
                      </a:pPr>
                      <a:r>
                        <a:rPr lang="en-US" sz="1500" u="none" strike="noStrike" cap="none" spc="0" dirty="0">
                          <a:solidFill>
                            <a:schemeClr val="tx1"/>
                          </a:solidFill>
                          <a:effectLst/>
                        </a:rPr>
                        <a:t>99457</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tc>
                  <a:txBody>
                    <a:bodyPr/>
                    <a:lstStyle/>
                    <a:p>
                      <a:pPr algn="ctr" fontAlgn="b">
                        <a:buNone/>
                      </a:pPr>
                      <a:r>
                        <a:rPr lang="en-US" sz="1500" u="none" strike="noStrike" cap="none" spc="0" dirty="0">
                          <a:solidFill>
                            <a:schemeClr val="tx1"/>
                          </a:solidFill>
                          <a:effectLst/>
                        </a:rPr>
                        <a:t>4,051</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extLst>
                  <a:ext uri="{0D108BD9-81ED-4DB2-BD59-A6C34878D82A}">
                    <a16:rowId xmlns:a16="http://schemas.microsoft.com/office/drawing/2014/main" val="2133164398"/>
                  </a:ext>
                </a:extLst>
              </a:tr>
              <a:tr h="452597">
                <a:tc>
                  <a:txBody>
                    <a:bodyPr/>
                    <a:lstStyle/>
                    <a:p>
                      <a:pPr algn="ctr" fontAlgn="b">
                        <a:buNone/>
                      </a:pPr>
                      <a:r>
                        <a:rPr lang="en-US" sz="1500" u="none" strike="noStrike" cap="none" spc="0" dirty="0">
                          <a:solidFill>
                            <a:schemeClr val="tx1"/>
                          </a:solidFill>
                          <a:effectLst/>
                        </a:rPr>
                        <a:t>99458</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tc>
                  <a:txBody>
                    <a:bodyPr/>
                    <a:lstStyle/>
                    <a:p>
                      <a:pPr algn="ctr" fontAlgn="b">
                        <a:buNone/>
                      </a:pPr>
                      <a:r>
                        <a:rPr lang="en-US" sz="1500" u="none" strike="noStrike" cap="none" spc="0" dirty="0">
                          <a:solidFill>
                            <a:schemeClr val="tx1"/>
                          </a:solidFill>
                          <a:effectLst/>
                        </a:rPr>
                        <a:t>2,149</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extLst>
                  <a:ext uri="{0D108BD9-81ED-4DB2-BD59-A6C34878D82A}">
                    <a16:rowId xmlns:a16="http://schemas.microsoft.com/office/drawing/2014/main" val="3480991185"/>
                  </a:ext>
                </a:extLst>
              </a:tr>
              <a:tr h="452597">
                <a:tc>
                  <a:txBody>
                    <a:bodyPr/>
                    <a:lstStyle/>
                    <a:p>
                      <a:pPr algn="ctr" fontAlgn="b">
                        <a:buNone/>
                      </a:pPr>
                      <a:r>
                        <a:rPr lang="en-US" sz="1500" u="none" strike="noStrike" cap="none" spc="0" dirty="0">
                          <a:solidFill>
                            <a:schemeClr val="tx1"/>
                          </a:solidFill>
                          <a:effectLst/>
                        </a:rPr>
                        <a:t>99470</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tc>
                  <a:txBody>
                    <a:bodyPr/>
                    <a:lstStyle/>
                    <a:p>
                      <a:pPr algn="ctr" fontAlgn="b">
                        <a:buNone/>
                      </a:pPr>
                      <a:r>
                        <a:rPr lang="en-US" sz="1500" u="none" strike="noStrike" cap="none" spc="0" dirty="0">
                          <a:solidFill>
                            <a:schemeClr val="tx1"/>
                          </a:solidFill>
                          <a:effectLst/>
                        </a:rPr>
                        <a:t>12</a:t>
                      </a:r>
                      <a:endParaRPr lang="en-US" sz="1500" b="0" i="0" u="none" strike="noStrike" cap="none" spc="0" dirty="0">
                        <a:solidFill>
                          <a:schemeClr val="tx1"/>
                        </a:solidFill>
                        <a:effectLst/>
                        <a:latin typeface="Calibri" panose="020F0502020204030204" pitchFamily="34" charset="0"/>
                      </a:endParaRPr>
                    </a:p>
                  </a:txBody>
                  <a:tcPr marL="124305" marR="21091" marT="95619" marB="95619" anchor="b"/>
                </a:tc>
                <a:extLst>
                  <a:ext uri="{0D108BD9-81ED-4DB2-BD59-A6C34878D82A}">
                    <a16:rowId xmlns:a16="http://schemas.microsoft.com/office/drawing/2014/main" val="4292279542"/>
                  </a:ext>
                </a:extLst>
              </a:tr>
              <a:tr h="452597">
                <a:tc>
                  <a:txBody>
                    <a:bodyPr/>
                    <a:lstStyle/>
                    <a:p>
                      <a:pPr algn="ctr" fontAlgn="b">
                        <a:buNone/>
                      </a:pPr>
                      <a:r>
                        <a:rPr lang="en-US" sz="1500" u="none" strike="noStrike" cap="none" spc="0" dirty="0">
                          <a:solidFill>
                            <a:schemeClr val="tx1"/>
                          </a:solidFill>
                          <a:effectLst/>
                        </a:rPr>
                        <a:t>Grand Total</a:t>
                      </a:r>
                      <a:endParaRPr lang="en-US" sz="1500" b="1" i="0" u="none" strike="noStrike" cap="none" spc="0" dirty="0">
                        <a:solidFill>
                          <a:schemeClr val="tx1"/>
                        </a:solidFill>
                        <a:effectLst/>
                        <a:latin typeface="Calibri" panose="020F0502020204030204" pitchFamily="34" charset="0"/>
                      </a:endParaRPr>
                    </a:p>
                  </a:txBody>
                  <a:tcPr marL="124305" marR="21091" marT="95619" marB="95619" anchor="b"/>
                </a:tc>
                <a:tc>
                  <a:txBody>
                    <a:bodyPr/>
                    <a:lstStyle/>
                    <a:p>
                      <a:pPr algn="ctr" fontAlgn="b">
                        <a:buNone/>
                      </a:pPr>
                      <a:r>
                        <a:rPr lang="en-US" sz="1500" u="none" strike="noStrike" cap="none" spc="0" dirty="0">
                          <a:solidFill>
                            <a:schemeClr val="tx1"/>
                          </a:solidFill>
                          <a:effectLst/>
                        </a:rPr>
                        <a:t>12,631</a:t>
                      </a:r>
                      <a:endParaRPr lang="en-US" sz="1500" b="1" i="0" u="none" strike="noStrike" cap="none" spc="0" dirty="0">
                        <a:solidFill>
                          <a:schemeClr val="tx1"/>
                        </a:solidFill>
                        <a:effectLst/>
                        <a:latin typeface="Calibri" panose="020F0502020204030204" pitchFamily="34" charset="0"/>
                      </a:endParaRPr>
                    </a:p>
                  </a:txBody>
                  <a:tcPr marL="124305" marR="21091" marT="95619" marB="95619" anchor="b"/>
                </a:tc>
                <a:extLst>
                  <a:ext uri="{0D108BD9-81ED-4DB2-BD59-A6C34878D82A}">
                    <a16:rowId xmlns:a16="http://schemas.microsoft.com/office/drawing/2014/main" val="1001504050"/>
                  </a:ext>
                </a:extLst>
              </a:tr>
            </a:tbl>
          </a:graphicData>
        </a:graphic>
      </p:graphicFrame>
    </p:spTree>
    <p:extLst>
      <p:ext uri="{BB962C8B-B14F-4D97-AF65-F5344CB8AC3E}">
        <p14:creationId xmlns:p14="http://schemas.microsoft.com/office/powerpoint/2010/main" val="339025438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67EBC-D9A9-F194-FBB2-216183A57803}"/>
              </a:ext>
            </a:extLst>
          </p:cNvPr>
          <p:cNvSpPr>
            <a:spLocks noGrp="1"/>
          </p:cNvSpPr>
          <p:nvPr>
            <p:ph type="title"/>
          </p:nvPr>
        </p:nvSpPr>
        <p:spPr>
          <a:xfrm>
            <a:off x="581540" y="148046"/>
            <a:ext cx="8596668" cy="1320800"/>
          </a:xfrm>
        </p:spPr>
        <p:txBody>
          <a:bodyPr wrap="square" anchor="ctr">
            <a:normAutofit/>
          </a:bodyPr>
          <a:lstStyle/>
          <a:p>
            <a:r>
              <a:rPr lang="en-US" sz="2600" dirty="0"/>
              <a:t>Oncology Volume (from focalPoint®)</a:t>
            </a:r>
            <a:br>
              <a:rPr lang="en-US" sz="2600" dirty="0"/>
            </a:br>
            <a:r>
              <a:rPr lang="en-US" sz="2600" b="0" dirty="0"/>
              <a:t>E/M Patients 4/1/2025-3/31/2026= 2,619, 231</a:t>
            </a:r>
          </a:p>
        </p:txBody>
      </p:sp>
      <p:graphicFrame>
        <p:nvGraphicFramePr>
          <p:cNvPr id="5" name="Content Placeholder 4">
            <a:extLst>
              <a:ext uri="{FF2B5EF4-FFF2-40B4-BE49-F238E27FC236}">
                <a16:creationId xmlns:a16="http://schemas.microsoft.com/office/drawing/2014/main" id="{579C2102-5583-3245-CC98-9C6C8422C480}"/>
              </a:ext>
            </a:extLst>
          </p:cNvPr>
          <p:cNvGraphicFramePr>
            <a:graphicFrameLocks noGrp="1"/>
          </p:cNvGraphicFramePr>
          <p:nvPr>
            <p:ph idx="1"/>
            <p:extLst>
              <p:ext uri="{D42A27DB-BD31-4B8C-83A1-F6EECF244321}">
                <p14:modId xmlns:p14="http://schemas.microsoft.com/office/powerpoint/2010/main" val="2350796801"/>
              </p:ext>
            </p:extLst>
          </p:nvPr>
        </p:nvGraphicFramePr>
        <p:xfrm>
          <a:off x="322218" y="1860732"/>
          <a:ext cx="10110651" cy="4107920"/>
        </p:xfrm>
        <a:graphic>
          <a:graphicData uri="http://schemas.openxmlformats.org/drawingml/2006/table">
            <a:tbl>
              <a:tblPr firstRow="1" bandRow="1">
                <a:tableStyleId>{5C22544A-7EE6-4342-B048-85BDC9FD1C3A}</a:tableStyleId>
              </a:tblPr>
              <a:tblGrid>
                <a:gridCol w="1860140">
                  <a:extLst>
                    <a:ext uri="{9D8B030D-6E8A-4147-A177-3AD203B41FA5}">
                      <a16:colId xmlns:a16="http://schemas.microsoft.com/office/drawing/2014/main" val="1937202575"/>
                    </a:ext>
                  </a:extLst>
                </a:gridCol>
                <a:gridCol w="4800084">
                  <a:extLst>
                    <a:ext uri="{9D8B030D-6E8A-4147-A177-3AD203B41FA5}">
                      <a16:colId xmlns:a16="http://schemas.microsoft.com/office/drawing/2014/main" val="3040756000"/>
                    </a:ext>
                  </a:extLst>
                </a:gridCol>
                <a:gridCol w="3450427">
                  <a:extLst>
                    <a:ext uri="{9D8B030D-6E8A-4147-A177-3AD203B41FA5}">
                      <a16:colId xmlns:a16="http://schemas.microsoft.com/office/drawing/2014/main" val="2671415901"/>
                    </a:ext>
                  </a:extLst>
                </a:gridCol>
              </a:tblGrid>
              <a:tr h="502557">
                <a:tc>
                  <a:txBody>
                    <a:bodyPr/>
                    <a:lstStyle/>
                    <a:p>
                      <a:r>
                        <a:rPr lang="en-US" sz="1600" b="1" dirty="0">
                          <a:solidFill>
                            <a:srgbClr val="FFFFFF"/>
                          </a:solidFill>
                        </a:rPr>
                        <a:t>Code</a:t>
                      </a:r>
                    </a:p>
                  </a:txBody>
                  <a:tcPr marL="224708" marR="134825" marT="134825" marB="134825"/>
                </a:tc>
                <a:tc>
                  <a:txBody>
                    <a:bodyPr/>
                    <a:lstStyle/>
                    <a:p>
                      <a:r>
                        <a:rPr lang="en-US" sz="1600" b="1" dirty="0">
                          <a:solidFill>
                            <a:srgbClr val="FFFFFF"/>
                          </a:solidFill>
                        </a:rPr>
                        <a:t>Brief Descriptor</a:t>
                      </a:r>
                    </a:p>
                  </a:txBody>
                  <a:tcPr marL="224708" marR="134825" marT="134825" marB="134825"/>
                </a:tc>
                <a:tc>
                  <a:txBody>
                    <a:bodyPr/>
                    <a:lstStyle/>
                    <a:p>
                      <a:r>
                        <a:rPr lang="en-US" sz="1600" b="1" dirty="0">
                          <a:solidFill>
                            <a:srgbClr val="FFFFFF"/>
                          </a:solidFill>
                        </a:rPr>
                        <a:t>Patients</a:t>
                      </a:r>
                    </a:p>
                  </a:txBody>
                  <a:tcPr marL="224708" marR="134825" marT="134825" marB="134825"/>
                </a:tc>
                <a:extLst>
                  <a:ext uri="{0D108BD9-81ED-4DB2-BD59-A6C34878D82A}">
                    <a16:rowId xmlns:a16="http://schemas.microsoft.com/office/drawing/2014/main" val="3040126238"/>
                  </a:ext>
                </a:extLst>
              </a:tr>
              <a:tr h="502557">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99490</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 Management, Staff, monthly</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50,079</a:t>
                      </a:r>
                    </a:p>
                  </a:txBody>
                  <a:tcPr marL="224708" marR="134825" marT="134825" marB="134825"/>
                </a:tc>
                <a:extLst>
                  <a:ext uri="{0D108BD9-81ED-4DB2-BD59-A6C34878D82A}">
                    <a16:rowId xmlns:a16="http://schemas.microsoft.com/office/drawing/2014/main" val="4103444884"/>
                  </a:ext>
                </a:extLst>
              </a:tr>
              <a:tr h="502557">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99495</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TCM, Moderate MDM, monthly</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6,914 (2894 Discharges)</a:t>
                      </a:r>
                    </a:p>
                  </a:txBody>
                  <a:tcPr marL="224708" marR="134825" marT="134825" marB="134825"/>
                </a:tc>
                <a:extLst>
                  <a:ext uri="{0D108BD9-81ED-4DB2-BD59-A6C34878D82A}">
                    <a16:rowId xmlns:a16="http://schemas.microsoft.com/office/drawing/2014/main" val="467545141"/>
                  </a:ext>
                </a:extLst>
              </a:tr>
              <a:tr h="502557">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99497</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ACP, First 30 minutes</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5,247</a:t>
                      </a:r>
                    </a:p>
                  </a:txBody>
                  <a:tcPr marL="224708" marR="134825" marT="134825" marB="134825"/>
                </a:tc>
                <a:extLst>
                  <a:ext uri="{0D108BD9-81ED-4DB2-BD59-A6C34878D82A}">
                    <a16:rowId xmlns:a16="http://schemas.microsoft.com/office/drawing/2014/main" val="3838509612"/>
                  </a:ext>
                </a:extLst>
              </a:tr>
              <a:tr h="502557">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99426</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PCM, 30 minutes, monthly, staff</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16,844</a:t>
                      </a:r>
                    </a:p>
                  </a:txBody>
                  <a:tcPr marL="224708" marR="134825" marT="134825" marB="134825"/>
                </a:tc>
                <a:extLst>
                  <a:ext uri="{0D108BD9-81ED-4DB2-BD59-A6C34878D82A}">
                    <a16:rowId xmlns:a16="http://schemas.microsoft.com/office/drawing/2014/main" val="1708451613"/>
                  </a:ext>
                </a:extLst>
              </a:tr>
              <a:tr h="502557">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99424</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PCM, by physician, monthly</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539</a:t>
                      </a:r>
                    </a:p>
                  </a:txBody>
                  <a:tcPr marL="224708" marR="134825" marT="134825" marB="134825"/>
                </a:tc>
                <a:extLst>
                  <a:ext uri="{0D108BD9-81ED-4DB2-BD59-A6C34878D82A}">
                    <a16:rowId xmlns:a16="http://schemas.microsoft.com/office/drawing/2014/main" val="2826356361"/>
                  </a:ext>
                </a:extLst>
              </a:tr>
              <a:tr h="502557">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G0023</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PIN, Monthly</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3,754</a:t>
                      </a:r>
                    </a:p>
                  </a:txBody>
                  <a:tcPr marL="224708" marR="134825" marT="134825" marB="134825"/>
                </a:tc>
                <a:extLst>
                  <a:ext uri="{0D108BD9-81ED-4DB2-BD59-A6C34878D82A}">
                    <a16:rowId xmlns:a16="http://schemas.microsoft.com/office/drawing/2014/main" val="4116878969"/>
                  </a:ext>
                </a:extLst>
              </a:tr>
              <a:tr h="502557">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G2211</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E/M add-on O/O</a:t>
                      </a:r>
                    </a:p>
                  </a:txBody>
                  <a:tcPr marL="224708" marR="134825" marT="134825" marB="134825"/>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1,043,174</a:t>
                      </a:r>
                    </a:p>
                  </a:txBody>
                  <a:tcPr marL="224708" marR="134825" marT="134825" marB="134825"/>
                </a:tc>
                <a:extLst>
                  <a:ext uri="{0D108BD9-81ED-4DB2-BD59-A6C34878D82A}">
                    <a16:rowId xmlns:a16="http://schemas.microsoft.com/office/drawing/2014/main" val="1105850356"/>
                  </a:ext>
                </a:extLst>
              </a:tr>
            </a:tbl>
          </a:graphicData>
        </a:graphic>
      </p:graphicFrame>
    </p:spTree>
    <p:extLst>
      <p:ext uri="{BB962C8B-B14F-4D97-AF65-F5344CB8AC3E}">
        <p14:creationId xmlns:p14="http://schemas.microsoft.com/office/powerpoint/2010/main" val="72923769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9922" y="1439691"/>
            <a:ext cx="10308591" cy="4138505"/>
          </a:xfrm>
          <a:prstGeom prst="rect">
            <a:avLst/>
          </a:prstGeom>
        </p:spPr>
        <p:txBody>
          <a:bodyPr vert="horz" wrap="square" lIns="0" tIns="57785" rIns="0" bIns="0" rtlCol="0">
            <a:spAutoFit/>
          </a:bodyPr>
          <a:lstStyle/>
          <a:p>
            <a:pPr marL="355591" marR="153031" indent="-343526">
              <a:lnSpc>
                <a:spcPts val="2811"/>
              </a:lnSpc>
              <a:spcBef>
                <a:spcPts val="455"/>
              </a:spcBef>
              <a:buClr>
                <a:srgbClr val="171E76"/>
              </a:buClr>
              <a:buChar char="•"/>
              <a:tabLst>
                <a:tab pos="355591" algn="l"/>
              </a:tabLst>
            </a:pPr>
            <a:r>
              <a:rPr lang="en-US" sz="2000" dirty="0">
                <a:latin typeface="Open Sans" panose="020B0606030504020204" pitchFamily="34" charset="0"/>
                <a:cs typeface="Open Sans" panose="020B0606030504020204" pitchFamily="34" charset="0"/>
              </a:rPr>
              <a:t>Secure your data—cyberattacks are too common. Change is still impacting practices.</a:t>
            </a:r>
          </a:p>
          <a:p>
            <a:pPr marL="355591" marR="153031" indent="-343526">
              <a:lnSpc>
                <a:spcPts val="2811"/>
              </a:lnSpc>
              <a:spcBef>
                <a:spcPts val="455"/>
              </a:spcBef>
              <a:buClr>
                <a:srgbClr val="171E76"/>
              </a:buClr>
              <a:buChar char="•"/>
              <a:tabLst>
                <a:tab pos="355591" algn="l"/>
              </a:tabLst>
            </a:pPr>
            <a:r>
              <a:rPr sz="2000" dirty="0">
                <a:latin typeface="Open Sans" panose="020B0606030504020204" pitchFamily="34" charset="0"/>
                <a:cs typeface="Open Sans" panose="020B0606030504020204" pitchFamily="34" charset="0"/>
              </a:rPr>
              <a:t>Benchmarks</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are</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useful</a:t>
            </a:r>
            <a:r>
              <a:rPr sz="2000" spc="-4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in</a:t>
            </a:r>
            <a:r>
              <a:rPr sz="2000" spc="-2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terms</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of</a:t>
            </a:r>
            <a:r>
              <a:rPr sz="2000" spc="-2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measuring</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yourself</a:t>
            </a:r>
            <a:r>
              <a:rPr sz="2000" spc="-4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against</a:t>
            </a:r>
            <a:r>
              <a:rPr sz="2000" spc="-45" dirty="0">
                <a:latin typeface="Open Sans" panose="020B0606030504020204" pitchFamily="34" charset="0"/>
                <a:cs typeface="Open Sans" panose="020B0606030504020204" pitchFamily="34" charset="0"/>
              </a:rPr>
              <a:t> </a:t>
            </a:r>
            <a:r>
              <a:rPr sz="2000" spc="-20" dirty="0">
                <a:latin typeface="Open Sans" panose="020B0606030504020204" pitchFamily="34" charset="0"/>
                <a:cs typeface="Open Sans" panose="020B0606030504020204" pitchFamily="34" charset="0"/>
              </a:rPr>
              <a:t>your </a:t>
            </a:r>
            <a:r>
              <a:rPr sz="2000" dirty="0">
                <a:latin typeface="Open Sans" panose="020B0606030504020204" pitchFamily="34" charset="0"/>
                <a:cs typeface="Open Sans" panose="020B0606030504020204" pitchFamily="34" charset="0"/>
              </a:rPr>
              <a:t>peers</a:t>
            </a:r>
            <a:r>
              <a:rPr lang="en-US" sz="2000" dirty="0">
                <a:latin typeface="Open Sans" panose="020B0606030504020204" pitchFamily="34" charset="0"/>
                <a:cs typeface="Open Sans" panose="020B0606030504020204" pitchFamily="34" charset="0"/>
              </a:rPr>
              <a:t> but know where you are different.</a:t>
            </a:r>
            <a:endParaRPr lang="en-US" sz="2000" spc="-40" dirty="0">
              <a:latin typeface="Open Sans" panose="020B0606030504020204" pitchFamily="34" charset="0"/>
              <a:cs typeface="Open Sans" panose="020B0606030504020204" pitchFamily="34" charset="0"/>
            </a:endParaRPr>
          </a:p>
          <a:p>
            <a:pPr marL="355591" marR="153031" indent="-343526">
              <a:lnSpc>
                <a:spcPts val="2811"/>
              </a:lnSpc>
              <a:spcBef>
                <a:spcPts val="455"/>
              </a:spcBef>
              <a:buClr>
                <a:srgbClr val="171E76"/>
              </a:buClr>
              <a:buChar char="•"/>
              <a:tabLst>
                <a:tab pos="355591" algn="l"/>
              </a:tabLst>
            </a:pPr>
            <a:r>
              <a:rPr sz="2000" dirty="0">
                <a:latin typeface="Open Sans" panose="020B0606030504020204" pitchFamily="34" charset="0"/>
                <a:cs typeface="Open Sans" panose="020B0606030504020204" pitchFamily="34" charset="0"/>
              </a:rPr>
              <a:t>Days</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to</a:t>
            </a:r>
            <a:r>
              <a:rPr sz="2000" spc="-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Pay</a:t>
            </a:r>
            <a:r>
              <a:rPr sz="2000" spc="-2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are</a:t>
            </a:r>
            <a:r>
              <a:rPr sz="2000" spc="-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a</a:t>
            </a:r>
            <a:r>
              <a:rPr sz="2000" spc="-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more</a:t>
            </a:r>
            <a:r>
              <a:rPr sz="2000" spc="-1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important</a:t>
            </a:r>
            <a:r>
              <a:rPr sz="2000" spc="-2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metric</a:t>
            </a:r>
            <a:r>
              <a:rPr sz="2000" spc="-3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in</a:t>
            </a:r>
            <a:r>
              <a:rPr sz="2000" spc="-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Hem-</a:t>
            </a:r>
            <a:r>
              <a:rPr sz="2000" dirty="0" err="1">
                <a:latin typeface="Open Sans" panose="020B0606030504020204" pitchFamily="34" charset="0"/>
                <a:cs typeface="Open Sans" panose="020B0606030504020204" pitchFamily="34" charset="0"/>
              </a:rPr>
              <a:t>Onc</a:t>
            </a:r>
            <a:r>
              <a:rPr sz="2000" spc="-3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practices</a:t>
            </a:r>
            <a:r>
              <a:rPr sz="2000" spc="-31" dirty="0">
                <a:latin typeface="Open Sans" panose="020B0606030504020204" pitchFamily="34" charset="0"/>
                <a:cs typeface="Open Sans" panose="020B0606030504020204" pitchFamily="34" charset="0"/>
              </a:rPr>
              <a:t> </a:t>
            </a:r>
            <a:r>
              <a:rPr sz="2000" spc="-20" dirty="0">
                <a:latin typeface="Open Sans" panose="020B0606030504020204" pitchFamily="34" charset="0"/>
                <a:cs typeface="Open Sans" panose="020B0606030504020204" pitchFamily="34" charset="0"/>
              </a:rPr>
              <a:t>than </a:t>
            </a:r>
            <a:r>
              <a:rPr sz="2000" dirty="0">
                <a:latin typeface="Open Sans" panose="020B0606030504020204" pitchFamily="34" charset="0"/>
                <a:cs typeface="Open Sans" panose="020B0606030504020204" pitchFamily="34" charset="0"/>
              </a:rPr>
              <a:t>other</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specialties</a:t>
            </a:r>
            <a:r>
              <a:rPr sz="2000" spc="-6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due</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to</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the</a:t>
            </a:r>
            <a:r>
              <a:rPr sz="2000" spc="-4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drug</a:t>
            </a:r>
            <a:r>
              <a:rPr sz="2000" spc="-4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payment</a:t>
            </a:r>
            <a:r>
              <a:rPr sz="2000" spc="-60" dirty="0">
                <a:latin typeface="Open Sans" panose="020B0606030504020204" pitchFamily="34" charset="0"/>
                <a:cs typeface="Open Sans" panose="020B0606030504020204" pitchFamily="34" charset="0"/>
              </a:rPr>
              <a:t> </a:t>
            </a:r>
            <a:r>
              <a:rPr sz="2000" spc="-11" dirty="0">
                <a:latin typeface="Open Sans" panose="020B0606030504020204" pitchFamily="34" charset="0"/>
                <a:cs typeface="Open Sans" panose="020B0606030504020204" pitchFamily="34" charset="0"/>
              </a:rPr>
              <a:t>obligation.</a:t>
            </a:r>
            <a:endParaRPr sz="2000" dirty="0">
              <a:latin typeface="Open Sans" panose="020B0606030504020204" pitchFamily="34" charset="0"/>
              <a:cs typeface="Open Sans" panose="020B0606030504020204" pitchFamily="34" charset="0"/>
            </a:endParaRPr>
          </a:p>
          <a:p>
            <a:pPr marL="355591" marR="975336" indent="-343526">
              <a:lnSpc>
                <a:spcPts val="2811"/>
              </a:lnSpc>
              <a:spcBef>
                <a:spcPts val="995"/>
              </a:spcBef>
              <a:buClr>
                <a:srgbClr val="171E76"/>
              </a:buClr>
              <a:buChar char="•"/>
              <a:tabLst>
                <a:tab pos="355591" algn="l"/>
              </a:tabLst>
            </a:pPr>
            <a:r>
              <a:rPr sz="2000" dirty="0">
                <a:latin typeface="Open Sans" panose="020B0606030504020204" pitchFamily="34" charset="0"/>
                <a:cs typeface="Open Sans" panose="020B0606030504020204" pitchFamily="34" charset="0"/>
              </a:rPr>
              <a:t>Most</a:t>
            </a:r>
            <a:r>
              <a:rPr sz="2000" spc="-6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denials</a:t>
            </a:r>
            <a:r>
              <a:rPr sz="2000" spc="-4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in</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202</a:t>
            </a:r>
            <a:r>
              <a:rPr lang="en-US" sz="2000" dirty="0">
                <a:latin typeface="Open Sans" panose="020B0606030504020204" pitchFamily="34" charset="0"/>
                <a:cs typeface="Open Sans" panose="020B0606030504020204" pitchFamily="34" charset="0"/>
              </a:rPr>
              <a:t>6</a:t>
            </a:r>
            <a:r>
              <a:rPr sz="2000" spc="-4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are</a:t>
            </a:r>
            <a:r>
              <a:rPr sz="2000" spc="-3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clerical</a:t>
            </a:r>
            <a:r>
              <a:rPr sz="2000" spc="-6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and,</a:t>
            </a:r>
            <a:r>
              <a:rPr sz="2000" spc="-31"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therefore,</a:t>
            </a:r>
            <a:r>
              <a:rPr sz="2000" spc="-40" dirty="0">
                <a:latin typeface="Open Sans" panose="020B0606030504020204" pitchFamily="34" charset="0"/>
                <a:cs typeface="Open Sans" panose="020B0606030504020204" pitchFamily="34" charset="0"/>
              </a:rPr>
              <a:t> </a:t>
            </a:r>
            <a:r>
              <a:rPr lang="en-US" sz="2000" spc="-40" dirty="0">
                <a:latin typeface="Open Sans" panose="020B0606030504020204" pitchFamily="34" charset="0"/>
                <a:cs typeface="Open Sans" panose="020B0606030504020204" pitchFamily="34" charset="0"/>
              </a:rPr>
              <a:t>they need no appeal and should process quickly.</a:t>
            </a:r>
          </a:p>
          <a:p>
            <a:pPr marL="355591" marR="975336" indent="-343526">
              <a:lnSpc>
                <a:spcPts val="2811"/>
              </a:lnSpc>
              <a:spcBef>
                <a:spcPts val="995"/>
              </a:spcBef>
              <a:buClr>
                <a:srgbClr val="171E76"/>
              </a:buClr>
              <a:buChar char="•"/>
              <a:tabLst>
                <a:tab pos="355591" algn="l"/>
              </a:tabLst>
            </a:pPr>
            <a:r>
              <a:rPr lang="en-US" sz="2000" spc="-40" dirty="0">
                <a:latin typeface="Open Sans" panose="020B0606030504020204" pitchFamily="34" charset="0"/>
                <a:cs typeface="Open Sans" panose="020B0606030504020204" pitchFamily="34" charset="0"/>
              </a:rPr>
              <a:t>Know your claim filing deadlines! Do not sign up for “short windows”.</a:t>
            </a:r>
          </a:p>
          <a:p>
            <a:pPr marL="355591" marR="975336" indent="-343526">
              <a:lnSpc>
                <a:spcPts val="2811"/>
              </a:lnSpc>
              <a:spcBef>
                <a:spcPts val="995"/>
              </a:spcBef>
              <a:buClr>
                <a:srgbClr val="171E76"/>
              </a:buClr>
              <a:buChar char="•"/>
              <a:tabLst>
                <a:tab pos="355591" algn="l"/>
              </a:tabLst>
            </a:pPr>
            <a:r>
              <a:rPr lang="en-US" sz="2000" spc="-11" dirty="0">
                <a:latin typeface="Open Sans" panose="020B0606030504020204" pitchFamily="34" charset="0"/>
                <a:cs typeface="Open Sans" panose="020B0606030504020204" pitchFamily="34" charset="0"/>
              </a:rPr>
              <a:t>Is this the year to start RPM/RTM?</a:t>
            </a:r>
            <a:endParaRPr sz="2000" dirty="0">
              <a:latin typeface="Open Sans" panose="020B0606030504020204" pitchFamily="34" charset="0"/>
              <a:cs typeface="Open Sans" panose="020B0606030504020204" pitchFamily="34" charset="0"/>
            </a:endParaRPr>
          </a:p>
        </p:txBody>
      </p:sp>
      <p:sp>
        <p:nvSpPr>
          <p:cNvPr id="3" name="object 3" descr="$PPTXTitle"/>
          <p:cNvSpPr txBox="1">
            <a:spLocks noGrp="1"/>
          </p:cNvSpPr>
          <p:nvPr>
            <p:ph type="title"/>
          </p:nvPr>
        </p:nvSpPr>
        <p:spPr>
          <a:xfrm>
            <a:off x="457200" y="738831"/>
            <a:ext cx="8335108" cy="418063"/>
          </a:xfrm>
          <a:prstGeom prst="rect">
            <a:avLst/>
          </a:prstGeom>
        </p:spPr>
        <p:txBody>
          <a:bodyPr spcFirstLastPara="1" vert="horz" wrap="square" lIns="0" tIns="12700" rIns="0" bIns="0" rtlCol="0" anchor="ctr" anchorCtr="0">
            <a:spAutoFit/>
          </a:bodyPr>
          <a:lstStyle/>
          <a:p>
            <a:pPr marL="12700">
              <a:spcBef>
                <a:spcPts val="100"/>
              </a:spcBef>
            </a:pPr>
            <a:r>
              <a:rPr spc="-71" dirty="0"/>
              <a:t>Take-</a:t>
            </a:r>
            <a:r>
              <a:rPr dirty="0"/>
              <a:t>Aways</a:t>
            </a:r>
            <a:r>
              <a:rPr spc="-80" dirty="0"/>
              <a:t> </a:t>
            </a:r>
            <a:r>
              <a:rPr dirty="0"/>
              <a:t>from</a:t>
            </a:r>
            <a:r>
              <a:rPr spc="-45" dirty="0"/>
              <a:t> </a:t>
            </a:r>
            <a:r>
              <a:rPr dirty="0"/>
              <a:t>This</a:t>
            </a:r>
            <a:r>
              <a:rPr spc="-45" dirty="0"/>
              <a:t> </a:t>
            </a:r>
            <a:r>
              <a:rPr spc="-11" dirty="0"/>
              <a:t>Module</a:t>
            </a:r>
          </a:p>
        </p:txBody>
      </p:sp>
      <p:sp>
        <p:nvSpPr>
          <p:cNvPr id="4" name="object 4"/>
          <p:cNvSpPr txBox="1">
            <a:spLocks noGrp="1"/>
          </p:cNvSpPr>
          <p:nvPr>
            <p:ph type="sldNum" sz="quarter" idx="12"/>
          </p:nvPr>
        </p:nvSpPr>
        <p:spPr>
          <a:prstGeom prst="rect">
            <a:avLst/>
          </a:prstGeom>
        </p:spPr>
        <p:txBody>
          <a:bodyPr vert="horz" wrap="square" lIns="0" tIns="0" rIns="0" bIns="0" rtlCol="0" anchor="ctr">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
              <a:lnSpc>
                <a:spcPts val="1431"/>
              </a:lnSpc>
            </a:pPr>
            <a:fld id="{B6F15528-21DE-4FAA-801E-634DDDAF4B2B}" type="slidenum">
              <a:rPr lang="en-US" smtClean="0"/>
              <a:pPr marL="38099">
                <a:lnSpc>
                  <a:spcPts val="1431"/>
                </a:lnSpc>
              </a:pPr>
              <a:t>43</a:t>
            </a:fld>
            <a:endParaRPr spc="-25"/>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D19F4-9903-3B69-405F-7DB9688AA64D}"/>
              </a:ext>
            </a:extLst>
          </p:cNvPr>
          <p:cNvSpPr>
            <a:spLocks noGrp="1"/>
          </p:cNvSpPr>
          <p:nvPr>
            <p:ph type="title"/>
          </p:nvPr>
        </p:nvSpPr>
        <p:spPr>
          <a:xfrm>
            <a:off x="609600" y="274639"/>
            <a:ext cx="10972800" cy="1143000"/>
          </a:xfrm>
        </p:spPr>
        <p:txBody>
          <a:bodyPr wrap="square" anchor="ctr">
            <a:normAutofit/>
          </a:bodyPr>
          <a:lstStyle/>
          <a:p>
            <a:r>
              <a:rPr lang="en-US" sz="3733"/>
              <a:t>Thank you for Taking Care of  Your Patients!! </a:t>
            </a:r>
          </a:p>
        </p:txBody>
      </p:sp>
      <p:pic>
        <p:nvPicPr>
          <p:cNvPr id="6" name="Content Placeholder 5" descr="Pharmacist stocking shelves">
            <a:extLst>
              <a:ext uri="{FF2B5EF4-FFF2-40B4-BE49-F238E27FC236}">
                <a16:creationId xmlns:a16="http://schemas.microsoft.com/office/drawing/2014/main" id="{E6ACFC3A-7525-B2F0-F8E4-6C5B636FA654}"/>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p:blipFill>
        <p:spPr>
          <a:xfrm>
            <a:off x="0" y="1600200"/>
            <a:ext cx="10972800" cy="4525963"/>
          </a:xfrm>
          <a:noFill/>
        </p:spPr>
      </p:pic>
    </p:spTree>
    <p:extLst>
      <p:ext uri="{BB962C8B-B14F-4D97-AF65-F5344CB8AC3E}">
        <p14:creationId xmlns:p14="http://schemas.microsoft.com/office/powerpoint/2010/main" val="4270972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240124-E9E4-08EB-5C08-7EAF81E0EB6F}"/>
              </a:ext>
            </a:extLst>
          </p:cNvPr>
          <p:cNvSpPr>
            <a:spLocks noGrp="1"/>
          </p:cNvSpPr>
          <p:nvPr>
            <p:ph type="ctrTitle"/>
          </p:nvPr>
        </p:nvSpPr>
        <p:spPr>
          <a:xfrm>
            <a:off x="2042892" y="2606040"/>
            <a:ext cx="9304557" cy="1645920"/>
          </a:xfrm>
        </p:spPr>
        <p:txBody>
          <a:bodyPr/>
          <a:lstStyle/>
          <a:p>
            <a:pPr marL="12700" algn="l"/>
            <a:r>
              <a:rPr lang="en-US" sz="5400" spc="-25" dirty="0">
                <a:solidFill>
                  <a:srgbClr val="FFFF00"/>
                </a:solidFill>
              </a:rPr>
              <a:t>Appendices—</a:t>
            </a:r>
            <a:br>
              <a:rPr lang="en-US" sz="5400" spc="-25" dirty="0">
                <a:solidFill>
                  <a:srgbClr val="FFFF00"/>
                </a:solidFill>
              </a:rPr>
            </a:br>
            <a:r>
              <a:rPr lang="en-US" sz="5400" spc="-11" dirty="0">
                <a:solidFill>
                  <a:srgbClr val="FFFF00"/>
                </a:solidFill>
              </a:rPr>
              <a:t>Benchmarks:</a:t>
            </a:r>
            <a:br>
              <a:rPr lang="en-US" sz="5400" spc="-11" dirty="0">
                <a:solidFill>
                  <a:srgbClr val="FFFF00"/>
                </a:solidFill>
              </a:rPr>
            </a:br>
            <a:r>
              <a:rPr lang="en-US" sz="3200" dirty="0">
                <a:solidFill>
                  <a:schemeClr val="accent1">
                    <a:lumMod val="20000"/>
                    <a:lumOff val="80000"/>
                  </a:schemeClr>
                </a:solidFill>
              </a:rPr>
              <a:t>By</a:t>
            </a:r>
            <a:r>
              <a:rPr lang="en-US" sz="3200" spc="-105" dirty="0">
                <a:solidFill>
                  <a:schemeClr val="accent1">
                    <a:lumMod val="20000"/>
                    <a:lumOff val="80000"/>
                  </a:schemeClr>
                </a:solidFill>
              </a:rPr>
              <a:t> </a:t>
            </a:r>
            <a:r>
              <a:rPr lang="en-US" sz="3200" dirty="0">
                <a:solidFill>
                  <a:schemeClr val="accent1">
                    <a:lumMod val="20000"/>
                    <a:lumOff val="80000"/>
                  </a:schemeClr>
                </a:solidFill>
              </a:rPr>
              <a:t>Insurance</a:t>
            </a:r>
            <a:r>
              <a:rPr lang="en-US" sz="3200" spc="-95" dirty="0">
                <a:solidFill>
                  <a:schemeClr val="accent1">
                    <a:lumMod val="20000"/>
                    <a:lumOff val="80000"/>
                  </a:schemeClr>
                </a:solidFill>
              </a:rPr>
              <a:t> </a:t>
            </a:r>
            <a:r>
              <a:rPr lang="en-US" sz="3200" spc="-11" dirty="0">
                <a:solidFill>
                  <a:schemeClr val="accent1">
                    <a:lumMod val="20000"/>
                    <a:lumOff val="80000"/>
                  </a:schemeClr>
                </a:solidFill>
              </a:rPr>
              <a:t>Company</a:t>
            </a:r>
            <a:br>
              <a:rPr lang="en-US" sz="3200" spc="-11" dirty="0">
                <a:solidFill>
                  <a:schemeClr val="accent1">
                    <a:lumMod val="20000"/>
                    <a:lumOff val="80000"/>
                  </a:schemeClr>
                </a:solidFill>
              </a:rPr>
            </a:br>
            <a:r>
              <a:rPr lang="en-US" sz="3200" dirty="0">
                <a:solidFill>
                  <a:schemeClr val="accent1">
                    <a:lumMod val="20000"/>
                    <a:lumOff val="80000"/>
                  </a:schemeClr>
                </a:solidFill>
              </a:rPr>
              <a:t>By</a:t>
            </a:r>
            <a:r>
              <a:rPr lang="en-US" sz="3200" spc="-5" dirty="0">
                <a:solidFill>
                  <a:schemeClr val="accent1">
                    <a:lumMod val="20000"/>
                    <a:lumOff val="80000"/>
                  </a:schemeClr>
                </a:solidFill>
              </a:rPr>
              <a:t> </a:t>
            </a:r>
            <a:r>
              <a:rPr lang="en-US" sz="3200" spc="-11" dirty="0">
                <a:solidFill>
                  <a:schemeClr val="accent1">
                    <a:lumMod val="20000"/>
                    <a:lumOff val="80000"/>
                  </a:schemeClr>
                </a:solidFill>
              </a:rPr>
              <a:t>State</a:t>
            </a:r>
            <a:br>
              <a:rPr lang="en-US" sz="3200" dirty="0">
                <a:solidFill>
                  <a:schemeClr val="accent1">
                    <a:lumMod val="20000"/>
                    <a:lumOff val="80000"/>
                  </a:schemeClr>
                </a:solidFill>
              </a:rPr>
            </a:br>
            <a:r>
              <a:rPr lang="en-US" sz="3200" dirty="0">
                <a:solidFill>
                  <a:schemeClr val="accent1">
                    <a:lumMod val="20000"/>
                    <a:lumOff val="80000"/>
                  </a:schemeClr>
                </a:solidFill>
              </a:rPr>
              <a:t>Denials</a:t>
            </a:r>
            <a:r>
              <a:rPr lang="en-US" sz="3200" spc="-100" dirty="0">
                <a:solidFill>
                  <a:schemeClr val="accent1">
                    <a:lumMod val="20000"/>
                    <a:lumOff val="80000"/>
                  </a:schemeClr>
                </a:solidFill>
              </a:rPr>
              <a:t> </a:t>
            </a:r>
            <a:r>
              <a:rPr lang="en-US" sz="3200" dirty="0">
                <a:solidFill>
                  <a:schemeClr val="accent1">
                    <a:lumMod val="20000"/>
                    <a:lumOff val="80000"/>
                  </a:schemeClr>
                </a:solidFill>
              </a:rPr>
              <a:t>by</a:t>
            </a:r>
            <a:r>
              <a:rPr lang="en-US" sz="3200" spc="-100" dirty="0">
                <a:solidFill>
                  <a:schemeClr val="accent1">
                    <a:lumMod val="20000"/>
                    <a:lumOff val="80000"/>
                  </a:schemeClr>
                </a:solidFill>
              </a:rPr>
              <a:t> </a:t>
            </a:r>
            <a:r>
              <a:rPr lang="en-US" sz="3200" spc="-11" dirty="0">
                <a:solidFill>
                  <a:schemeClr val="accent1">
                    <a:lumMod val="20000"/>
                    <a:lumOff val="80000"/>
                  </a:schemeClr>
                </a:solidFill>
              </a:rPr>
              <a:t>Service</a:t>
            </a:r>
            <a:br>
              <a:rPr lang="en-US" sz="3200" spc="-11" dirty="0">
                <a:solidFill>
                  <a:schemeClr val="accent1">
                    <a:lumMod val="20000"/>
                    <a:lumOff val="80000"/>
                  </a:schemeClr>
                </a:solidFill>
              </a:rPr>
            </a:br>
            <a:r>
              <a:rPr lang="en-US" sz="3200" spc="-11" dirty="0">
                <a:solidFill>
                  <a:schemeClr val="accent1">
                    <a:lumMod val="20000"/>
                    <a:lumOff val="80000"/>
                  </a:schemeClr>
                </a:solidFill>
              </a:rPr>
              <a:t>Appeals for Parts C&amp;D</a:t>
            </a:r>
            <a:br>
              <a:rPr lang="en-US" sz="3200" dirty="0">
                <a:solidFill>
                  <a:srgbClr val="37B3E7"/>
                </a:solidFill>
              </a:rPr>
            </a:br>
            <a:endParaRPr lang="en-US" sz="3200" dirty="0"/>
          </a:p>
        </p:txBody>
      </p:sp>
      <p:sp>
        <p:nvSpPr>
          <p:cNvPr id="3" name="object 3" hidden="1"/>
          <p:cNvSpPr txBox="1">
            <a:spLocks noGrp="1"/>
          </p:cNvSpPr>
          <p:nvPr>
            <p:ph type="sldNum" sz="quarter" idx="4294967295"/>
          </p:nvPr>
        </p:nvSpPr>
        <p:spPr>
          <a:xfrm>
            <a:off x="10058400" y="4814888"/>
            <a:ext cx="2133600" cy="179387"/>
          </a:xfrm>
          <a:prstGeom prst="rect">
            <a:avLst/>
          </a:prstGeom>
        </p:spPr>
        <p:txBody>
          <a:bodyPr vert="horz" wrap="square" lIns="0" tIns="0" rIns="0" bIns="0" rtlCol="0" anchor="ctr">
            <a:spAutoFit/>
          </a:bodyPr>
          <a:lstStyle/>
          <a:p>
            <a:pPr marL="38099">
              <a:lnSpc>
                <a:spcPts val="1431"/>
              </a:lnSpc>
              <a:spcAft>
                <a:spcPts val="600"/>
              </a:spcAft>
            </a:pPr>
            <a:fld id="{81D60167-4931-47E6-BA6A-407CBD079E47}" type="slidenum">
              <a:rPr spc="-25"/>
              <a:pPr marL="38099">
                <a:lnSpc>
                  <a:spcPts val="1431"/>
                </a:lnSpc>
                <a:spcAft>
                  <a:spcPts val="600"/>
                </a:spcAft>
              </a:pPr>
              <a:t>45</a:t>
            </a:fld>
            <a:endParaRPr lang="en-US" spc="-25"/>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021451-858B-2A5C-0DE6-BD64F423D095}"/>
              </a:ext>
            </a:extLst>
          </p:cNvPr>
          <p:cNvSpPr>
            <a:spLocks noGrp="1"/>
          </p:cNvSpPr>
          <p:nvPr>
            <p:ph type="title"/>
          </p:nvPr>
        </p:nvSpPr>
        <p:spPr/>
        <p:txBody>
          <a:bodyPr>
            <a:normAutofit fontScale="90000"/>
          </a:bodyPr>
          <a:lstStyle/>
          <a:p>
            <a:r>
              <a:rPr lang="en-US"/>
              <a:t>Benchmarks By Insurance Company</a:t>
            </a:r>
            <a:br>
              <a:rPr lang="en-US"/>
            </a:br>
            <a:r>
              <a:rPr lang="en-US"/>
              <a:t>The Hall of Shame</a:t>
            </a:r>
            <a:br>
              <a:rPr lang="en-US"/>
            </a:br>
            <a:endParaRPr lang="en-US"/>
          </a:p>
        </p:txBody>
      </p:sp>
    </p:spTree>
    <p:extLst>
      <p:ext uri="{BB962C8B-B14F-4D97-AF65-F5344CB8AC3E}">
        <p14:creationId xmlns:p14="http://schemas.microsoft.com/office/powerpoint/2010/main" val="113352132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p:txBody>
          <a:bodyPr spcFirstLastPara="1" vert="horz" wrap="square" lIns="0" tIns="45700" rIns="0" bIns="0" rtlCol="0" anchor="ctr" anchorCtr="0">
            <a:normAutofit fontScale="90000"/>
          </a:bodyPr>
          <a:lstStyle/>
          <a:p>
            <a:pPr marL="12700"/>
            <a:r>
              <a:rPr lang="en-US" sz="2300" b="0" i="0" u="none" strike="noStrike" cap="none">
                <a:latin typeface="Open Sans" panose="020B0606030504020204" pitchFamily="34" charset="0"/>
                <a:ea typeface="Open Sans"/>
                <a:cs typeface="Open Sans"/>
                <a:sym typeface="Open Sans"/>
              </a:rPr>
              <a:t>Worst</a:t>
            </a:r>
            <a:r>
              <a:rPr lang="en-US" sz="2300" b="0" i="0" u="none" strike="noStrike" cap="none" spc="-60">
                <a:latin typeface="Open Sans" panose="020B0606030504020204" pitchFamily="34" charset="0"/>
                <a:ea typeface="Open Sans"/>
                <a:cs typeface="Open Sans"/>
                <a:sym typeface="Open Sans"/>
              </a:rPr>
              <a:t> </a:t>
            </a:r>
            <a:r>
              <a:rPr lang="en-US" sz="2300" b="0" i="0" u="none" strike="noStrike" cap="none">
                <a:latin typeface="Open Sans" panose="020B0606030504020204" pitchFamily="34" charset="0"/>
                <a:ea typeface="Open Sans"/>
                <a:cs typeface="Open Sans"/>
                <a:sym typeface="Open Sans"/>
              </a:rPr>
              <a:t>Days</a:t>
            </a:r>
            <a:r>
              <a:rPr lang="en-US" sz="2300" b="0" i="0" u="none" strike="noStrike" cap="none" spc="-71">
                <a:latin typeface="Open Sans" panose="020B0606030504020204" pitchFamily="34" charset="0"/>
                <a:ea typeface="Open Sans"/>
                <a:cs typeface="Open Sans"/>
                <a:sym typeface="Open Sans"/>
              </a:rPr>
              <a:t> </a:t>
            </a:r>
            <a:r>
              <a:rPr lang="en-US" sz="2300" b="0" i="0" u="none" strike="noStrike" cap="none" spc="-25">
                <a:latin typeface="Open Sans" panose="020B0606030504020204" pitchFamily="34" charset="0"/>
                <a:ea typeface="Open Sans"/>
                <a:cs typeface="Open Sans"/>
                <a:sym typeface="Open Sans"/>
              </a:rPr>
              <a:t>to </a:t>
            </a:r>
            <a:r>
              <a:rPr lang="en-US" sz="2300" b="0" i="0" u="none" strike="noStrike" cap="none">
                <a:latin typeface="Open Sans" panose="020B0606030504020204" pitchFamily="34" charset="0"/>
                <a:ea typeface="Open Sans"/>
                <a:cs typeface="Open Sans"/>
                <a:sym typeface="Open Sans"/>
              </a:rPr>
              <a:t>File</a:t>
            </a:r>
            <a:r>
              <a:rPr lang="en-US" sz="2300" b="0" i="0" u="none" strike="noStrike" cap="none" spc="-15">
                <a:latin typeface="Open Sans" panose="020B0606030504020204" pitchFamily="34" charset="0"/>
                <a:ea typeface="Open Sans"/>
                <a:cs typeface="Open Sans"/>
                <a:sym typeface="Open Sans"/>
              </a:rPr>
              <a:t> </a:t>
            </a:r>
            <a:r>
              <a:rPr lang="en-US" sz="2300" b="0" i="0" u="none" strike="noStrike" cap="none" spc="-25">
                <a:latin typeface="Open Sans" panose="020B0606030504020204" pitchFamily="34" charset="0"/>
                <a:ea typeface="Open Sans"/>
                <a:cs typeface="Open Sans"/>
                <a:sym typeface="Open Sans"/>
              </a:rPr>
              <a:t>(No </a:t>
            </a:r>
            <a:r>
              <a:rPr lang="en-US" sz="2300" b="0" i="0" u="none" strike="noStrike" cap="none" spc="-11">
                <a:latin typeface="Open Sans" panose="020B0606030504020204" pitchFamily="34" charset="0"/>
                <a:ea typeface="Open Sans"/>
                <a:cs typeface="Open Sans"/>
                <a:sym typeface="Open Sans"/>
              </a:rPr>
              <a:t>Outliers) </a:t>
            </a:r>
            <a:r>
              <a:rPr lang="en-US" sz="2300" b="0" i="0" u="none" strike="noStrike" cap="none">
                <a:latin typeface="Open Sans" panose="020B0606030504020204" pitchFamily="34" charset="0"/>
                <a:ea typeface="Open Sans"/>
                <a:cs typeface="Open Sans"/>
                <a:sym typeface="Open Sans"/>
              </a:rPr>
              <a:t>Drugs</a:t>
            </a:r>
            <a:r>
              <a:rPr lang="en-US" sz="2300" b="0" i="0" u="none" strike="noStrike" cap="none" spc="-31">
                <a:latin typeface="Open Sans" panose="020B0606030504020204" pitchFamily="34" charset="0"/>
                <a:ea typeface="Open Sans"/>
                <a:cs typeface="Open Sans"/>
                <a:sym typeface="Open Sans"/>
              </a:rPr>
              <a:t> </a:t>
            </a:r>
            <a:r>
              <a:rPr lang="en-US" sz="2300" b="0" i="0" u="none" strike="noStrike" cap="none">
                <a:latin typeface="Open Sans" panose="020B0606030504020204" pitchFamily="34" charset="0"/>
                <a:ea typeface="Open Sans"/>
                <a:cs typeface="Open Sans"/>
                <a:sym typeface="Open Sans"/>
              </a:rPr>
              <a:t>in</a:t>
            </a:r>
            <a:r>
              <a:rPr lang="en-US" sz="2300" b="0" i="0" u="none" strike="noStrike" cap="none" spc="-25">
                <a:latin typeface="Open Sans" panose="020B0606030504020204" pitchFamily="34" charset="0"/>
                <a:ea typeface="Open Sans"/>
                <a:cs typeface="Open Sans"/>
                <a:sym typeface="Open Sans"/>
              </a:rPr>
              <a:t> 2025-</a:t>
            </a:r>
            <a:r>
              <a:rPr lang="en-US" sz="2300" b="0" i="0" u="none" strike="noStrike" cap="none" spc="-20">
                <a:latin typeface="Open Sans" panose="020B0606030504020204" pitchFamily="34" charset="0"/>
                <a:ea typeface="Open Sans"/>
                <a:cs typeface="Open Sans"/>
                <a:sym typeface="Open Sans"/>
              </a:rPr>
              <a:t>2026</a:t>
            </a:r>
          </a:p>
          <a:p>
            <a:pPr marL="12700"/>
            <a:r>
              <a:rPr lang="en-US" sz="2300" b="0" i="0" u="none" strike="noStrike" cap="none">
                <a:latin typeface="Open Sans" panose="020B0606030504020204" pitchFamily="34" charset="0"/>
                <a:ea typeface="Open Sans"/>
                <a:cs typeface="Open Sans"/>
                <a:sym typeface="Open Sans"/>
              </a:rPr>
              <a:t>(N</a:t>
            </a:r>
            <a:r>
              <a:rPr lang="en-US" sz="2300" b="0" i="0" u="none" strike="noStrike" cap="none" spc="-25">
                <a:latin typeface="Open Sans" panose="020B0606030504020204" pitchFamily="34" charset="0"/>
                <a:ea typeface="Open Sans"/>
                <a:cs typeface="Open Sans"/>
                <a:sym typeface="Open Sans"/>
              </a:rPr>
              <a:t> </a:t>
            </a:r>
            <a:r>
              <a:rPr lang="en-US" sz="2300" b="0" i="0" u="none" strike="noStrike" cap="none">
                <a:latin typeface="Open Sans" panose="020B0606030504020204" pitchFamily="34" charset="0"/>
                <a:ea typeface="Open Sans"/>
                <a:cs typeface="Open Sans"/>
                <a:sym typeface="Open Sans"/>
              </a:rPr>
              <a:t>≥</a:t>
            </a:r>
            <a:r>
              <a:rPr lang="en-US" sz="2300" b="0" i="0" u="none" strike="noStrike" cap="none" spc="-20">
                <a:latin typeface="Open Sans" panose="020B0606030504020204" pitchFamily="34" charset="0"/>
                <a:ea typeface="Open Sans"/>
                <a:cs typeface="Open Sans"/>
                <a:sym typeface="Open Sans"/>
              </a:rPr>
              <a:t> </a:t>
            </a:r>
            <a:r>
              <a:rPr lang="en-US" sz="2300" b="0" i="0" u="none" strike="noStrike" cap="none" spc="-11">
                <a:latin typeface="Open Sans" panose="020B0606030504020204" pitchFamily="34" charset="0"/>
                <a:ea typeface="Open Sans"/>
                <a:cs typeface="Open Sans"/>
                <a:sym typeface="Open Sans"/>
              </a:rPr>
              <a:t>$500,000)</a:t>
            </a:r>
          </a:p>
        </p:txBody>
      </p:sp>
      <p:sp>
        <p:nvSpPr>
          <p:cNvPr id="9" name="Picture Placeholder 8">
            <a:extLst>
              <a:ext uri="{FF2B5EF4-FFF2-40B4-BE49-F238E27FC236}">
                <a16:creationId xmlns:a16="http://schemas.microsoft.com/office/drawing/2014/main" id="{09E0622D-B99F-CC3C-2EC6-68DB053E5FD3}"/>
              </a:ext>
            </a:extLst>
          </p:cNvPr>
          <p:cNvSpPr>
            <a:spLocks noGrp="1"/>
          </p:cNvSpPr>
          <p:nvPr>
            <p:ph type="pic" sz="quarter" idx="10"/>
          </p:nvPr>
        </p:nvSpPr>
        <p:spPr/>
        <p:txBody>
          <a:bodyPr/>
          <a:lstStyle/>
          <a:p>
            <a:endParaRPr lang="en-US"/>
          </a:p>
        </p:txBody>
      </p:sp>
      <p:sp>
        <p:nvSpPr>
          <p:cNvPr id="4" name="object 4" hidden="1"/>
          <p:cNvSpPr txBox="1">
            <a:spLocks noGrp="1"/>
          </p:cNvSpPr>
          <p:nvPr>
            <p:ph type="sldNum" sz="quarter" idx="4294967295"/>
          </p:nvPr>
        </p:nvSpPr>
        <p:spPr>
          <a:xfrm>
            <a:off x="10058400" y="4814888"/>
            <a:ext cx="2133600" cy="179387"/>
          </a:xfrm>
          <a:prstGeom prst="rect">
            <a:avLst/>
          </a:prstGeom>
        </p:spPr>
        <p:txBody>
          <a:bodyPr vert="horz" wrap="square" lIns="0" tIns="0" rIns="0" bIns="0" rtlCol="0" anchor="ctr">
            <a:spAutoFit/>
          </a:bodyPr>
          <a:lstStyle/>
          <a:p>
            <a:pPr marL="38099">
              <a:lnSpc>
                <a:spcPts val="1431"/>
              </a:lnSpc>
              <a:spcAft>
                <a:spcPts val="600"/>
              </a:spcAft>
            </a:pPr>
            <a:fld id="{81D60167-4931-47E6-BA6A-407CBD079E47}" type="slidenum">
              <a:rPr lang="en-US" spc="-25" smtClean="0"/>
              <a:pPr marL="38099">
                <a:lnSpc>
                  <a:spcPts val="1431"/>
                </a:lnSpc>
                <a:spcAft>
                  <a:spcPts val="600"/>
                </a:spcAft>
              </a:pPr>
              <a:t>47</a:t>
            </a:fld>
            <a:endParaRPr lang="en-US" spc="-25"/>
          </a:p>
        </p:txBody>
      </p:sp>
      <p:sp>
        <p:nvSpPr>
          <p:cNvPr id="5" name="object 5"/>
          <p:cNvSpPr txBox="1"/>
          <p:nvPr/>
        </p:nvSpPr>
        <p:spPr>
          <a:xfrm>
            <a:off x="3730690" y="6324930"/>
            <a:ext cx="4718487" cy="916004"/>
          </a:xfrm>
          <a:prstGeom prst="rect">
            <a:avLst/>
          </a:prstGeom>
          <a:noFill/>
          <a:ln>
            <a:noFill/>
          </a:ln>
        </p:spPr>
        <p:txBody>
          <a:bodyPr spcFirstLastPara="1" vert="horz" wrap="square" lIns="0" tIns="0" rIns="0" bIns="0" rtlCol="0" anchor="t" anchorCtr="0">
            <a:normAutofit/>
          </a:bodyPr>
          <a:lstStyle/>
          <a:p>
            <a:pPr algn="ctr">
              <a:lnSpc>
                <a:spcPts val="933"/>
              </a:lnSpc>
              <a:spcBef>
                <a:spcPts val="2000"/>
              </a:spcBef>
              <a:buClr>
                <a:schemeClr val="accent3"/>
              </a:buClr>
              <a:buSzPts val="2000"/>
            </a:pPr>
            <a:r>
              <a:rPr lang="en-US" sz="933">
                <a:solidFill>
                  <a:srgbClr val="003657"/>
                </a:solidFill>
                <a:latin typeface="Monaco" pitchFamily="2" charset="77"/>
                <a:ea typeface="Open Sans"/>
                <a:cs typeface="Open Sans" panose="020B0606030504020204" pitchFamily="34" charset="0"/>
                <a:sym typeface="Open Sans"/>
              </a:rPr>
              <a:t>Community</a:t>
            </a:r>
            <a:r>
              <a:rPr lang="en-US" sz="933" spc="-35">
                <a:solidFill>
                  <a:srgbClr val="003657"/>
                </a:solidFill>
                <a:latin typeface="Monaco" pitchFamily="2" charset="77"/>
                <a:ea typeface="Open Sans"/>
                <a:cs typeface="Open Sans" panose="020B0606030504020204" pitchFamily="34" charset="0"/>
                <a:sym typeface="Open Sans"/>
              </a:rPr>
              <a:t> </a:t>
            </a:r>
            <a:r>
              <a:rPr lang="en-US" sz="933">
                <a:solidFill>
                  <a:srgbClr val="003657"/>
                </a:solidFill>
                <a:latin typeface="Monaco" pitchFamily="2" charset="77"/>
                <a:ea typeface="Open Sans"/>
                <a:cs typeface="Open Sans" panose="020B0606030504020204" pitchFamily="34" charset="0"/>
                <a:sym typeface="Open Sans"/>
              </a:rPr>
              <a:t>Oncology</a:t>
            </a:r>
            <a:r>
              <a:rPr lang="en-US" sz="933" spc="-31">
                <a:solidFill>
                  <a:srgbClr val="003657"/>
                </a:solidFill>
                <a:latin typeface="Monaco" pitchFamily="2" charset="77"/>
                <a:ea typeface="Open Sans"/>
                <a:cs typeface="Open Sans" panose="020B0606030504020204" pitchFamily="34" charset="0"/>
                <a:sym typeface="Open Sans"/>
              </a:rPr>
              <a:t> </a:t>
            </a:r>
            <a:r>
              <a:rPr lang="en-US" sz="933">
                <a:solidFill>
                  <a:srgbClr val="003657"/>
                </a:solidFill>
                <a:latin typeface="Monaco" pitchFamily="2" charset="77"/>
                <a:ea typeface="Open Sans"/>
                <a:cs typeface="Open Sans" panose="020B0606030504020204" pitchFamily="34" charset="0"/>
                <a:sym typeface="Open Sans"/>
              </a:rPr>
              <a:t>Alliance</a:t>
            </a:r>
            <a:r>
              <a:rPr lang="en-US" sz="933" spc="245">
                <a:solidFill>
                  <a:srgbClr val="003657"/>
                </a:solidFill>
                <a:latin typeface="Monaco" pitchFamily="2" charset="77"/>
                <a:ea typeface="Open Sans"/>
                <a:cs typeface="Open Sans" panose="020B0606030504020204" pitchFamily="34" charset="0"/>
                <a:sym typeface="Open Sans"/>
              </a:rPr>
              <a:t> </a:t>
            </a:r>
            <a:r>
              <a:rPr lang="en-US" sz="933">
                <a:solidFill>
                  <a:srgbClr val="003657"/>
                </a:solidFill>
                <a:latin typeface="Monaco" pitchFamily="2" charset="77"/>
                <a:ea typeface="Open Sans"/>
                <a:cs typeface="Open Sans" panose="020B0606030504020204" pitchFamily="34" charset="0"/>
                <a:sym typeface="Open Sans"/>
              </a:rPr>
              <a:t>©</a:t>
            </a:r>
            <a:r>
              <a:rPr lang="en-US" sz="933" spc="245">
                <a:solidFill>
                  <a:srgbClr val="003657"/>
                </a:solidFill>
                <a:latin typeface="Monaco" pitchFamily="2" charset="77"/>
                <a:ea typeface="Open Sans"/>
                <a:cs typeface="Open Sans" panose="020B0606030504020204" pitchFamily="34" charset="0"/>
                <a:sym typeface="Open Sans"/>
              </a:rPr>
              <a:t> </a:t>
            </a:r>
            <a:r>
              <a:rPr lang="en-US" sz="933" spc="-11">
                <a:solidFill>
                  <a:srgbClr val="003657"/>
                </a:solidFill>
                <a:latin typeface="Monaco" pitchFamily="2" charset="77"/>
                <a:ea typeface="Open Sans"/>
                <a:cs typeface="Open Sans" panose="020B0606030504020204" pitchFamily="34" charset="0"/>
                <a:sym typeface="Open Sans"/>
                <a:hlinkClick r:id="rId2">
                  <a:extLst>
                    <a:ext uri="{A12FA001-AC4F-418D-AE19-62706E023703}">
                      <ahyp:hlinkClr xmlns:ahyp="http://schemas.microsoft.com/office/drawing/2018/hyperlinkcolor" val="tx"/>
                    </a:ext>
                  </a:extLst>
                </a:hlinkClick>
              </a:rPr>
              <a:t>www.CommunityOncology.org</a:t>
            </a:r>
            <a:endParaRPr lang="en-US" sz="933">
              <a:solidFill>
                <a:srgbClr val="003657"/>
              </a:solidFill>
              <a:latin typeface="Monaco" pitchFamily="2" charset="77"/>
              <a:ea typeface="Open Sans"/>
              <a:cs typeface="Open Sans" panose="020B0606030504020204" pitchFamily="34" charset="0"/>
              <a:sym typeface="Open Sans"/>
            </a:endParaRPr>
          </a:p>
        </p:txBody>
      </p:sp>
      <p:graphicFrame>
        <p:nvGraphicFramePr>
          <p:cNvPr id="6" name="Table 5">
            <a:extLst>
              <a:ext uri="{FF2B5EF4-FFF2-40B4-BE49-F238E27FC236}">
                <a16:creationId xmlns:a16="http://schemas.microsoft.com/office/drawing/2014/main" id="{7C4EB6D9-A0D2-99D4-6D44-B1293E5E410B}"/>
              </a:ext>
            </a:extLst>
          </p:cNvPr>
          <p:cNvGraphicFramePr>
            <a:graphicFrameLocks noGrp="1"/>
          </p:cNvGraphicFramePr>
          <p:nvPr>
            <p:extLst>
              <p:ext uri="{D42A27DB-BD31-4B8C-83A1-F6EECF244321}">
                <p14:modId xmlns:p14="http://schemas.microsoft.com/office/powerpoint/2010/main" val="309361846"/>
              </p:ext>
            </p:extLst>
          </p:nvPr>
        </p:nvGraphicFramePr>
        <p:xfrm>
          <a:off x="1022888" y="1646885"/>
          <a:ext cx="9329981" cy="4870117"/>
        </p:xfrm>
        <a:graphic>
          <a:graphicData uri="http://schemas.openxmlformats.org/drawingml/2006/table">
            <a:tbl>
              <a:tblPr firstRow="1" bandRow="1">
                <a:solidFill>
                  <a:schemeClr val="tx1">
                    <a:lumMod val="65000"/>
                    <a:lumOff val="35000"/>
                  </a:schemeClr>
                </a:solidFill>
                <a:tableStyleId>{5C22544A-7EE6-4342-B048-85BDC9FD1C3A}</a:tableStyleId>
              </a:tblPr>
              <a:tblGrid>
                <a:gridCol w="2997714">
                  <a:extLst>
                    <a:ext uri="{9D8B030D-6E8A-4147-A177-3AD203B41FA5}">
                      <a16:colId xmlns:a16="http://schemas.microsoft.com/office/drawing/2014/main" val="563608277"/>
                    </a:ext>
                  </a:extLst>
                </a:gridCol>
                <a:gridCol w="1279392">
                  <a:extLst>
                    <a:ext uri="{9D8B030D-6E8A-4147-A177-3AD203B41FA5}">
                      <a16:colId xmlns:a16="http://schemas.microsoft.com/office/drawing/2014/main" val="2905441691"/>
                    </a:ext>
                  </a:extLst>
                </a:gridCol>
                <a:gridCol w="1289947">
                  <a:extLst>
                    <a:ext uri="{9D8B030D-6E8A-4147-A177-3AD203B41FA5}">
                      <a16:colId xmlns:a16="http://schemas.microsoft.com/office/drawing/2014/main" val="324303658"/>
                    </a:ext>
                  </a:extLst>
                </a:gridCol>
                <a:gridCol w="1768769">
                  <a:extLst>
                    <a:ext uri="{9D8B030D-6E8A-4147-A177-3AD203B41FA5}">
                      <a16:colId xmlns:a16="http://schemas.microsoft.com/office/drawing/2014/main" val="2506476977"/>
                    </a:ext>
                  </a:extLst>
                </a:gridCol>
                <a:gridCol w="1994159">
                  <a:extLst>
                    <a:ext uri="{9D8B030D-6E8A-4147-A177-3AD203B41FA5}">
                      <a16:colId xmlns:a16="http://schemas.microsoft.com/office/drawing/2014/main" val="84802246"/>
                    </a:ext>
                  </a:extLst>
                </a:gridCol>
              </a:tblGrid>
              <a:tr h="691201">
                <a:tc>
                  <a:txBody>
                    <a:bodyPr/>
                    <a:lstStyle/>
                    <a:p>
                      <a:pPr algn="l" fontAlgn="b">
                        <a:buNone/>
                      </a:pPr>
                      <a:r>
                        <a:rPr lang="en-US" sz="800" b="1" u="none" strike="noStrike" cap="all" spc="60">
                          <a:solidFill>
                            <a:schemeClr val="tx1"/>
                          </a:solidFill>
                          <a:effectLst/>
                        </a:rPr>
                        <a:t>Insurance Name</a:t>
                      </a:r>
                      <a:endParaRPr lang="en-US" sz="800" b="1" i="0" u="none" strike="noStrike" cap="all" spc="60">
                        <a:solidFill>
                          <a:schemeClr val="tx1"/>
                        </a:solidFill>
                        <a:effectLst/>
                        <a:latin typeface="Aptos Narrow" panose="020B0004020202020204" pitchFamily="34" charset="0"/>
                      </a:endParaRPr>
                    </a:p>
                  </a:txBody>
                  <a:tcPr marL="92497" marR="92497" marT="92497" marB="92497"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l" fontAlgn="b">
                        <a:buNone/>
                      </a:pPr>
                      <a:r>
                        <a:rPr lang="en-US" sz="800" b="1" u="none" strike="noStrike" cap="all" spc="60">
                          <a:solidFill>
                            <a:schemeClr val="tx1"/>
                          </a:solidFill>
                          <a:effectLst/>
                        </a:rPr>
                        <a:t>Actual Allowed</a:t>
                      </a:r>
                      <a:endParaRPr lang="en-US" sz="800" b="1" i="0" u="none" strike="noStrike" cap="all" spc="60">
                        <a:solidFill>
                          <a:schemeClr val="tx1"/>
                        </a:solidFill>
                        <a:effectLst/>
                        <a:latin typeface="Aptos Narrow" panose="020B0004020202020204" pitchFamily="34" charset="0"/>
                      </a:endParaRPr>
                    </a:p>
                  </a:txBody>
                  <a:tcPr marL="92497" marR="92497" marT="92497" marB="92497"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l" fontAlgn="b">
                        <a:buNone/>
                      </a:pPr>
                      <a:r>
                        <a:rPr lang="en-US" sz="800" b="1" u="none" strike="noStrike" cap="all" spc="60">
                          <a:solidFill>
                            <a:schemeClr val="tx1"/>
                          </a:solidFill>
                          <a:effectLst/>
                        </a:rPr>
                        <a:t>Payment Amount</a:t>
                      </a:r>
                      <a:endParaRPr lang="en-US" sz="800" b="1" i="0" u="none" strike="noStrike" cap="all" spc="60">
                        <a:solidFill>
                          <a:schemeClr val="tx1"/>
                        </a:solidFill>
                        <a:effectLst/>
                        <a:latin typeface="Aptos Narrow" panose="020B0004020202020204" pitchFamily="34" charset="0"/>
                      </a:endParaRPr>
                    </a:p>
                  </a:txBody>
                  <a:tcPr marL="92497" marR="92497" marT="92497" marB="92497"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l" fontAlgn="b">
                        <a:buNone/>
                      </a:pPr>
                      <a:r>
                        <a:rPr lang="en-US" sz="800" b="1" u="none" strike="noStrike" cap="all" spc="60">
                          <a:solidFill>
                            <a:schemeClr val="tx1"/>
                          </a:solidFill>
                          <a:effectLst/>
                        </a:rPr>
                        <a:t>Non-Reimbursed Amount</a:t>
                      </a:r>
                      <a:endParaRPr lang="en-US" sz="800" b="1" i="0" u="none" strike="noStrike" cap="all" spc="60">
                        <a:solidFill>
                          <a:schemeClr val="tx1"/>
                        </a:solidFill>
                        <a:effectLst/>
                        <a:latin typeface="Aptos Narrow" panose="020B0004020202020204" pitchFamily="34" charset="0"/>
                      </a:endParaRPr>
                    </a:p>
                  </a:txBody>
                  <a:tcPr marL="92497" marR="92497" marT="92497" marB="92497"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l" fontAlgn="b">
                        <a:buNone/>
                      </a:pPr>
                      <a:r>
                        <a:rPr lang="en-US" sz="800" b="1" u="none" strike="noStrike" cap="all" spc="60">
                          <a:solidFill>
                            <a:schemeClr val="tx1"/>
                          </a:solidFill>
                          <a:effectLst/>
                        </a:rPr>
                        <a:t>Days To File</a:t>
                      </a:r>
                      <a:endParaRPr lang="en-US" sz="800" b="1" i="0" u="none" strike="noStrike" cap="all" spc="60">
                        <a:solidFill>
                          <a:schemeClr val="tx1"/>
                        </a:solidFill>
                        <a:effectLst/>
                        <a:latin typeface="Aptos Narrow" panose="020B0004020202020204" pitchFamily="34" charset="0"/>
                      </a:endParaRPr>
                    </a:p>
                  </a:txBody>
                  <a:tcPr marL="92497" marR="92497" marT="92497" marB="92497"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1244015400"/>
                  </a:ext>
                </a:extLst>
              </a:tr>
              <a:tr h="265411">
                <a:tc>
                  <a:txBody>
                    <a:bodyPr/>
                    <a:lstStyle/>
                    <a:p>
                      <a:pPr algn="l" fontAlgn="b">
                        <a:buNone/>
                      </a:pPr>
                      <a:r>
                        <a:rPr lang="en-US" sz="1100" u="none" strike="noStrike" cap="small" spc="0" normalizeH="1" baseline="0">
                          <a:solidFill>
                            <a:schemeClr val="bg1"/>
                          </a:solidFill>
                          <a:effectLst/>
                        </a:rPr>
                        <a:t>NeueHealth</a:t>
                      </a:r>
                      <a:endParaRPr lang="en-US" sz="1100" b="0" i="0" u="none" strike="noStrike" cap="small" spc="0" normalizeH="1" baseline="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$565,083</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$558,758</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$6,326</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46.05</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473336716"/>
                  </a:ext>
                </a:extLst>
              </a:tr>
              <a:tr h="265411">
                <a:tc>
                  <a:txBody>
                    <a:bodyPr/>
                    <a:lstStyle/>
                    <a:p>
                      <a:pPr algn="l" fontAlgn="b">
                        <a:buNone/>
                      </a:pPr>
                      <a:r>
                        <a:rPr lang="en-US" sz="1100" u="none" strike="noStrike" cap="small" spc="0" normalizeH="1" baseline="0">
                          <a:solidFill>
                            <a:schemeClr val="bg1"/>
                          </a:solidFill>
                          <a:effectLst/>
                        </a:rPr>
                        <a:t>IBC Personal Choice Pennsylvania</a:t>
                      </a:r>
                      <a:endParaRPr lang="en-US" sz="1100" b="0" i="0" u="none" strike="noStrike" cap="small" spc="0" normalizeH="1" baseline="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$998,697</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$875,660</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$123,037</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43.03</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3891309997"/>
                  </a:ext>
                </a:extLst>
              </a:tr>
              <a:tr h="420491">
                <a:tc>
                  <a:txBody>
                    <a:bodyPr/>
                    <a:lstStyle/>
                    <a:p>
                      <a:pPr algn="l" fontAlgn="b">
                        <a:buNone/>
                      </a:pPr>
                      <a:r>
                        <a:rPr lang="en-US" sz="1100" u="none" strike="noStrike" cap="small" spc="0" normalizeH="1" baseline="0">
                          <a:solidFill>
                            <a:schemeClr val="bg1"/>
                          </a:solidFill>
                          <a:effectLst/>
                        </a:rPr>
                        <a:t>CareFirst BlueCross BlueShield Medicare Advantage</a:t>
                      </a:r>
                      <a:endParaRPr lang="en-US" sz="1100" b="0" i="0" u="none" strike="noStrike" cap="small" spc="0" normalizeH="1" baseline="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$581,914</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$570,980</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$10,934</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37.04</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4107433486"/>
                  </a:ext>
                </a:extLst>
              </a:tr>
              <a:tr h="420491">
                <a:tc>
                  <a:txBody>
                    <a:bodyPr/>
                    <a:lstStyle/>
                    <a:p>
                      <a:pPr algn="l" fontAlgn="b">
                        <a:buNone/>
                      </a:pPr>
                      <a:r>
                        <a:rPr lang="en-US" sz="1100" u="none" strike="noStrike" cap="small" spc="0" normalizeH="1" baseline="0" dirty="0">
                          <a:solidFill>
                            <a:schemeClr val="bg1"/>
                          </a:solidFill>
                          <a:effectLst/>
                        </a:rPr>
                        <a:t>CENTRAL VALLEY MEDICAL PROVIDERS</a:t>
                      </a:r>
                      <a:endParaRPr lang="en-US" sz="1100" b="0" i="0" u="none" strike="noStrike" cap="small" spc="0" normalizeH="1" baseline="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$1,615,075</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$483,834</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$1,131,241</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36.49</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1214214359"/>
                  </a:ext>
                </a:extLst>
              </a:tr>
              <a:tr h="420491">
                <a:tc>
                  <a:txBody>
                    <a:bodyPr/>
                    <a:lstStyle/>
                    <a:p>
                      <a:pPr algn="l" fontAlgn="b">
                        <a:buNone/>
                      </a:pPr>
                      <a:r>
                        <a:rPr lang="en-US" sz="1100" u="none" strike="noStrike" cap="small" spc="0" normalizeH="1" baseline="0">
                          <a:solidFill>
                            <a:schemeClr val="bg1"/>
                          </a:solidFill>
                          <a:effectLst/>
                        </a:rPr>
                        <a:t>SANTE HEALTH SYSTEM AND AFFILIATES</a:t>
                      </a:r>
                      <a:endParaRPr lang="en-US" sz="1100" b="0" i="0" u="none" strike="noStrike" cap="small" spc="0" normalizeH="1" baseline="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dirty="0">
                          <a:solidFill>
                            <a:schemeClr val="bg1"/>
                          </a:solidFill>
                          <a:effectLst/>
                        </a:rPr>
                        <a:t>$1,394,184</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$576,141</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$818,043</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35.59</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202032924"/>
                  </a:ext>
                </a:extLst>
              </a:tr>
              <a:tr h="420491">
                <a:tc>
                  <a:txBody>
                    <a:bodyPr/>
                    <a:lstStyle/>
                    <a:p>
                      <a:pPr algn="l" fontAlgn="b">
                        <a:buNone/>
                      </a:pPr>
                      <a:r>
                        <a:rPr lang="en-US" sz="1100" u="none" strike="noStrike" cap="small" spc="0" normalizeH="1" baseline="0">
                          <a:solidFill>
                            <a:schemeClr val="bg1"/>
                          </a:solidFill>
                          <a:effectLst/>
                        </a:rPr>
                        <a:t>COMMUNITY HEALTH CHOICE TEXAS - HIM</a:t>
                      </a:r>
                      <a:endParaRPr lang="en-US" sz="1100" b="0" i="0" u="none" strike="noStrike" cap="small" spc="0" normalizeH="1" baseline="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$654,623</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$601,446</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$53,177</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33.77</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118213075"/>
                  </a:ext>
                </a:extLst>
              </a:tr>
              <a:tr h="265411">
                <a:tc>
                  <a:txBody>
                    <a:bodyPr/>
                    <a:lstStyle/>
                    <a:p>
                      <a:pPr algn="l" fontAlgn="b">
                        <a:buNone/>
                      </a:pPr>
                      <a:r>
                        <a:rPr lang="en-US" sz="1100" u="none" strike="noStrike" cap="small" spc="0" normalizeH="1" baseline="0">
                          <a:solidFill>
                            <a:schemeClr val="bg1"/>
                          </a:solidFill>
                          <a:effectLst/>
                        </a:rPr>
                        <a:t>Anthem BCBS Maine</a:t>
                      </a:r>
                      <a:endParaRPr lang="en-US" sz="1100" b="0" i="0" u="none" strike="noStrike" cap="small" spc="0" normalizeH="1" baseline="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$12,095,206</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$11,620,261</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$474,945</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33.19</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4148352928"/>
                  </a:ext>
                </a:extLst>
              </a:tr>
              <a:tr h="265411">
                <a:tc>
                  <a:txBody>
                    <a:bodyPr/>
                    <a:lstStyle/>
                    <a:p>
                      <a:pPr algn="l" fontAlgn="b">
                        <a:buNone/>
                      </a:pPr>
                      <a:r>
                        <a:rPr lang="en-US" sz="1100" u="none" strike="noStrike" cap="small" spc="0" normalizeH="1" baseline="0">
                          <a:solidFill>
                            <a:schemeClr val="bg1"/>
                          </a:solidFill>
                          <a:effectLst/>
                        </a:rPr>
                        <a:t>Medicaid Maine</a:t>
                      </a:r>
                      <a:endParaRPr lang="en-US" sz="1100" b="0" i="0" u="none" strike="noStrike" cap="small" spc="0" normalizeH="1" baseline="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$1,902,469</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$1,750,540</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$151,929</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32.72</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3225946278"/>
                  </a:ext>
                </a:extLst>
              </a:tr>
              <a:tr h="265411">
                <a:tc>
                  <a:txBody>
                    <a:bodyPr/>
                    <a:lstStyle/>
                    <a:p>
                      <a:pPr algn="l" fontAlgn="b">
                        <a:buNone/>
                      </a:pPr>
                      <a:r>
                        <a:rPr lang="en-US" sz="1100" u="none" strike="noStrike" cap="small" spc="0" normalizeH="1" baseline="0">
                          <a:solidFill>
                            <a:schemeClr val="bg1"/>
                          </a:solidFill>
                          <a:effectLst/>
                        </a:rPr>
                        <a:t>Medicare Maine</a:t>
                      </a:r>
                      <a:endParaRPr lang="en-US" sz="1100" b="0" i="0" u="none" strike="noStrike" cap="small" spc="0" normalizeH="1" baseline="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$16,423,537</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$12,397,578</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$4,025,959</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31.08</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4249797800"/>
                  </a:ext>
                </a:extLst>
              </a:tr>
              <a:tr h="265411">
                <a:tc>
                  <a:txBody>
                    <a:bodyPr/>
                    <a:lstStyle/>
                    <a:p>
                      <a:pPr algn="l" fontAlgn="b">
                        <a:buNone/>
                      </a:pPr>
                      <a:r>
                        <a:rPr lang="en-US" sz="1100" u="none" strike="noStrike" cap="small" spc="0" normalizeH="1" baseline="0">
                          <a:solidFill>
                            <a:schemeClr val="bg1"/>
                          </a:solidFill>
                          <a:effectLst/>
                        </a:rPr>
                        <a:t>Empire BCBS New York</a:t>
                      </a:r>
                      <a:endParaRPr lang="en-US" sz="1100" b="0" i="0" u="none" strike="noStrike" cap="small" spc="0" normalizeH="1" baseline="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$712,523</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$590,947</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$121,576</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31.02</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1016109355"/>
                  </a:ext>
                </a:extLst>
              </a:tr>
              <a:tr h="265411">
                <a:tc>
                  <a:txBody>
                    <a:bodyPr/>
                    <a:lstStyle/>
                    <a:p>
                      <a:pPr algn="l" fontAlgn="b">
                        <a:buNone/>
                      </a:pPr>
                      <a:r>
                        <a:rPr lang="en-US" sz="1100" u="none" strike="noStrike" cap="small" spc="0" normalizeH="1" baseline="0">
                          <a:solidFill>
                            <a:schemeClr val="bg1"/>
                          </a:solidFill>
                          <a:effectLst/>
                        </a:rPr>
                        <a:t>Keystone Health Plan East</a:t>
                      </a:r>
                      <a:endParaRPr lang="en-US" sz="1100" b="0" i="0" u="none" strike="noStrike" cap="small" spc="0" normalizeH="1" baseline="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$873,844</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$787,650</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$86,194</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30.55</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1106644566"/>
                  </a:ext>
                </a:extLst>
              </a:tr>
              <a:tr h="420491">
                <a:tc>
                  <a:txBody>
                    <a:bodyPr/>
                    <a:lstStyle/>
                    <a:p>
                      <a:pPr algn="l" fontAlgn="b">
                        <a:buNone/>
                      </a:pPr>
                      <a:r>
                        <a:rPr lang="en-US" sz="1100" u="none" strike="noStrike" cap="small" spc="0" normalizeH="1" baseline="0" dirty="0">
                          <a:solidFill>
                            <a:schemeClr val="bg1"/>
                          </a:solidFill>
                          <a:effectLst/>
                        </a:rPr>
                        <a:t>AMBETTER FROM SUNSHINE HEALTH</a:t>
                      </a:r>
                      <a:endParaRPr lang="en-US" sz="1100" b="0" i="0" u="none" strike="noStrike" cap="small" spc="0" normalizeH="1" baseline="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$48,744,901</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r" fontAlgn="b">
                        <a:buNone/>
                      </a:pPr>
                      <a:r>
                        <a:rPr lang="en-US" sz="1100" u="none" strike="noStrike" cap="none" spc="0">
                          <a:solidFill>
                            <a:schemeClr val="bg1"/>
                          </a:solidFill>
                          <a:effectLst/>
                        </a:rPr>
                        <a:t>$52,773,181</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a:solidFill>
                            <a:schemeClr val="bg1"/>
                          </a:solidFill>
                          <a:effectLst/>
                        </a:rPr>
                        <a:t>($4,028,280)</a:t>
                      </a:r>
                      <a:endParaRPr lang="en-US" sz="1100" b="0" i="0" u="none" strike="noStrike" cap="none" spc="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tc>
                  <a:txBody>
                    <a:bodyPr/>
                    <a:lstStyle/>
                    <a:p>
                      <a:pPr algn="ctr" fontAlgn="b">
                        <a:buNone/>
                      </a:pPr>
                      <a:r>
                        <a:rPr lang="en-US" sz="1100" u="none" strike="noStrike" cap="none" spc="0" dirty="0">
                          <a:solidFill>
                            <a:schemeClr val="bg1"/>
                          </a:solidFill>
                          <a:effectLst/>
                        </a:rPr>
                        <a:t>27.43</a:t>
                      </a:r>
                      <a:endParaRPr lang="en-US" sz="1100" b="0" i="0" u="none" strike="noStrike" cap="none" spc="0" dirty="0">
                        <a:solidFill>
                          <a:schemeClr val="bg1"/>
                        </a:solidFill>
                        <a:effectLst/>
                        <a:latin typeface="Aptos Narrow" panose="020B0004020202020204" pitchFamily="34" charset="0"/>
                      </a:endParaRPr>
                    </a:p>
                  </a:txBody>
                  <a:tcPr marL="57602" marR="57602" marT="57602" marB="61665" anchor="b">
                    <a:lnL w="12700" cmpd="sng">
                      <a:noFill/>
                      <a:prstDash val="solid"/>
                    </a:lnL>
                    <a:lnR w="12700" cmpd="sng">
                      <a:noFill/>
                      <a:prstDash val="solid"/>
                    </a:lnR>
                    <a:lnT w="12700" cmpd="sng">
                      <a:noFill/>
                      <a:prstDash val="solid"/>
                    </a:lnT>
                    <a:lnB w="12700" cmpd="sng">
                      <a:noFill/>
                      <a:prstDash val="solid"/>
                    </a:lnB>
                    <a:solidFill>
                      <a:schemeClr val="accent1">
                        <a:lumMod val="40000"/>
                        <a:lumOff val="60000"/>
                      </a:schemeClr>
                    </a:solidFill>
                  </a:tcPr>
                </a:tc>
                <a:extLst>
                  <a:ext uri="{0D108BD9-81ED-4DB2-BD59-A6C34878D82A}">
                    <a16:rowId xmlns:a16="http://schemas.microsoft.com/office/drawing/2014/main" val="1047620494"/>
                  </a:ext>
                </a:extLst>
              </a:tr>
            </a:tbl>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882" y="959866"/>
            <a:ext cx="4826687" cy="2024016"/>
          </a:xfrm>
          <a:prstGeom prst="rect">
            <a:avLst/>
          </a:prstGeom>
        </p:spPr>
        <p:txBody>
          <a:bodyPr vert="horz" wrap="square" lIns="0" tIns="74295" rIns="0" bIns="0" rtlCol="0">
            <a:spAutoFit/>
          </a:bodyPr>
          <a:lstStyle/>
          <a:p>
            <a:pPr marL="12700" marR="25399">
              <a:lnSpc>
                <a:spcPts val="3891"/>
              </a:lnSpc>
              <a:spcBef>
                <a:spcPts val="585"/>
              </a:spcBef>
            </a:pPr>
            <a:r>
              <a:rPr sz="2800" b="1">
                <a:solidFill>
                  <a:srgbClr val="123C8D"/>
                </a:solidFill>
                <a:latin typeface="Open Sans" panose="020B0606030504020204" pitchFamily="34" charset="0"/>
                <a:cs typeface="Open Sans" panose="020B0606030504020204" pitchFamily="34" charset="0"/>
              </a:rPr>
              <a:t>Worst</a:t>
            </a:r>
            <a:r>
              <a:rPr sz="2800" b="1" spc="-71">
                <a:solidFill>
                  <a:srgbClr val="123C8D"/>
                </a:solidFill>
                <a:latin typeface="Open Sans" panose="020B0606030504020204" pitchFamily="34" charset="0"/>
                <a:cs typeface="Open Sans" panose="020B0606030504020204" pitchFamily="34" charset="0"/>
              </a:rPr>
              <a:t> </a:t>
            </a:r>
            <a:r>
              <a:rPr sz="2800" b="1">
                <a:solidFill>
                  <a:srgbClr val="123C8D"/>
                </a:solidFill>
                <a:latin typeface="Open Sans" panose="020B0606030504020204" pitchFamily="34" charset="0"/>
                <a:cs typeface="Open Sans" panose="020B0606030504020204" pitchFamily="34" charset="0"/>
              </a:rPr>
              <a:t>Payers:</a:t>
            </a:r>
            <a:r>
              <a:rPr sz="2800" b="1" spc="-80">
                <a:solidFill>
                  <a:srgbClr val="123C8D"/>
                </a:solidFill>
                <a:latin typeface="Open Sans" panose="020B0606030504020204" pitchFamily="34" charset="0"/>
                <a:cs typeface="Open Sans" panose="020B0606030504020204" pitchFamily="34" charset="0"/>
              </a:rPr>
              <a:t> </a:t>
            </a:r>
            <a:r>
              <a:rPr sz="2800" b="1" spc="-20">
                <a:solidFill>
                  <a:srgbClr val="123C8D"/>
                </a:solidFill>
                <a:latin typeface="Open Sans" panose="020B0606030504020204" pitchFamily="34" charset="0"/>
                <a:cs typeface="Open Sans" panose="020B0606030504020204" pitchFamily="34" charset="0"/>
              </a:rPr>
              <a:t>Days </a:t>
            </a:r>
            <a:r>
              <a:rPr sz="2800" b="1" spc="-65">
                <a:solidFill>
                  <a:srgbClr val="123C8D"/>
                </a:solidFill>
                <a:latin typeface="Open Sans" panose="020B0606030504020204" pitchFamily="34" charset="0"/>
                <a:cs typeface="Open Sans" panose="020B0606030504020204" pitchFamily="34" charset="0"/>
              </a:rPr>
              <a:t>To</a:t>
            </a:r>
            <a:r>
              <a:rPr sz="2800" b="1" spc="-91">
                <a:solidFill>
                  <a:srgbClr val="123C8D"/>
                </a:solidFill>
                <a:latin typeface="Open Sans" panose="020B0606030504020204" pitchFamily="34" charset="0"/>
                <a:cs typeface="Open Sans" panose="020B0606030504020204" pitchFamily="34" charset="0"/>
              </a:rPr>
              <a:t> </a:t>
            </a:r>
            <a:r>
              <a:rPr sz="2800" b="1" spc="-11">
                <a:solidFill>
                  <a:srgbClr val="123C8D"/>
                </a:solidFill>
                <a:latin typeface="Open Sans" panose="020B0606030504020204" pitchFamily="34" charset="0"/>
                <a:cs typeface="Open Sans" panose="020B0606030504020204" pitchFamily="34" charset="0"/>
              </a:rPr>
              <a:t>Pay-</a:t>
            </a:r>
            <a:r>
              <a:rPr sz="2800" b="1">
                <a:solidFill>
                  <a:srgbClr val="123C8D"/>
                </a:solidFill>
                <a:latin typeface="Open Sans" panose="020B0606030504020204" pitchFamily="34" charset="0"/>
                <a:cs typeface="Open Sans" panose="020B0606030504020204" pitchFamily="34" charset="0"/>
              </a:rPr>
              <a:t>–OA</a:t>
            </a:r>
            <a:r>
              <a:rPr sz="2800" b="1" spc="-229">
                <a:solidFill>
                  <a:srgbClr val="123C8D"/>
                </a:solidFill>
                <a:latin typeface="Open Sans" panose="020B0606030504020204" pitchFamily="34" charset="0"/>
                <a:cs typeface="Open Sans" panose="020B0606030504020204" pitchFamily="34" charset="0"/>
              </a:rPr>
              <a:t> </a:t>
            </a:r>
            <a:r>
              <a:rPr sz="2800" b="1" spc="-11">
                <a:solidFill>
                  <a:srgbClr val="123C8D"/>
                </a:solidFill>
                <a:latin typeface="Open Sans" panose="020B0606030504020204" pitchFamily="34" charset="0"/>
                <a:cs typeface="Open Sans" panose="020B0606030504020204" pitchFamily="34" charset="0"/>
              </a:rPr>
              <a:t>Drugs </a:t>
            </a:r>
            <a:r>
              <a:rPr sz="2800" b="1">
                <a:solidFill>
                  <a:srgbClr val="123C8D"/>
                </a:solidFill>
                <a:latin typeface="Open Sans" panose="020B0606030504020204" pitchFamily="34" charset="0"/>
                <a:cs typeface="Open Sans" panose="020B0606030504020204" pitchFamily="34" charset="0"/>
              </a:rPr>
              <a:t>2</a:t>
            </a:r>
            <a:r>
              <a:rPr lang="en-US" sz="2800" b="1">
                <a:solidFill>
                  <a:srgbClr val="123C8D"/>
                </a:solidFill>
                <a:latin typeface="Open Sans" panose="020B0606030504020204" pitchFamily="34" charset="0"/>
                <a:cs typeface="Open Sans" panose="020B0606030504020204" pitchFamily="34" charset="0"/>
              </a:rPr>
              <a:t>025-2026</a:t>
            </a:r>
            <a:endParaRPr sz="2800" b="1">
              <a:latin typeface="Open Sans" panose="020B0606030504020204" pitchFamily="34" charset="0"/>
              <a:cs typeface="Open Sans" panose="020B0606030504020204" pitchFamily="34" charset="0"/>
            </a:endParaRPr>
          </a:p>
          <a:p>
            <a:pPr marL="12700">
              <a:lnSpc>
                <a:spcPts val="3615"/>
              </a:lnSpc>
            </a:pPr>
            <a:r>
              <a:rPr sz="2800" b="1">
                <a:solidFill>
                  <a:srgbClr val="123C8D"/>
                </a:solidFill>
                <a:latin typeface="Open Sans" panose="020B0606030504020204" pitchFamily="34" charset="0"/>
                <a:cs typeface="Open Sans" panose="020B0606030504020204" pitchFamily="34" charset="0"/>
              </a:rPr>
              <a:t>(No</a:t>
            </a:r>
            <a:r>
              <a:rPr sz="2800" b="1" spc="-25">
                <a:solidFill>
                  <a:srgbClr val="123C8D"/>
                </a:solidFill>
                <a:latin typeface="Open Sans" panose="020B0606030504020204" pitchFamily="34" charset="0"/>
                <a:cs typeface="Open Sans" panose="020B0606030504020204" pitchFamily="34" charset="0"/>
              </a:rPr>
              <a:t> </a:t>
            </a:r>
            <a:r>
              <a:rPr sz="2800" b="1">
                <a:solidFill>
                  <a:srgbClr val="123C8D"/>
                </a:solidFill>
                <a:latin typeface="Open Sans" panose="020B0606030504020204" pitchFamily="34" charset="0"/>
                <a:cs typeface="Open Sans" panose="020B0606030504020204" pitchFamily="34" charset="0"/>
              </a:rPr>
              <a:t>Outliers;</a:t>
            </a:r>
            <a:r>
              <a:rPr sz="2800" b="1" spc="-25">
                <a:solidFill>
                  <a:srgbClr val="123C8D"/>
                </a:solidFill>
                <a:latin typeface="Open Sans" panose="020B0606030504020204" pitchFamily="34" charset="0"/>
                <a:cs typeface="Open Sans" panose="020B0606030504020204" pitchFamily="34" charset="0"/>
              </a:rPr>
              <a:t> </a:t>
            </a:r>
            <a:r>
              <a:rPr sz="2800" b="1">
                <a:solidFill>
                  <a:srgbClr val="123C8D"/>
                </a:solidFill>
                <a:latin typeface="Open Sans" panose="020B0606030504020204" pitchFamily="34" charset="0"/>
                <a:cs typeface="Open Sans" panose="020B0606030504020204" pitchFamily="34" charset="0"/>
              </a:rPr>
              <a:t>&gt;</a:t>
            </a:r>
            <a:r>
              <a:rPr sz="2800" b="1" spc="-25">
                <a:solidFill>
                  <a:srgbClr val="123C8D"/>
                </a:solidFill>
                <a:latin typeface="Open Sans" panose="020B0606030504020204" pitchFamily="34" charset="0"/>
                <a:cs typeface="Open Sans" panose="020B0606030504020204" pitchFamily="34" charset="0"/>
              </a:rPr>
              <a:t> </a:t>
            </a:r>
            <a:r>
              <a:rPr lang="en-US" sz="2800" b="1" spc="-20">
                <a:solidFill>
                  <a:srgbClr val="123C8D"/>
                </a:solidFill>
                <a:latin typeface="Open Sans" panose="020B0606030504020204" pitchFamily="34" charset="0"/>
                <a:cs typeface="Open Sans" panose="020B0606030504020204" pitchFamily="34" charset="0"/>
              </a:rPr>
              <a:t>2</a:t>
            </a:r>
            <a:r>
              <a:rPr sz="2800" b="1" spc="-20">
                <a:solidFill>
                  <a:srgbClr val="123C8D"/>
                </a:solidFill>
                <a:latin typeface="Open Sans" panose="020B0606030504020204" pitchFamily="34" charset="0"/>
                <a:cs typeface="Open Sans" panose="020B0606030504020204" pitchFamily="34" charset="0"/>
              </a:rPr>
              <a:t>000</a:t>
            </a:r>
            <a:endParaRPr sz="2800" b="1">
              <a:latin typeface="Open Sans" panose="020B0606030504020204" pitchFamily="34" charset="0"/>
              <a:cs typeface="Open Sans" panose="020B0606030504020204" pitchFamily="34" charset="0"/>
            </a:endParaRPr>
          </a:p>
          <a:p>
            <a:pPr marL="12700">
              <a:lnSpc>
                <a:spcPts val="4105"/>
              </a:lnSpc>
            </a:pPr>
            <a:r>
              <a:rPr sz="2800" b="1" spc="-11">
                <a:solidFill>
                  <a:srgbClr val="123C8D"/>
                </a:solidFill>
                <a:latin typeface="Open Sans" panose="020B0606030504020204" pitchFamily="34" charset="0"/>
                <a:cs typeface="Open Sans" panose="020B0606030504020204" pitchFamily="34" charset="0"/>
              </a:rPr>
              <a:t>claims)</a:t>
            </a:r>
            <a:endParaRPr sz="2800" b="1">
              <a:latin typeface="Open Sans" panose="020B0606030504020204" pitchFamily="34" charset="0"/>
              <a:cs typeface="Open Sans" panose="020B0606030504020204" pitchFamily="34" charset="0"/>
            </a:endParaRPr>
          </a:p>
        </p:txBody>
      </p:sp>
      <p:sp>
        <p:nvSpPr>
          <p:cNvPr id="4" name="object 4"/>
          <p:cNvSpPr txBox="1">
            <a:spLocks noGrp="1"/>
          </p:cNvSpPr>
          <p:nvPr>
            <p:ph type="sldNum" sz="quarter" idx="4294967295"/>
          </p:nvPr>
        </p:nvSpPr>
        <p:spPr>
          <a:xfrm>
            <a:off x="10058400" y="4814888"/>
            <a:ext cx="2133600" cy="179387"/>
          </a:xfrm>
          <a:prstGeom prst="rect">
            <a:avLst/>
          </a:prstGeom>
        </p:spPr>
        <p:txBody>
          <a:bodyPr vert="horz" wrap="square" lIns="0" tIns="0" rIns="0" bIns="0" rtlCol="0" anchor="ctr">
            <a:spAutoFit/>
          </a:bodyPr>
          <a:lstStyle/>
          <a:p>
            <a:pPr marL="38099">
              <a:lnSpc>
                <a:spcPts val="1431"/>
              </a:lnSpc>
            </a:pPr>
            <a:fld id="{81D60167-4931-47E6-BA6A-407CBD079E47}" type="slidenum">
              <a:rPr spc="-25"/>
              <a:pPr marL="38099">
                <a:lnSpc>
                  <a:spcPts val="1431"/>
                </a:lnSpc>
              </a:pPr>
              <a:t>48</a:t>
            </a:fld>
            <a:endParaRPr spc="-25"/>
          </a:p>
        </p:txBody>
      </p:sp>
      <p:graphicFrame>
        <p:nvGraphicFramePr>
          <p:cNvPr id="6" name="Table 5">
            <a:extLst>
              <a:ext uri="{FF2B5EF4-FFF2-40B4-BE49-F238E27FC236}">
                <a16:creationId xmlns:a16="http://schemas.microsoft.com/office/drawing/2014/main" id="{987A524B-2694-E92E-0B24-7884AF4C0782}"/>
              </a:ext>
            </a:extLst>
          </p:cNvPr>
          <p:cNvGraphicFramePr>
            <a:graphicFrameLocks noGrp="1"/>
          </p:cNvGraphicFramePr>
          <p:nvPr>
            <p:extLst>
              <p:ext uri="{D42A27DB-BD31-4B8C-83A1-F6EECF244321}">
                <p14:modId xmlns:p14="http://schemas.microsoft.com/office/powerpoint/2010/main" val="1865303310"/>
              </p:ext>
            </p:extLst>
          </p:nvPr>
        </p:nvGraphicFramePr>
        <p:xfrm>
          <a:off x="5216577" y="704538"/>
          <a:ext cx="6300192" cy="5670669"/>
        </p:xfrm>
        <a:graphic>
          <a:graphicData uri="http://schemas.openxmlformats.org/drawingml/2006/table">
            <a:tbl>
              <a:tblPr>
                <a:tableStyleId>{5C22544A-7EE6-4342-B048-85BDC9FD1C3A}</a:tableStyleId>
              </a:tblPr>
              <a:tblGrid>
                <a:gridCol w="2093870">
                  <a:extLst>
                    <a:ext uri="{9D8B030D-6E8A-4147-A177-3AD203B41FA5}">
                      <a16:colId xmlns:a16="http://schemas.microsoft.com/office/drawing/2014/main" val="4283969723"/>
                    </a:ext>
                  </a:extLst>
                </a:gridCol>
                <a:gridCol w="743072">
                  <a:extLst>
                    <a:ext uri="{9D8B030D-6E8A-4147-A177-3AD203B41FA5}">
                      <a16:colId xmlns:a16="http://schemas.microsoft.com/office/drawing/2014/main" val="3929898441"/>
                    </a:ext>
                  </a:extLst>
                </a:gridCol>
                <a:gridCol w="692650">
                  <a:extLst>
                    <a:ext uri="{9D8B030D-6E8A-4147-A177-3AD203B41FA5}">
                      <a16:colId xmlns:a16="http://schemas.microsoft.com/office/drawing/2014/main" val="920627812"/>
                    </a:ext>
                  </a:extLst>
                </a:gridCol>
                <a:gridCol w="692650">
                  <a:extLst>
                    <a:ext uri="{9D8B030D-6E8A-4147-A177-3AD203B41FA5}">
                      <a16:colId xmlns:a16="http://schemas.microsoft.com/office/drawing/2014/main" val="1789945992"/>
                    </a:ext>
                  </a:extLst>
                </a:gridCol>
                <a:gridCol w="692650">
                  <a:extLst>
                    <a:ext uri="{9D8B030D-6E8A-4147-A177-3AD203B41FA5}">
                      <a16:colId xmlns:a16="http://schemas.microsoft.com/office/drawing/2014/main" val="1042192312"/>
                    </a:ext>
                  </a:extLst>
                </a:gridCol>
                <a:gridCol w="692650">
                  <a:extLst>
                    <a:ext uri="{9D8B030D-6E8A-4147-A177-3AD203B41FA5}">
                      <a16:colId xmlns:a16="http://schemas.microsoft.com/office/drawing/2014/main" val="1134581091"/>
                    </a:ext>
                  </a:extLst>
                </a:gridCol>
                <a:gridCol w="692650">
                  <a:extLst>
                    <a:ext uri="{9D8B030D-6E8A-4147-A177-3AD203B41FA5}">
                      <a16:colId xmlns:a16="http://schemas.microsoft.com/office/drawing/2014/main" val="3258665347"/>
                    </a:ext>
                  </a:extLst>
                </a:gridCol>
              </a:tblGrid>
              <a:tr h="327321">
                <a:tc>
                  <a:txBody>
                    <a:bodyPr/>
                    <a:lstStyle/>
                    <a:p>
                      <a:pPr algn="l" fontAlgn="b">
                        <a:buNone/>
                      </a:pPr>
                      <a:r>
                        <a:rPr lang="en-US" sz="1000" u="none" strike="noStrike">
                          <a:effectLst/>
                        </a:rPr>
                        <a:t>Insurance Name</a:t>
                      </a:r>
                      <a:endParaRPr lang="en-US" sz="1000" b="0" i="0" u="none" strike="noStrike">
                        <a:effectLst/>
                        <a:latin typeface="Aptos Narrow" panose="020B0004020202020204" pitchFamily="34" charset="0"/>
                      </a:endParaRPr>
                    </a:p>
                  </a:txBody>
                  <a:tcPr marL="7783" marR="7783" marT="7783" marB="0" anchor="b"/>
                </a:tc>
                <a:tc>
                  <a:txBody>
                    <a:bodyPr/>
                    <a:lstStyle/>
                    <a:p>
                      <a:pPr algn="l" fontAlgn="b">
                        <a:buNone/>
                      </a:pPr>
                      <a:r>
                        <a:rPr lang="en-US" sz="1000" u="none" strike="noStrike">
                          <a:effectLst/>
                        </a:rPr>
                        <a:t>Days To Pay</a:t>
                      </a:r>
                      <a:endParaRPr lang="en-US" sz="1000" b="0" i="0" u="none" strike="noStrike">
                        <a:effectLst/>
                        <a:latin typeface="Aptos Narrow" panose="020B0004020202020204" pitchFamily="34" charset="0"/>
                      </a:endParaRPr>
                    </a:p>
                  </a:txBody>
                  <a:tcPr marL="7783" marR="7783" marT="7783" marB="0" anchor="b"/>
                </a:tc>
                <a:tc>
                  <a:txBody>
                    <a:bodyPr/>
                    <a:lstStyle/>
                    <a:p>
                      <a:pPr algn="l" fontAlgn="b">
                        <a:buNone/>
                      </a:pPr>
                      <a:r>
                        <a:rPr lang="en-US" sz="1000" u="none" strike="noStrike">
                          <a:effectLst/>
                        </a:rPr>
                        <a:t>Patients</a:t>
                      </a:r>
                      <a:endParaRPr lang="en-US" sz="1000" b="0" i="0" u="none" strike="noStrike">
                        <a:effectLst/>
                        <a:latin typeface="Aptos Narrow" panose="020B0004020202020204" pitchFamily="34" charset="0"/>
                      </a:endParaRPr>
                    </a:p>
                  </a:txBody>
                  <a:tcPr marL="7783" marR="7783" marT="7783" marB="0" anchor="b"/>
                </a:tc>
                <a:tc>
                  <a:txBody>
                    <a:bodyPr/>
                    <a:lstStyle/>
                    <a:p>
                      <a:pPr algn="l" fontAlgn="b">
                        <a:buNone/>
                      </a:pPr>
                      <a:r>
                        <a:rPr lang="en-US" sz="1000" u="none" strike="noStrike">
                          <a:effectLst/>
                        </a:rPr>
                        <a:t>Claims</a:t>
                      </a:r>
                      <a:endParaRPr lang="en-US" sz="1000" b="0" i="0" u="none" strike="noStrike">
                        <a:effectLst/>
                        <a:latin typeface="Aptos Narrow" panose="020B0004020202020204" pitchFamily="34" charset="0"/>
                      </a:endParaRPr>
                    </a:p>
                  </a:txBody>
                  <a:tcPr marL="7783" marR="7783" marT="7783" marB="0" anchor="b"/>
                </a:tc>
                <a:tc>
                  <a:txBody>
                    <a:bodyPr/>
                    <a:lstStyle/>
                    <a:p>
                      <a:pPr algn="l" fontAlgn="b">
                        <a:buNone/>
                      </a:pPr>
                      <a:r>
                        <a:rPr lang="en-US" sz="1000" u="none" strike="noStrike">
                          <a:effectLst/>
                        </a:rPr>
                        <a:t>Responses</a:t>
                      </a:r>
                      <a:endParaRPr lang="en-US" sz="1000" b="0" i="0" u="none" strike="noStrike">
                        <a:effectLst/>
                        <a:latin typeface="Aptos Narrow" panose="020B0004020202020204" pitchFamily="34" charset="0"/>
                      </a:endParaRPr>
                    </a:p>
                  </a:txBody>
                  <a:tcPr marL="7783" marR="7783" marT="7783" marB="0" anchor="b"/>
                </a:tc>
                <a:tc>
                  <a:txBody>
                    <a:bodyPr/>
                    <a:lstStyle/>
                    <a:p>
                      <a:pPr algn="l" fontAlgn="b">
                        <a:buNone/>
                      </a:pPr>
                      <a:r>
                        <a:rPr lang="en-US" sz="1000" u="none" strike="noStrike">
                          <a:effectLst/>
                        </a:rPr>
                        <a:t>Denials</a:t>
                      </a:r>
                      <a:endParaRPr lang="en-US" sz="1000" b="0" i="0" u="none" strike="noStrike">
                        <a:effectLst/>
                        <a:latin typeface="Aptos Narrow" panose="020B0004020202020204" pitchFamily="34" charset="0"/>
                      </a:endParaRPr>
                    </a:p>
                  </a:txBody>
                  <a:tcPr marL="7783" marR="7783" marT="7783" marB="0" anchor="b"/>
                </a:tc>
                <a:tc>
                  <a:txBody>
                    <a:bodyPr/>
                    <a:lstStyle/>
                    <a:p>
                      <a:pPr algn="l" fontAlgn="b">
                        <a:buNone/>
                      </a:pPr>
                      <a:r>
                        <a:rPr lang="en-US" sz="1000" u="none" strike="noStrike">
                          <a:effectLst/>
                        </a:rPr>
                        <a:t>Denial Percent</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3352187963"/>
                  </a:ext>
                </a:extLst>
              </a:tr>
              <a:tr h="168774">
                <a:tc>
                  <a:txBody>
                    <a:bodyPr/>
                    <a:lstStyle/>
                    <a:p>
                      <a:pPr algn="l" fontAlgn="b">
                        <a:buNone/>
                      </a:pPr>
                      <a:r>
                        <a:rPr lang="en-US" sz="1000" u="none" strike="noStrike">
                          <a:effectLst/>
                        </a:rPr>
                        <a:t>River City Medical Group</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47.33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743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3,113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8,237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1,772</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21.51%</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639350070"/>
                  </a:ext>
                </a:extLst>
              </a:tr>
              <a:tr h="168774">
                <a:tc>
                  <a:txBody>
                    <a:bodyPr/>
                    <a:lstStyle/>
                    <a:p>
                      <a:pPr algn="l" fontAlgn="b">
                        <a:buNone/>
                      </a:pPr>
                      <a:r>
                        <a:rPr lang="en-US" sz="1000" u="none" strike="noStrike">
                          <a:effectLst/>
                        </a:rPr>
                        <a:t>Medicare Maine</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45.02</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730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2,353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5,512</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127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2.30%</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2034455187"/>
                  </a:ext>
                </a:extLst>
              </a:tr>
              <a:tr h="168774">
                <a:tc>
                  <a:txBody>
                    <a:bodyPr/>
                    <a:lstStyle/>
                    <a:p>
                      <a:pPr algn="l" fontAlgn="b">
                        <a:buNone/>
                      </a:pPr>
                      <a:r>
                        <a:rPr lang="en-US" sz="1000" u="none" strike="noStrike">
                          <a:effectLst/>
                        </a:rPr>
                        <a:t>ALIGNMENT HEALTH CARE</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42.81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706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2,561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9,896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3,333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33.68%</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582648318"/>
                  </a:ext>
                </a:extLst>
              </a:tr>
              <a:tr h="168774">
                <a:tc>
                  <a:txBody>
                    <a:bodyPr/>
                    <a:lstStyle/>
                    <a:p>
                      <a:pPr algn="l" fontAlgn="b">
                        <a:buNone/>
                      </a:pPr>
                      <a:r>
                        <a:rPr lang="en-US" sz="1000" u="none" strike="noStrike">
                          <a:effectLst/>
                        </a:rPr>
                        <a:t>CBSA</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42.51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1,013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4,191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9,140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864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9.45%</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265922474"/>
                  </a:ext>
                </a:extLst>
              </a:tr>
              <a:tr h="168774">
                <a:tc>
                  <a:txBody>
                    <a:bodyPr/>
                    <a:lstStyle/>
                    <a:p>
                      <a:pPr algn="l" fontAlgn="b">
                        <a:buNone/>
                      </a:pPr>
                      <a:r>
                        <a:rPr lang="en-US" sz="1000" u="none" strike="noStrike">
                          <a:effectLst/>
                        </a:rPr>
                        <a:t>ALLIANCE IPA</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39.34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526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3,254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9,355</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2,426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25.93%</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1099760620"/>
                  </a:ext>
                </a:extLst>
              </a:tr>
              <a:tr h="327321">
                <a:tc>
                  <a:txBody>
                    <a:bodyPr/>
                    <a:lstStyle/>
                    <a:p>
                      <a:pPr algn="l" fontAlgn="b">
                        <a:buNone/>
                      </a:pPr>
                      <a:r>
                        <a:rPr lang="en-US" sz="1000" u="none" strike="noStrike">
                          <a:effectLst/>
                        </a:rPr>
                        <a:t>Meritain Health (Minneapolis, Minnesota)</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38.36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762</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2,563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5,328</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455</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8.54%</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2855246792"/>
                  </a:ext>
                </a:extLst>
              </a:tr>
              <a:tr h="168774">
                <a:tc>
                  <a:txBody>
                    <a:bodyPr/>
                    <a:lstStyle/>
                    <a:p>
                      <a:pPr algn="l" fontAlgn="b">
                        <a:buNone/>
                      </a:pPr>
                      <a:r>
                        <a:rPr lang="en-US" sz="1000" u="none" strike="noStrike">
                          <a:effectLst/>
                        </a:rPr>
                        <a:t>Health Care LA IPA</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36.45</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901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2,957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6,452</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977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15.14%</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113300691"/>
                  </a:ext>
                </a:extLst>
              </a:tr>
              <a:tr h="168774">
                <a:tc>
                  <a:txBody>
                    <a:bodyPr/>
                    <a:lstStyle/>
                    <a:p>
                      <a:pPr algn="l" fontAlgn="b">
                        <a:buNone/>
                      </a:pPr>
                      <a:r>
                        <a:rPr lang="en-US" sz="1000" u="none" strike="noStrike">
                          <a:effectLst/>
                        </a:rPr>
                        <a:t>FLORIDA MEDICAID</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36.30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555</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2,068</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12,169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3,324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27.32%</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2258023402"/>
                  </a:ext>
                </a:extLst>
              </a:tr>
              <a:tr h="321036">
                <a:tc>
                  <a:txBody>
                    <a:bodyPr/>
                    <a:lstStyle/>
                    <a:p>
                      <a:pPr algn="l" fontAlgn="b">
                        <a:buNone/>
                      </a:pPr>
                      <a:r>
                        <a:rPr lang="en-US" sz="1000" u="none" strike="noStrike">
                          <a:effectLst/>
                        </a:rPr>
                        <a:t>Health Net Claims (California, Oregon)</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34.80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829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2,869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7,739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727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9.39%</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3342624268"/>
                  </a:ext>
                </a:extLst>
              </a:tr>
              <a:tr h="168774">
                <a:tc>
                  <a:txBody>
                    <a:bodyPr/>
                    <a:lstStyle/>
                    <a:p>
                      <a:pPr algn="l" fontAlgn="b">
                        <a:buNone/>
                      </a:pPr>
                      <a:r>
                        <a:rPr lang="en-US" sz="1000" u="none" strike="noStrike">
                          <a:effectLst/>
                        </a:rPr>
                        <a:t>Medicare Maryland Part B</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34.16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607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2,704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5,313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297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5.59%</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3797340871"/>
                  </a:ext>
                </a:extLst>
              </a:tr>
              <a:tr h="327321">
                <a:tc>
                  <a:txBody>
                    <a:bodyPr/>
                    <a:lstStyle/>
                    <a:p>
                      <a:pPr algn="l" fontAlgn="b">
                        <a:buNone/>
                      </a:pPr>
                      <a:r>
                        <a:rPr lang="en-US" sz="1000" u="none" strike="noStrike">
                          <a:effectLst/>
                        </a:rPr>
                        <a:t>Optimum Healthcare, Inc (Medicare Advantage)</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32.57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1,128</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4,329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8,934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121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1.35%</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2234834089"/>
                  </a:ext>
                </a:extLst>
              </a:tr>
              <a:tr h="168774">
                <a:tc>
                  <a:txBody>
                    <a:bodyPr/>
                    <a:lstStyle/>
                    <a:p>
                      <a:pPr algn="l" fontAlgn="b">
                        <a:buNone/>
                      </a:pPr>
                      <a:r>
                        <a:rPr lang="en-US" sz="1000" u="none" strike="noStrike">
                          <a:effectLst/>
                        </a:rPr>
                        <a:t>HORIZON NJ HEALTH</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32.41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443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2,141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5,716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1,054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18.44%</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1869653003"/>
                  </a:ext>
                </a:extLst>
              </a:tr>
              <a:tr h="168774">
                <a:tc>
                  <a:txBody>
                    <a:bodyPr/>
                    <a:lstStyle/>
                    <a:p>
                      <a:pPr algn="l" fontAlgn="b">
                        <a:buNone/>
                      </a:pPr>
                      <a:r>
                        <a:rPr lang="en-US" sz="1000" u="none" strike="noStrike">
                          <a:effectLst/>
                        </a:rPr>
                        <a:t>UMR</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32.21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3,519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12,987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31,144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4,826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15.50%</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185613615"/>
                  </a:ext>
                </a:extLst>
              </a:tr>
              <a:tr h="168774">
                <a:tc>
                  <a:txBody>
                    <a:bodyPr/>
                    <a:lstStyle/>
                    <a:p>
                      <a:pPr algn="l" fontAlgn="b">
                        <a:buNone/>
                      </a:pPr>
                      <a:r>
                        <a:rPr lang="en-US" sz="1000" u="none" strike="noStrike">
                          <a:effectLst/>
                        </a:rPr>
                        <a:t>Freedom Health Plan</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31.77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720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2,777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5,731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1.47%</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1043083804"/>
                  </a:ext>
                </a:extLst>
              </a:tr>
              <a:tr h="168774">
                <a:tc>
                  <a:txBody>
                    <a:bodyPr/>
                    <a:lstStyle/>
                    <a:p>
                      <a:pPr algn="l" fontAlgn="b">
                        <a:buNone/>
                      </a:pPr>
                      <a:r>
                        <a:rPr lang="en-US" sz="1000" u="none" strike="noStrike">
                          <a:effectLst/>
                        </a:rPr>
                        <a:t>OPTIMUM HEALTHCARE</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31.75</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1,307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6,736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13,953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150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1.08%</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558481235"/>
                  </a:ext>
                </a:extLst>
              </a:tr>
              <a:tr h="168774">
                <a:tc>
                  <a:txBody>
                    <a:bodyPr/>
                    <a:lstStyle/>
                    <a:p>
                      <a:pPr algn="l" fontAlgn="b">
                        <a:buNone/>
                      </a:pPr>
                      <a:r>
                        <a:rPr lang="en-US" sz="1000" u="none" strike="noStrike">
                          <a:effectLst/>
                        </a:rPr>
                        <a:t>MEDSOLUTIONS, INC.</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31.62</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658</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3,977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8,044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205</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2.55%</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1802205071"/>
                  </a:ext>
                </a:extLst>
              </a:tr>
              <a:tr h="168774">
                <a:tc>
                  <a:txBody>
                    <a:bodyPr/>
                    <a:lstStyle/>
                    <a:p>
                      <a:pPr algn="l" fontAlgn="b">
                        <a:buNone/>
                      </a:pPr>
                      <a:r>
                        <a:rPr lang="en-US" sz="1000" u="none" strike="noStrike">
                          <a:effectLst/>
                        </a:rPr>
                        <a:t>FREEDOM HEALTH</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31.36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986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5,020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9,907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112</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1.13%</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1112536536"/>
                  </a:ext>
                </a:extLst>
              </a:tr>
              <a:tr h="168774">
                <a:tc>
                  <a:txBody>
                    <a:bodyPr/>
                    <a:lstStyle/>
                    <a:p>
                      <a:pPr algn="l" fontAlgn="b">
                        <a:buNone/>
                      </a:pPr>
                      <a:r>
                        <a:rPr lang="en-US" sz="1000" u="none" strike="noStrike">
                          <a:effectLst/>
                        </a:rPr>
                        <a:t>BCBS North Carolina</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30.80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1,398</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4,522</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10,075</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861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8.55%</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4042615036"/>
                  </a:ext>
                </a:extLst>
              </a:tr>
              <a:tr h="168774">
                <a:tc>
                  <a:txBody>
                    <a:bodyPr/>
                    <a:lstStyle/>
                    <a:p>
                      <a:pPr algn="l" fontAlgn="b">
                        <a:buNone/>
                      </a:pPr>
                      <a:r>
                        <a:rPr lang="en-US" sz="1000" u="none" strike="noStrike">
                          <a:effectLst/>
                        </a:rPr>
                        <a:t>Simply Healthcare</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30.58</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656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3,150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10,423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4,798</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46.03%</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1274951502"/>
                  </a:ext>
                </a:extLst>
              </a:tr>
              <a:tr h="168774">
                <a:tc>
                  <a:txBody>
                    <a:bodyPr/>
                    <a:lstStyle/>
                    <a:p>
                      <a:pPr algn="l" fontAlgn="b">
                        <a:buNone/>
                      </a:pPr>
                      <a:r>
                        <a:rPr lang="en-US" sz="1000" u="none" strike="noStrike">
                          <a:effectLst/>
                        </a:rPr>
                        <a:t>HEATLHCARE LA, IPA</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30.56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1,460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7,062</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17,783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1,183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6.65%</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261578548"/>
                  </a:ext>
                </a:extLst>
              </a:tr>
              <a:tr h="168774">
                <a:tc>
                  <a:txBody>
                    <a:bodyPr/>
                    <a:lstStyle/>
                    <a:p>
                      <a:pPr algn="l" fontAlgn="b">
                        <a:buNone/>
                      </a:pPr>
                      <a:r>
                        <a:rPr lang="en-US" sz="1000" u="none" strike="noStrike">
                          <a:effectLst/>
                        </a:rPr>
                        <a:t>United Healthcare PPO One</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29.94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1,119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3,938</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6,437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916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14.23%</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1388136103"/>
                  </a:ext>
                </a:extLst>
              </a:tr>
              <a:tr h="327321">
                <a:tc>
                  <a:txBody>
                    <a:bodyPr/>
                    <a:lstStyle/>
                    <a:p>
                      <a:pPr algn="l" fontAlgn="b">
                        <a:buNone/>
                      </a:pPr>
                      <a:r>
                        <a:rPr lang="en-US" sz="1000" u="none" strike="noStrike">
                          <a:effectLst/>
                        </a:rPr>
                        <a:t>COMMUNITY PREFERRED HEALTH PLAN</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29.61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3,570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15,937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45,187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8,549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18.92%</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559304710"/>
                  </a:ext>
                </a:extLst>
              </a:tr>
              <a:tr h="327321">
                <a:tc>
                  <a:txBody>
                    <a:bodyPr/>
                    <a:lstStyle/>
                    <a:p>
                      <a:pPr algn="l" fontAlgn="b">
                        <a:buNone/>
                      </a:pPr>
                      <a:r>
                        <a:rPr lang="en-US" sz="1000" u="none" strike="noStrike">
                          <a:effectLst/>
                        </a:rPr>
                        <a:t>INDEPENDENCE BLUE CROSS PERSONAL CHOICE</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29.26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967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3,192</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8,957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633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7.07%</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456215226"/>
                  </a:ext>
                </a:extLst>
              </a:tr>
              <a:tr h="168774">
                <a:tc>
                  <a:txBody>
                    <a:bodyPr/>
                    <a:lstStyle/>
                    <a:p>
                      <a:pPr algn="l" fontAlgn="b">
                        <a:buNone/>
                      </a:pPr>
                      <a:r>
                        <a:rPr lang="en-US" sz="1000" u="none" strike="noStrike">
                          <a:effectLst/>
                        </a:rPr>
                        <a:t>RETIRED RAILROAD MEDICARE</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29.26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899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5,029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11,466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1,001</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8.73%</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3837526800"/>
                  </a:ext>
                </a:extLst>
              </a:tr>
              <a:tr h="168774">
                <a:tc>
                  <a:txBody>
                    <a:bodyPr/>
                    <a:lstStyle/>
                    <a:p>
                      <a:pPr algn="l" fontAlgn="b">
                        <a:buNone/>
                      </a:pPr>
                      <a:r>
                        <a:rPr lang="en-US" sz="1000" u="none" strike="noStrike">
                          <a:effectLst/>
                        </a:rPr>
                        <a:t>Medicare Alabama</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29.23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2,957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11,000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24,446</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694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2.84%</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337866685"/>
                  </a:ext>
                </a:extLst>
              </a:tr>
              <a:tr h="168774">
                <a:tc>
                  <a:txBody>
                    <a:bodyPr/>
                    <a:lstStyle/>
                    <a:p>
                      <a:pPr algn="l" fontAlgn="b">
                        <a:buNone/>
                      </a:pPr>
                      <a:r>
                        <a:rPr lang="en-US" sz="1000" u="none" strike="noStrike">
                          <a:effectLst/>
                        </a:rPr>
                        <a:t>Medicare Railroad</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29.20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897</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3,980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7,888</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690</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8.75%</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494315206"/>
                  </a:ext>
                </a:extLst>
              </a:tr>
              <a:tr h="168774">
                <a:tc>
                  <a:txBody>
                    <a:bodyPr/>
                    <a:lstStyle/>
                    <a:p>
                      <a:pPr algn="l" fontAlgn="b">
                        <a:buNone/>
                      </a:pPr>
                      <a:r>
                        <a:rPr lang="en-US" sz="1000" u="none" strike="noStrike">
                          <a:effectLst/>
                        </a:rPr>
                        <a:t>Anthem BCBS Georgia</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29.13</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2,884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10,135</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32,854</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10,099</a:t>
                      </a:r>
                      <a:endParaRPr lang="en-US" sz="1000" b="0" i="0" u="none" strike="noStrike">
                        <a:effectLst/>
                        <a:latin typeface="Aptos Narrow" panose="020B0004020202020204" pitchFamily="34" charset="0"/>
                      </a:endParaRPr>
                    </a:p>
                  </a:txBody>
                  <a:tcPr marL="7783" marR="7783" marT="7783" marB="0" anchor="b"/>
                </a:tc>
                <a:tc>
                  <a:txBody>
                    <a:bodyPr/>
                    <a:lstStyle/>
                    <a:p>
                      <a:pPr algn="r" fontAlgn="b">
                        <a:buNone/>
                      </a:pPr>
                      <a:r>
                        <a:rPr lang="en-US" sz="1000" u="none" strike="noStrike">
                          <a:effectLst/>
                        </a:rPr>
                        <a:t>30.74%</a:t>
                      </a:r>
                      <a:endParaRPr lang="en-US" sz="1000" b="0" i="0" u="none" strike="noStrike">
                        <a:effectLst/>
                        <a:latin typeface="Aptos Narrow" panose="020B0004020202020204" pitchFamily="34" charset="0"/>
                      </a:endParaRPr>
                    </a:p>
                  </a:txBody>
                  <a:tcPr marL="7783" marR="7783" marT="7783" marB="0" anchor="b"/>
                </a:tc>
                <a:extLst>
                  <a:ext uri="{0D108BD9-81ED-4DB2-BD59-A6C34878D82A}">
                    <a16:rowId xmlns:a16="http://schemas.microsoft.com/office/drawing/2014/main" val="3504479093"/>
                  </a:ext>
                </a:extLst>
              </a:tr>
            </a:tbl>
          </a:graphicData>
        </a:graphic>
      </p:graphicFrame>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019330" y="959887"/>
            <a:ext cx="3448529" cy="2209580"/>
          </a:xfrm>
          <a:prstGeom prst="rect">
            <a:avLst/>
          </a:prstGeom>
        </p:spPr>
        <p:txBody>
          <a:bodyPr spcFirstLastPara="1" vert="horz" wrap="square" lIns="0" tIns="67311" rIns="0" bIns="0" rtlCol="0" anchor="ctr" anchorCtr="0">
            <a:spAutoFit/>
          </a:bodyPr>
          <a:lstStyle/>
          <a:p>
            <a:pPr marL="12700" marR="5080">
              <a:lnSpc>
                <a:spcPct val="90000"/>
              </a:lnSpc>
              <a:spcBef>
                <a:spcPts val="531"/>
              </a:spcBef>
            </a:pPr>
            <a:r>
              <a:t>Worst</a:t>
            </a:r>
            <a:r>
              <a:rPr spc="-100"/>
              <a:t> </a:t>
            </a:r>
            <a:r>
              <a:rPr spc="-11"/>
              <a:t>Insurance </a:t>
            </a:r>
            <a:r>
              <a:t>Companies</a:t>
            </a:r>
            <a:r>
              <a:rPr spc="-40"/>
              <a:t> </a:t>
            </a:r>
            <a:r>
              <a:rPr spc="-20"/>
              <a:t>with </a:t>
            </a:r>
            <a:r>
              <a:t>OA</a:t>
            </a:r>
            <a:r>
              <a:rPr spc="-140"/>
              <a:t> </a:t>
            </a:r>
            <a:r>
              <a:t>Drug </a:t>
            </a:r>
            <a:r>
              <a:rPr spc="-11"/>
              <a:t>Denials </a:t>
            </a:r>
            <a:r>
              <a:t>202</a:t>
            </a:r>
            <a:r>
              <a:rPr lang="en-US"/>
              <a:t>5</a:t>
            </a:r>
            <a:r>
              <a:rPr lang="en-US" spc="-95"/>
              <a:t>-2026</a:t>
            </a:r>
            <a:r>
              <a:rPr spc="-11"/>
              <a:t> </a:t>
            </a:r>
            <a:r>
              <a:rPr spc="-25"/>
              <a:t>(≥</a:t>
            </a:r>
            <a:r>
              <a:rPr lang="en-US" spc="-25"/>
              <a:t> </a:t>
            </a:r>
            <a:r>
              <a:rPr lang="en-US" spc="-11"/>
              <a:t>15</a:t>
            </a:r>
            <a:r>
              <a:rPr spc="-11"/>
              <a:t>00</a:t>
            </a:r>
            <a:r>
              <a:rPr lang="en-US" spc="-11"/>
              <a:t> claims</a:t>
            </a:r>
            <a:r>
              <a:rPr spc="-11"/>
              <a:t>)</a:t>
            </a:r>
          </a:p>
        </p:txBody>
      </p:sp>
      <p:sp>
        <p:nvSpPr>
          <p:cNvPr id="4" name="object 4"/>
          <p:cNvSpPr txBox="1">
            <a:spLocks noGrp="1"/>
          </p:cNvSpPr>
          <p:nvPr>
            <p:ph type="sldNum" sz="quarter" idx="12"/>
          </p:nvPr>
        </p:nvSpPr>
        <p:spPr>
          <a:prstGeom prst="rect">
            <a:avLst/>
          </a:prstGeom>
        </p:spPr>
        <p:txBody>
          <a:bodyPr vert="horz" wrap="square" lIns="0" tIns="0" rIns="0" bIns="0" rtlCol="0" anchor="ctr">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
              <a:lnSpc>
                <a:spcPts val="1431"/>
              </a:lnSpc>
            </a:pPr>
            <a:fld id="{B6F15528-21DE-4FAA-801E-634DDDAF4B2B}" type="slidenum">
              <a:rPr lang="en-US" smtClean="0"/>
              <a:pPr marL="38099">
                <a:lnSpc>
                  <a:spcPts val="1431"/>
                </a:lnSpc>
              </a:pPr>
              <a:t>49</a:t>
            </a:fld>
            <a:endParaRPr spc="-25"/>
          </a:p>
        </p:txBody>
      </p:sp>
      <p:sp>
        <p:nvSpPr>
          <p:cNvPr id="5" name="object 5"/>
          <p:cNvSpPr txBox="1"/>
          <p:nvPr/>
        </p:nvSpPr>
        <p:spPr>
          <a:xfrm>
            <a:off x="786485" y="6466592"/>
            <a:ext cx="3297555" cy="278923"/>
          </a:xfrm>
          <a:prstGeom prst="rect">
            <a:avLst/>
          </a:prstGeom>
        </p:spPr>
        <p:txBody>
          <a:bodyPr vert="horz" wrap="square" lIns="0" tIns="1905" rIns="0" bIns="0" rtlCol="0">
            <a:spAutoFit/>
          </a:bodyPr>
          <a:lstStyle/>
          <a:p>
            <a:pPr marL="12700">
              <a:spcBef>
                <a:spcPts val="15"/>
              </a:spcBef>
            </a:pPr>
            <a:r>
              <a:rPr sz="900">
                <a:solidFill>
                  <a:srgbClr val="9F9FA3"/>
                </a:solidFill>
                <a:latin typeface="Open Sans" panose="020B0606030504020204" pitchFamily="34" charset="0"/>
                <a:cs typeface="Open Sans" panose="020B0606030504020204" pitchFamily="34" charset="0"/>
              </a:rPr>
              <a:t>Community</a:t>
            </a:r>
            <a:r>
              <a:rPr sz="900" spc="-35">
                <a:solidFill>
                  <a:srgbClr val="9F9FA3"/>
                </a:solidFill>
                <a:latin typeface="Open Sans" panose="020B0606030504020204" pitchFamily="34" charset="0"/>
                <a:cs typeface="Open Sans" panose="020B0606030504020204" pitchFamily="34" charset="0"/>
              </a:rPr>
              <a:t> </a:t>
            </a:r>
            <a:r>
              <a:rPr sz="900">
                <a:solidFill>
                  <a:srgbClr val="9F9FA3"/>
                </a:solidFill>
                <a:latin typeface="Open Sans" panose="020B0606030504020204" pitchFamily="34" charset="0"/>
                <a:cs typeface="Open Sans" panose="020B0606030504020204" pitchFamily="34" charset="0"/>
              </a:rPr>
              <a:t>Oncology</a:t>
            </a:r>
            <a:r>
              <a:rPr sz="900" spc="-31">
                <a:solidFill>
                  <a:srgbClr val="9F9FA3"/>
                </a:solidFill>
                <a:latin typeface="Open Sans" panose="020B0606030504020204" pitchFamily="34" charset="0"/>
                <a:cs typeface="Open Sans" panose="020B0606030504020204" pitchFamily="34" charset="0"/>
              </a:rPr>
              <a:t> </a:t>
            </a:r>
            <a:r>
              <a:rPr sz="900">
                <a:solidFill>
                  <a:srgbClr val="9F9FA3"/>
                </a:solidFill>
                <a:latin typeface="Open Sans" panose="020B0606030504020204" pitchFamily="34" charset="0"/>
                <a:cs typeface="Open Sans" panose="020B0606030504020204" pitchFamily="34" charset="0"/>
              </a:rPr>
              <a:t>Alliance</a:t>
            </a:r>
            <a:r>
              <a:rPr sz="900" spc="245">
                <a:solidFill>
                  <a:srgbClr val="9F9FA3"/>
                </a:solidFill>
                <a:latin typeface="Open Sans" panose="020B0606030504020204" pitchFamily="34" charset="0"/>
                <a:cs typeface="Open Sans" panose="020B0606030504020204" pitchFamily="34" charset="0"/>
              </a:rPr>
              <a:t> </a:t>
            </a:r>
            <a:r>
              <a:rPr sz="900">
                <a:solidFill>
                  <a:srgbClr val="9F9FA3"/>
                </a:solidFill>
                <a:latin typeface="Open Sans" panose="020B0606030504020204" pitchFamily="34" charset="0"/>
                <a:cs typeface="Open Sans" panose="020B0606030504020204" pitchFamily="34" charset="0"/>
              </a:rPr>
              <a:t>©</a:t>
            </a:r>
            <a:r>
              <a:rPr sz="900" spc="245">
                <a:solidFill>
                  <a:srgbClr val="9F9FA3"/>
                </a:solidFill>
                <a:latin typeface="Open Sans" panose="020B0606030504020204" pitchFamily="34" charset="0"/>
                <a:cs typeface="Open Sans" panose="020B0606030504020204" pitchFamily="34" charset="0"/>
              </a:rPr>
              <a:t> </a:t>
            </a:r>
            <a:r>
              <a:rPr sz="900" spc="-11">
                <a:solidFill>
                  <a:srgbClr val="9F9FA3"/>
                </a:solidFill>
                <a:latin typeface="Open Sans" panose="020B0606030504020204" pitchFamily="34" charset="0"/>
                <a:cs typeface="Open Sans" panose="020B0606030504020204" pitchFamily="34" charset="0"/>
                <a:hlinkClick r:id="rId2"/>
              </a:rPr>
              <a:t>www.CommunityOncology.org</a:t>
            </a:r>
            <a:endParaRPr sz="900">
              <a:latin typeface="Open Sans" panose="020B0606030504020204" pitchFamily="34" charset="0"/>
              <a:cs typeface="Open Sans" panose="020B0606030504020204" pitchFamily="34" charset="0"/>
            </a:endParaRPr>
          </a:p>
        </p:txBody>
      </p:sp>
      <p:graphicFrame>
        <p:nvGraphicFramePr>
          <p:cNvPr id="6" name="Table 5">
            <a:extLst>
              <a:ext uri="{FF2B5EF4-FFF2-40B4-BE49-F238E27FC236}">
                <a16:creationId xmlns:a16="http://schemas.microsoft.com/office/drawing/2014/main" id="{E04C78FB-F2BE-4AE7-373E-295C09A80657}"/>
              </a:ext>
            </a:extLst>
          </p:cNvPr>
          <p:cNvGraphicFramePr>
            <a:graphicFrameLocks noGrp="1"/>
          </p:cNvGraphicFramePr>
          <p:nvPr>
            <p:extLst>
              <p:ext uri="{D42A27DB-BD31-4B8C-83A1-F6EECF244321}">
                <p14:modId xmlns:p14="http://schemas.microsoft.com/office/powerpoint/2010/main" val="193153506"/>
              </p:ext>
            </p:extLst>
          </p:nvPr>
        </p:nvGraphicFramePr>
        <p:xfrm>
          <a:off x="6096000" y="795129"/>
          <a:ext cx="4625011" cy="5671480"/>
        </p:xfrm>
        <a:graphic>
          <a:graphicData uri="http://schemas.openxmlformats.org/drawingml/2006/table">
            <a:tbl>
              <a:tblPr>
                <a:tableStyleId>{5C22544A-7EE6-4342-B048-85BDC9FD1C3A}</a:tableStyleId>
              </a:tblPr>
              <a:tblGrid>
                <a:gridCol w="2244087">
                  <a:extLst>
                    <a:ext uri="{9D8B030D-6E8A-4147-A177-3AD203B41FA5}">
                      <a16:colId xmlns:a16="http://schemas.microsoft.com/office/drawing/2014/main" val="587484181"/>
                    </a:ext>
                  </a:extLst>
                </a:gridCol>
                <a:gridCol w="595231">
                  <a:extLst>
                    <a:ext uri="{9D8B030D-6E8A-4147-A177-3AD203B41FA5}">
                      <a16:colId xmlns:a16="http://schemas.microsoft.com/office/drawing/2014/main" val="2672548524"/>
                    </a:ext>
                  </a:extLst>
                </a:gridCol>
                <a:gridCol w="595231">
                  <a:extLst>
                    <a:ext uri="{9D8B030D-6E8A-4147-A177-3AD203B41FA5}">
                      <a16:colId xmlns:a16="http://schemas.microsoft.com/office/drawing/2014/main" val="2457173773"/>
                    </a:ext>
                  </a:extLst>
                </a:gridCol>
                <a:gridCol w="595231">
                  <a:extLst>
                    <a:ext uri="{9D8B030D-6E8A-4147-A177-3AD203B41FA5}">
                      <a16:colId xmlns:a16="http://schemas.microsoft.com/office/drawing/2014/main" val="3380581420"/>
                    </a:ext>
                  </a:extLst>
                </a:gridCol>
                <a:gridCol w="595231">
                  <a:extLst>
                    <a:ext uri="{9D8B030D-6E8A-4147-A177-3AD203B41FA5}">
                      <a16:colId xmlns:a16="http://schemas.microsoft.com/office/drawing/2014/main" val="1795802991"/>
                    </a:ext>
                  </a:extLst>
                </a:gridCol>
              </a:tblGrid>
              <a:tr h="296715">
                <a:tc>
                  <a:txBody>
                    <a:bodyPr/>
                    <a:lstStyle/>
                    <a:p>
                      <a:pPr algn="l" fontAlgn="b">
                        <a:buNone/>
                      </a:pPr>
                      <a:r>
                        <a:rPr lang="en-US" sz="900" u="none" strike="noStrike">
                          <a:effectLst/>
                        </a:rPr>
                        <a:t>Insurance Name</a:t>
                      </a:r>
                      <a:endParaRPr lang="en-US" sz="900" b="0" i="0" u="none" strike="noStrike">
                        <a:effectLst/>
                        <a:latin typeface="Aptos Narrow" panose="020B0004020202020204" pitchFamily="34" charset="0"/>
                      </a:endParaRPr>
                    </a:p>
                  </a:txBody>
                  <a:tcPr marL="6874" marR="6874" marT="6874" marB="0" anchor="b"/>
                </a:tc>
                <a:tc>
                  <a:txBody>
                    <a:bodyPr/>
                    <a:lstStyle/>
                    <a:p>
                      <a:pPr algn="l" fontAlgn="b">
                        <a:buNone/>
                      </a:pPr>
                      <a:r>
                        <a:rPr lang="en-US" sz="900" u="none" strike="noStrike">
                          <a:effectLst/>
                        </a:rPr>
                        <a:t>Patients</a:t>
                      </a:r>
                      <a:endParaRPr lang="en-US" sz="900" b="0" i="0" u="none" strike="noStrike">
                        <a:effectLst/>
                        <a:latin typeface="Aptos Narrow" panose="020B0004020202020204" pitchFamily="34" charset="0"/>
                      </a:endParaRPr>
                    </a:p>
                  </a:txBody>
                  <a:tcPr marL="6874" marR="6874" marT="6874" marB="0" anchor="b"/>
                </a:tc>
                <a:tc>
                  <a:txBody>
                    <a:bodyPr/>
                    <a:lstStyle/>
                    <a:p>
                      <a:pPr algn="l" fontAlgn="b">
                        <a:buNone/>
                      </a:pPr>
                      <a:r>
                        <a:rPr lang="en-US" sz="900" u="none" strike="noStrike">
                          <a:effectLst/>
                        </a:rPr>
                        <a:t>Claims</a:t>
                      </a:r>
                      <a:endParaRPr lang="en-US" sz="900" b="0" i="0" u="none" strike="noStrike">
                        <a:effectLst/>
                        <a:latin typeface="Aptos Narrow" panose="020B0004020202020204" pitchFamily="34" charset="0"/>
                      </a:endParaRPr>
                    </a:p>
                  </a:txBody>
                  <a:tcPr marL="6874" marR="6874" marT="6874" marB="0" anchor="b"/>
                </a:tc>
                <a:tc>
                  <a:txBody>
                    <a:bodyPr/>
                    <a:lstStyle/>
                    <a:p>
                      <a:pPr algn="l" fontAlgn="b">
                        <a:buNone/>
                      </a:pPr>
                      <a:r>
                        <a:rPr lang="en-US" sz="900" u="none" strike="noStrike">
                          <a:effectLst/>
                        </a:rPr>
                        <a:t>Denials</a:t>
                      </a:r>
                      <a:endParaRPr lang="en-US" sz="900" b="0" i="0" u="none" strike="noStrike">
                        <a:effectLst/>
                        <a:latin typeface="Aptos Narrow" panose="020B0004020202020204" pitchFamily="34" charset="0"/>
                      </a:endParaRPr>
                    </a:p>
                  </a:txBody>
                  <a:tcPr marL="6874" marR="6874" marT="6874" marB="0" anchor="b"/>
                </a:tc>
                <a:tc>
                  <a:txBody>
                    <a:bodyPr/>
                    <a:lstStyle/>
                    <a:p>
                      <a:pPr algn="l" fontAlgn="b">
                        <a:buNone/>
                      </a:pPr>
                      <a:r>
                        <a:rPr lang="en-US" sz="900" u="none" strike="noStrike">
                          <a:effectLst/>
                        </a:rPr>
                        <a:t>Denial Percent</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2852853037"/>
                  </a:ext>
                </a:extLst>
              </a:tr>
              <a:tr h="154737">
                <a:tc>
                  <a:txBody>
                    <a:bodyPr/>
                    <a:lstStyle/>
                    <a:p>
                      <a:pPr algn="l" fontAlgn="b">
                        <a:buNone/>
                      </a:pPr>
                      <a:r>
                        <a:rPr lang="en-US" sz="900" u="none" strike="noStrike">
                          <a:effectLst/>
                        </a:rPr>
                        <a:t>Simply Healthcare</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656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3,150</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4,798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46.03%</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1887597446"/>
                  </a:ext>
                </a:extLst>
              </a:tr>
              <a:tr h="296715">
                <a:tc>
                  <a:txBody>
                    <a:bodyPr/>
                    <a:lstStyle/>
                    <a:p>
                      <a:pPr algn="l" fontAlgn="b">
                        <a:buNone/>
                      </a:pPr>
                      <a:r>
                        <a:rPr lang="en-US" sz="900" u="none" strike="noStrike">
                          <a:effectLst/>
                        </a:rPr>
                        <a:t>SANTE COMMUNITY PHYSICIANS MEDICAL GROUP CORP</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621</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1,688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1,652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40.26%</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3851461445"/>
                  </a:ext>
                </a:extLst>
              </a:tr>
              <a:tr h="151984">
                <a:tc>
                  <a:txBody>
                    <a:bodyPr/>
                    <a:lstStyle/>
                    <a:p>
                      <a:pPr algn="l" fontAlgn="b">
                        <a:buNone/>
                      </a:pPr>
                      <a:r>
                        <a:rPr lang="en-US" sz="900" u="none" strike="noStrike">
                          <a:effectLst/>
                        </a:rPr>
                        <a:t>MISSOURI BLUE SHIELD - ST LOUIS MO</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395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1,641</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2,266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34.55%</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3440385263"/>
                  </a:ext>
                </a:extLst>
              </a:tr>
              <a:tr h="154737">
                <a:tc>
                  <a:txBody>
                    <a:bodyPr/>
                    <a:lstStyle/>
                    <a:p>
                      <a:pPr algn="l" fontAlgn="b">
                        <a:buNone/>
                      </a:pPr>
                      <a:r>
                        <a:rPr lang="en-US" sz="900" u="none" strike="noStrike">
                          <a:effectLst/>
                        </a:rPr>
                        <a:t>SIMPLY HEALTHCARE PLANS, INC.</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806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3,853</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3,247</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34.51%</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4112911474"/>
                  </a:ext>
                </a:extLst>
              </a:tr>
              <a:tr h="154737">
                <a:tc>
                  <a:txBody>
                    <a:bodyPr/>
                    <a:lstStyle/>
                    <a:p>
                      <a:pPr algn="l" fontAlgn="b">
                        <a:buNone/>
                      </a:pPr>
                      <a:r>
                        <a:rPr lang="en-US" sz="900" u="none" strike="noStrike">
                          <a:effectLst/>
                        </a:rPr>
                        <a:t>ALIGNMENT HEALTH CARE</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706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2,561</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3,333</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33.68%</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4066748913"/>
                  </a:ext>
                </a:extLst>
              </a:tr>
              <a:tr h="154737">
                <a:tc>
                  <a:txBody>
                    <a:bodyPr/>
                    <a:lstStyle/>
                    <a:p>
                      <a:pPr algn="l" fontAlgn="b">
                        <a:buNone/>
                      </a:pPr>
                      <a:r>
                        <a:rPr lang="en-US" sz="900" u="none" strike="noStrike">
                          <a:effectLst/>
                        </a:rPr>
                        <a:t>ANTHEM BLUE CROSS</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1,656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6,810</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10,903</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33.08%</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2289303092"/>
                  </a:ext>
                </a:extLst>
              </a:tr>
              <a:tr h="154737">
                <a:tc>
                  <a:txBody>
                    <a:bodyPr/>
                    <a:lstStyle/>
                    <a:p>
                      <a:pPr algn="l" fontAlgn="b">
                        <a:buNone/>
                      </a:pPr>
                      <a:r>
                        <a:rPr lang="en-US" sz="900" u="none" strike="noStrike">
                          <a:effectLst/>
                        </a:rPr>
                        <a:t>GEORGIA BCBS</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2,201</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9,095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8,041</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32.21%</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1910961456"/>
                  </a:ext>
                </a:extLst>
              </a:tr>
              <a:tr h="154737">
                <a:tc>
                  <a:txBody>
                    <a:bodyPr/>
                    <a:lstStyle/>
                    <a:p>
                      <a:pPr algn="l" fontAlgn="b">
                        <a:buNone/>
                      </a:pPr>
                      <a:r>
                        <a:rPr lang="en-US" sz="900" u="none" strike="noStrike">
                          <a:effectLst/>
                        </a:rPr>
                        <a:t>SHARP COMMUNITY MEDICAL GROUP</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1,440</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5,757</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4,570</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31.99%</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1015763309"/>
                  </a:ext>
                </a:extLst>
              </a:tr>
              <a:tr h="154737">
                <a:tc>
                  <a:txBody>
                    <a:bodyPr/>
                    <a:lstStyle/>
                    <a:p>
                      <a:pPr algn="l" fontAlgn="b">
                        <a:buNone/>
                      </a:pPr>
                      <a:r>
                        <a:rPr lang="en-US" sz="900" u="none" strike="noStrike">
                          <a:effectLst/>
                        </a:rPr>
                        <a:t>Anthem BCBS Georgia</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2,884</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10,135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10,099</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30.74%</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3911520502"/>
                  </a:ext>
                </a:extLst>
              </a:tr>
              <a:tr h="154737">
                <a:tc>
                  <a:txBody>
                    <a:bodyPr/>
                    <a:lstStyle/>
                    <a:p>
                      <a:pPr algn="l" fontAlgn="b">
                        <a:buNone/>
                      </a:pPr>
                      <a:r>
                        <a:rPr lang="en-US" sz="900" u="none" strike="noStrike">
                          <a:effectLst/>
                        </a:rPr>
                        <a:t>Anthem BCBS Connecticut</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572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2,717</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1,981</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28.94%</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3749547909"/>
                  </a:ext>
                </a:extLst>
              </a:tr>
              <a:tr h="154737">
                <a:tc>
                  <a:txBody>
                    <a:bodyPr/>
                    <a:lstStyle/>
                    <a:p>
                      <a:pPr algn="l" fontAlgn="b">
                        <a:buNone/>
                      </a:pPr>
                      <a:r>
                        <a:rPr lang="en-US" sz="900" u="none" strike="noStrike">
                          <a:effectLst/>
                        </a:rPr>
                        <a:t>VIRGINIA BLUE SHIELD</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1,926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8,429</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7,509</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28.47%</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2501227"/>
                  </a:ext>
                </a:extLst>
              </a:tr>
              <a:tr h="154737">
                <a:tc>
                  <a:txBody>
                    <a:bodyPr/>
                    <a:lstStyle/>
                    <a:p>
                      <a:pPr algn="l" fontAlgn="b">
                        <a:buNone/>
                      </a:pPr>
                      <a:r>
                        <a:rPr lang="en-US" sz="900" u="none" strike="noStrike">
                          <a:effectLst/>
                        </a:rPr>
                        <a:t>INDIANA BLUE SHIELD</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1,164</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5,605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4,702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28.43%</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240568594"/>
                  </a:ext>
                </a:extLst>
              </a:tr>
              <a:tr h="154737">
                <a:tc>
                  <a:txBody>
                    <a:bodyPr/>
                    <a:lstStyle/>
                    <a:p>
                      <a:pPr algn="l" fontAlgn="b">
                        <a:buNone/>
                      </a:pPr>
                      <a:r>
                        <a:rPr lang="en-US" sz="900" u="none" strike="noStrike">
                          <a:effectLst/>
                        </a:rPr>
                        <a:t>Anthem BCBS Ohio</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1,276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4,013</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1,934</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27.55%</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1946328244"/>
                  </a:ext>
                </a:extLst>
              </a:tr>
              <a:tr h="154737">
                <a:tc>
                  <a:txBody>
                    <a:bodyPr/>
                    <a:lstStyle/>
                    <a:p>
                      <a:pPr algn="l" fontAlgn="b">
                        <a:buNone/>
                      </a:pPr>
                      <a:r>
                        <a:rPr lang="en-US" sz="900" u="none" strike="noStrike">
                          <a:effectLst/>
                        </a:rPr>
                        <a:t>FLORIDA MEDICAID</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555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2,068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3,324</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27.32%</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2171030445"/>
                  </a:ext>
                </a:extLst>
              </a:tr>
              <a:tr h="154737">
                <a:tc>
                  <a:txBody>
                    <a:bodyPr/>
                    <a:lstStyle/>
                    <a:p>
                      <a:pPr algn="l" fontAlgn="b">
                        <a:buNone/>
                      </a:pPr>
                      <a:r>
                        <a:rPr lang="en-US" sz="900" u="none" strike="noStrike">
                          <a:effectLst/>
                        </a:rPr>
                        <a:t>Anthem BC California</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2,880</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10,225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7,404</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27.06%</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35320690"/>
                  </a:ext>
                </a:extLst>
              </a:tr>
              <a:tr h="154737">
                <a:tc>
                  <a:txBody>
                    <a:bodyPr/>
                    <a:lstStyle/>
                    <a:p>
                      <a:pPr algn="l" fontAlgn="b">
                        <a:buNone/>
                      </a:pPr>
                      <a:r>
                        <a:rPr lang="en-US" sz="900" u="none" strike="noStrike">
                          <a:effectLst/>
                        </a:rPr>
                        <a:t>ALTAMED</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560</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1,929</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1,398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26.79%</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1673803925"/>
                  </a:ext>
                </a:extLst>
              </a:tr>
              <a:tr h="154737">
                <a:tc>
                  <a:txBody>
                    <a:bodyPr/>
                    <a:lstStyle/>
                    <a:p>
                      <a:pPr algn="l" fontAlgn="b">
                        <a:buNone/>
                      </a:pPr>
                      <a:r>
                        <a:rPr lang="en-US" sz="900" u="none" strike="noStrike">
                          <a:effectLst/>
                        </a:rPr>
                        <a:t>ALLIANCE IPA</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526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3,254</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2,426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25.93%</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680948755"/>
                  </a:ext>
                </a:extLst>
              </a:tr>
              <a:tr h="154737">
                <a:tc>
                  <a:txBody>
                    <a:bodyPr/>
                    <a:lstStyle/>
                    <a:p>
                      <a:pPr algn="l" fontAlgn="b">
                        <a:buNone/>
                      </a:pPr>
                      <a:r>
                        <a:rPr lang="en-US" sz="900" u="none" strike="noStrike">
                          <a:effectLst/>
                        </a:rPr>
                        <a:t>HILL PHYSICIANS MEDICAL GROUP</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415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1,781</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1,277</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25.49%</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4261251471"/>
                  </a:ext>
                </a:extLst>
              </a:tr>
              <a:tr h="154737">
                <a:tc>
                  <a:txBody>
                    <a:bodyPr/>
                    <a:lstStyle/>
                    <a:p>
                      <a:pPr algn="l" fontAlgn="b">
                        <a:buNone/>
                      </a:pPr>
                      <a:r>
                        <a:rPr lang="en-US" sz="900" u="none" strike="noStrike">
                          <a:effectLst/>
                        </a:rPr>
                        <a:t>CAL OPTIMA DIRECT</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668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2,893</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3,154</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25.10%</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3490967255"/>
                  </a:ext>
                </a:extLst>
              </a:tr>
              <a:tr h="154737">
                <a:tc>
                  <a:txBody>
                    <a:bodyPr/>
                    <a:lstStyle/>
                    <a:p>
                      <a:pPr algn="l" fontAlgn="b">
                        <a:buNone/>
                      </a:pPr>
                      <a:r>
                        <a:rPr lang="en-US" sz="900" u="none" strike="noStrike">
                          <a:effectLst/>
                        </a:rPr>
                        <a:t>AMBETTER FROM SUNSHINE HEALTH</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3,650</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23,307</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25,238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24.96%</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652260216"/>
                  </a:ext>
                </a:extLst>
              </a:tr>
              <a:tr h="154737">
                <a:tc>
                  <a:txBody>
                    <a:bodyPr/>
                    <a:lstStyle/>
                    <a:p>
                      <a:pPr algn="l" fontAlgn="b">
                        <a:buNone/>
                      </a:pPr>
                      <a:r>
                        <a:rPr lang="en-US" sz="900" u="none" strike="noStrike">
                          <a:effectLst/>
                        </a:rPr>
                        <a:t>MAINE BLUE SHIELD</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805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3,410</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2,812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24.62%</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2497750190"/>
                  </a:ext>
                </a:extLst>
              </a:tr>
              <a:tr h="154737">
                <a:tc>
                  <a:txBody>
                    <a:bodyPr/>
                    <a:lstStyle/>
                    <a:p>
                      <a:pPr algn="l" fontAlgn="b">
                        <a:buNone/>
                      </a:pPr>
                      <a:r>
                        <a:rPr lang="en-US" sz="900" u="none" strike="noStrike">
                          <a:effectLst/>
                        </a:rPr>
                        <a:t>ARIZONA COMPLETE HEALTH</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582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2,070</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1,918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23.78%</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1450933660"/>
                  </a:ext>
                </a:extLst>
              </a:tr>
              <a:tr h="154737">
                <a:tc>
                  <a:txBody>
                    <a:bodyPr/>
                    <a:lstStyle/>
                    <a:p>
                      <a:pPr algn="l" fontAlgn="b">
                        <a:buNone/>
                      </a:pPr>
                      <a:r>
                        <a:rPr lang="en-US" sz="900" u="none" strike="noStrike">
                          <a:effectLst/>
                        </a:rPr>
                        <a:t>BS California</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1,723</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6,295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4,209</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23.69%</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334852195"/>
                  </a:ext>
                </a:extLst>
              </a:tr>
              <a:tr h="154737">
                <a:tc>
                  <a:txBody>
                    <a:bodyPr/>
                    <a:lstStyle/>
                    <a:p>
                      <a:pPr algn="l" fontAlgn="b">
                        <a:buNone/>
                      </a:pPr>
                      <a:r>
                        <a:rPr lang="en-US" sz="900" u="none" strike="noStrike">
                          <a:effectLst/>
                        </a:rPr>
                        <a:t>CALIFORNIA BLUE CROSS</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995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4,133</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3,440</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23.46%</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1740842225"/>
                  </a:ext>
                </a:extLst>
              </a:tr>
              <a:tr h="154737">
                <a:tc>
                  <a:txBody>
                    <a:bodyPr/>
                    <a:lstStyle/>
                    <a:p>
                      <a:pPr algn="l" fontAlgn="b">
                        <a:buNone/>
                      </a:pPr>
                      <a:r>
                        <a:rPr lang="en-US" sz="900" u="none" strike="noStrike">
                          <a:effectLst/>
                        </a:rPr>
                        <a:t>Molina Healthcare California</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695</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2,737</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1,964</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23.26%</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3642544106"/>
                  </a:ext>
                </a:extLst>
              </a:tr>
              <a:tr h="296715">
                <a:tc>
                  <a:txBody>
                    <a:bodyPr/>
                    <a:lstStyle/>
                    <a:p>
                      <a:pPr algn="l" fontAlgn="b">
                        <a:buNone/>
                      </a:pPr>
                      <a:r>
                        <a:rPr lang="en-US" sz="900" u="none" strike="noStrike">
                          <a:effectLst/>
                        </a:rPr>
                        <a:t>HARMONY HEALTH PLAN OF ILLINOIS, INDIANA, MISSOURI</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1,437</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5,932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4,916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23.04%</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418918132"/>
                  </a:ext>
                </a:extLst>
              </a:tr>
              <a:tr h="154737">
                <a:tc>
                  <a:txBody>
                    <a:bodyPr/>
                    <a:lstStyle/>
                    <a:p>
                      <a:pPr algn="l" fontAlgn="b">
                        <a:buNone/>
                      </a:pPr>
                      <a:r>
                        <a:rPr lang="en-US" sz="900" u="none" strike="noStrike">
                          <a:effectLst/>
                        </a:rPr>
                        <a:t>Cal-Optima Direct</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487</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1,557</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1,292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22.93%</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1459258094"/>
                  </a:ext>
                </a:extLst>
              </a:tr>
              <a:tr h="154737">
                <a:tc>
                  <a:txBody>
                    <a:bodyPr/>
                    <a:lstStyle/>
                    <a:p>
                      <a:pPr algn="l" fontAlgn="b">
                        <a:buNone/>
                      </a:pPr>
                      <a:r>
                        <a:rPr lang="en-US" sz="900" u="none" strike="noStrike">
                          <a:effectLst/>
                        </a:rPr>
                        <a:t>SUNSHINE STATE HEALTH PLAN</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2,224</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9,413</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6,351</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22.84%</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512077953"/>
                  </a:ext>
                </a:extLst>
              </a:tr>
              <a:tr h="154737">
                <a:tc>
                  <a:txBody>
                    <a:bodyPr/>
                    <a:lstStyle/>
                    <a:p>
                      <a:pPr algn="l" fontAlgn="b">
                        <a:buNone/>
                      </a:pPr>
                      <a:r>
                        <a:rPr lang="en-US" sz="900" u="none" strike="noStrike">
                          <a:effectLst/>
                        </a:rPr>
                        <a:t>Wellmark BCBS Iowa</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438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1,917</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1,222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22.83%</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1502804982"/>
                  </a:ext>
                </a:extLst>
              </a:tr>
              <a:tr h="154737">
                <a:tc>
                  <a:txBody>
                    <a:bodyPr/>
                    <a:lstStyle/>
                    <a:p>
                      <a:pPr algn="l" fontAlgn="b">
                        <a:buNone/>
                      </a:pPr>
                      <a:r>
                        <a:rPr lang="en-US" sz="900" u="none" strike="noStrike">
                          <a:effectLst/>
                        </a:rPr>
                        <a:t>NEBRASKA TOTAL CARE</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482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2,252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2,138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22.80%</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1465524395"/>
                  </a:ext>
                </a:extLst>
              </a:tr>
              <a:tr h="154737">
                <a:tc>
                  <a:txBody>
                    <a:bodyPr/>
                    <a:lstStyle/>
                    <a:p>
                      <a:pPr algn="l" fontAlgn="b">
                        <a:buNone/>
                      </a:pPr>
                      <a:r>
                        <a:rPr lang="en-US" sz="900" u="none" strike="noStrike">
                          <a:effectLst/>
                        </a:rPr>
                        <a:t>VIRGINIA BLUE CROSS</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329</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1,718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1,018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22.55%</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3386711332"/>
                  </a:ext>
                </a:extLst>
              </a:tr>
              <a:tr h="296715">
                <a:tc>
                  <a:txBody>
                    <a:bodyPr/>
                    <a:lstStyle/>
                    <a:p>
                      <a:pPr algn="l" fontAlgn="b">
                        <a:buNone/>
                      </a:pPr>
                      <a:r>
                        <a:rPr lang="en-US" sz="900" u="none" strike="noStrike">
                          <a:effectLst/>
                        </a:rPr>
                        <a:t>ARIZONA COMPLETE HEALTH - DOS AFTER 10/1/18</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302</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1,704</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1,396</a:t>
                      </a:r>
                      <a:endParaRPr lang="en-US" sz="900" b="0" i="0" u="none" strike="noStrike">
                        <a:effectLst/>
                        <a:latin typeface="Aptos Narrow" panose="020B0004020202020204" pitchFamily="34" charset="0"/>
                      </a:endParaRPr>
                    </a:p>
                  </a:txBody>
                  <a:tcPr marL="6874" marR="6874" marT="6874" marB="0" anchor="b"/>
                </a:tc>
                <a:tc>
                  <a:txBody>
                    <a:bodyPr/>
                    <a:lstStyle/>
                    <a:p>
                      <a:pPr algn="r" fontAlgn="b">
                        <a:buNone/>
                      </a:pPr>
                      <a:r>
                        <a:rPr lang="en-US" sz="900" u="none" strike="noStrike">
                          <a:effectLst/>
                        </a:rPr>
                        <a:t>22.01%</a:t>
                      </a:r>
                      <a:endParaRPr lang="en-US" sz="900" b="0" i="0" u="none" strike="noStrike">
                        <a:effectLst/>
                        <a:latin typeface="Aptos Narrow" panose="020B0004020202020204" pitchFamily="34" charset="0"/>
                      </a:endParaRPr>
                    </a:p>
                  </a:txBody>
                  <a:tcPr marL="6874" marR="6874" marT="6874" marB="0" anchor="b"/>
                </a:tc>
                <a:extLst>
                  <a:ext uri="{0D108BD9-81ED-4DB2-BD59-A6C34878D82A}">
                    <a16:rowId xmlns:a16="http://schemas.microsoft.com/office/drawing/2014/main" val="2615354205"/>
                  </a:ext>
                </a:extLst>
              </a:tr>
            </a:tbl>
          </a:graphicData>
        </a:graphic>
      </p:graphicFrame>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633598" y="714733"/>
            <a:ext cx="6876161" cy="967444"/>
          </a:xfrm>
          <a:prstGeom prst="rect">
            <a:avLst/>
          </a:prstGeom>
        </p:spPr>
        <p:txBody>
          <a:bodyPr spcFirstLastPara="1" vert="horz" wrap="square" lIns="0" tIns="12700" rIns="0" bIns="0" rtlCol="0" anchor="ctr" anchorCtr="0">
            <a:spAutoFit/>
          </a:bodyPr>
          <a:lstStyle/>
          <a:p>
            <a:pPr marL="12700" marR="5080">
              <a:spcBef>
                <a:spcPts val="100"/>
              </a:spcBef>
            </a:pPr>
            <a:r>
              <a:rPr sz="2400" dirty="0">
                <a:solidFill>
                  <a:srgbClr val="66666F"/>
                </a:solidFill>
                <a:latin typeface="Open Sans" panose="020B0606030504020204" pitchFamily="34" charset="0"/>
                <a:cs typeface="Open Sans" panose="020B0606030504020204" pitchFamily="34" charset="0"/>
              </a:rPr>
              <a:t>focalPoint</a:t>
            </a:r>
            <a:r>
              <a:rPr sz="2400" spc="-75" dirty="0">
                <a:solidFill>
                  <a:srgbClr val="66666F"/>
                </a:solidFill>
                <a:latin typeface="Open Sans" panose="020B0606030504020204" pitchFamily="34" charset="0"/>
                <a:cs typeface="Open Sans" panose="020B0606030504020204" pitchFamily="34" charset="0"/>
              </a:rPr>
              <a:t> </a:t>
            </a:r>
            <a:r>
              <a:rPr sz="2400" dirty="0">
                <a:solidFill>
                  <a:srgbClr val="66666F"/>
                </a:solidFill>
                <a:latin typeface="Open Sans" panose="020B0606030504020204" pitchFamily="34" charset="0"/>
                <a:cs typeface="Open Sans" panose="020B0606030504020204" pitchFamily="34" charset="0"/>
              </a:rPr>
              <a:t>20</a:t>
            </a:r>
            <a:r>
              <a:rPr lang="en-US" sz="2400" dirty="0">
                <a:solidFill>
                  <a:srgbClr val="66666F"/>
                </a:solidFill>
                <a:latin typeface="Open Sans" panose="020B0606030504020204" pitchFamily="34" charset="0"/>
                <a:cs typeface="Open Sans" panose="020B0606030504020204" pitchFamily="34" charset="0"/>
              </a:rPr>
              <a:t>25</a:t>
            </a:r>
            <a:r>
              <a:rPr sz="2400" spc="-80" dirty="0">
                <a:solidFill>
                  <a:srgbClr val="66666F"/>
                </a:solidFill>
                <a:latin typeface="Open Sans" panose="020B0606030504020204" pitchFamily="34" charset="0"/>
                <a:cs typeface="Open Sans" panose="020B0606030504020204" pitchFamily="34" charset="0"/>
              </a:rPr>
              <a:t> </a:t>
            </a:r>
            <a:r>
              <a:rPr sz="2400" dirty="0">
                <a:solidFill>
                  <a:srgbClr val="66666F"/>
                </a:solidFill>
                <a:latin typeface="Open Sans" panose="020B0606030504020204" pitchFamily="34" charset="0"/>
                <a:cs typeface="Open Sans" panose="020B0606030504020204" pitchFamily="34" charset="0"/>
              </a:rPr>
              <a:t>Data</a:t>
            </a:r>
            <a:r>
              <a:rPr sz="2400" spc="-75" dirty="0">
                <a:solidFill>
                  <a:srgbClr val="66666F"/>
                </a:solidFill>
                <a:latin typeface="Open Sans" panose="020B0606030504020204" pitchFamily="34" charset="0"/>
                <a:cs typeface="Open Sans" panose="020B0606030504020204" pitchFamily="34" charset="0"/>
              </a:rPr>
              <a:t> </a:t>
            </a:r>
            <a:r>
              <a:rPr sz="2400" dirty="0">
                <a:solidFill>
                  <a:srgbClr val="66666F"/>
                </a:solidFill>
                <a:latin typeface="Open Sans" panose="020B0606030504020204" pitchFamily="34" charset="0"/>
                <a:cs typeface="Open Sans" panose="020B0606030504020204" pitchFamily="34" charset="0"/>
              </a:rPr>
              <a:t>Represents</a:t>
            </a:r>
            <a:r>
              <a:rPr sz="2400" spc="-75" dirty="0">
                <a:solidFill>
                  <a:srgbClr val="66666F"/>
                </a:solidFill>
                <a:latin typeface="Open Sans" panose="020B0606030504020204" pitchFamily="34" charset="0"/>
                <a:cs typeface="Open Sans" panose="020B0606030504020204" pitchFamily="34" charset="0"/>
              </a:rPr>
              <a:t> </a:t>
            </a:r>
            <a:r>
              <a:rPr sz="2400" dirty="0">
                <a:solidFill>
                  <a:srgbClr val="66666F"/>
                </a:solidFill>
              </a:rPr>
              <a:t>1</a:t>
            </a:r>
            <a:r>
              <a:rPr lang="en-US" sz="2400" dirty="0">
                <a:solidFill>
                  <a:srgbClr val="66666F"/>
                </a:solidFill>
              </a:rPr>
              <a:t>60</a:t>
            </a:r>
            <a:r>
              <a:rPr sz="2400" dirty="0">
                <a:solidFill>
                  <a:srgbClr val="66666F"/>
                </a:solidFill>
              </a:rPr>
              <a:t>+</a:t>
            </a:r>
            <a:r>
              <a:rPr sz="2400" spc="-85" dirty="0">
                <a:solidFill>
                  <a:srgbClr val="66666F"/>
                </a:solidFill>
              </a:rPr>
              <a:t> </a:t>
            </a:r>
            <a:r>
              <a:rPr sz="2400" spc="-11" dirty="0">
                <a:solidFill>
                  <a:srgbClr val="66666F"/>
                </a:solidFill>
                <a:latin typeface="Open Sans" panose="020B0606030504020204" pitchFamily="34" charset="0"/>
                <a:cs typeface="Open Sans" panose="020B0606030504020204" pitchFamily="34" charset="0"/>
              </a:rPr>
              <a:t>Cancer </a:t>
            </a:r>
            <a:r>
              <a:rPr sz="2400" dirty="0">
                <a:solidFill>
                  <a:srgbClr val="66666F"/>
                </a:solidFill>
                <a:latin typeface="Open Sans" panose="020B0606030504020204" pitchFamily="34" charset="0"/>
                <a:cs typeface="Open Sans" panose="020B0606030504020204" pitchFamily="34" charset="0"/>
              </a:rPr>
              <a:t>Centers,</a:t>
            </a:r>
            <a:r>
              <a:rPr sz="2400" spc="-60" dirty="0">
                <a:solidFill>
                  <a:srgbClr val="66666F"/>
                </a:solidFill>
                <a:latin typeface="Open Sans" panose="020B0606030504020204" pitchFamily="34" charset="0"/>
                <a:cs typeface="Open Sans" panose="020B0606030504020204" pitchFamily="34" charset="0"/>
              </a:rPr>
              <a:t> </a:t>
            </a:r>
            <a:r>
              <a:rPr sz="2400" dirty="0">
                <a:solidFill>
                  <a:srgbClr val="66666F"/>
                </a:solidFill>
              </a:rPr>
              <a:t>725</a:t>
            </a:r>
            <a:r>
              <a:rPr sz="2400" spc="-51" dirty="0">
                <a:solidFill>
                  <a:srgbClr val="66666F"/>
                </a:solidFill>
              </a:rPr>
              <a:t> </a:t>
            </a:r>
            <a:r>
              <a:rPr sz="2400" dirty="0">
                <a:solidFill>
                  <a:srgbClr val="66666F"/>
                </a:solidFill>
                <a:latin typeface="Open Sans" panose="020B0606030504020204" pitchFamily="34" charset="0"/>
                <a:cs typeface="Open Sans" panose="020B0606030504020204" pitchFamily="34" charset="0"/>
              </a:rPr>
              <a:t>sites</a:t>
            </a:r>
            <a:r>
              <a:rPr sz="2400" spc="-60" dirty="0">
                <a:solidFill>
                  <a:srgbClr val="66666F"/>
                </a:solidFill>
                <a:latin typeface="Open Sans" panose="020B0606030504020204" pitchFamily="34" charset="0"/>
                <a:cs typeface="Open Sans" panose="020B0606030504020204" pitchFamily="34" charset="0"/>
              </a:rPr>
              <a:t> </a:t>
            </a:r>
            <a:r>
              <a:rPr sz="2400" dirty="0">
                <a:solidFill>
                  <a:srgbClr val="66666F"/>
                </a:solidFill>
                <a:latin typeface="Open Sans" panose="020B0606030504020204" pitchFamily="34" charset="0"/>
                <a:cs typeface="Open Sans" panose="020B0606030504020204" pitchFamily="34" charset="0"/>
              </a:rPr>
              <a:t>of</a:t>
            </a:r>
            <a:r>
              <a:rPr sz="2400" spc="-55" dirty="0">
                <a:solidFill>
                  <a:srgbClr val="66666F"/>
                </a:solidFill>
                <a:latin typeface="Open Sans" panose="020B0606030504020204" pitchFamily="34" charset="0"/>
                <a:cs typeface="Open Sans" panose="020B0606030504020204" pitchFamily="34" charset="0"/>
              </a:rPr>
              <a:t> </a:t>
            </a:r>
            <a:r>
              <a:rPr sz="2400" dirty="0">
                <a:solidFill>
                  <a:srgbClr val="66666F"/>
                </a:solidFill>
                <a:latin typeface="Open Sans" panose="020B0606030504020204" pitchFamily="34" charset="0"/>
                <a:cs typeface="Open Sans" panose="020B0606030504020204" pitchFamily="34" charset="0"/>
              </a:rPr>
              <a:t>service,</a:t>
            </a:r>
            <a:r>
              <a:rPr sz="2400" spc="-60" dirty="0">
                <a:solidFill>
                  <a:srgbClr val="66666F"/>
                </a:solidFill>
                <a:latin typeface="Open Sans" panose="020B0606030504020204" pitchFamily="34" charset="0"/>
                <a:cs typeface="Open Sans" panose="020B0606030504020204" pitchFamily="34" charset="0"/>
              </a:rPr>
              <a:t> </a:t>
            </a:r>
            <a:r>
              <a:rPr sz="2400" dirty="0">
                <a:solidFill>
                  <a:srgbClr val="66666F"/>
                </a:solidFill>
                <a:latin typeface="Open Sans" panose="020B0606030504020204" pitchFamily="34" charset="0"/>
                <a:cs typeface="Open Sans" panose="020B0606030504020204" pitchFamily="34" charset="0"/>
              </a:rPr>
              <a:t>498</a:t>
            </a:r>
            <a:r>
              <a:rPr sz="2400" spc="-51" dirty="0">
                <a:solidFill>
                  <a:srgbClr val="66666F"/>
                </a:solidFill>
                <a:latin typeface="Open Sans" panose="020B0606030504020204" pitchFamily="34" charset="0"/>
                <a:cs typeface="Open Sans" panose="020B0606030504020204" pitchFamily="34" charset="0"/>
              </a:rPr>
              <a:t> </a:t>
            </a:r>
            <a:r>
              <a:rPr sz="2400" dirty="0">
                <a:solidFill>
                  <a:srgbClr val="66666F"/>
                </a:solidFill>
                <a:latin typeface="Open Sans" panose="020B0606030504020204" pitchFamily="34" charset="0"/>
                <a:cs typeface="Open Sans" panose="020B0606030504020204" pitchFamily="34" charset="0"/>
              </a:rPr>
              <a:t>payers</a:t>
            </a:r>
            <a:r>
              <a:rPr sz="2400" spc="-51" dirty="0">
                <a:solidFill>
                  <a:srgbClr val="66666F"/>
                </a:solidFill>
                <a:latin typeface="Open Sans" panose="020B0606030504020204" pitchFamily="34" charset="0"/>
                <a:cs typeface="Open Sans" panose="020B0606030504020204" pitchFamily="34" charset="0"/>
              </a:rPr>
              <a:t> </a:t>
            </a:r>
            <a:r>
              <a:rPr sz="2400" spc="-25" dirty="0">
                <a:solidFill>
                  <a:srgbClr val="66666F"/>
                </a:solidFill>
                <a:latin typeface="Open Sans" panose="020B0606030504020204" pitchFamily="34" charset="0"/>
                <a:cs typeface="Open Sans" panose="020B0606030504020204" pitchFamily="34" charset="0"/>
              </a:rPr>
              <a:t>and </a:t>
            </a:r>
            <a:r>
              <a:rPr sz="2400" dirty="0">
                <a:solidFill>
                  <a:srgbClr val="66666F"/>
                </a:solidFill>
              </a:rPr>
              <a:t>2,</a:t>
            </a:r>
            <a:r>
              <a:rPr lang="en-US" sz="2400" dirty="0">
                <a:solidFill>
                  <a:srgbClr val="66666F"/>
                </a:solidFill>
              </a:rPr>
              <a:t>200</a:t>
            </a:r>
            <a:r>
              <a:rPr sz="2400" spc="-80" dirty="0">
                <a:solidFill>
                  <a:srgbClr val="66666F"/>
                </a:solidFill>
              </a:rPr>
              <a:t> </a:t>
            </a:r>
            <a:r>
              <a:rPr sz="2400" dirty="0">
                <a:solidFill>
                  <a:srgbClr val="66666F"/>
                </a:solidFill>
                <a:latin typeface="Open Sans" panose="020B0606030504020204" pitchFamily="34" charset="0"/>
                <a:cs typeface="Open Sans" panose="020B0606030504020204" pitchFamily="34" charset="0"/>
              </a:rPr>
              <a:t>Hematologists</a:t>
            </a:r>
            <a:r>
              <a:rPr sz="2400" spc="-51" dirty="0">
                <a:solidFill>
                  <a:srgbClr val="66666F"/>
                </a:solidFill>
                <a:latin typeface="Open Sans" panose="020B0606030504020204" pitchFamily="34" charset="0"/>
                <a:cs typeface="Open Sans" panose="020B0606030504020204" pitchFamily="34" charset="0"/>
              </a:rPr>
              <a:t> </a:t>
            </a:r>
            <a:r>
              <a:rPr sz="2400" dirty="0">
                <a:solidFill>
                  <a:srgbClr val="66666F"/>
                </a:solidFill>
                <a:latin typeface="Open Sans" panose="020B0606030504020204" pitchFamily="34" charset="0"/>
                <a:cs typeface="Open Sans" panose="020B0606030504020204" pitchFamily="34" charset="0"/>
              </a:rPr>
              <a:t>and</a:t>
            </a:r>
            <a:r>
              <a:rPr sz="2400" spc="-75" dirty="0">
                <a:solidFill>
                  <a:srgbClr val="66666F"/>
                </a:solidFill>
                <a:latin typeface="Open Sans" panose="020B0606030504020204" pitchFamily="34" charset="0"/>
                <a:cs typeface="Open Sans" panose="020B0606030504020204" pitchFamily="34" charset="0"/>
              </a:rPr>
              <a:t> </a:t>
            </a:r>
            <a:r>
              <a:rPr sz="2400" spc="-11" dirty="0">
                <a:solidFill>
                  <a:srgbClr val="66666F"/>
                </a:solidFill>
                <a:latin typeface="Open Sans" panose="020B0606030504020204" pitchFamily="34" charset="0"/>
                <a:cs typeface="Open Sans" panose="020B0606030504020204" pitchFamily="34" charset="0"/>
              </a:rPr>
              <a:t>Oncologists</a:t>
            </a:r>
            <a:endParaRPr sz="2400" dirty="0">
              <a:latin typeface="Open Sans" panose="020B0606030504020204" pitchFamily="34" charset="0"/>
              <a:cs typeface="Open Sans" panose="020B0606030504020204" pitchFamily="34" charset="0"/>
            </a:endParaRPr>
          </a:p>
        </p:txBody>
      </p:sp>
      <p:sp>
        <p:nvSpPr>
          <p:cNvPr id="7" name="object 7"/>
          <p:cNvSpPr txBox="1">
            <a:spLocks noGrp="1"/>
          </p:cNvSpPr>
          <p:nvPr>
            <p:ph type="sldNum" sz="quarter" idx="12"/>
          </p:nvPr>
        </p:nvSpPr>
        <p:spPr>
          <a:prstGeom prst="rect">
            <a:avLst/>
          </a:prstGeom>
        </p:spPr>
        <p:txBody>
          <a:bodyPr vert="horz" wrap="square" lIns="0" tIns="0" rIns="0" bIns="0" rtlCol="0" anchor="ctr">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
              <a:lnSpc>
                <a:spcPts val="1431"/>
              </a:lnSpc>
            </a:pPr>
            <a:fld id="{B6F15528-21DE-4FAA-801E-634DDDAF4B2B}" type="slidenum">
              <a:rPr lang="en-US" smtClean="0"/>
              <a:pPr marL="38099">
                <a:lnSpc>
                  <a:spcPts val="1431"/>
                </a:lnSpc>
              </a:pPr>
              <a:t>5</a:t>
            </a:fld>
            <a:endParaRPr spc="-25" dirty="0"/>
          </a:p>
        </p:txBody>
      </p:sp>
      <p:grpSp>
        <p:nvGrpSpPr>
          <p:cNvPr id="3" name="object 3"/>
          <p:cNvGrpSpPr/>
          <p:nvPr/>
        </p:nvGrpSpPr>
        <p:grpSpPr>
          <a:xfrm>
            <a:off x="684276" y="1684020"/>
            <a:ext cx="6212205" cy="3743325"/>
            <a:chOff x="684276" y="1684019"/>
            <a:chExt cx="6212205" cy="3743325"/>
          </a:xfrm>
        </p:grpSpPr>
        <p:pic>
          <p:nvPicPr>
            <p:cNvPr id="4" name="object 4"/>
            <p:cNvPicPr/>
            <p:nvPr/>
          </p:nvPicPr>
          <p:blipFill>
            <a:blip r:embed="rId2" cstate="print"/>
            <a:stretch>
              <a:fillRect/>
            </a:stretch>
          </p:blipFill>
          <p:spPr>
            <a:xfrm>
              <a:off x="684276" y="1684019"/>
              <a:ext cx="6211823" cy="3742944"/>
            </a:xfrm>
            <a:prstGeom prst="rect">
              <a:avLst/>
            </a:prstGeom>
            <a:ln>
              <a:solidFill>
                <a:schemeClr val="accent1"/>
              </a:solidFill>
            </a:ln>
          </p:spPr>
        </p:pic>
        <p:pic>
          <p:nvPicPr>
            <p:cNvPr id="5" name="object 5"/>
            <p:cNvPicPr/>
            <p:nvPr/>
          </p:nvPicPr>
          <p:blipFill>
            <a:blip r:embed="rId3" cstate="print"/>
            <a:stretch>
              <a:fillRect/>
            </a:stretch>
          </p:blipFill>
          <p:spPr>
            <a:xfrm>
              <a:off x="1385577" y="2181230"/>
              <a:ext cx="4647175" cy="2762017"/>
            </a:xfrm>
            <a:prstGeom prst="rect">
              <a:avLst/>
            </a:prstGeom>
            <a:ln>
              <a:solidFill>
                <a:schemeClr val="accent1"/>
              </a:solidFill>
            </a:ln>
          </p:spPr>
        </p:pic>
      </p:grpSp>
      <p:graphicFrame>
        <p:nvGraphicFramePr>
          <p:cNvPr id="6" name="object 6"/>
          <p:cNvGraphicFramePr>
            <a:graphicFrameLocks noGrp="1"/>
          </p:cNvGraphicFramePr>
          <p:nvPr>
            <p:extLst>
              <p:ext uri="{D42A27DB-BD31-4B8C-83A1-F6EECF244321}">
                <p14:modId xmlns:p14="http://schemas.microsoft.com/office/powerpoint/2010/main" val="574709447"/>
              </p:ext>
            </p:extLst>
          </p:nvPr>
        </p:nvGraphicFramePr>
        <p:xfrm>
          <a:off x="6514212" y="2158493"/>
          <a:ext cx="4792345" cy="2501901"/>
        </p:xfrm>
        <a:graphic>
          <a:graphicData uri="http://schemas.openxmlformats.org/drawingml/2006/table">
            <a:tbl>
              <a:tblPr firstRow="1" bandRow="1">
                <a:tableStyleId>{2D5ABB26-0587-4C30-8999-92F81FD0307C}</a:tableStyleId>
              </a:tblPr>
              <a:tblGrid>
                <a:gridCol w="2897505">
                  <a:extLst>
                    <a:ext uri="{9D8B030D-6E8A-4147-A177-3AD203B41FA5}">
                      <a16:colId xmlns:a16="http://schemas.microsoft.com/office/drawing/2014/main" val="20000"/>
                    </a:ext>
                  </a:extLst>
                </a:gridCol>
                <a:gridCol w="1894840">
                  <a:extLst>
                    <a:ext uri="{9D8B030D-6E8A-4147-A177-3AD203B41FA5}">
                      <a16:colId xmlns:a16="http://schemas.microsoft.com/office/drawing/2014/main" val="20001"/>
                    </a:ext>
                  </a:extLst>
                </a:gridCol>
              </a:tblGrid>
              <a:tr h="346711">
                <a:tc>
                  <a:txBody>
                    <a:bodyPr/>
                    <a:lstStyle/>
                    <a:p>
                      <a:pPr marL="5715">
                        <a:lnSpc>
                          <a:spcPct val="100000"/>
                        </a:lnSpc>
                        <a:spcBef>
                          <a:spcPts val="530"/>
                        </a:spcBef>
                      </a:pPr>
                      <a:r>
                        <a:rPr sz="1500" b="0" i="0" dirty="0">
                          <a:solidFill>
                            <a:srgbClr val="FFFFFF"/>
                          </a:solidFill>
                          <a:latin typeface="Open Sans" panose="020B0606030504020204" pitchFamily="34" charset="0"/>
                          <a:cs typeface="Open Sans" panose="020B0606030504020204" pitchFamily="34" charset="0"/>
                        </a:rPr>
                        <a:t>Metrics</a:t>
                      </a:r>
                      <a:r>
                        <a:rPr sz="1500" b="0" i="0" spc="-55" dirty="0">
                          <a:solidFill>
                            <a:srgbClr val="FFFFFF"/>
                          </a:solidFill>
                          <a:latin typeface="Open Sans" panose="020B0606030504020204" pitchFamily="34" charset="0"/>
                          <a:cs typeface="Open Sans" panose="020B0606030504020204" pitchFamily="34" charset="0"/>
                        </a:rPr>
                        <a:t> </a:t>
                      </a:r>
                      <a:r>
                        <a:rPr sz="1500" b="0" i="0" dirty="0">
                          <a:solidFill>
                            <a:srgbClr val="FFFFFF"/>
                          </a:solidFill>
                          <a:latin typeface="Open Sans" panose="020B0606030504020204" pitchFamily="34" charset="0"/>
                          <a:cs typeface="Open Sans" panose="020B0606030504020204" pitchFamily="34" charset="0"/>
                        </a:rPr>
                        <a:t>for</a:t>
                      </a:r>
                      <a:r>
                        <a:rPr sz="1500" b="0" i="0" spc="370" dirty="0">
                          <a:solidFill>
                            <a:srgbClr val="FFFFFF"/>
                          </a:solidFill>
                          <a:latin typeface="Open Sans" panose="020B0606030504020204" pitchFamily="34" charset="0"/>
                          <a:cs typeface="Open Sans" panose="020B0606030504020204" pitchFamily="34" charset="0"/>
                        </a:rPr>
                        <a:t> </a:t>
                      </a:r>
                      <a:r>
                        <a:rPr lang="en-US" sz="1500" b="0" i="0" spc="-20" dirty="0">
                          <a:solidFill>
                            <a:srgbClr val="FFFFFF"/>
                          </a:solidFill>
                          <a:latin typeface="Open Sans" panose="020B0606030504020204" pitchFamily="34" charset="0"/>
                          <a:cs typeface="Open Sans" panose="020B0606030504020204" pitchFamily="34" charset="0"/>
                        </a:rPr>
                        <a:t>5/1/2025-4/30/26</a:t>
                      </a:r>
                      <a:endParaRPr sz="1500" b="0" i="0" dirty="0">
                        <a:latin typeface="Open Sans" panose="020B0606030504020204" pitchFamily="34" charset="0"/>
                        <a:cs typeface="Open Sans" panose="020B0606030504020204" pitchFamily="34" charset="0"/>
                      </a:endParaRPr>
                    </a:p>
                  </a:txBody>
                  <a:tcPr marL="0" marR="0" marT="6731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accent1"/>
                    </a:solidFill>
                  </a:tcPr>
                </a:tc>
                <a:tc>
                  <a:txBody>
                    <a:bodyPr/>
                    <a:lstStyle/>
                    <a:p>
                      <a:pPr marL="3175" algn="ctr">
                        <a:lnSpc>
                          <a:spcPct val="100000"/>
                        </a:lnSpc>
                        <a:spcBef>
                          <a:spcPts val="530"/>
                        </a:spcBef>
                      </a:pPr>
                      <a:r>
                        <a:rPr sz="1500" b="0" i="0" dirty="0">
                          <a:solidFill>
                            <a:srgbClr val="FFFFFF"/>
                          </a:solidFill>
                          <a:latin typeface="Open Sans" panose="020B0606030504020204" pitchFamily="34" charset="0"/>
                          <a:cs typeface="Open Sans" panose="020B0606030504020204" pitchFamily="34" charset="0"/>
                        </a:rPr>
                        <a:t>Total</a:t>
                      </a:r>
                      <a:r>
                        <a:rPr sz="1500" b="0" i="0" spc="275" dirty="0">
                          <a:solidFill>
                            <a:srgbClr val="FFFFFF"/>
                          </a:solidFill>
                          <a:latin typeface="Open Sans" panose="020B0606030504020204" pitchFamily="34" charset="0"/>
                          <a:cs typeface="Open Sans" panose="020B0606030504020204" pitchFamily="34" charset="0"/>
                        </a:rPr>
                        <a:t> </a:t>
                      </a:r>
                      <a:r>
                        <a:rPr sz="1500" b="0" i="0" dirty="0">
                          <a:solidFill>
                            <a:srgbClr val="FFFFFF"/>
                          </a:solidFill>
                          <a:latin typeface="Open Sans" panose="020B0606030504020204" pitchFamily="34" charset="0"/>
                          <a:cs typeface="Open Sans" panose="020B0606030504020204" pitchFamily="34" charset="0"/>
                        </a:rPr>
                        <a:t>for</a:t>
                      </a:r>
                      <a:r>
                        <a:rPr sz="1500" b="0" i="0" spc="-65" dirty="0">
                          <a:solidFill>
                            <a:srgbClr val="FFFFFF"/>
                          </a:solidFill>
                          <a:latin typeface="Open Sans" panose="020B0606030504020204" pitchFamily="34" charset="0"/>
                          <a:cs typeface="Open Sans" panose="020B0606030504020204" pitchFamily="34" charset="0"/>
                        </a:rPr>
                        <a:t> </a:t>
                      </a:r>
                      <a:r>
                        <a:rPr sz="1500" b="0" i="0" spc="-20" dirty="0">
                          <a:solidFill>
                            <a:srgbClr val="FFFFFF"/>
                          </a:solidFill>
                          <a:latin typeface="Open Sans" panose="020B0606030504020204" pitchFamily="34" charset="0"/>
                          <a:cs typeface="Open Sans" panose="020B0606030504020204" pitchFamily="34" charset="0"/>
                        </a:rPr>
                        <a:t>Drugs</a:t>
                      </a:r>
                      <a:endParaRPr sz="1500" b="0" i="0" dirty="0">
                        <a:latin typeface="Open Sans" panose="020B0606030504020204" pitchFamily="34" charset="0"/>
                        <a:cs typeface="Open Sans" panose="020B0606030504020204" pitchFamily="34" charset="0"/>
                      </a:endParaRPr>
                    </a:p>
                  </a:txBody>
                  <a:tcPr marL="0" marR="0" marT="6731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accent1"/>
                    </a:solidFill>
                  </a:tcPr>
                </a:tc>
                <a:extLst>
                  <a:ext uri="{0D108BD9-81ED-4DB2-BD59-A6C34878D82A}">
                    <a16:rowId xmlns:a16="http://schemas.microsoft.com/office/drawing/2014/main" val="10000"/>
                  </a:ext>
                </a:extLst>
              </a:tr>
              <a:tr h="270073">
                <a:tc>
                  <a:txBody>
                    <a:bodyPr/>
                    <a:lstStyle/>
                    <a:p>
                      <a:pPr marL="52069" marR="984250" algn="l">
                        <a:lnSpc>
                          <a:spcPct val="100000"/>
                        </a:lnSpc>
                        <a:spcBef>
                          <a:spcPts val="1360"/>
                        </a:spcBef>
                      </a:pPr>
                      <a:r>
                        <a:rPr sz="1500" spc="-10" dirty="0">
                          <a:solidFill>
                            <a:srgbClr val="66666F"/>
                          </a:solidFill>
                          <a:latin typeface="Calibri"/>
                          <a:cs typeface="Calibri"/>
                        </a:rPr>
                        <a:t>Payer</a:t>
                      </a:r>
                      <a:r>
                        <a:rPr sz="1500" spc="-40" dirty="0">
                          <a:solidFill>
                            <a:srgbClr val="66666F"/>
                          </a:solidFill>
                          <a:latin typeface="Calibri"/>
                          <a:cs typeface="Calibri"/>
                        </a:rPr>
                        <a:t> </a:t>
                      </a:r>
                      <a:r>
                        <a:rPr sz="1500" spc="-10" dirty="0">
                          <a:solidFill>
                            <a:srgbClr val="66666F"/>
                          </a:solidFill>
                          <a:latin typeface="Calibri"/>
                          <a:cs typeface="Calibri"/>
                        </a:rPr>
                        <a:t>responses</a:t>
                      </a:r>
                      <a:r>
                        <a:rPr sz="1500" spc="-35" dirty="0">
                          <a:solidFill>
                            <a:srgbClr val="66666F"/>
                          </a:solidFill>
                          <a:latin typeface="Calibri"/>
                          <a:cs typeface="Calibri"/>
                        </a:rPr>
                        <a:t> </a:t>
                      </a:r>
                      <a:r>
                        <a:rPr sz="1500" dirty="0">
                          <a:solidFill>
                            <a:srgbClr val="66666F"/>
                          </a:solidFill>
                          <a:latin typeface="Calibri"/>
                          <a:cs typeface="Calibri"/>
                        </a:rPr>
                        <a:t>to</a:t>
                      </a:r>
                      <a:r>
                        <a:rPr sz="1500" spc="-25" dirty="0">
                          <a:solidFill>
                            <a:srgbClr val="66666F"/>
                          </a:solidFill>
                          <a:latin typeface="Calibri"/>
                          <a:cs typeface="Calibri"/>
                        </a:rPr>
                        <a:t> </a:t>
                      </a:r>
                      <a:r>
                        <a:rPr sz="1500" spc="-10" dirty="0">
                          <a:solidFill>
                            <a:srgbClr val="66666F"/>
                          </a:solidFill>
                          <a:latin typeface="Calibri"/>
                          <a:cs typeface="Calibri"/>
                        </a:rPr>
                        <a:t>claims </a:t>
                      </a:r>
                      <a:r>
                        <a:rPr sz="1500" dirty="0">
                          <a:solidFill>
                            <a:srgbClr val="66666F"/>
                          </a:solidFill>
                          <a:latin typeface="Calibri"/>
                          <a:cs typeface="Calibri"/>
                        </a:rPr>
                        <a:t>(includes</a:t>
                      </a:r>
                      <a:r>
                        <a:rPr sz="1500" spc="-70" dirty="0">
                          <a:solidFill>
                            <a:srgbClr val="66666F"/>
                          </a:solidFill>
                          <a:latin typeface="Calibri"/>
                          <a:cs typeface="Calibri"/>
                        </a:rPr>
                        <a:t> </a:t>
                      </a:r>
                      <a:r>
                        <a:rPr sz="1500" dirty="0">
                          <a:solidFill>
                            <a:srgbClr val="66666F"/>
                          </a:solidFill>
                          <a:latin typeface="Calibri"/>
                          <a:cs typeface="Calibri"/>
                        </a:rPr>
                        <a:t>submission</a:t>
                      </a:r>
                      <a:r>
                        <a:rPr sz="1500" spc="-80" dirty="0">
                          <a:solidFill>
                            <a:srgbClr val="66666F"/>
                          </a:solidFill>
                          <a:latin typeface="Calibri"/>
                          <a:cs typeface="Calibri"/>
                        </a:rPr>
                        <a:t> </a:t>
                      </a:r>
                      <a:r>
                        <a:rPr sz="1500" spc="-25" dirty="0">
                          <a:solidFill>
                            <a:srgbClr val="66666F"/>
                          </a:solidFill>
                          <a:latin typeface="Calibri"/>
                          <a:cs typeface="Calibri"/>
                        </a:rPr>
                        <a:t>and </a:t>
                      </a:r>
                      <a:r>
                        <a:rPr sz="1500" spc="-10" dirty="0">
                          <a:solidFill>
                            <a:srgbClr val="66666F"/>
                          </a:solidFill>
                          <a:latin typeface="Calibri"/>
                          <a:cs typeface="Calibri"/>
                        </a:rPr>
                        <a:t>resubmissions)</a:t>
                      </a:r>
                      <a:endParaRPr sz="1500" dirty="0">
                        <a:latin typeface="Calibri"/>
                        <a:cs typeface="Calibri"/>
                      </a:endParaRPr>
                    </a:p>
                  </a:txBody>
                  <a:tcPr marL="0" marR="0" marT="1727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a:txBody>
                    <a:bodyPr/>
                    <a:lstStyle/>
                    <a:p>
                      <a:pPr algn="ctr">
                        <a:lnSpc>
                          <a:spcPct val="100000"/>
                        </a:lnSpc>
                        <a:spcBef>
                          <a:spcPts val="1430"/>
                        </a:spcBef>
                      </a:pPr>
                      <a:r>
                        <a:rPr lang="en-US" sz="1500" dirty="0">
                          <a:latin typeface="Calibri"/>
                          <a:cs typeface="Calibri"/>
                        </a:rPr>
                        <a:t>6,764,012</a:t>
                      </a:r>
                      <a:endParaRPr sz="1500" dirty="0">
                        <a:latin typeface="Calibri"/>
                        <a:cs typeface="Calibri"/>
                      </a:endParaRPr>
                    </a:p>
                  </a:txBody>
                  <a:tcPr marL="0" marR="0" marT="18161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1"/>
                  </a:ext>
                </a:extLst>
              </a:tr>
              <a:tr h="534035">
                <a:tc>
                  <a:txBody>
                    <a:bodyPr/>
                    <a:lstStyle/>
                    <a:p>
                      <a:pPr marL="52069">
                        <a:lnSpc>
                          <a:spcPct val="100000"/>
                        </a:lnSpc>
                        <a:spcBef>
                          <a:spcPts val="1210"/>
                        </a:spcBef>
                      </a:pPr>
                      <a:r>
                        <a:rPr sz="1500" spc="-10" dirty="0">
                          <a:solidFill>
                            <a:srgbClr val="66666F"/>
                          </a:solidFill>
                          <a:latin typeface="Calibri"/>
                          <a:cs typeface="Calibri"/>
                        </a:rPr>
                        <a:t>Distinct</a:t>
                      </a:r>
                      <a:r>
                        <a:rPr sz="1500" spc="-5" dirty="0">
                          <a:solidFill>
                            <a:srgbClr val="66666F"/>
                          </a:solidFill>
                          <a:latin typeface="Calibri"/>
                          <a:cs typeface="Calibri"/>
                        </a:rPr>
                        <a:t> </a:t>
                      </a:r>
                      <a:r>
                        <a:rPr sz="1500" spc="-10" dirty="0">
                          <a:solidFill>
                            <a:srgbClr val="66666F"/>
                          </a:solidFill>
                          <a:latin typeface="Calibri"/>
                          <a:cs typeface="Calibri"/>
                        </a:rPr>
                        <a:t>patients</a:t>
                      </a:r>
                      <a:endParaRPr sz="1500" dirty="0">
                        <a:latin typeface="Calibri"/>
                        <a:cs typeface="Calibri"/>
                      </a:endParaRPr>
                    </a:p>
                  </a:txBody>
                  <a:tcPr marL="0" marR="0" marT="1536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R="35560" algn="ctr">
                        <a:lnSpc>
                          <a:spcPct val="100000"/>
                        </a:lnSpc>
                        <a:spcBef>
                          <a:spcPts val="1210"/>
                        </a:spcBef>
                      </a:pPr>
                      <a:r>
                        <a:rPr lang="en-US" sz="1500" dirty="0">
                          <a:latin typeface="Calibri"/>
                          <a:cs typeface="Calibri"/>
                        </a:rPr>
                        <a:t>534,557</a:t>
                      </a:r>
                      <a:endParaRPr sz="1500" dirty="0">
                        <a:latin typeface="Calibri"/>
                        <a:cs typeface="Calibri"/>
                      </a:endParaRPr>
                    </a:p>
                  </a:txBody>
                  <a:tcPr marL="0" marR="0" marT="1536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extLst>
                  <a:ext uri="{0D108BD9-81ED-4DB2-BD59-A6C34878D82A}">
                    <a16:rowId xmlns:a16="http://schemas.microsoft.com/office/drawing/2014/main" val="10002"/>
                  </a:ext>
                </a:extLst>
              </a:tr>
              <a:tr h="534035">
                <a:tc>
                  <a:txBody>
                    <a:bodyPr/>
                    <a:lstStyle/>
                    <a:p>
                      <a:pPr marL="52069">
                        <a:lnSpc>
                          <a:spcPct val="100000"/>
                        </a:lnSpc>
                        <a:spcBef>
                          <a:spcPts val="1210"/>
                        </a:spcBef>
                      </a:pPr>
                      <a:r>
                        <a:rPr sz="1500" dirty="0">
                          <a:solidFill>
                            <a:srgbClr val="66666F"/>
                          </a:solidFill>
                          <a:latin typeface="Calibri"/>
                          <a:cs typeface="Calibri"/>
                        </a:rPr>
                        <a:t>Distinct</a:t>
                      </a:r>
                      <a:r>
                        <a:rPr sz="1500" spc="-65" dirty="0">
                          <a:solidFill>
                            <a:srgbClr val="66666F"/>
                          </a:solidFill>
                          <a:latin typeface="Calibri"/>
                          <a:cs typeface="Calibri"/>
                        </a:rPr>
                        <a:t> </a:t>
                      </a:r>
                      <a:r>
                        <a:rPr sz="1500" spc="-10" dirty="0">
                          <a:solidFill>
                            <a:srgbClr val="66666F"/>
                          </a:solidFill>
                          <a:latin typeface="Calibri"/>
                          <a:cs typeface="Calibri"/>
                        </a:rPr>
                        <a:t>claims</a:t>
                      </a:r>
                      <a:endParaRPr sz="1500" dirty="0">
                        <a:latin typeface="Calibri"/>
                        <a:cs typeface="Calibri"/>
                      </a:endParaRPr>
                    </a:p>
                  </a:txBody>
                  <a:tcPr marL="0" marR="0" marT="1536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R="35560" algn="ctr">
                        <a:lnSpc>
                          <a:spcPct val="100000"/>
                        </a:lnSpc>
                        <a:spcBef>
                          <a:spcPts val="1210"/>
                        </a:spcBef>
                      </a:pPr>
                      <a:r>
                        <a:rPr lang="en-US" sz="1500" dirty="0">
                          <a:latin typeface="Calibri"/>
                          <a:cs typeface="Calibri"/>
                        </a:rPr>
                        <a:t>2,635,985</a:t>
                      </a:r>
                      <a:endParaRPr sz="1500" dirty="0">
                        <a:latin typeface="Calibri"/>
                        <a:cs typeface="Calibri"/>
                      </a:endParaRPr>
                    </a:p>
                  </a:txBody>
                  <a:tcPr marL="0" marR="0" marT="15367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extLst>
                  <a:ext uri="{0D108BD9-81ED-4DB2-BD59-A6C34878D82A}">
                    <a16:rowId xmlns:a16="http://schemas.microsoft.com/office/drawing/2014/main" val="10003"/>
                  </a:ext>
                </a:extLst>
              </a:tr>
            </a:tbl>
          </a:graphicData>
        </a:graphic>
      </p:graphicFrame>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79FE-D1D1-593A-B105-7738AE5F847E}"/>
              </a:ext>
            </a:extLst>
          </p:cNvPr>
          <p:cNvSpPr>
            <a:spLocks noGrp="1"/>
          </p:cNvSpPr>
          <p:nvPr>
            <p:ph type="title"/>
          </p:nvPr>
        </p:nvSpPr>
        <p:spPr/>
        <p:txBody>
          <a:bodyPr/>
          <a:lstStyle/>
          <a:p>
            <a:r>
              <a:rPr lang="en-US"/>
              <a:t>Clean Claims By Payer/Drug</a:t>
            </a:r>
          </a:p>
        </p:txBody>
      </p:sp>
      <p:sp>
        <p:nvSpPr>
          <p:cNvPr id="4" name="Slide Number Placeholder 3">
            <a:extLst>
              <a:ext uri="{FF2B5EF4-FFF2-40B4-BE49-F238E27FC236}">
                <a16:creationId xmlns:a16="http://schemas.microsoft.com/office/drawing/2014/main" id="{60120C11-B0C5-355D-1A77-BE67789AA650}"/>
              </a:ext>
            </a:extLst>
          </p:cNvPr>
          <p:cNvSpPr>
            <a:spLocks noGrp="1"/>
          </p:cNvSpPr>
          <p:nvPr>
            <p:ph type="sldNum" sz="quarter" idx="12"/>
          </p:nvPr>
        </p:nvSpPr>
        <p:spPr/>
        <p:txBody>
          <a:bodyPr/>
          <a:lstStyle/>
          <a:p>
            <a:fld id="{B2FA00B0-8C0B-224D-A4A8-A7836BC767F8}" type="slidenum">
              <a:rPr lang="en-US" smtClean="0"/>
              <a:t>50</a:t>
            </a:fld>
            <a:endParaRPr lang="en-US"/>
          </a:p>
        </p:txBody>
      </p:sp>
      <p:pic>
        <p:nvPicPr>
          <p:cNvPr id="6" name="Picture 5" descr="People doing teamwork illustration">
            <a:extLst>
              <a:ext uri="{FF2B5EF4-FFF2-40B4-BE49-F238E27FC236}">
                <a16:creationId xmlns:a16="http://schemas.microsoft.com/office/drawing/2014/main" id="{604ABEC4-A179-6F3D-4AE3-812F82E0DCC5}"/>
              </a:ext>
            </a:extLst>
          </p:cNvPr>
          <p:cNvPicPr>
            <a:picLocks noChangeAspect="1"/>
          </p:cNvPicPr>
          <p:nvPr/>
        </p:nvPicPr>
        <p:blipFill>
          <a:blip r:embed="rId2"/>
          <a:stretch>
            <a:fillRect/>
          </a:stretch>
        </p:blipFill>
        <p:spPr>
          <a:xfrm>
            <a:off x="7801553" y="2276131"/>
            <a:ext cx="4237344" cy="2677256"/>
          </a:xfrm>
          <a:prstGeom prst="rect">
            <a:avLst/>
          </a:prstGeom>
        </p:spPr>
      </p:pic>
    </p:spTree>
    <p:extLst>
      <p:ext uri="{BB962C8B-B14F-4D97-AF65-F5344CB8AC3E}">
        <p14:creationId xmlns:p14="http://schemas.microsoft.com/office/powerpoint/2010/main" val="1197247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D4A83B-5443-3A77-FB80-738925B32A2E}"/>
              </a:ext>
            </a:extLst>
          </p:cNvPr>
          <p:cNvSpPr>
            <a:spLocks noGrp="1"/>
          </p:cNvSpPr>
          <p:nvPr>
            <p:ph type="title"/>
          </p:nvPr>
        </p:nvSpPr>
        <p:spPr/>
        <p:txBody>
          <a:bodyPr wrap="square" anchor="ctr">
            <a:normAutofit/>
          </a:bodyPr>
          <a:lstStyle/>
          <a:p>
            <a:r>
              <a:rPr lang="en-US" sz="3200"/>
              <a:t>Payers With Most Clean Claims As A % 2025-2026</a:t>
            </a:r>
          </a:p>
        </p:txBody>
      </p:sp>
      <p:graphicFrame>
        <p:nvGraphicFramePr>
          <p:cNvPr id="4" name="Table 3">
            <a:extLst>
              <a:ext uri="{FF2B5EF4-FFF2-40B4-BE49-F238E27FC236}">
                <a16:creationId xmlns:a16="http://schemas.microsoft.com/office/drawing/2014/main" id="{ECAAE057-A9EA-E5D7-96B1-6CDFA9E16502}"/>
              </a:ext>
            </a:extLst>
          </p:cNvPr>
          <p:cNvGraphicFramePr>
            <a:graphicFrameLocks noGrp="1"/>
          </p:cNvGraphicFramePr>
          <p:nvPr>
            <p:extLst>
              <p:ext uri="{D42A27DB-BD31-4B8C-83A1-F6EECF244321}">
                <p14:modId xmlns:p14="http://schemas.microsoft.com/office/powerpoint/2010/main" val="3415356294"/>
              </p:ext>
            </p:extLst>
          </p:nvPr>
        </p:nvGraphicFramePr>
        <p:xfrm>
          <a:off x="2263515" y="1325880"/>
          <a:ext cx="8220930" cy="5089921"/>
        </p:xfrm>
        <a:graphic>
          <a:graphicData uri="http://schemas.openxmlformats.org/drawingml/2006/table">
            <a:tbl>
              <a:tblPr firstRow="1" bandRow="1">
                <a:tableStyleId>{5C22544A-7EE6-4342-B048-85BDC9FD1C3A}</a:tableStyleId>
              </a:tblPr>
              <a:tblGrid>
                <a:gridCol w="4311972">
                  <a:extLst>
                    <a:ext uri="{9D8B030D-6E8A-4147-A177-3AD203B41FA5}">
                      <a16:colId xmlns:a16="http://schemas.microsoft.com/office/drawing/2014/main" val="1356555190"/>
                    </a:ext>
                  </a:extLst>
                </a:gridCol>
                <a:gridCol w="720108">
                  <a:extLst>
                    <a:ext uri="{9D8B030D-6E8A-4147-A177-3AD203B41FA5}">
                      <a16:colId xmlns:a16="http://schemas.microsoft.com/office/drawing/2014/main" val="3355152152"/>
                    </a:ext>
                  </a:extLst>
                </a:gridCol>
                <a:gridCol w="720108">
                  <a:extLst>
                    <a:ext uri="{9D8B030D-6E8A-4147-A177-3AD203B41FA5}">
                      <a16:colId xmlns:a16="http://schemas.microsoft.com/office/drawing/2014/main" val="2763026686"/>
                    </a:ext>
                  </a:extLst>
                </a:gridCol>
                <a:gridCol w="1000722">
                  <a:extLst>
                    <a:ext uri="{9D8B030D-6E8A-4147-A177-3AD203B41FA5}">
                      <a16:colId xmlns:a16="http://schemas.microsoft.com/office/drawing/2014/main" val="3198513697"/>
                    </a:ext>
                  </a:extLst>
                </a:gridCol>
                <a:gridCol w="1468020">
                  <a:extLst>
                    <a:ext uri="{9D8B030D-6E8A-4147-A177-3AD203B41FA5}">
                      <a16:colId xmlns:a16="http://schemas.microsoft.com/office/drawing/2014/main" val="555209642"/>
                    </a:ext>
                  </a:extLst>
                </a:gridCol>
              </a:tblGrid>
              <a:tr h="164191">
                <a:tc>
                  <a:txBody>
                    <a:bodyPr/>
                    <a:lstStyle/>
                    <a:p>
                      <a:pPr algn="l" fontAlgn="b">
                        <a:buNone/>
                      </a:pPr>
                      <a:r>
                        <a:rPr lang="en-US" sz="700" u="none" strike="noStrike">
                          <a:effectLst/>
                        </a:rPr>
                        <a:t>Insurance Name</a:t>
                      </a:r>
                      <a:endParaRPr lang="en-US" sz="700" b="0" i="0" u="none" strike="noStrike">
                        <a:effectLst/>
                        <a:latin typeface="Aptos Narrow" panose="020B0004020202020204" pitchFamily="34" charset="0"/>
                      </a:endParaRPr>
                    </a:p>
                  </a:txBody>
                  <a:tcPr marL="5290" marR="5290" marT="5290" marB="0" anchor="b"/>
                </a:tc>
                <a:tc>
                  <a:txBody>
                    <a:bodyPr/>
                    <a:lstStyle/>
                    <a:p>
                      <a:pPr algn="l" fontAlgn="b">
                        <a:buNone/>
                      </a:pPr>
                      <a:r>
                        <a:rPr lang="en-US" sz="700" u="none" strike="noStrike">
                          <a:effectLst/>
                        </a:rPr>
                        <a:t>Patients</a:t>
                      </a:r>
                      <a:endParaRPr lang="en-US" sz="700" b="0" i="0" u="none" strike="noStrike">
                        <a:effectLst/>
                        <a:latin typeface="Aptos Narrow" panose="020B0004020202020204" pitchFamily="34" charset="0"/>
                      </a:endParaRPr>
                    </a:p>
                  </a:txBody>
                  <a:tcPr marL="5290" marR="5290" marT="5290" marB="0" anchor="b"/>
                </a:tc>
                <a:tc>
                  <a:txBody>
                    <a:bodyPr/>
                    <a:lstStyle/>
                    <a:p>
                      <a:pPr algn="l" fontAlgn="b">
                        <a:buNone/>
                      </a:pPr>
                      <a:r>
                        <a:rPr lang="en-US" sz="700" u="none" strike="noStrike">
                          <a:effectLst/>
                        </a:rPr>
                        <a:t>Claims</a:t>
                      </a:r>
                      <a:endParaRPr lang="en-US" sz="700" b="0" i="0" u="none" strike="noStrike">
                        <a:effectLst/>
                        <a:latin typeface="Aptos Narrow" panose="020B0004020202020204" pitchFamily="34" charset="0"/>
                      </a:endParaRPr>
                    </a:p>
                  </a:txBody>
                  <a:tcPr marL="5290" marR="5290" marT="5290" marB="0" anchor="b"/>
                </a:tc>
                <a:tc>
                  <a:txBody>
                    <a:bodyPr/>
                    <a:lstStyle/>
                    <a:p>
                      <a:pPr algn="l" fontAlgn="b">
                        <a:buNone/>
                      </a:pPr>
                      <a:r>
                        <a:rPr lang="en-US" sz="700" u="none" strike="noStrike">
                          <a:effectLst/>
                        </a:rPr>
                        <a:t>Clean Claims</a:t>
                      </a:r>
                      <a:endParaRPr lang="en-US" sz="700" b="0" i="0" u="none" strike="noStrike">
                        <a:effectLst/>
                        <a:latin typeface="Aptos Narrow" panose="020B0004020202020204" pitchFamily="34" charset="0"/>
                      </a:endParaRPr>
                    </a:p>
                  </a:txBody>
                  <a:tcPr marL="5290" marR="5290" marT="5290" marB="0" anchor="b"/>
                </a:tc>
                <a:tc>
                  <a:txBody>
                    <a:bodyPr/>
                    <a:lstStyle/>
                    <a:p>
                      <a:pPr algn="l" fontAlgn="b">
                        <a:buNone/>
                      </a:pPr>
                      <a:r>
                        <a:rPr lang="en-US" sz="700" u="none" strike="noStrike">
                          <a:effectLst/>
                        </a:rPr>
                        <a:t>Clean Claim Percent</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469906471"/>
                  </a:ext>
                </a:extLst>
              </a:tr>
              <a:tr h="164191">
                <a:tc>
                  <a:txBody>
                    <a:bodyPr/>
                    <a:lstStyle/>
                    <a:p>
                      <a:pPr algn="l" fontAlgn="b">
                        <a:buNone/>
                      </a:pPr>
                      <a:r>
                        <a:rPr lang="en-US" sz="700" u="none" strike="noStrike">
                          <a:effectLst/>
                        </a:rPr>
                        <a:t>MAINE MEDICARE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821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4,280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4,210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98.36%</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060926759"/>
                  </a:ext>
                </a:extLst>
              </a:tr>
              <a:tr h="164191">
                <a:tc>
                  <a:txBody>
                    <a:bodyPr/>
                    <a:lstStyle/>
                    <a:p>
                      <a:pPr algn="l" fontAlgn="b">
                        <a:buNone/>
                      </a:pPr>
                      <a:r>
                        <a:rPr lang="en-US" sz="700" u="none" strike="noStrike">
                          <a:effectLst/>
                        </a:rPr>
                        <a:t>MEDSOLUTIONS, INC.</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658</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3,977</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3,902</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98.11%</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805325570"/>
                  </a:ext>
                </a:extLst>
              </a:tr>
              <a:tr h="164191">
                <a:tc>
                  <a:txBody>
                    <a:bodyPr/>
                    <a:lstStyle/>
                    <a:p>
                      <a:pPr algn="l" fontAlgn="b">
                        <a:buNone/>
                      </a:pPr>
                      <a:r>
                        <a:rPr lang="en-US" sz="700" u="none" strike="noStrike">
                          <a:effectLst/>
                        </a:rPr>
                        <a:t>Medicare Mississippi</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2,340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12,668</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12,412</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97.98%</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615796483"/>
                  </a:ext>
                </a:extLst>
              </a:tr>
              <a:tr h="164191">
                <a:tc>
                  <a:txBody>
                    <a:bodyPr/>
                    <a:lstStyle/>
                    <a:p>
                      <a:pPr algn="l" fontAlgn="b">
                        <a:buNone/>
                      </a:pPr>
                      <a:r>
                        <a:rPr lang="en-US" sz="700" u="none" strike="noStrike">
                          <a:effectLst/>
                        </a:rPr>
                        <a:t>Medicare Nevada Part B</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1,224</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4,469</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4,377</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97.94%</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750605257"/>
                  </a:ext>
                </a:extLst>
              </a:tr>
              <a:tr h="164191">
                <a:tc>
                  <a:txBody>
                    <a:bodyPr/>
                    <a:lstStyle/>
                    <a:p>
                      <a:pPr algn="l" fontAlgn="b">
                        <a:buNone/>
                      </a:pPr>
                      <a:r>
                        <a:rPr lang="en-US" sz="700" u="none" strike="noStrike">
                          <a:effectLst/>
                        </a:rPr>
                        <a:t>Medicare Idaho</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477</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1,997</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1,950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97.65%</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2593146588"/>
                  </a:ext>
                </a:extLst>
              </a:tr>
              <a:tr h="164191">
                <a:tc>
                  <a:txBody>
                    <a:bodyPr/>
                    <a:lstStyle/>
                    <a:p>
                      <a:pPr algn="l" fontAlgn="b">
                        <a:buNone/>
                      </a:pPr>
                      <a:r>
                        <a:rPr lang="en-US" sz="700" u="none" strike="noStrike">
                          <a:effectLst/>
                        </a:rPr>
                        <a:t>Medicare South Carolina</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2,317</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12,179</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11,881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97.55%</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2036824921"/>
                  </a:ext>
                </a:extLst>
              </a:tr>
              <a:tr h="164191">
                <a:tc>
                  <a:txBody>
                    <a:bodyPr/>
                    <a:lstStyle/>
                    <a:p>
                      <a:pPr algn="l" fontAlgn="b">
                        <a:buNone/>
                      </a:pPr>
                      <a:r>
                        <a:rPr lang="en-US" sz="700" u="none" strike="noStrike">
                          <a:effectLst/>
                        </a:rPr>
                        <a:t>MedSolutions, Inc</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541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2,253</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2,197</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97.51%</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2951554135"/>
                  </a:ext>
                </a:extLst>
              </a:tr>
              <a:tr h="164191">
                <a:tc>
                  <a:txBody>
                    <a:bodyPr/>
                    <a:lstStyle/>
                    <a:p>
                      <a:pPr algn="l" fontAlgn="b">
                        <a:buNone/>
                      </a:pPr>
                      <a:r>
                        <a:rPr lang="en-US" sz="700" u="none" strike="noStrike">
                          <a:effectLst/>
                        </a:rPr>
                        <a:t>OPTUM VA CCN</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2,661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14,620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14,246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97.44%</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341382785"/>
                  </a:ext>
                </a:extLst>
              </a:tr>
              <a:tr h="164191">
                <a:tc>
                  <a:txBody>
                    <a:bodyPr/>
                    <a:lstStyle/>
                    <a:p>
                      <a:pPr algn="l" fontAlgn="b">
                        <a:buNone/>
                      </a:pPr>
                      <a:r>
                        <a:rPr lang="en-US" sz="700" u="none" strike="noStrike">
                          <a:effectLst/>
                        </a:rPr>
                        <a:t>Optum - VA (CCN) Region 1,2,3</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3,559</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16,154</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15,737</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97.42%</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3355557138"/>
                  </a:ext>
                </a:extLst>
              </a:tr>
              <a:tr h="164191">
                <a:tc>
                  <a:txBody>
                    <a:bodyPr/>
                    <a:lstStyle/>
                    <a:p>
                      <a:pPr algn="l" fontAlgn="b">
                        <a:buNone/>
                      </a:pPr>
                      <a:r>
                        <a:rPr lang="en-US" sz="700" u="none" strike="noStrike">
                          <a:effectLst/>
                        </a:rPr>
                        <a:t>UTAH MEDICARE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724</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3,588</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3,489</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97.24%</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790950972"/>
                  </a:ext>
                </a:extLst>
              </a:tr>
              <a:tr h="164191">
                <a:tc>
                  <a:txBody>
                    <a:bodyPr/>
                    <a:lstStyle/>
                    <a:p>
                      <a:pPr algn="l" fontAlgn="b">
                        <a:buNone/>
                      </a:pPr>
                      <a:r>
                        <a:rPr lang="en-US" sz="700" u="none" strike="noStrike">
                          <a:effectLst/>
                        </a:rPr>
                        <a:t>Optimum Healthcare, Inc (Medicare Advantage)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1,128</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4,329</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4,208</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97.20%</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4169709821"/>
                  </a:ext>
                </a:extLst>
              </a:tr>
              <a:tr h="164191">
                <a:tc>
                  <a:txBody>
                    <a:bodyPr/>
                    <a:lstStyle/>
                    <a:p>
                      <a:pPr algn="l" fontAlgn="b">
                        <a:buNone/>
                      </a:pPr>
                      <a:r>
                        <a:rPr lang="en-US" sz="700" u="none" strike="noStrike">
                          <a:effectLst/>
                        </a:rPr>
                        <a:t>MISSOURI MEDICARE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838</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3,603</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3,500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97.14%</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134421427"/>
                  </a:ext>
                </a:extLst>
              </a:tr>
              <a:tr h="164191">
                <a:tc>
                  <a:txBody>
                    <a:bodyPr/>
                    <a:lstStyle/>
                    <a:p>
                      <a:pPr algn="l" fontAlgn="b">
                        <a:buNone/>
                      </a:pPr>
                      <a:r>
                        <a:rPr lang="en-US" sz="700" u="none" strike="noStrike">
                          <a:effectLst/>
                        </a:rPr>
                        <a:t>DELAWARE MEDICARE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886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4,166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4,045</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97.10%</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39217158"/>
                  </a:ext>
                </a:extLst>
              </a:tr>
              <a:tr h="164191">
                <a:tc>
                  <a:txBody>
                    <a:bodyPr/>
                    <a:lstStyle/>
                    <a:p>
                      <a:pPr algn="l" fontAlgn="b">
                        <a:buNone/>
                      </a:pPr>
                      <a:r>
                        <a:rPr lang="en-US" sz="700" u="none" strike="noStrike">
                          <a:effectLst/>
                        </a:rPr>
                        <a:t>Medicare Oregon Part B</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823</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3,609</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3,501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97.01%</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3219144310"/>
                  </a:ext>
                </a:extLst>
              </a:tr>
              <a:tr h="164191">
                <a:tc>
                  <a:txBody>
                    <a:bodyPr/>
                    <a:lstStyle/>
                    <a:p>
                      <a:pPr algn="l" fontAlgn="b">
                        <a:buNone/>
                      </a:pPr>
                      <a:r>
                        <a:rPr lang="en-US" sz="700" u="none" strike="noStrike">
                          <a:effectLst/>
                        </a:rPr>
                        <a:t>Medicare New Hampshire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556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2,579</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2,500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96.94%</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484968847"/>
                  </a:ext>
                </a:extLst>
              </a:tr>
              <a:tr h="164191">
                <a:tc>
                  <a:txBody>
                    <a:bodyPr/>
                    <a:lstStyle/>
                    <a:p>
                      <a:pPr algn="l" fontAlgn="b">
                        <a:buNone/>
                      </a:pPr>
                      <a:r>
                        <a:rPr lang="en-US" sz="700" u="none" strike="noStrike">
                          <a:effectLst/>
                        </a:rPr>
                        <a:t>OPTIMUM HEALTHCARE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1,307</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6,736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6,528</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96.91%</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868663192"/>
                  </a:ext>
                </a:extLst>
              </a:tr>
              <a:tr h="164191">
                <a:tc>
                  <a:txBody>
                    <a:bodyPr/>
                    <a:lstStyle/>
                    <a:p>
                      <a:pPr algn="l" fontAlgn="b">
                        <a:buNone/>
                      </a:pPr>
                      <a:r>
                        <a:rPr lang="en-US" sz="700" u="none" strike="noStrike">
                          <a:effectLst/>
                        </a:rPr>
                        <a:t>CAPITAL HEALTH PLAN</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382</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2,583</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2,501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96.83%</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692816972"/>
                  </a:ext>
                </a:extLst>
              </a:tr>
              <a:tr h="164191">
                <a:tc>
                  <a:txBody>
                    <a:bodyPr/>
                    <a:lstStyle/>
                    <a:p>
                      <a:pPr algn="l" fontAlgn="b">
                        <a:buNone/>
                      </a:pPr>
                      <a:r>
                        <a:rPr lang="en-US" sz="700" u="none" strike="noStrike">
                          <a:effectLst/>
                        </a:rPr>
                        <a:t>TRIWEST REGION 4 CCN</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356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2,206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2,135</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96.78%</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337369209"/>
                  </a:ext>
                </a:extLst>
              </a:tr>
              <a:tr h="164191">
                <a:tc>
                  <a:txBody>
                    <a:bodyPr/>
                    <a:lstStyle/>
                    <a:p>
                      <a:pPr algn="l" fontAlgn="b">
                        <a:buNone/>
                      </a:pPr>
                      <a:r>
                        <a:rPr lang="en-US" sz="700" u="none" strike="noStrike">
                          <a:effectLst/>
                        </a:rPr>
                        <a:t>Medicare Missouri</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356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1,759</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1,702</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96.76%</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2602829657"/>
                  </a:ext>
                </a:extLst>
              </a:tr>
              <a:tr h="164191">
                <a:tc>
                  <a:txBody>
                    <a:bodyPr/>
                    <a:lstStyle/>
                    <a:p>
                      <a:pPr algn="l" fontAlgn="b">
                        <a:buNone/>
                      </a:pPr>
                      <a:r>
                        <a:rPr lang="en-US" sz="700" u="none" strike="noStrike">
                          <a:effectLst/>
                        </a:rPr>
                        <a:t>INDIANA MEDICARE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1,122</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6,055</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5,856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96.71%</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927680241"/>
                  </a:ext>
                </a:extLst>
              </a:tr>
              <a:tr h="164191">
                <a:tc>
                  <a:txBody>
                    <a:bodyPr/>
                    <a:lstStyle/>
                    <a:p>
                      <a:pPr algn="l" fontAlgn="b">
                        <a:buNone/>
                      </a:pPr>
                      <a:r>
                        <a:rPr lang="en-US" sz="700" u="none" strike="noStrike">
                          <a:effectLst/>
                        </a:rPr>
                        <a:t>PENNSYLVANIA MEDICARE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3,032</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14,541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14,056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96.66%</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871167361"/>
                  </a:ext>
                </a:extLst>
              </a:tr>
              <a:tr h="164191">
                <a:tc>
                  <a:txBody>
                    <a:bodyPr/>
                    <a:lstStyle/>
                    <a:p>
                      <a:pPr algn="l" fontAlgn="b">
                        <a:buNone/>
                      </a:pPr>
                      <a:r>
                        <a:rPr lang="en-US" sz="700" u="none" strike="noStrike">
                          <a:effectLst/>
                        </a:rPr>
                        <a:t>Medicare Maine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730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2,353</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2,272</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96.56%</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3342017405"/>
                  </a:ext>
                </a:extLst>
              </a:tr>
              <a:tr h="164191">
                <a:tc>
                  <a:txBody>
                    <a:bodyPr/>
                    <a:lstStyle/>
                    <a:p>
                      <a:pPr algn="l" fontAlgn="b">
                        <a:buNone/>
                      </a:pPr>
                      <a:r>
                        <a:rPr lang="en-US" sz="700" u="none" strike="noStrike">
                          <a:effectLst/>
                        </a:rPr>
                        <a:t>FREEDOM HEALTH</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986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5,020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4,844</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96.49%</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469008684"/>
                  </a:ext>
                </a:extLst>
              </a:tr>
              <a:tr h="164191">
                <a:tc>
                  <a:txBody>
                    <a:bodyPr/>
                    <a:lstStyle/>
                    <a:p>
                      <a:pPr algn="l" fontAlgn="b">
                        <a:buNone/>
                      </a:pPr>
                      <a:r>
                        <a:rPr lang="en-US" sz="700" u="none" strike="noStrike">
                          <a:effectLst/>
                        </a:rPr>
                        <a:t>NEBRASKA MEDICARE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1,299</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6,646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6,404</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96.36%</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4092204724"/>
                  </a:ext>
                </a:extLst>
              </a:tr>
              <a:tr h="164191">
                <a:tc>
                  <a:txBody>
                    <a:bodyPr/>
                    <a:lstStyle/>
                    <a:p>
                      <a:pPr algn="l" fontAlgn="b">
                        <a:buNone/>
                      </a:pPr>
                      <a:r>
                        <a:rPr lang="en-US" sz="700" u="none" strike="noStrike">
                          <a:effectLst/>
                        </a:rPr>
                        <a:t>TriWest Healthcare Alliance - VA (CCN) Region 4,5,6</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1,202</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5,368</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5,171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96.33%</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3751441895"/>
                  </a:ext>
                </a:extLst>
              </a:tr>
              <a:tr h="164191">
                <a:tc>
                  <a:txBody>
                    <a:bodyPr/>
                    <a:lstStyle/>
                    <a:p>
                      <a:pPr algn="l" fontAlgn="b">
                        <a:buNone/>
                      </a:pPr>
                      <a:r>
                        <a:rPr lang="en-US" sz="700" u="none" strike="noStrike">
                          <a:effectLst/>
                        </a:rPr>
                        <a:t>TENNESSEE MEDICARE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8,991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44,223</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42,562</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96.24%</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052901426"/>
                  </a:ext>
                </a:extLst>
              </a:tr>
              <a:tr h="164191">
                <a:tc>
                  <a:txBody>
                    <a:bodyPr/>
                    <a:lstStyle/>
                    <a:p>
                      <a:pPr algn="l" fontAlgn="b">
                        <a:buNone/>
                      </a:pPr>
                      <a:r>
                        <a:rPr lang="en-US" sz="700" u="none" strike="noStrike">
                          <a:effectLst/>
                        </a:rPr>
                        <a:t>COMMUNITY HEALTH GROUP</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1,051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4,455</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4,284</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96.16%</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1528481904"/>
                  </a:ext>
                </a:extLst>
              </a:tr>
              <a:tr h="164191">
                <a:tc>
                  <a:txBody>
                    <a:bodyPr/>
                    <a:lstStyle/>
                    <a:p>
                      <a:pPr algn="l" fontAlgn="b">
                        <a:buNone/>
                      </a:pPr>
                      <a:r>
                        <a:rPr lang="en-US" sz="700" u="none" strike="noStrike">
                          <a:effectLst/>
                        </a:rPr>
                        <a:t>VIRGINIA MEDICARE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2,464</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12,391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11,912</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96.13%</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2503887523"/>
                  </a:ext>
                </a:extLst>
              </a:tr>
              <a:tr h="164191">
                <a:tc>
                  <a:txBody>
                    <a:bodyPr/>
                    <a:lstStyle/>
                    <a:p>
                      <a:pPr algn="l" fontAlgn="b">
                        <a:buNone/>
                      </a:pPr>
                      <a:r>
                        <a:rPr lang="en-US" sz="700" u="none" strike="noStrike">
                          <a:effectLst/>
                        </a:rPr>
                        <a:t>MARTINS POINT HEALTH CARE USFHP/GENERATIONS ADV</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510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2,460</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2,359</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95.89%</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3532462658"/>
                  </a:ext>
                </a:extLst>
              </a:tr>
              <a:tr h="164191">
                <a:tc>
                  <a:txBody>
                    <a:bodyPr/>
                    <a:lstStyle/>
                    <a:p>
                      <a:pPr algn="l" fontAlgn="b">
                        <a:buNone/>
                      </a:pPr>
                      <a:r>
                        <a:rPr lang="en-US" sz="700" u="none" strike="noStrike">
                          <a:effectLst/>
                        </a:rPr>
                        <a:t>NEW YORK EMPIRE MEDICARE</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308</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1,631</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1,564</a:t>
                      </a:r>
                      <a:endParaRPr lang="en-US" sz="700" b="0" i="0" u="none" strike="noStrike">
                        <a:effectLst/>
                        <a:latin typeface="Aptos Narrow" panose="020B0004020202020204" pitchFamily="34" charset="0"/>
                      </a:endParaRPr>
                    </a:p>
                  </a:txBody>
                  <a:tcPr marL="5290" marR="5290" marT="5290" marB="0" anchor="b"/>
                </a:tc>
                <a:tc>
                  <a:txBody>
                    <a:bodyPr/>
                    <a:lstStyle/>
                    <a:p>
                      <a:pPr algn="r" fontAlgn="b">
                        <a:buNone/>
                      </a:pPr>
                      <a:r>
                        <a:rPr lang="en-US" sz="700" u="none" strike="noStrike">
                          <a:effectLst/>
                        </a:rPr>
                        <a:t>95.89%</a:t>
                      </a:r>
                      <a:endParaRPr lang="en-US" sz="700" b="0" i="0" u="none" strike="noStrike">
                        <a:effectLst/>
                        <a:latin typeface="Aptos Narrow" panose="020B0004020202020204" pitchFamily="34" charset="0"/>
                      </a:endParaRPr>
                    </a:p>
                  </a:txBody>
                  <a:tcPr marL="5290" marR="5290" marT="5290" marB="0" anchor="b"/>
                </a:tc>
                <a:extLst>
                  <a:ext uri="{0D108BD9-81ED-4DB2-BD59-A6C34878D82A}">
                    <a16:rowId xmlns:a16="http://schemas.microsoft.com/office/drawing/2014/main" val="746142855"/>
                  </a:ext>
                </a:extLst>
              </a:tr>
            </a:tbl>
          </a:graphicData>
        </a:graphic>
      </p:graphicFrame>
    </p:spTree>
    <p:extLst>
      <p:ext uri="{BB962C8B-B14F-4D97-AF65-F5344CB8AC3E}">
        <p14:creationId xmlns:p14="http://schemas.microsoft.com/office/powerpoint/2010/main" val="276204962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D50C05-48E1-7626-C01D-AD0CF56CDA12}"/>
              </a:ext>
            </a:extLst>
          </p:cNvPr>
          <p:cNvSpPr>
            <a:spLocks noGrp="1"/>
          </p:cNvSpPr>
          <p:nvPr>
            <p:ph type="title"/>
          </p:nvPr>
        </p:nvSpPr>
        <p:spPr/>
        <p:txBody>
          <a:bodyPr wrap="square" anchor="ctr">
            <a:normAutofit/>
          </a:bodyPr>
          <a:lstStyle/>
          <a:p>
            <a:r>
              <a:rPr lang="en-US" sz="3800"/>
              <a:t>Drugs With &gt; 90% Clean Claims 2025-2026</a:t>
            </a:r>
          </a:p>
        </p:txBody>
      </p:sp>
      <p:graphicFrame>
        <p:nvGraphicFramePr>
          <p:cNvPr id="4" name="Table 3">
            <a:extLst>
              <a:ext uri="{FF2B5EF4-FFF2-40B4-BE49-F238E27FC236}">
                <a16:creationId xmlns:a16="http://schemas.microsoft.com/office/drawing/2014/main" id="{0ADB9337-0810-3B7E-9EA5-3AE612103036}"/>
              </a:ext>
            </a:extLst>
          </p:cNvPr>
          <p:cNvGraphicFramePr>
            <a:graphicFrameLocks noGrp="1"/>
          </p:cNvGraphicFramePr>
          <p:nvPr>
            <p:extLst>
              <p:ext uri="{D42A27DB-BD31-4B8C-83A1-F6EECF244321}">
                <p14:modId xmlns:p14="http://schemas.microsoft.com/office/powerpoint/2010/main" val="873033013"/>
              </p:ext>
            </p:extLst>
          </p:nvPr>
        </p:nvGraphicFramePr>
        <p:xfrm>
          <a:off x="4007259" y="1600201"/>
          <a:ext cx="5111314" cy="4525983"/>
        </p:xfrm>
        <a:graphic>
          <a:graphicData uri="http://schemas.openxmlformats.org/drawingml/2006/table">
            <a:tbl>
              <a:tblPr firstRow="1" bandRow="1">
                <a:tableStyleId>{5C22544A-7EE6-4342-B048-85BDC9FD1C3A}</a:tableStyleId>
              </a:tblPr>
              <a:tblGrid>
                <a:gridCol w="1045146">
                  <a:extLst>
                    <a:ext uri="{9D8B030D-6E8A-4147-A177-3AD203B41FA5}">
                      <a16:colId xmlns:a16="http://schemas.microsoft.com/office/drawing/2014/main" val="4084892736"/>
                    </a:ext>
                  </a:extLst>
                </a:gridCol>
                <a:gridCol w="755318">
                  <a:extLst>
                    <a:ext uri="{9D8B030D-6E8A-4147-A177-3AD203B41FA5}">
                      <a16:colId xmlns:a16="http://schemas.microsoft.com/office/drawing/2014/main" val="769209204"/>
                    </a:ext>
                  </a:extLst>
                </a:gridCol>
                <a:gridCol w="755318">
                  <a:extLst>
                    <a:ext uri="{9D8B030D-6E8A-4147-A177-3AD203B41FA5}">
                      <a16:colId xmlns:a16="http://schemas.microsoft.com/office/drawing/2014/main" val="3117494010"/>
                    </a:ext>
                  </a:extLst>
                </a:gridCol>
                <a:gridCol w="1035690">
                  <a:extLst>
                    <a:ext uri="{9D8B030D-6E8A-4147-A177-3AD203B41FA5}">
                      <a16:colId xmlns:a16="http://schemas.microsoft.com/office/drawing/2014/main" val="140565189"/>
                    </a:ext>
                  </a:extLst>
                </a:gridCol>
                <a:gridCol w="1519842">
                  <a:extLst>
                    <a:ext uri="{9D8B030D-6E8A-4147-A177-3AD203B41FA5}">
                      <a16:colId xmlns:a16="http://schemas.microsoft.com/office/drawing/2014/main" val="3530218113"/>
                    </a:ext>
                  </a:extLst>
                </a:gridCol>
              </a:tblGrid>
              <a:tr h="137151">
                <a:tc>
                  <a:txBody>
                    <a:bodyPr/>
                    <a:lstStyle/>
                    <a:p>
                      <a:pPr algn="ctr" fontAlgn="b">
                        <a:buNone/>
                      </a:pPr>
                      <a:r>
                        <a:rPr lang="en-US" sz="700" u="none" strike="noStrike">
                          <a:effectLst/>
                        </a:rPr>
                        <a:t>Drug Name</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Patients</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Claims</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Clean Claims</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Clean Claim Percent</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628351849"/>
                  </a:ext>
                </a:extLst>
              </a:tr>
              <a:tr h="137151">
                <a:tc>
                  <a:txBody>
                    <a:bodyPr/>
                    <a:lstStyle/>
                    <a:p>
                      <a:pPr algn="ctr" fontAlgn="b">
                        <a:buNone/>
                      </a:pPr>
                      <a:r>
                        <a:rPr lang="en-US" sz="700" u="none" strike="noStrike">
                          <a:effectLst/>
                        </a:rPr>
                        <a:t>Boruzu</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289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1,899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1,786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94.05%</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305201021"/>
                  </a:ext>
                </a:extLst>
              </a:tr>
              <a:tr h="137151">
                <a:tc>
                  <a:txBody>
                    <a:bodyPr/>
                    <a:lstStyle/>
                    <a:p>
                      <a:pPr algn="ctr" fontAlgn="b">
                        <a:buNone/>
                      </a:pPr>
                      <a:r>
                        <a:rPr lang="en-US" sz="700" u="none" strike="noStrike">
                          <a:effectLst/>
                        </a:rPr>
                        <a:t>Asceniv</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279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262</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93.91%</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3980201864"/>
                  </a:ext>
                </a:extLst>
              </a:tr>
              <a:tr h="137151">
                <a:tc>
                  <a:txBody>
                    <a:bodyPr/>
                    <a:lstStyle/>
                    <a:p>
                      <a:pPr algn="ctr" fontAlgn="b">
                        <a:buNone/>
                      </a:pPr>
                      <a:r>
                        <a:rPr lang="en-US" sz="700" u="none" strike="noStrike">
                          <a:effectLst/>
                        </a:rPr>
                        <a:t>Leqvio</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4,929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6,386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5,992</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93.83%</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831014176"/>
                  </a:ext>
                </a:extLst>
              </a:tr>
              <a:tr h="137151">
                <a:tc>
                  <a:txBody>
                    <a:bodyPr/>
                    <a:lstStyle/>
                    <a:p>
                      <a:pPr algn="ctr" fontAlgn="b">
                        <a:buNone/>
                      </a:pPr>
                      <a:r>
                        <a:rPr lang="en-US" sz="700" u="none" strike="noStrike">
                          <a:effectLst/>
                        </a:rPr>
                        <a:t>Monoferric</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29,889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37,024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34,734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93.81%</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150315324"/>
                  </a:ext>
                </a:extLst>
              </a:tr>
              <a:tr h="137151">
                <a:tc>
                  <a:txBody>
                    <a:bodyPr/>
                    <a:lstStyle/>
                    <a:p>
                      <a:pPr algn="ctr" fontAlgn="b">
                        <a:buNone/>
                      </a:pPr>
                      <a:r>
                        <a:rPr lang="en-US" sz="700" u="none" strike="noStrike">
                          <a:effectLst/>
                        </a:rPr>
                        <a:t>Epkinly</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136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935</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877</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93.80%</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3842251747"/>
                  </a:ext>
                </a:extLst>
              </a:tr>
              <a:tr h="137151">
                <a:tc>
                  <a:txBody>
                    <a:bodyPr/>
                    <a:lstStyle/>
                    <a:p>
                      <a:pPr algn="ctr" fontAlgn="b">
                        <a:buNone/>
                      </a:pPr>
                      <a:r>
                        <a:rPr lang="en-US" sz="700" u="none" strike="noStrike">
                          <a:effectLst/>
                        </a:rPr>
                        <a:t>Decitabine</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775</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7,627</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7,146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93.69%</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1073427936"/>
                  </a:ext>
                </a:extLst>
              </a:tr>
              <a:tr h="137151">
                <a:tc>
                  <a:txBody>
                    <a:bodyPr/>
                    <a:lstStyle/>
                    <a:p>
                      <a:pPr algn="ctr" fontAlgn="b">
                        <a:buNone/>
                      </a:pPr>
                      <a:r>
                        <a:rPr lang="en-US" sz="700" u="none" strike="noStrike">
                          <a:effectLst/>
                        </a:rPr>
                        <a:t>Azacitidine</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3,458</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63,184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59,094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93.53%</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1806148495"/>
                  </a:ext>
                </a:extLst>
              </a:tr>
              <a:tr h="137151">
                <a:tc>
                  <a:txBody>
                    <a:bodyPr/>
                    <a:lstStyle/>
                    <a:p>
                      <a:pPr algn="ctr" fontAlgn="b">
                        <a:buNone/>
                      </a:pPr>
                      <a:r>
                        <a:rPr lang="en-US" sz="700" u="none" strike="noStrike">
                          <a:effectLst/>
                        </a:rPr>
                        <a:t>Pemrydi RTU</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798</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2,550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2,382</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93.41%</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527900071"/>
                  </a:ext>
                </a:extLst>
              </a:tr>
              <a:tr h="137151">
                <a:tc>
                  <a:txBody>
                    <a:bodyPr/>
                    <a:lstStyle/>
                    <a:p>
                      <a:pPr algn="ctr" fontAlgn="b">
                        <a:buNone/>
                      </a:pPr>
                      <a:r>
                        <a:rPr lang="en-US" sz="700" u="none" strike="noStrike">
                          <a:effectLst/>
                        </a:rPr>
                        <a:t>Rolvedon</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6,303</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19,054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17,761</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93.21%</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527157992"/>
                  </a:ext>
                </a:extLst>
              </a:tr>
              <a:tr h="137151">
                <a:tc>
                  <a:txBody>
                    <a:bodyPr/>
                    <a:lstStyle/>
                    <a:p>
                      <a:pPr algn="ctr" fontAlgn="b">
                        <a:buNone/>
                      </a:pPr>
                      <a:r>
                        <a:rPr lang="en-US" sz="700" u="none" strike="noStrike">
                          <a:effectLst/>
                        </a:rPr>
                        <a:t>Tecvayli</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449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4,060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3,782</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93.15%</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978757055"/>
                  </a:ext>
                </a:extLst>
              </a:tr>
              <a:tr h="137151">
                <a:tc>
                  <a:txBody>
                    <a:bodyPr/>
                    <a:lstStyle/>
                    <a:p>
                      <a:pPr algn="ctr" fontAlgn="b">
                        <a:buNone/>
                      </a:pPr>
                      <a:r>
                        <a:rPr lang="en-US" sz="700" u="none" strike="noStrike">
                          <a:effectLst/>
                        </a:rPr>
                        <a:t>Belrapzo</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870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4,712</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4,383</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93.02%</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730701147"/>
                  </a:ext>
                </a:extLst>
              </a:tr>
              <a:tr h="137151">
                <a:tc>
                  <a:txBody>
                    <a:bodyPr/>
                    <a:lstStyle/>
                    <a:p>
                      <a:pPr algn="ctr" fontAlgn="b">
                        <a:buNone/>
                      </a:pPr>
                      <a:r>
                        <a:rPr lang="en-US" sz="700" u="none" strike="noStrike">
                          <a:effectLst/>
                        </a:rPr>
                        <a:t>Evenity</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2,371</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8,654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8,047</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92.99%</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132743611"/>
                  </a:ext>
                </a:extLst>
              </a:tr>
              <a:tr h="137151">
                <a:tc>
                  <a:txBody>
                    <a:bodyPr/>
                    <a:lstStyle/>
                    <a:p>
                      <a:pPr algn="ctr" fontAlgn="b">
                        <a:buNone/>
                      </a:pPr>
                      <a:r>
                        <a:rPr lang="en-US" sz="700" u="none" strike="noStrike">
                          <a:effectLst/>
                        </a:rPr>
                        <a:t>Empliciti</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324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2,215</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2,056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92.82%</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027224768"/>
                  </a:ext>
                </a:extLst>
              </a:tr>
              <a:tr h="137151">
                <a:tc>
                  <a:txBody>
                    <a:bodyPr/>
                    <a:lstStyle/>
                    <a:p>
                      <a:pPr algn="ctr" fontAlgn="b">
                        <a:buNone/>
                      </a:pPr>
                      <a:r>
                        <a:rPr lang="en-US" sz="700" u="none" strike="noStrike">
                          <a:effectLst/>
                        </a:rPr>
                        <a:t>Padcev</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2,590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18,656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17,296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92.71%</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819032544"/>
                  </a:ext>
                </a:extLst>
              </a:tr>
              <a:tr h="137151">
                <a:tc>
                  <a:txBody>
                    <a:bodyPr/>
                    <a:lstStyle/>
                    <a:p>
                      <a:pPr algn="ctr" fontAlgn="b">
                        <a:buNone/>
                      </a:pPr>
                      <a:r>
                        <a:rPr lang="en-US" sz="700" u="none" strike="noStrike">
                          <a:effectLst/>
                        </a:rPr>
                        <a:t>Enjaymo</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100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1,056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979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92.71%</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381134353"/>
                  </a:ext>
                </a:extLst>
              </a:tr>
              <a:tr h="137151">
                <a:tc>
                  <a:txBody>
                    <a:bodyPr/>
                    <a:lstStyle/>
                    <a:p>
                      <a:pPr algn="ctr" fontAlgn="b">
                        <a:buNone/>
                      </a:pPr>
                      <a:r>
                        <a:rPr lang="en-US" sz="700" u="none" strike="noStrike">
                          <a:effectLst/>
                        </a:rPr>
                        <a:t>Opdualag</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991</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4,073</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3,770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92.56%</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3450719409"/>
                  </a:ext>
                </a:extLst>
              </a:tr>
              <a:tr h="137151">
                <a:tc>
                  <a:txBody>
                    <a:bodyPr/>
                    <a:lstStyle/>
                    <a:p>
                      <a:pPr algn="ctr" fontAlgn="b">
                        <a:buNone/>
                      </a:pPr>
                      <a:r>
                        <a:rPr lang="en-US" sz="700" u="none" strike="noStrike">
                          <a:effectLst/>
                        </a:rPr>
                        <a:t>Reblozyl</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3,653</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19,939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18,424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92.40%</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315026058"/>
                  </a:ext>
                </a:extLst>
              </a:tr>
              <a:tr h="137151">
                <a:tc>
                  <a:txBody>
                    <a:bodyPr/>
                    <a:lstStyle/>
                    <a:p>
                      <a:pPr algn="ctr" fontAlgn="b">
                        <a:buNone/>
                      </a:pPr>
                      <a:r>
                        <a:rPr lang="en-US" sz="700" u="none" strike="noStrike">
                          <a:effectLst/>
                        </a:rPr>
                        <a:t>Bavencio</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283</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2,418</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2,232</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92.31%</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863834814"/>
                  </a:ext>
                </a:extLst>
              </a:tr>
              <a:tr h="137151">
                <a:tc>
                  <a:txBody>
                    <a:bodyPr/>
                    <a:lstStyle/>
                    <a:p>
                      <a:pPr algn="ctr" fontAlgn="b">
                        <a:buNone/>
                      </a:pPr>
                      <a:r>
                        <a:rPr lang="en-US" sz="700" u="none" strike="noStrike">
                          <a:effectLst/>
                        </a:rPr>
                        <a:t>Herzuma</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334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1,247</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1,151</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92.30%</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4165565300"/>
                  </a:ext>
                </a:extLst>
              </a:tr>
              <a:tr h="137151">
                <a:tc>
                  <a:txBody>
                    <a:bodyPr/>
                    <a:lstStyle/>
                    <a:p>
                      <a:pPr algn="ctr" fontAlgn="b">
                        <a:buNone/>
                      </a:pPr>
                      <a:r>
                        <a:rPr lang="en-US" sz="700" u="none" strike="noStrike">
                          <a:effectLst/>
                        </a:rPr>
                        <a:t>Focinvez</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12,855</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56,901</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52,470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92.21%</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184775625"/>
                  </a:ext>
                </a:extLst>
              </a:tr>
              <a:tr h="137151">
                <a:tc>
                  <a:txBody>
                    <a:bodyPr/>
                    <a:lstStyle/>
                    <a:p>
                      <a:pPr algn="ctr" fontAlgn="b">
                        <a:buNone/>
                      </a:pPr>
                      <a:r>
                        <a:rPr lang="en-US" sz="700" u="none" strike="noStrike">
                          <a:effectLst/>
                        </a:rPr>
                        <a:t>Faspro</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14,119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101,864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93,629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91.92%</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853478843"/>
                  </a:ext>
                </a:extLst>
              </a:tr>
              <a:tr h="137151">
                <a:tc>
                  <a:txBody>
                    <a:bodyPr/>
                    <a:lstStyle/>
                    <a:p>
                      <a:pPr algn="ctr" fontAlgn="b">
                        <a:buNone/>
                      </a:pPr>
                      <a:r>
                        <a:rPr lang="en-US" sz="700" u="none" strike="noStrike">
                          <a:effectLst/>
                        </a:rPr>
                        <a:t>PacPro</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2,043</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9,140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8,399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91.89%</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607913250"/>
                  </a:ext>
                </a:extLst>
              </a:tr>
              <a:tr h="137151">
                <a:tc>
                  <a:txBody>
                    <a:bodyPr/>
                    <a:lstStyle/>
                    <a:p>
                      <a:pPr algn="ctr" fontAlgn="b">
                        <a:buNone/>
                      </a:pPr>
                      <a:r>
                        <a:rPr lang="en-US" sz="700" u="none" strike="noStrike">
                          <a:effectLst/>
                        </a:rPr>
                        <a:t>Elrexfio</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117</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1,067</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979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91.75%</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904738702"/>
                  </a:ext>
                </a:extLst>
              </a:tr>
              <a:tr h="137151">
                <a:tc>
                  <a:txBody>
                    <a:bodyPr/>
                    <a:lstStyle/>
                    <a:p>
                      <a:pPr algn="ctr" fontAlgn="b">
                        <a:buNone/>
                      </a:pPr>
                      <a:r>
                        <a:rPr lang="en-US" sz="700" u="none" strike="noStrike">
                          <a:effectLst/>
                        </a:rPr>
                        <a:t>Frindovyx</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2,708</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8,220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7,542</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91.75%</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169827832"/>
                  </a:ext>
                </a:extLst>
              </a:tr>
              <a:tr h="137151">
                <a:tc>
                  <a:txBody>
                    <a:bodyPr/>
                    <a:lstStyle/>
                    <a:p>
                      <a:pPr algn="ctr" fontAlgn="b">
                        <a:buNone/>
                      </a:pPr>
                      <a:r>
                        <a:rPr lang="en-US" sz="700" u="none" strike="noStrike">
                          <a:effectLst/>
                        </a:rPr>
                        <a:t>Kimmtrak</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74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1,124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1,031</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91.73%</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3286881575"/>
                  </a:ext>
                </a:extLst>
              </a:tr>
              <a:tr h="137151">
                <a:tc>
                  <a:txBody>
                    <a:bodyPr/>
                    <a:lstStyle/>
                    <a:p>
                      <a:pPr algn="ctr" fontAlgn="b">
                        <a:buNone/>
                      </a:pPr>
                      <a:r>
                        <a:rPr lang="en-US" sz="700" u="none" strike="noStrike">
                          <a:effectLst/>
                        </a:rPr>
                        <a:t>Vivimusta</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480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2,298</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2,106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91.64%</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512100196"/>
                  </a:ext>
                </a:extLst>
              </a:tr>
              <a:tr h="137151">
                <a:tc>
                  <a:txBody>
                    <a:bodyPr/>
                    <a:lstStyle/>
                    <a:p>
                      <a:pPr algn="ctr" fontAlgn="b">
                        <a:buNone/>
                      </a:pPr>
                      <a:r>
                        <a:rPr lang="en-US" sz="700" u="none" strike="noStrike">
                          <a:effectLst/>
                        </a:rPr>
                        <a:t>Granisetron</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15,371</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72,726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66,479</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91.41%</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2260964594"/>
                  </a:ext>
                </a:extLst>
              </a:tr>
              <a:tr h="137151">
                <a:tc>
                  <a:txBody>
                    <a:bodyPr/>
                    <a:lstStyle/>
                    <a:p>
                      <a:pPr algn="ctr" fontAlgn="b">
                        <a:buNone/>
                      </a:pPr>
                      <a:r>
                        <a:rPr lang="en-US" sz="700" u="none" strike="noStrike">
                          <a:effectLst/>
                        </a:rPr>
                        <a:t>Libtayo</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3,967</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20,103</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18,366</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91.36%</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3750308617"/>
                  </a:ext>
                </a:extLst>
              </a:tr>
              <a:tr h="137151">
                <a:tc>
                  <a:txBody>
                    <a:bodyPr/>
                    <a:lstStyle/>
                    <a:p>
                      <a:pPr algn="ctr" fontAlgn="b">
                        <a:buNone/>
                      </a:pPr>
                      <a:r>
                        <a:rPr lang="en-US" sz="700" u="none" strike="noStrike">
                          <a:effectLst/>
                        </a:rPr>
                        <a:t>Stoboclo</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4,495</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4,644</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4,240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91.30%</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3585763974"/>
                  </a:ext>
                </a:extLst>
              </a:tr>
              <a:tr h="137151">
                <a:tc>
                  <a:txBody>
                    <a:bodyPr/>
                    <a:lstStyle/>
                    <a:p>
                      <a:pPr algn="ctr" fontAlgn="b">
                        <a:buNone/>
                      </a:pPr>
                      <a:r>
                        <a:rPr lang="en-US" sz="700" u="none" strike="noStrike">
                          <a:effectLst/>
                        </a:rPr>
                        <a:t>Bivigam</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375</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2,050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1,870</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91.22%</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1741428170"/>
                  </a:ext>
                </a:extLst>
              </a:tr>
              <a:tr h="137151">
                <a:tc>
                  <a:txBody>
                    <a:bodyPr/>
                    <a:lstStyle/>
                    <a:p>
                      <a:pPr algn="ctr" fontAlgn="b">
                        <a:buNone/>
                      </a:pPr>
                      <a:r>
                        <a:rPr lang="en-US" sz="700" u="none" strike="noStrike">
                          <a:effectLst/>
                        </a:rPr>
                        <a:t>POSFREA</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11,538</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47,388</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43,195</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91.15%</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4044463922"/>
                  </a:ext>
                </a:extLst>
              </a:tr>
              <a:tr h="137151">
                <a:tc>
                  <a:txBody>
                    <a:bodyPr/>
                    <a:lstStyle/>
                    <a:p>
                      <a:pPr algn="ctr" fontAlgn="b">
                        <a:buNone/>
                      </a:pPr>
                      <a:r>
                        <a:rPr lang="en-US" sz="700" u="none" strike="noStrike">
                          <a:effectLst/>
                        </a:rPr>
                        <a:t>Releuko</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1,775</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9,948</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9,053</a:t>
                      </a:r>
                      <a:endParaRPr lang="en-US" sz="700" b="0" i="0" u="none" strike="noStrike">
                        <a:effectLst/>
                        <a:latin typeface="Aptos Narrow" panose="020B0004020202020204" pitchFamily="34" charset="0"/>
                      </a:endParaRPr>
                    </a:p>
                  </a:txBody>
                  <a:tcPr marL="5046" marR="5046" marT="5046" marB="0" anchor="b"/>
                </a:tc>
                <a:tc>
                  <a:txBody>
                    <a:bodyPr/>
                    <a:lstStyle/>
                    <a:p>
                      <a:pPr algn="ctr" fontAlgn="b">
                        <a:buNone/>
                      </a:pPr>
                      <a:r>
                        <a:rPr lang="en-US" sz="700" u="none" strike="noStrike">
                          <a:effectLst/>
                        </a:rPr>
                        <a:t>91.00%</a:t>
                      </a:r>
                      <a:endParaRPr lang="en-US" sz="700" b="0" i="0" u="none" strike="noStrike">
                        <a:effectLst/>
                        <a:latin typeface="Aptos Narrow" panose="020B0004020202020204" pitchFamily="34" charset="0"/>
                      </a:endParaRPr>
                    </a:p>
                  </a:txBody>
                  <a:tcPr marL="5046" marR="5046" marT="5046" marB="0" anchor="b"/>
                </a:tc>
                <a:extLst>
                  <a:ext uri="{0D108BD9-81ED-4DB2-BD59-A6C34878D82A}">
                    <a16:rowId xmlns:a16="http://schemas.microsoft.com/office/drawing/2014/main" val="1017752805"/>
                  </a:ext>
                </a:extLst>
              </a:tr>
            </a:tbl>
          </a:graphicData>
        </a:graphic>
      </p:graphicFrame>
    </p:spTree>
    <p:extLst>
      <p:ext uri="{BB962C8B-B14F-4D97-AF65-F5344CB8AC3E}">
        <p14:creationId xmlns:p14="http://schemas.microsoft.com/office/powerpoint/2010/main" val="263268897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52B3BD-226C-531C-7F30-B72B4A402946}"/>
              </a:ext>
            </a:extLst>
          </p:cNvPr>
          <p:cNvSpPr>
            <a:spLocks noGrp="1"/>
          </p:cNvSpPr>
          <p:nvPr>
            <p:ph type="title"/>
          </p:nvPr>
        </p:nvSpPr>
        <p:spPr/>
        <p:txBody>
          <a:bodyPr/>
          <a:lstStyle/>
          <a:p>
            <a:r>
              <a:rPr lang="en-US"/>
              <a:t>DTF/DTP/Denials by State</a:t>
            </a:r>
          </a:p>
        </p:txBody>
      </p:sp>
    </p:spTree>
    <p:extLst>
      <p:ext uri="{BB962C8B-B14F-4D97-AF65-F5344CB8AC3E}">
        <p14:creationId xmlns:p14="http://schemas.microsoft.com/office/powerpoint/2010/main" val="340757529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860856" y="1698882"/>
            <a:ext cx="3659504" cy="2392322"/>
          </a:xfrm>
          <a:prstGeom prst="rect">
            <a:avLst/>
          </a:prstGeom>
        </p:spPr>
        <p:txBody>
          <a:bodyPr spcFirstLastPara="1" vert="horz" wrap="square" lIns="0" tIns="67945" rIns="0" bIns="0" rtlCol="0" anchor="ctr" anchorCtr="0">
            <a:spAutoFit/>
          </a:bodyPr>
          <a:lstStyle/>
          <a:p>
            <a:pPr marL="12700" marR="88263">
              <a:lnSpc>
                <a:spcPct val="90000"/>
              </a:lnSpc>
              <a:spcBef>
                <a:spcPts val="535"/>
              </a:spcBef>
            </a:pPr>
            <a:r>
              <a:rPr>
                <a:solidFill>
                  <a:srgbClr val="0D2D6A"/>
                </a:solidFill>
              </a:rPr>
              <a:t>Days</a:t>
            </a:r>
            <a:r>
              <a:rPr spc="-131">
                <a:solidFill>
                  <a:srgbClr val="0D2D6A"/>
                </a:solidFill>
              </a:rPr>
              <a:t> </a:t>
            </a:r>
            <a:r>
              <a:rPr spc="-31">
                <a:solidFill>
                  <a:srgbClr val="0D2D6A"/>
                </a:solidFill>
              </a:rPr>
              <a:t>To</a:t>
            </a:r>
            <a:r>
              <a:rPr spc="-115">
                <a:solidFill>
                  <a:srgbClr val="0D2D6A"/>
                </a:solidFill>
              </a:rPr>
              <a:t> </a:t>
            </a:r>
            <a:r>
              <a:rPr spc="-20">
                <a:solidFill>
                  <a:srgbClr val="0D2D6A"/>
                </a:solidFill>
              </a:rPr>
              <a:t>File </a:t>
            </a:r>
            <a:r>
              <a:rPr>
                <a:solidFill>
                  <a:srgbClr val="0D2D6A"/>
                </a:solidFill>
              </a:rPr>
              <a:t>Without</a:t>
            </a:r>
            <a:r>
              <a:rPr spc="-175">
                <a:solidFill>
                  <a:srgbClr val="0D2D6A"/>
                </a:solidFill>
              </a:rPr>
              <a:t> </a:t>
            </a:r>
            <a:r>
              <a:rPr spc="-11">
                <a:solidFill>
                  <a:srgbClr val="0D2D6A"/>
                </a:solidFill>
              </a:rPr>
              <a:t>Outliers </a:t>
            </a:r>
            <a:r>
              <a:rPr>
                <a:solidFill>
                  <a:srgbClr val="0D2D6A"/>
                </a:solidFill>
              </a:rPr>
              <a:t>By</a:t>
            </a:r>
            <a:r>
              <a:rPr spc="-15">
                <a:solidFill>
                  <a:srgbClr val="0D2D6A"/>
                </a:solidFill>
              </a:rPr>
              <a:t> </a:t>
            </a:r>
            <a:r>
              <a:rPr>
                <a:solidFill>
                  <a:srgbClr val="0D2D6A"/>
                </a:solidFill>
              </a:rPr>
              <a:t>State</a:t>
            </a:r>
            <a:r>
              <a:rPr spc="-11">
                <a:solidFill>
                  <a:srgbClr val="0D2D6A"/>
                </a:solidFill>
              </a:rPr>
              <a:t> </a:t>
            </a:r>
            <a:r>
              <a:rPr spc="-25">
                <a:solidFill>
                  <a:srgbClr val="0D2D6A"/>
                </a:solidFill>
              </a:rPr>
              <a:t>OA </a:t>
            </a:r>
            <a:r>
              <a:rPr spc="-11">
                <a:solidFill>
                  <a:srgbClr val="0D2D6A"/>
                </a:solidFill>
              </a:rPr>
              <a:t>Drugs</a:t>
            </a:r>
          </a:p>
          <a:p>
            <a:pPr marL="12700" marR="5080">
              <a:lnSpc>
                <a:spcPts val="3891"/>
              </a:lnSpc>
              <a:spcBef>
                <a:spcPts val="55"/>
              </a:spcBef>
            </a:pPr>
            <a:r>
              <a:rPr spc="-11">
                <a:solidFill>
                  <a:srgbClr val="0D2D6A"/>
                </a:solidFill>
              </a:rPr>
              <a:t> </a:t>
            </a:r>
            <a:r>
              <a:rPr lang="en-US" spc="-11">
                <a:solidFill>
                  <a:srgbClr val="0D2D6A"/>
                </a:solidFill>
              </a:rPr>
              <a:t>2025-2026</a:t>
            </a:r>
            <a:r>
              <a:rPr lang="en-US" spc="-15">
                <a:solidFill>
                  <a:srgbClr val="0D2D6A"/>
                </a:solidFill>
              </a:rPr>
              <a:t> (N ≥ 50 Claims)</a:t>
            </a:r>
            <a:endParaRPr spc="-11">
              <a:solidFill>
                <a:srgbClr val="0D2D6A"/>
              </a:solidFill>
            </a:endParaRPr>
          </a:p>
        </p:txBody>
      </p:sp>
      <p:sp>
        <p:nvSpPr>
          <p:cNvPr id="4" name="object 4"/>
          <p:cNvSpPr txBox="1">
            <a:spLocks noGrp="1"/>
          </p:cNvSpPr>
          <p:nvPr>
            <p:ph type="sldNum" sz="quarter" idx="12"/>
          </p:nvPr>
        </p:nvSpPr>
        <p:spPr>
          <a:prstGeom prst="rect">
            <a:avLst/>
          </a:prstGeom>
        </p:spPr>
        <p:txBody>
          <a:bodyPr vert="horz" wrap="square" lIns="0" tIns="0" rIns="0" bIns="0" rtlCol="0" anchor="ctr">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
              <a:lnSpc>
                <a:spcPts val="1431"/>
              </a:lnSpc>
            </a:pPr>
            <a:fld id="{B6F15528-21DE-4FAA-801E-634DDDAF4B2B}" type="slidenum">
              <a:rPr lang="en-US" smtClean="0"/>
              <a:pPr marL="38099">
                <a:lnSpc>
                  <a:spcPts val="1431"/>
                </a:lnSpc>
              </a:pPr>
              <a:t>54</a:t>
            </a:fld>
            <a:endParaRPr spc="-25"/>
          </a:p>
        </p:txBody>
      </p:sp>
      <p:sp>
        <p:nvSpPr>
          <p:cNvPr id="5" name="object 5"/>
          <p:cNvSpPr txBox="1"/>
          <p:nvPr/>
        </p:nvSpPr>
        <p:spPr>
          <a:xfrm>
            <a:off x="786485" y="6466592"/>
            <a:ext cx="3297555" cy="278923"/>
          </a:xfrm>
          <a:prstGeom prst="rect">
            <a:avLst/>
          </a:prstGeom>
        </p:spPr>
        <p:txBody>
          <a:bodyPr vert="horz" wrap="square" lIns="0" tIns="1905" rIns="0" bIns="0" rtlCol="0">
            <a:spAutoFit/>
          </a:bodyPr>
          <a:lstStyle/>
          <a:p>
            <a:pPr marL="12700">
              <a:spcBef>
                <a:spcPts val="15"/>
              </a:spcBef>
            </a:pPr>
            <a:r>
              <a:rPr sz="900">
                <a:solidFill>
                  <a:srgbClr val="9F9FA3"/>
                </a:solidFill>
                <a:latin typeface="Open Sans" panose="020B0606030504020204" pitchFamily="34" charset="0"/>
                <a:cs typeface="Open Sans" panose="020B0606030504020204" pitchFamily="34" charset="0"/>
              </a:rPr>
              <a:t>Community</a:t>
            </a:r>
            <a:r>
              <a:rPr sz="900" spc="-35">
                <a:solidFill>
                  <a:srgbClr val="9F9FA3"/>
                </a:solidFill>
                <a:latin typeface="Open Sans" panose="020B0606030504020204" pitchFamily="34" charset="0"/>
                <a:cs typeface="Open Sans" panose="020B0606030504020204" pitchFamily="34" charset="0"/>
              </a:rPr>
              <a:t> </a:t>
            </a:r>
            <a:r>
              <a:rPr sz="900">
                <a:solidFill>
                  <a:srgbClr val="9F9FA3"/>
                </a:solidFill>
                <a:latin typeface="Open Sans" panose="020B0606030504020204" pitchFamily="34" charset="0"/>
                <a:cs typeface="Open Sans" panose="020B0606030504020204" pitchFamily="34" charset="0"/>
              </a:rPr>
              <a:t>Oncology</a:t>
            </a:r>
            <a:r>
              <a:rPr sz="900" spc="-31">
                <a:solidFill>
                  <a:srgbClr val="9F9FA3"/>
                </a:solidFill>
                <a:latin typeface="Open Sans" panose="020B0606030504020204" pitchFamily="34" charset="0"/>
                <a:cs typeface="Open Sans" panose="020B0606030504020204" pitchFamily="34" charset="0"/>
              </a:rPr>
              <a:t> </a:t>
            </a:r>
            <a:r>
              <a:rPr sz="900">
                <a:solidFill>
                  <a:srgbClr val="9F9FA3"/>
                </a:solidFill>
                <a:latin typeface="Open Sans" panose="020B0606030504020204" pitchFamily="34" charset="0"/>
                <a:cs typeface="Open Sans" panose="020B0606030504020204" pitchFamily="34" charset="0"/>
              </a:rPr>
              <a:t>Alliance</a:t>
            </a:r>
            <a:r>
              <a:rPr sz="900" spc="245">
                <a:solidFill>
                  <a:srgbClr val="9F9FA3"/>
                </a:solidFill>
                <a:latin typeface="Open Sans" panose="020B0606030504020204" pitchFamily="34" charset="0"/>
                <a:cs typeface="Open Sans" panose="020B0606030504020204" pitchFamily="34" charset="0"/>
              </a:rPr>
              <a:t> </a:t>
            </a:r>
            <a:r>
              <a:rPr sz="900">
                <a:solidFill>
                  <a:srgbClr val="9F9FA3"/>
                </a:solidFill>
                <a:latin typeface="Open Sans" panose="020B0606030504020204" pitchFamily="34" charset="0"/>
                <a:cs typeface="Open Sans" panose="020B0606030504020204" pitchFamily="34" charset="0"/>
              </a:rPr>
              <a:t>©</a:t>
            </a:r>
            <a:r>
              <a:rPr sz="900" spc="245">
                <a:solidFill>
                  <a:srgbClr val="9F9FA3"/>
                </a:solidFill>
                <a:latin typeface="Open Sans" panose="020B0606030504020204" pitchFamily="34" charset="0"/>
                <a:cs typeface="Open Sans" panose="020B0606030504020204" pitchFamily="34" charset="0"/>
              </a:rPr>
              <a:t> </a:t>
            </a:r>
            <a:r>
              <a:rPr sz="900" spc="-11">
                <a:solidFill>
                  <a:srgbClr val="9F9FA3"/>
                </a:solidFill>
                <a:latin typeface="Open Sans" panose="020B0606030504020204" pitchFamily="34" charset="0"/>
                <a:cs typeface="Open Sans" panose="020B0606030504020204" pitchFamily="34" charset="0"/>
                <a:hlinkClick r:id="rId2"/>
              </a:rPr>
              <a:t>www.CommunityOncology.org</a:t>
            </a:r>
            <a:endParaRPr sz="900">
              <a:latin typeface="Open Sans" panose="020B0606030504020204" pitchFamily="34" charset="0"/>
              <a:cs typeface="Open Sans" panose="020B0606030504020204" pitchFamily="34" charset="0"/>
            </a:endParaRPr>
          </a:p>
        </p:txBody>
      </p:sp>
      <p:graphicFrame>
        <p:nvGraphicFramePr>
          <p:cNvPr id="7" name="Table 6">
            <a:extLst>
              <a:ext uri="{FF2B5EF4-FFF2-40B4-BE49-F238E27FC236}">
                <a16:creationId xmlns:a16="http://schemas.microsoft.com/office/drawing/2014/main" id="{DB4AB7B9-5CB6-9AC6-AF57-7355B096A7AC}"/>
              </a:ext>
            </a:extLst>
          </p:cNvPr>
          <p:cNvGraphicFramePr>
            <a:graphicFrameLocks noGrp="1"/>
          </p:cNvGraphicFramePr>
          <p:nvPr>
            <p:extLst>
              <p:ext uri="{D42A27DB-BD31-4B8C-83A1-F6EECF244321}">
                <p14:modId xmlns:p14="http://schemas.microsoft.com/office/powerpoint/2010/main" val="3025972537"/>
              </p:ext>
            </p:extLst>
          </p:nvPr>
        </p:nvGraphicFramePr>
        <p:xfrm>
          <a:off x="5213350" y="823913"/>
          <a:ext cx="2458291" cy="5921582"/>
        </p:xfrm>
        <a:graphic>
          <a:graphicData uri="http://schemas.openxmlformats.org/drawingml/2006/table">
            <a:tbl>
              <a:tblPr>
                <a:tableStyleId>{5C22544A-7EE6-4342-B048-85BDC9FD1C3A}</a:tableStyleId>
              </a:tblPr>
              <a:tblGrid>
                <a:gridCol w="1014891">
                  <a:extLst>
                    <a:ext uri="{9D8B030D-6E8A-4147-A177-3AD203B41FA5}">
                      <a16:colId xmlns:a16="http://schemas.microsoft.com/office/drawing/2014/main" val="4126573123"/>
                    </a:ext>
                  </a:extLst>
                </a:gridCol>
                <a:gridCol w="721700">
                  <a:extLst>
                    <a:ext uri="{9D8B030D-6E8A-4147-A177-3AD203B41FA5}">
                      <a16:colId xmlns:a16="http://schemas.microsoft.com/office/drawing/2014/main" val="1660185739"/>
                    </a:ext>
                  </a:extLst>
                </a:gridCol>
                <a:gridCol w="721700">
                  <a:extLst>
                    <a:ext uri="{9D8B030D-6E8A-4147-A177-3AD203B41FA5}">
                      <a16:colId xmlns:a16="http://schemas.microsoft.com/office/drawing/2014/main" val="1627916537"/>
                    </a:ext>
                  </a:extLst>
                </a:gridCol>
              </a:tblGrid>
              <a:tr h="386192">
                <a:tc>
                  <a:txBody>
                    <a:bodyPr/>
                    <a:lstStyle/>
                    <a:p>
                      <a:pPr algn="ctr" fontAlgn="ctr">
                        <a:buNone/>
                      </a:pPr>
                      <a:r>
                        <a:rPr lang="en-US" sz="600" u="none" strike="noStrike">
                          <a:effectLst/>
                        </a:rPr>
                        <a:t>Row Labels</a:t>
                      </a:r>
                      <a:endParaRPr lang="en-US" sz="600" b="0" i="0" u="none" strike="noStrike">
                        <a:solidFill>
                          <a:srgbClr val="FFFFFF"/>
                        </a:solidFill>
                        <a:effectLst/>
                        <a:latin typeface="Helvetica Neue" panose="02000503000000020004" pitchFamily="2" charset="0"/>
                      </a:endParaRPr>
                    </a:p>
                  </a:txBody>
                  <a:tcPr marL="6070" marR="6070" marT="6070" marB="0" anchor="ctr"/>
                </a:tc>
                <a:tc>
                  <a:txBody>
                    <a:bodyPr/>
                    <a:lstStyle/>
                    <a:p>
                      <a:pPr algn="l" fontAlgn="t">
                        <a:buNone/>
                      </a:pPr>
                      <a:r>
                        <a:rPr lang="en-US" sz="600" u="none" strike="noStrike">
                          <a:effectLst/>
                        </a:rPr>
                        <a:t>Sum of Count of Claims</a:t>
                      </a:r>
                      <a:endParaRPr lang="en-US" sz="600" b="0" i="0" u="none" strike="noStrike">
                        <a:solidFill>
                          <a:srgbClr val="FFFFFF"/>
                        </a:solidFill>
                        <a:effectLst/>
                        <a:latin typeface="Helvetica Neue" panose="02000503000000020004" pitchFamily="2" charset="0"/>
                      </a:endParaRPr>
                    </a:p>
                  </a:txBody>
                  <a:tcPr marL="6070" marR="6070" marT="6070" marB="0"/>
                </a:tc>
                <a:tc>
                  <a:txBody>
                    <a:bodyPr/>
                    <a:lstStyle/>
                    <a:p>
                      <a:pPr algn="l" fontAlgn="t">
                        <a:buNone/>
                      </a:pPr>
                      <a:r>
                        <a:rPr lang="en-US" sz="600" u="none" strike="noStrike">
                          <a:effectLst/>
                        </a:rPr>
                        <a:t>Average of Avg Days To File</a:t>
                      </a:r>
                      <a:endParaRPr lang="en-US" sz="600" b="0" i="0" u="none" strike="noStrike">
                        <a:solidFill>
                          <a:srgbClr val="FFFFFF"/>
                        </a:solidFill>
                        <a:effectLst/>
                        <a:latin typeface="Helvetica Neue" panose="02000503000000020004" pitchFamily="2" charset="0"/>
                      </a:endParaRPr>
                    </a:p>
                  </a:txBody>
                  <a:tcPr marL="6070" marR="6070" marT="6070" marB="0"/>
                </a:tc>
                <a:extLst>
                  <a:ext uri="{0D108BD9-81ED-4DB2-BD59-A6C34878D82A}">
                    <a16:rowId xmlns:a16="http://schemas.microsoft.com/office/drawing/2014/main" val="415994662"/>
                  </a:ext>
                </a:extLst>
              </a:tr>
              <a:tr h="128730">
                <a:tc>
                  <a:txBody>
                    <a:bodyPr/>
                    <a:lstStyle/>
                    <a:p>
                      <a:pPr algn="ctr" fontAlgn="ctr">
                        <a:buNone/>
                      </a:pPr>
                      <a:r>
                        <a:rPr lang="en-US" sz="600" u="none" strike="noStrike">
                          <a:effectLst/>
                        </a:rPr>
                        <a:t>AK</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8600</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13.70</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445339168"/>
                  </a:ext>
                </a:extLst>
              </a:tr>
              <a:tr h="128730">
                <a:tc>
                  <a:txBody>
                    <a:bodyPr/>
                    <a:lstStyle/>
                    <a:p>
                      <a:pPr algn="ctr" fontAlgn="ctr">
                        <a:buNone/>
                      </a:pPr>
                      <a:r>
                        <a:rPr lang="en-US" sz="600" u="none" strike="noStrike">
                          <a:effectLst/>
                        </a:rPr>
                        <a:t>AL</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89663</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11.73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216578910"/>
                  </a:ext>
                </a:extLst>
              </a:tr>
              <a:tr h="128730">
                <a:tc>
                  <a:txBody>
                    <a:bodyPr/>
                    <a:lstStyle/>
                    <a:p>
                      <a:pPr algn="ctr" fontAlgn="ctr">
                        <a:buNone/>
                      </a:pPr>
                      <a:r>
                        <a:rPr lang="en-US" sz="600" u="none" strike="noStrike">
                          <a:effectLst/>
                        </a:rPr>
                        <a:t>AR</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104335</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8.88</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593102231"/>
                  </a:ext>
                </a:extLst>
              </a:tr>
              <a:tr h="128730">
                <a:tc>
                  <a:txBody>
                    <a:bodyPr/>
                    <a:lstStyle/>
                    <a:p>
                      <a:pPr algn="ctr" fontAlgn="ctr">
                        <a:buNone/>
                      </a:pPr>
                      <a:r>
                        <a:rPr lang="en-US" sz="600" u="none" strike="noStrike">
                          <a:effectLst/>
                        </a:rPr>
                        <a:t>AZ</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104351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6.72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661784142"/>
                  </a:ext>
                </a:extLst>
              </a:tr>
              <a:tr h="128730">
                <a:tc>
                  <a:txBody>
                    <a:bodyPr/>
                    <a:lstStyle/>
                    <a:p>
                      <a:pPr algn="ctr" fontAlgn="ctr">
                        <a:buNone/>
                      </a:pPr>
                      <a:r>
                        <a:rPr lang="en-US" sz="600" u="none" strike="noStrike">
                          <a:effectLst/>
                        </a:rPr>
                        <a:t>CA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173034</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12.13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081914108"/>
                  </a:ext>
                </a:extLst>
              </a:tr>
              <a:tr h="128730">
                <a:tc>
                  <a:txBody>
                    <a:bodyPr/>
                    <a:lstStyle/>
                    <a:p>
                      <a:pPr algn="ctr" fontAlgn="ctr">
                        <a:buNone/>
                      </a:pPr>
                      <a:r>
                        <a:rPr lang="en-US" sz="600" u="none" strike="noStrike">
                          <a:effectLst/>
                        </a:rPr>
                        <a:t>CO</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4337</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5.39</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947152350"/>
                  </a:ext>
                </a:extLst>
              </a:tr>
              <a:tr h="128730">
                <a:tc>
                  <a:txBody>
                    <a:bodyPr/>
                    <a:lstStyle/>
                    <a:p>
                      <a:pPr algn="ctr" fontAlgn="ctr">
                        <a:buNone/>
                      </a:pPr>
                      <a:r>
                        <a:rPr lang="en-US" sz="600" u="none" strike="noStrike">
                          <a:effectLst/>
                        </a:rPr>
                        <a:t>CT</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13253</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22.25</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16590017"/>
                  </a:ext>
                </a:extLst>
              </a:tr>
              <a:tr h="128730">
                <a:tc>
                  <a:txBody>
                    <a:bodyPr/>
                    <a:lstStyle/>
                    <a:p>
                      <a:pPr algn="ctr" fontAlgn="ctr">
                        <a:buNone/>
                      </a:pPr>
                      <a:r>
                        <a:rPr lang="en-US" sz="600" u="none" strike="noStrike">
                          <a:effectLst/>
                        </a:rPr>
                        <a:t>DE</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8146</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5.42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892120534"/>
                  </a:ext>
                </a:extLst>
              </a:tr>
              <a:tr h="128730">
                <a:tc>
                  <a:txBody>
                    <a:bodyPr/>
                    <a:lstStyle/>
                    <a:p>
                      <a:pPr algn="ctr" fontAlgn="ctr">
                        <a:buNone/>
                      </a:pPr>
                      <a:r>
                        <a:rPr lang="en-US" sz="600" u="none" strike="noStrike">
                          <a:effectLst/>
                        </a:rPr>
                        <a:t>FL</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796229</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10.34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58524464"/>
                  </a:ext>
                </a:extLst>
              </a:tr>
              <a:tr h="128730">
                <a:tc>
                  <a:txBody>
                    <a:bodyPr/>
                    <a:lstStyle/>
                    <a:p>
                      <a:pPr algn="ctr" fontAlgn="ctr">
                        <a:buNone/>
                      </a:pPr>
                      <a:r>
                        <a:rPr lang="en-US" sz="600" u="none" strike="noStrike">
                          <a:effectLst/>
                        </a:rPr>
                        <a:t>GA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93986</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11.42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574804051"/>
                  </a:ext>
                </a:extLst>
              </a:tr>
              <a:tr h="128730">
                <a:tc>
                  <a:txBody>
                    <a:bodyPr/>
                    <a:lstStyle/>
                    <a:p>
                      <a:pPr algn="ctr" fontAlgn="ctr">
                        <a:buNone/>
                      </a:pPr>
                      <a:r>
                        <a:rPr lang="en-US" sz="600" u="none" strike="noStrike">
                          <a:effectLst/>
                        </a:rPr>
                        <a:t>HI</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589</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9.75</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529821544"/>
                  </a:ext>
                </a:extLst>
              </a:tr>
              <a:tr h="128730">
                <a:tc>
                  <a:txBody>
                    <a:bodyPr/>
                    <a:lstStyle/>
                    <a:p>
                      <a:pPr algn="ctr" fontAlgn="ctr">
                        <a:buNone/>
                      </a:pPr>
                      <a:r>
                        <a:rPr lang="en-US" sz="600" u="none" strike="noStrike">
                          <a:effectLst/>
                        </a:rPr>
                        <a:t>IA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9000</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10.66</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182222595"/>
                  </a:ext>
                </a:extLst>
              </a:tr>
              <a:tr h="128730">
                <a:tc>
                  <a:txBody>
                    <a:bodyPr/>
                    <a:lstStyle/>
                    <a:p>
                      <a:pPr algn="ctr" fontAlgn="ctr">
                        <a:buNone/>
                      </a:pPr>
                      <a:r>
                        <a:rPr lang="en-US" sz="600" u="none" strike="noStrike">
                          <a:effectLst/>
                        </a:rPr>
                        <a:t>ID</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6544</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6.09</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426555086"/>
                  </a:ext>
                </a:extLst>
              </a:tr>
              <a:tr h="128730">
                <a:tc>
                  <a:txBody>
                    <a:bodyPr/>
                    <a:lstStyle/>
                    <a:p>
                      <a:pPr algn="ctr" fontAlgn="ctr">
                        <a:buNone/>
                      </a:pPr>
                      <a:r>
                        <a:rPr lang="en-US" sz="600" u="none" strike="noStrike">
                          <a:effectLst/>
                        </a:rPr>
                        <a:t>IL</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88272</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8.01</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670192704"/>
                  </a:ext>
                </a:extLst>
              </a:tr>
              <a:tr h="128730">
                <a:tc>
                  <a:txBody>
                    <a:bodyPr/>
                    <a:lstStyle/>
                    <a:p>
                      <a:pPr algn="ctr" fontAlgn="ctr">
                        <a:buNone/>
                      </a:pPr>
                      <a:r>
                        <a:rPr lang="en-US" sz="600" u="none" strike="noStrike">
                          <a:effectLst/>
                        </a:rPr>
                        <a:t>IN</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30869</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8.93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223179347"/>
                  </a:ext>
                </a:extLst>
              </a:tr>
              <a:tr h="128730">
                <a:tc>
                  <a:txBody>
                    <a:bodyPr/>
                    <a:lstStyle/>
                    <a:p>
                      <a:pPr algn="ctr" fontAlgn="ctr">
                        <a:buNone/>
                      </a:pPr>
                      <a:r>
                        <a:rPr lang="en-US" sz="600" u="none" strike="noStrike">
                          <a:effectLst/>
                        </a:rPr>
                        <a:t>KS</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35763</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8.44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056113935"/>
                  </a:ext>
                </a:extLst>
              </a:tr>
              <a:tr h="128730">
                <a:tc>
                  <a:txBody>
                    <a:bodyPr/>
                    <a:lstStyle/>
                    <a:p>
                      <a:pPr algn="ctr" fontAlgn="ctr">
                        <a:buNone/>
                      </a:pPr>
                      <a:r>
                        <a:rPr lang="en-US" sz="600" u="none" strike="noStrike">
                          <a:effectLst/>
                        </a:rPr>
                        <a:t>KY</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1367</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8.11</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457801959"/>
                  </a:ext>
                </a:extLst>
              </a:tr>
              <a:tr h="128730">
                <a:tc>
                  <a:txBody>
                    <a:bodyPr/>
                    <a:lstStyle/>
                    <a:p>
                      <a:pPr algn="ctr" fontAlgn="ctr">
                        <a:buNone/>
                      </a:pPr>
                      <a:r>
                        <a:rPr lang="en-US" sz="600" u="none" strike="noStrike">
                          <a:effectLst/>
                        </a:rPr>
                        <a:t>LA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24725</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9.78</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17851479"/>
                  </a:ext>
                </a:extLst>
              </a:tr>
              <a:tr h="128730">
                <a:tc>
                  <a:txBody>
                    <a:bodyPr/>
                    <a:lstStyle/>
                    <a:p>
                      <a:pPr algn="ctr" fontAlgn="ctr">
                        <a:buNone/>
                      </a:pPr>
                      <a:r>
                        <a:rPr lang="en-US" sz="600" u="none" strike="noStrike">
                          <a:effectLst/>
                        </a:rPr>
                        <a:t>MD</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5932</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17.20</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04809801"/>
                  </a:ext>
                </a:extLst>
              </a:tr>
              <a:tr h="128730">
                <a:tc>
                  <a:txBody>
                    <a:bodyPr/>
                    <a:lstStyle/>
                    <a:p>
                      <a:pPr algn="ctr" fontAlgn="ctr">
                        <a:buNone/>
                      </a:pPr>
                      <a:r>
                        <a:rPr lang="en-US" sz="600" u="none" strike="noStrike">
                          <a:effectLst/>
                        </a:rPr>
                        <a:t>ME</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24498</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13.94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778336409"/>
                  </a:ext>
                </a:extLst>
              </a:tr>
              <a:tr h="128730">
                <a:tc>
                  <a:txBody>
                    <a:bodyPr/>
                    <a:lstStyle/>
                    <a:p>
                      <a:pPr algn="ctr" fontAlgn="ctr">
                        <a:buNone/>
                      </a:pPr>
                      <a:r>
                        <a:rPr lang="en-US" sz="600" u="none" strike="noStrike">
                          <a:effectLst/>
                        </a:rPr>
                        <a:t>MI</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7108</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20.25</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733737956"/>
                  </a:ext>
                </a:extLst>
              </a:tr>
              <a:tr h="128730">
                <a:tc>
                  <a:txBody>
                    <a:bodyPr/>
                    <a:lstStyle/>
                    <a:p>
                      <a:pPr algn="ctr" fontAlgn="ctr">
                        <a:buNone/>
                      </a:pPr>
                      <a:r>
                        <a:rPr lang="en-US" sz="600" u="none" strike="noStrike">
                          <a:effectLst/>
                        </a:rPr>
                        <a:t>MO</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14560</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9.94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964423193"/>
                  </a:ext>
                </a:extLst>
              </a:tr>
              <a:tr h="128730">
                <a:tc>
                  <a:txBody>
                    <a:bodyPr/>
                    <a:lstStyle/>
                    <a:p>
                      <a:pPr algn="ctr" fontAlgn="ctr">
                        <a:buNone/>
                      </a:pPr>
                      <a:r>
                        <a:rPr lang="en-US" sz="600" u="none" strike="noStrike">
                          <a:effectLst/>
                        </a:rPr>
                        <a:t>MS</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34001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7.94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711349928"/>
                  </a:ext>
                </a:extLst>
              </a:tr>
              <a:tr h="128730">
                <a:tc>
                  <a:txBody>
                    <a:bodyPr/>
                    <a:lstStyle/>
                    <a:p>
                      <a:pPr algn="ctr" fontAlgn="ctr">
                        <a:buNone/>
                      </a:pPr>
                      <a:r>
                        <a:rPr lang="en-US" sz="600" u="none" strike="noStrike">
                          <a:effectLst/>
                        </a:rPr>
                        <a:t>NC</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50582</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9.98</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047762835"/>
                  </a:ext>
                </a:extLst>
              </a:tr>
              <a:tr h="128730">
                <a:tc>
                  <a:txBody>
                    <a:bodyPr/>
                    <a:lstStyle/>
                    <a:p>
                      <a:pPr algn="ctr" fontAlgn="ctr">
                        <a:buNone/>
                      </a:pPr>
                      <a:r>
                        <a:rPr lang="en-US" sz="600" u="none" strike="noStrike">
                          <a:effectLst/>
                        </a:rPr>
                        <a:t>ND</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3315</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8.98</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812960791"/>
                  </a:ext>
                </a:extLst>
              </a:tr>
              <a:tr h="128730">
                <a:tc>
                  <a:txBody>
                    <a:bodyPr/>
                    <a:lstStyle/>
                    <a:p>
                      <a:pPr algn="ctr" fontAlgn="ctr">
                        <a:buNone/>
                      </a:pPr>
                      <a:r>
                        <a:rPr lang="en-US" sz="600" u="none" strike="noStrike">
                          <a:effectLst/>
                        </a:rPr>
                        <a:t>NE</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60445</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9.28</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949633939"/>
                  </a:ext>
                </a:extLst>
              </a:tr>
              <a:tr h="128730">
                <a:tc>
                  <a:txBody>
                    <a:bodyPr/>
                    <a:lstStyle/>
                    <a:p>
                      <a:pPr algn="ctr" fontAlgn="ctr">
                        <a:buNone/>
                      </a:pPr>
                      <a:r>
                        <a:rPr lang="en-US" sz="600" u="none" strike="noStrike">
                          <a:effectLst/>
                        </a:rPr>
                        <a:t>NH</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9115</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11.20</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206405050"/>
                  </a:ext>
                </a:extLst>
              </a:tr>
              <a:tr h="128730">
                <a:tc>
                  <a:txBody>
                    <a:bodyPr/>
                    <a:lstStyle/>
                    <a:p>
                      <a:pPr algn="ctr" fontAlgn="ctr">
                        <a:buNone/>
                      </a:pPr>
                      <a:r>
                        <a:rPr lang="en-US" sz="600" u="none" strike="noStrike">
                          <a:effectLst/>
                        </a:rPr>
                        <a:t>NJ</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61473</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21.73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511708122"/>
                  </a:ext>
                </a:extLst>
              </a:tr>
              <a:tr h="128730">
                <a:tc>
                  <a:txBody>
                    <a:bodyPr/>
                    <a:lstStyle/>
                    <a:p>
                      <a:pPr algn="ctr" fontAlgn="ctr">
                        <a:buNone/>
                      </a:pPr>
                      <a:r>
                        <a:rPr lang="en-US" sz="600" u="none" strike="noStrike">
                          <a:effectLst/>
                        </a:rPr>
                        <a:t>NM</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19352</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8.91</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778750933"/>
                  </a:ext>
                </a:extLst>
              </a:tr>
              <a:tr h="128730">
                <a:tc>
                  <a:txBody>
                    <a:bodyPr/>
                    <a:lstStyle/>
                    <a:p>
                      <a:pPr algn="ctr" fontAlgn="ctr">
                        <a:buNone/>
                      </a:pPr>
                      <a:r>
                        <a:rPr lang="en-US" sz="600" u="none" strike="noStrike">
                          <a:effectLst/>
                        </a:rPr>
                        <a:t>NV</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15388</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11.82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772238124"/>
                  </a:ext>
                </a:extLst>
              </a:tr>
              <a:tr h="128730">
                <a:tc>
                  <a:txBody>
                    <a:bodyPr/>
                    <a:lstStyle/>
                    <a:p>
                      <a:pPr algn="ctr" fontAlgn="ctr">
                        <a:buNone/>
                      </a:pPr>
                      <a:r>
                        <a:rPr lang="en-US" sz="600" u="none" strike="noStrike">
                          <a:effectLst/>
                        </a:rPr>
                        <a:t>NY</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34529</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7.39</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030658584"/>
                  </a:ext>
                </a:extLst>
              </a:tr>
              <a:tr h="128730">
                <a:tc>
                  <a:txBody>
                    <a:bodyPr/>
                    <a:lstStyle/>
                    <a:p>
                      <a:pPr algn="ctr" fontAlgn="ctr">
                        <a:buNone/>
                      </a:pPr>
                      <a:r>
                        <a:rPr lang="en-US" sz="600" u="none" strike="noStrike">
                          <a:effectLst/>
                        </a:rPr>
                        <a:t>OH</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20152</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5.51</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424300915"/>
                  </a:ext>
                </a:extLst>
              </a:tr>
              <a:tr h="128730">
                <a:tc>
                  <a:txBody>
                    <a:bodyPr/>
                    <a:lstStyle/>
                    <a:p>
                      <a:pPr algn="ctr" fontAlgn="ctr">
                        <a:buNone/>
                      </a:pPr>
                      <a:r>
                        <a:rPr lang="en-US" sz="600" u="none" strike="noStrike">
                          <a:effectLst/>
                        </a:rPr>
                        <a:t>OK</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22817</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7.54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143702041"/>
                  </a:ext>
                </a:extLst>
              </a:tr>
              <a:tr h="128730">
                <a:tc>
                  <a:txBody>
                    <a:bodyPr/>
                    <a:lstStyle/>
                    <a:p>
                      <a:pPr algn="ctr" fontAlgn="ctr">
                        <a:buNone/>
                      </a:pPr>
                      <a:r>
                        <a:rPr lang="en-US" sz="600" u="none" strike="noStrike">
                          <a:effectLst/>
                        </a:rPr>
                        <a:t>OR</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20426</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9.58</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288585214"/>
                  </a:ext>
                </a:extLst>
              </a:tr>
              <a:tr h="128730">
                <a:tc>
                  <a:txBody>
                    <a:bodyPr/>
                    <a:lstStyle/>
                    <a:p>
                      <a:pPr algn="ctr" fontAlgn="ctr">
                        <a:buNone/>
                      </a:pPr>
                      <a:r>
                        <a:rPr lang="en-US" sz="600" u="none" strike="noStrike">
                          <a:effectLst/>
                        </a:rPr>
                        <a:t>PA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65113</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14.18</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23581893"/>
                  </a:ext>
                </a:extLst>
              </a:tr>
              <a:tr h="128730">
                <a:tc>
                  <a:txBody>
                    <a:bodyPr/>
                    <a:lstStyle/>
                    <a:p>
                      <a:pPr algn="ctr" fontAlgn="ctr">
                        <a:buNone/>
                      </a:pPr>
                      <a:r>
                        <a:rPr lang="en-US" sz="600" u="none" strike="noStrike">
                          <a:effectLst/>
                        </a:rPr>
                        <a:t>SC</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42688</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9.54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173665572"/>
                  </a:ext>
                </a:extLst>
              </a:tr>
              <a:tr h="128730">
                <a:tc>
                  <a:txBody>
                    <a:bodyPr/>
                    <a:lstStyle/>
                    <a:p>
                      <a:pPr algn="ctr" fontAlgn="ctr">
                        <a:buNone/>
                      </a:pPr>
                      <a:r>
                        <a:rPr lang="en-US" sz="600" u="none" strike="noStrike">
                          <a:effectLst/>
                        </a:rPr>
                        <a:t>TN</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203368</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7.92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044832343"/>
                  </a:ext>
                </a:extLst>
              </a:tr>
              <a:tr h="128730">
                <a:tc>
                  <a:txBody>
                    <a:bodyPr/>
                    <a:lstStyle/>
                    <a:p>
                      <a:pPr algn="ctr" fontAlgn="ctr">
                        <a:buNone/>
                      </a:pPr>
                      <a:r>
                        <a:rPr lang="en-US" sz="600" u="none" strike="noStrike">
                          <a:effectLst/>
                        </a:rPr>
                        <a:t>TX</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113786</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8.95</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983618"/>
                  </a:ext>
                </a:extLst>
              </a:tr>
              <a:tr h="128730">
                <a:tc>
                  <a:txBody>
                    <a:bodyPr/>
                    <a:lstStyle/>
                    <a:p>
                      <a:pPr algn="ctr" fontAlgn="ctr">
                        <a:buNone/>
                      </a:pPr>
                      <a:r>
                        <a:rPr lang="en-US" sz="600" u="none" strike="noStrike">
                          <a:effectLst/>
                        </a:rPr>
                        <a:t>UT</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23356</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14.53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879841149"/>
                  </a:ext>
                </a:extLst>
              </a:tr>
              <a:tr h="128730">
                <a:tc>
                  <a:txBody>
                    <a:bodyPr/>
                    <a:lstStyle/>
                    <a:p>
                      <a:pPr algn="ctr" fontAlgn="ctr">
                        <a:buNone/>
                      </a:pPr>
                      <a:r>
                        <a:rPr lang="en-US" sz="600" u="none" strike="noStrike">
                          <a:effectLst/>
                        </a:rPr>
                        <a:t>VA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57994</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9.04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48521463"/>
                  </a:ext>
                </a:extLst>
              </a:tr>
              <a:tr h="128730">
                <a:tc>
                  <a:txBody>
                    <a:bodyPr/>
                    <a:lstStyle/>
                    <a:p>
                      <a:pPr algn="ctr" fontAlgn="ctr">
                        <a:buNone/>
                      </a:pPr>
                      <a:r>
                        <a:rPr lang="en-US" sz="600" u="none" strike="noStrike">
                          <a:effectLst/>
                        </a:rPr>
                        <a:t>VT</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451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3.65</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889884252"/>
                  </a:ext>
                </a:extLst>
              </a:tr>
              <a:tr h="128730">
                <a:tc>
                  <a:txBody>
                    <a:bodyPr/>
                    <a:lstStyle/>
                    <a:p>
                      <a:pPr algn="ctr" fontAlgn="ctr">
                        <a:buNone/>
                      </a:pPr>
                      <a:r>
                        <a:rPr lang="en-US" sz="600" u="none" strike="noStrike">
                          <a:effectLst/>
                        </a:rPr>
                        <a:t>WA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2071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16.76</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991405787"/>
                  </a:ext>
                </a:extLst>
              </a:tr>
              <a:tr h="128730">
                <a:tc>
                  <a:txBody>
                    <a:bodyPr/>
                    <a:lstStyle/>
                    <a:p>
                      <a:pPr algn="ctr" fontAlgn="ctr">
                        <a:buNone/>
                      </a:pPr>
                      <a:r>
                        <a:rPr lang="en-US" sz="600" u="none" strike="noStrike">
                          <a:effectLst/>
                        </a:rPr>
                        <a:t>WY</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6209</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8.83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980201984"/>
                  </a:ext>
                </a:extLst>
              </a:tr>
            </a:tbl>
          </a:graphicData>
        </a:graphic>
      </p:graphicFrame>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1861" y="1433322"/>
            <a:ext cx="3016251" cy="4561506"/>
          </a:xfrm>
          <a:prstGeom prst="rect">
            <a:avLst/>
          </a:prstGeom>
        </p:spPr>
        <p:txBody>
          <a:bodyPr vert="horz" wrap="square" lIns="0" tIns="67311" rIns="0" bIns="0" rtlCol="0">
            <a:spAutoFit/>
          </a:bodyPr>
          <a:lstStyle/>
          <a:p>
            <a:pPr marL="12700" marR="5080">
              <a:lnSpc>
                <a:spcPct val="90000"/>
              </a:lnSpc>
              <a:spcBef>
                <a:spcPts val="531"/>
              </a:spcBef>
            </a:pPr>
            <a:r>
              <a:rPr sz="3600" b="1">
                <a:solidFill>
                  <a:srgbClr val="0D2D6A"/>
                </a:solidFill>
                <a:latin typeface="Open Sans" panose="020B0606030504020204" pitchFamily="34" charset="0"/>
                <a:cs typeface="Open Sans" panose="020B0606030504020204" pitchFamily="34" charset="0"/>
              </a:rPr>
              <a:t>Days</a:t>
            </a:r>
            <a:r>
              <a:rPr sz="3600" b="1" spc="-40">
                <a:solidFill>
                  <a:srgbClr val="0D2D6A"/>
                </a:solidFill>
                <a:latin typeface="Open Sans" panose="020B0606030504020204" pitchFamily="34" charset="0"/>
                <a:cs typeface="Open Sans" panose="020B0606030504020204" pitchFamily="34" charset="0"/>
              </a:rPr>
              <a:t> </a:t>
            </a:r>
            <a:r>
              <a:rPr sz="3600" b="1">
                <a:solidFill>
                  <a:srgbClr val="0D2D6A"/>
                </a:solidFill>
                <a:latin typeface="Open Sans" panose="020B0606030504020204" pitchFamily="34" charset="0"/>
                <a:cs typeface="Open Sans" panose="020B0606030504020204" pitchFamily="34" charset="0"/>
              </a:rPr>
              <a:t>to</a:t>
            </a:r>
            <a:r>
              <a:rPr sz="3600" b="1" spc="-25">
                <a:solidFill>
                  <a:srgbClr val="0D2D6A"/>
                </a:solidFill>
                <a:latin typeface="Open Sans" panose="020B0606030504020204" pitchFamily="34" charset="0"/>
                <a:cs typeface="Open Sans" panose="020B0606030504020204" pitchFamily="34" charset="0"/>
              </a:rPr>
              <a:t> Pay </a:t>
            </a:r>
            <a:r>
              <a:rPr lang="en-US" sz="3600" b="1" spc="-25">
                <a:solidFill>
                  <a:srgbClr val="0D2D6A"/>
                </a:solidFill>
                <a:latin typeface="Open Sans" panose="020B0606030504020204" pitchFamily="34" charset="0"/>
                <a:cs typeface="Open Sans" panose="020B0606030504020204" pitchFamily="34" charset="0"/>
              </a:rPr>
              <a:t>2025- </a:t>
            </a:r>
            <a:r>
              <a:rPr sz="3600" b="1">
                <a:solidFill>
                  <a:srgbClr val="0D2D6A"/>
                </a:solidFill>
                <a:latin typeface="Open Sans" panose="020B0606030504020204" pitchFamily="34" charset="0"/>
                <a:cs typeface="Open Sans" panose="020B0606030504020204" pitchFamily="34" charset="0"/>
              </a:rPr>
              <a:t>202</a:t>
            </a:r>
            <a:r>
              <a:rPr lang="en-US" sz="3600" b="1">
                <a:solidFill>
                  <a:srgbClr val="0D2D6A"/>
                </a:solidFill>
                <a:latin typeface="Open Sans" panose="020B0606030504020204" pitchFamily="34" charset="0"/>
                <a:cs typeface="Open Sans" panose="020B0606030504020204" pitchFamily="34" charset="0"/>
              </a:rPr>
              <a:t>6</a:t>
            </a:r>
            <a:r>
              <a:rPr sz="3600" b="1">
                <a:solidFill>
                  <a:srgbClr val="0D2D6A"/>
                </a:solidFill>
                <a:latin typeface="Open Sans" panose="020B0606030504020204" pitchFamily="34" charset="0"/>
                <a:cs typeface="Open Sans" panose="020B0606030504020204" pitchFamily="34" charset="0"/>
              </a:rPr>
              <a:t>:</a:t>
            </a:r>
            <a:r>
              <a:rPr sz="3600" b="1" spc="-15">
                <a:solidFill>
                  <a:srgbClr val="0D2D6A"/>
                </a:solidFill>
                <a:latin typeface="Open Sans" panose="020B0606030504020204" pitchFamily="34" charset="0"/>
                <a:cs typeface="Open Sans" panose="020B0606030504020204" pitchFamily="34" charset="0"/>
              </a:rPr>
              <a:t> </a:t>
            </a:r>
            <a:r>
              <a:rPr sz="3600" b="1" spc="-20">
                <a:solidFill>
                  <a:srgbClr val="0D2D6A"/>
                </a:solidFill>
                <a:latin typeface="Open Sans" panose="020B0606030504020204" pitchFamily="34" charset="0"/>
                <a:cs typeface="Open Sans" panose="020B0606030504020204" pitchFamily="34" charset="0"/>
              </a:rPr>
              <a:t>Without </a:t>
            </a:r>
            <a:r>
              <a:rPr sz="3600" b="1">
                <a:solidFill>
                  <a:srgbClr val="0D2D6A"/>
                </a:solidFill>
                <a:latin typeface="Open Sans" panose="020B0606030504020204" pitchFamily="34" charset="0"/>
                <a:cs typeface="Open Sans" panose="020B0606030504020204" pitchFamily="34" charset="0"/>
              </a:rPr>
              <a:t>Outliers</a:t>
            </a:r>
            <a:r>
              <a:rPr sz="3600" b="1" spc="-105">
                <a:solidFill>
                  <a:srgbClr val="0D2D6A"/>
                </a:solidFill>
                <a:latin typeface="Open Sans" panose="020B0606030504020204" pitchFamily="34" charset="0"/>
                <a:cs typeface="Open Sans" panose="020B0606030504020204" pitchFamily="34" charset="0"/>
              </a:rPr>
              <a:t> </a:t>
            </a:r>
            <a:r>
              <a:rPr sz="3600" b="1" spc="-25">
                <a:solidFill>
                  <a:srgbClr val="0D2D6A"/>
                </a:solidFill>
                <a:latin typeface="Open Sans" panose="020B0606030504020204" pitchFamily="34" charset="0"/>
                <a:cs typeface="Open Sans" panose="020B0606030504020204" pitchFamily="34" charset="0"/>
              </a:rPr>
              <a:t>By </a:t>
            </a:r>
            <a:r>
              <a:rPr sz="3600" b="1" spc="-11">
                <a:solidFill>
                  <a:srgbClr val="0D2D6A"/>
                </a:solidFill>
                <a:latin typeface="Open Sans" panose="020B0606030504020204" pitchFamily="34" charset="0"/>
                <a:cs typeface="Open Sans" panose="020B0606030504020204" pitchFamily="34" charset="0"/>
              </a:rPr>
              <a:t>State</a:t>
            </a:r>
            <a:endParaRPr sz="3600" b="1">
              <a:latin typeface="Open Sans" panose="020B0606030504020204" pitchFamily="34" charset="0"/>
              <a:cs typeface="Open Sans" panose="020B0606030504020204" pitchFamily="34" charset="0"/>
            </a:endParaRPr>
          </a:p>
          <a:p>
            <a:pPr marL="12700" marR="140967">
              <a:lnSpc>
                <a:spcPts val="3891"/>
              </a:lnSpc>
              <a:spcBef>
                <a:spcPts val="55"/>
              </a:spcBef>
            </a:pPr>
            <a:r>
              <a:rPr sz="3600" b="1">
                <a:solidFill>
                  <a:srgbClr val="0D2D6A"/>
                </a:solidFill>
                <a:latin typeface="Open Sans" panose="020B0606030504020204" pitchFamily="34" charset="0"/>
                <a:cs typeface="Open Sans" panose="020B0606030504020204" pitchFamily="34" charset="0"/>
              </a:rPr>
              <a:t>for</a:t>
            </a:r>
            <a:r>
              <a:rPr sz="3600" b="1" spc="-15">
                <a:solidFill>
                  <a:srgbClr val="0D2D6A"/>
                </a:solidFill>
                <a:latin typeface="Open Sans" panose="020B0606030504020204" pitchFamily="34" charset="0"/>
                <a:cs typeface="Open Sans" panose="020B0606030504020204" pitchFamily="34" charset="0"/>
              </a:rPr>
              <a:t> </a:t>
            </a:r>
            <a:r>
              <a:rPr sz="3600" b="1">
                <a:solidFill>
                  <a:srgbClr val="0D2D6A"/>
                </a:solidFill>
                <a:latin typeface="Open Sans" panose="020B0606030504020204" pitchFamily="34" charset="0"/>
                <a:cs typeface="Open Sans" panose="020B0606030504020204" pitchFamily="34" charset="0"/>
              </a:rPr>
              <a:t>OA</a:t>
            </a:r>
            <a:r>
              <a:rPr sz="3600" b="1" spc="-140">
                <a:solidFill>
                  <a:srgbClr val="0D2D6A"/>
                </a:solidFill>
                <a:latin typeface="Open Sans" panose="020B0606030504020204" pitchFamily="34" charset="0"/>
                <a:cs typeface="Open Sans" panose="020B0606030504020204" pitchFamily="34" charset="0"/>
              </a:rPr>
              <a:t> </a:t>
            </a:r>
            <a:r>
              <a:rPr sz="3600" b="1" spc="-11">
                <a:solidFill>
                  <a:srgbClr val="0D2D6A"/>
                </a:solidFill>
                <a:latin typeface="Open Sans" panose="020B0606030504020204" pitchFamily="34" charset="0"/>
                <a:cs typeface="Open Sans" panose="020B0606030504020204" pitchFamily="34" charset="0"/>
              </a:rPr>
              <a:t>Drugs </a:t>
            </a:r>
            <a:r>
              <a:rPr sz="3600" b="1">
                <a:solidFill>
                  <a:srgbClr val="0D2D6A"/>
                </a:solidFill>
                <a:latin typeface="Open Sans" panose="020B0606030504020204" pitchFamily="34" charset="0"/>
                <a:cs typeface="Open Sans" panose="020B0606030504020204" pitchFamily="34" charset="0"/>
              </a:rPr>
              <a:t>YTD</a:t>
            </a:r>
            <a:r>
              <a:rPr sz="3600" b="1" spc="-11">
                <a:solidFill>
                  <a:srgbClr val="0D2D6A"/>
                </a:solidFill>
                <a:latin typeface="Open Sans" panose="020B0606030504020204" pitchFamily="34" charset="0"/>
                <a:cs typeface="Open Sans" panose="020B0606030504020204" pitchFamily="34" charset="0"/>
              </a:rPr>
              <a:t> (N≥100</a:t>
            </a:r>
            <a:endParaRPr sz="3600" b="1">
              <a:latin typeface="Open Sans" panose="020B0606030504020204" pitchFamily="34" charset="0"/>
              <a:cs typeface="Open Sans" panose="020B0606030504020204" pitchFamily="34" charset="0"/>
            </a:endParaRPr>
          </a:p>
          <a:p>
            <a:pPr marL="12700">
              <a:lnSpc>
                <a:spcPts val="3829"/>
              </a:lnSpc>
            </a:pPr>
            <a:r>
              <a:rPr sz="3600" b="1" spc="-11">
                <a:solidFill>
                  <a:srgbClr val="0D2D6A"/>
                </a:solidFill>
                <a:latin typeface="Open Sans" panose="020B0606030504020204" pitchFamily="34" charset="0"/>
                <a:cs typeface="Open Sans" panose="020B0606030504020204" pitchFamily="34" charset="0"/>
              </a:rPr>
              <a:t>claims)</a:t>
            </a:r>
            <a:endParaRPr sz="3600" b="1">
              <a:latin typeface="Open Sans" panose="020B0606030504020204" pitchFamily="34" charset="0"/>
              <a:cs typeface="Open Sans" panose="020B0606030504020204" pitchFamily="34" charset="0"/>
            </a:endParaRPr>
          </a:p>
        </p:txBody>
      </p:sp>
      <p:sp>
        <p:nvSpPr>
          <p:cNvPr id="4" name="object 4"/>
          <p:cNvSpPr txBox="1">
            <a:spLocks noGrp="1"/>
          </p:cNvSpPr>
          <p:nvPr>
            <p:ph type="sldNum" sz="quarter" idx="12"/>
          </p:nvPr>
        </p:nvSpPr>
        <p:spPr>
          <a:xfrm>
            <a:off x="10058400" y="4814888"/>
            <a:ext cx="2133600" cy="179387"/>
          </a:xfrm>
          <a:prstGeom prst="rect">
            <a:avLst/>
          </a:prstGeom>
        </p:spPr>
        <p:txBody>
          <a:bodyPr vert="horz" wrap="square" lIns="0" tIns="0" rIns="0" bIns="0" rtlCol="0" anchor="ctr">
            <a:spAutoFit/>
          </a:bodyPr>
          <a:lstStyle/>
          <a:p>
            <a:pPr marL="38099">
              <a:lnSpc>
                <a:spcPts val="1431"/>
              </a:lnSpc>
            </a:pPr>
            <a:fld id="{81D60167-4931-47E6-BA6A-407CBD079E47}" type="slidenum">
              <a:rPr spc="-25"/>
              <a:pPr marL="38099">
                <a:lnSpc>
                  <a:spcPts val="1431"/>
                </a:lnSpc>
              </a:pPr>
              <a:t>55</a:t>
            </a:fld>
            <a:endParaRPr spc="-25"/>
          </a:p>
        </p:txBody>
      </p:sp>
      <p:graphicFrame>
        <p:nvGraphicFramePr>
          <p:cNvPr id="8" name="Table 7">
            <a:extLst>
              <a:ext uri="{FF2B5EF4-FFF2-40B4-BE49-F238E27FC236}">
                <a16:creationId xmlns:a16="http://schemas.microsoft.com/office/drawing/2014/main" id="{473CBB9E-7351-B7CF-3412-01BDA6DCE507}"/>
              </a:ext>
            </a:extLst>
          </p:cNvPr>
          <p:cNvGraphicFramePr>
            <a:graphicFrameLocks noGrp="1"/>
          </p:cNvGraphicFramePr>
          <p:nvPr>
            <p:extLst>
              <p:ext uri="{D42A27DB-BD31-4B8C-83A1-F6EECF244321}">
                <p14:modId xmlns:p14="http://schemas.microsoft.com/office/powerpoint/2010/main" val="1882472536"/>
              </p:ext>
            </p:extLst>
          </p:nvPr>
        </p:nvGraphicFramePr>
        <p:xfrm>
          <a:off x="5283199" y="823913"/>
          <a:ext cx="2661587" cy="5516920"/>
        </p:xfrm>
        <a:graphic>
          <a:graphicData uri="http://schemas.openxmlformats.org/drawingml/2006/table">
            <a:tbl>
              <a:tblPr>
                <a:tableStyleId>{5C22544A-7EE6-4342-B048-85BDC9FD1C3A}</a:tableStyleId>
              </a:tblPr>
              <a:tblGrid>
                <a:gridCol w="1229951">
                  <a:extLst>
                    <a:ext uri="{9D8B030D-6E8A-4147-A177-3AD203B41FA5}">
                      <a16:colId xmlns:a16="http://schemas.microsoft.com/office/drawing/2014/main" val="1552343139"/>
                    </a:ext>
                  </a:extLst>
                </a:gridCol>
                <a:gridCol w="648039">
                  <a:extLst>
                    <a:ext uri="{9D8B030D-6E8A-4147-A177-3AD203B41FA5}">
                      <a16:colId xmlns:a16="http://schemas.microsoft.com/office/drawing/2014/main" val="83837087"/>
                    </a:ext>
                  </a:extLst>
                </a:gridCol>
                <a:gridCol w="783597">
                  <a:extLst>
                    <a:ext uri="{9D8B030D-6E8A-4147-A177-3AD203B41FA5}">
                      <a16:colId xmlns:a16="http://schemas.microsoft.com/office/drawing/2014/main" val="4150945217"/>
                    </a:ext>
                  </a:extLst>
                </a:gridCol>
              </a:tblGrid>
              <a:tr h="479734">
                <a:tc>
                  <a:txBody>
                    <a:bodyPr/>
                    <a:lstStyle/>
                    <a:p>
                      <a:pPr algn="ctr" fontAlgn="ctr">
                        <a:buNone/>
                      </a:pPr>
                      <a:r>
                        <a:rPr lang="en-US" sz="600" u="none" strike="noStrike">
                          <a:effectLst/>
                        </a:rPr>
                        <a:t>Row Labels</a:t>
                      </a:r>
                      <a:endParaRPr lang="en-US" sz="600" b="1" i="0" u="none" strike="noStrike">
                        <a:solidFill>
                          <a:srgbClr val="FFFFFF"/>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Sum of Count of Paid Claims</a:t>
                      </a:r>
                      <a:endParaRPr lang="en-US" sz="600" b="1" i="0" u="none" strike="noStrike">
                        <a:solidFill>
                          <a:srgbClr val="FFFFFF"/>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Average of Avg Days To Pay</a:t>
                      </a:r>
                      <a:endParaRPr lang="en-US" sz="600" b="1" i="0" u="none" strike="noStrike">
                        <a:solidFill>
                          <a:srgbClr val="FFFFFF"/>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393386476"/>
                  </a:ext>
                </a:extLst>
              </a:tr>
              <a:tr h="119933">
                <a:tc>
                  <a:txBody>
                    <a:bodyPr/>
                    <a:lstStyle/>
                    <a:p>
                      <a:pPr algn="ctr" fontAlgn="ctr">
                        <a:buNone/>
                      </a:pPr>
                      <a:r>
                        <a:rPr lang="en-US" sz="600" u="none" strike="noStrike">
                          <a:effectLst/>
                        </a:rPr>
                        <a:t>AK</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7514</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26.08</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958070393"/>
                  </a:ext>
                </a:extLst>
              </a:tr>
              <a:tr h="119933">
                <a:tc>
                  <a:txBody>
                    <a:bodyPr/>
                    <a:lstStyle/>
                    <a:p>
                      <a:pPr algn="ctr" fontAlgn="ctr">
                        <a:buNone/>
                      </a:pPr>
                      <a:r>
                        <a:rPr lang="en-US" sz="600" u="none" strike="noStrike">
                          <a:effectLst/>
                        </a:rPr>
                        <a:t>AL</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79201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26.01</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744617953"/>
                  </a:ext>
                </a:extLst>
              </a:tr>
              <a:tr h="119933">
                <a:tc>
                  <a:txBody>
                    <a:bodyPr/>
                    <a:lstStyle/>
                    <a:p>
                      <a:pPr algn="ctr" fontAlgn="ctr">
                        <a:buNone/>
                      </a:pPr>
                      <a:r>
                        <a:rPr lang="en-US" sz="600" u="none" strike="noStrike">
                          <a:effectLst/>
                        </a:rPr>
                        <a:t>AR</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85741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23.76</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21093136"/>
                  </a:ext>
                </a:extLst>
              </a:tr>
              <a:tr h="119933">
                <a:tc>
                  <a:txBody>
                    <a:bodyPr/>
                    <a:lstStyle/>
                    <a:p>
                      <a:pPr algn="ctr" fontAlgn="ctr">
                        <a:buNone/>
                      </a:pPr>
                      <a:r>
                        <a:rPr lang="en-US" sz="600" u="none" strike="noStrike">
                          <a:effectLst/>
                        </a:rPr>
                        <a:t>AZ</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94342</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23.20</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344967222"/>
                  </a:ext>
                </a:extLst>
              </a:tr>
              <a:tr h="119933">
                <a:tc>
                  <a:txBody>
                    <a:bodyPr/>
                    <a:lstStyle/>
                    <a:p>
                      <a:pPr algn="ctr" fontAlgn="ctr">
                        <a:buNone/>
                      </a:pPr>
                      <a:r>
                        <a:rPr lang="en-US" sz="600" u="none" strike="noStrike">
                          <a:effectLst/>
                        </a:rPr>
                        <a:t>CA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127553</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27.94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261702659"/>
                  </a:ext>
                </a:extLst>
              </a:tr>
              <a:tr h="119933">
                <a:tc>
                  <a:txBody>
                    <a:bodyPr/>
                    <a:lstStyle/>
                    <a:p>
                      <a:pPr algn="ctr" fontAlgn="ctr">
                        <a:buNone/>
                      </a:pPr>
                      <a:r>
                        <a:rPr lang="en-US" sz="600" u="none" strike="noStrike">
                          <a:effectLst/>
                        </a:rPr>
                        <a:t>CO</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3484</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22.32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60942186"/>
                  </a:ext>
                </a:extLst>
              </a:tr>
              <a:tr h="119933">
                <a:tc>
                  <a:txBody>
                    <a:bodyPr/>
                    <a:lstStyle/>
                    <a:p>
                      <a:pPr algn="ctr" fontAlgn="ctr">
                        <a:buNone/>
                      </a:pPr>
                      <a:r>
                        <a:rPr lang="en-US" sz="600" u="none" strike="noStrike">
                          <a:effectLst/>
                        </a:rPr>
                        <a:t>CT</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11513</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37.51</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970765271"/>
                  </a:ext>
                </a:extLst>
              </a:tr>
              <a:tr h="119933">
                <a:tc>
                  <a:txBody>
                    <a:bodyPr/>
                    <a:lstStyle/>
                    <a:p>
                      <a:pPr algn="ctr" fontAlgn="ctr">
                        <a:buNone/>
                      </a:pPr>
                      <a:r>
                        <a:rPr lang="en-US" sz="600" u="none" strike="noStrike">
                          <a:effectLst/>
                        </a:rPr>
                        <a:t>DE</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7479</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21.13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855473176"/>
                  </a:ext>
                </a:extLst>
              </a:tr>
              <a:tr h="119933">
                <a:tc>
                  <a:txBody>
                    <a:bodyPr/>
                    <a:lstStyle/>
                    <a:p>
                      <a:pPr algn="ctr" fontAlgn="ctr">
                        <a:buNone/>
                      </a:pPr>
                      <a:r>
                        <a:rPr lang="en-US" sz="600" u="none" strike="noStrike">
                          <a:effectLst/>
                        </a:rPr>
                        <a:t>FL</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714437</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25.26</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751573231"/>
                  </a:ext>
                </a:extLst>
              </a:tr>
              <a:tr h="119933">
                <a:tc>
                  <a:txBody>
                    <a:bodyPr/>
                    <a:lstStyle/>
                    <a:p>
                      <a:pPr algn="ctr" fontAlgn="ctr">
                        <a:buNone/>
                      </a:pPr>
                      <a:r>
                        <a:rPr lang="en-US" sz="600" u="none" strike="noStrike">
                          <a:effectLst/>
                        </a:rPr>
                        <a:t>GA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78615</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26.13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088768238"/>
                  </a:ext>
                </a:extLst>
              </a:tr>
              <a:tr h="119933">
                <a:tc>
                  <a:txBody>
                    <a:bodyPr/>
                    <a:lstStyle/>
                    <a:p>
                      <a:pPr algn="ctr" fontAlgn="ctr">
                        <a:buNone/>
                      </a:pPr>
                      <a:r>
                        <a:rPr lang="en-US" sz="600" u="none" strike="noStrike">
                          <a:effectLst/>
                        </a:rPr>
                        <a:t>IA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7856</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26.36</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070770831"/>
                  </a:ext>
                </a:extLst>
              </a:tr>
              <a:tr h="119933">
                <a:tc>
                  <a:txBody>
                    <a:bodyPr/>
                    <a:lstStyle/>
                    <a:p>
                      <a:pPr algn="ctr" fontAlgn="ctr">
                        <a:buNone/>
                      </a:pPr>
                      <a:r>
                        <a:rPr lang="en-US" sz="600" u="none" strike="noStrike">
                          <a:effectLst/>
                        </a:rPr>
                        <a:t>ID</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5953</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22.29</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951416215"/>
                  </a:ext>
                </a:extLst>
              </a:tr>
              <a:tr h="119933">
                <a:tc>
                  <a:txBody>
                    <a:bodyPr/>
                    <a:lstStyle/>
                    <a:p>
                      <a:pPr algn="ctr" fontAlgn="ctr">
                        <a:buNone/>
                      </a:pPr>
                      <a:r>
                        <a:rPr lang="en-US" sz="600" u="none" strike="noStrike">
                          <a:effectLst/>
                        </a:rPr>
                        <a:t>IL</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80661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22.71</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613361112"/>
                  </a:ext>
                </a:extLst>
              </a:tr>
              <a:tr h="119933">
                <a:tc>
                  <a:txBody>
                    <a:bodyPr/>
                    <a:lstStyle/>
                    <a:p>
                      <a:pPr algn="ctr" fontAlgn="ctr">
                        <a:buNone/>
                      </a:pPr>
                      <a:r>
                        <a:rPr lang="en-US" sz="600" u="none" strike="noStrike">
                          <a:effectLst/>
                        </a:rPr>
                        <a:t>IN</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26590</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27.83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815127278"/>
                  </a:ext>
                </a:extLst>
              </a:tr>
              <a:tr h="119933">
                <a:tc>
                  <a:txBody>
                    <a:bodyPr/>
                    <a:lstStyle/>
                    <a:p>
                      <a:pPr algn="ctr" fontAlgn="ctr">
                        <a:buNone/>
                      </a:pPr>
                      <a:r>
                        <a:rPr lang="en-US" sz="600" u="none" strike="noStrike">
                          <a:effectLst/>
                        </a:rPr>
                        <a:t>KS</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33005</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24.98</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904661468"/>
                  </a:ext>
                </a:extLst>
              </a:tr>
              <a:tr h="119933">
                <a:tc>
                  <a:txBody>
                    <a:bodyPr/>
                    <a:lstStyle/>
                    <a:p>
                      <a:pPr algn="ctr" fontAlgn="ctr">
                        <a:buNone/>
                      </a:pPr>
                      <a:r>
                        <a:rPr lang="en-US" sz="600" u="none" strike="noStrike">
                          <a:effectLst/>
                        </a:rPr>
                        <a:t>KY</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1141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22.20</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009728002"/>
                  </a:ext>
                </a:extLst>
              </a:tr>
              <a:tr h="119933">
                <a:tc>
                  <a:txBody>
                    <a:bodyPr/>
                    <a:lstStyle/>
                    <a:p>
                      <a:pPr algn="ctr" fontAlgn="ctr">
                        <a:buNone/>
                      </a:pPr>
                      <a:r>
                        <a:rPr lang="en-US" sz="600" u="none" strike="noStrike">
                          <a:effectLst/>
                        </a:rPr>
                        <a:t>LA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20291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23.03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927443900"/>
                  </a:ext>
                </a:extLst>
              </a:tr>
              <a:tr h="119933">
                <a:tc>
                  <a:txBody>
                    <a:bodyPr/>
                    <a:lstStyle/>
                    <a:p>
                      <a:pPr algn="ctr" fontAlgn="ctr">
                        <a:buNone/>
                      </a:pPr>
                      <a:r>
                        <a:rPr lang="en-US" sz="600" u="none" strike="noStrike">
                          <a:effectLst/>
                        </a:rPr>
                        <a:t>MD</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5061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35.24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55340046"/>
                  </a:ext>
                </a:extLst>
              </a:tr>
              <a:tr h="119933">
                <a:tc>
                  <a:txBody>
                    <a:bodyPr/>
                    <a:lstStyle/>
                    <a:p>
                      <a:pPr algn="ctr" fontAlgn="ctr">
                        <a:buNone/>
                      </a:pPr>
                      <a:r>
                        <a:rPr lang="en-US" sz="600" u="none" strike="noStrike">
                          <a:effectLst/>
                        </a:rPr>
                        <a:t>ME</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21919</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41.09</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080562779"/>
                  </a:ext>
                </a:extLst>
              </a:tr>
              <a:tr h="119933">
                <a:tc>
                  <a:txBody>
                    <a:bodyPr/>
                    <a:lstStyle/>
                    <a:p>
                      <a:pPr algn="ctr" fontAlgn="ctr">
                        <a:buNone/>
                      </a:pPr>
                      <a:r>
                        <a:rPr lang="en-US" sz="600" u="none" strike="noStrike">
                          <a:effectLst/>
                        </a:rPr>
                        <a:t>MI</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6156</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21.86</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676129751"/>
                  </a:ext>
                </a:extLst>
              </a:tr>
              <a:tr h="119933">
                <a:tc>
                  <a:txBody>
                    <a:bodyPr/>
                    <a:lstStyle/>
                    <a:p>
                      <a:pPr algn="ctr" fontAlgn="ctr">
                        <a:buNone/>
                      </a:pPr>
                      <a:r>
                        <a:rPr lang="en-US" sz="600" u="none" strike="noStrike">
                          <a:effectLst/>
                        </a:rPr>
                        <a:t>MO</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12482</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26.30</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541840808"/>
                  </a:ext>
                </a:extLst>
              </a:tr>
              <a:tr h="119933">
                <a:tc>
                  <a:txBody>
                    <a:bodyPr/>
                    <a:lstStyle/>
                    <a:p>
                      <a:pPr algn="ctr" fontAlgn="ctr">
                        <a:buNone/>
                      </a:pPr>
                      <a:r>
                        <a:rPr lang="en-US" sz="600" u="none" strike="noStrike">
                          <a:effectLst/>
                        </a:rPr>
                        <a:t>MS</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30328</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23.64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518761398"/>
                  </a:ext>
                </a:extLst>
              </a:tr>
              <a:tr h="119933">
                <a:tc>
                  <a:txBody>
                    <a:bodyPr/>
                    <a:lstStyle/>
                    <a:p>
                      <a:pPr algn="ctr" fontAlgn="ctr">
                        <a:buNone/>
                      </a:pPr>
                      <a:r>
                        <a:rPr lang="en-US" sz="600" u="none" strike="noStrike">
                          <a:effectLst/>
                        </a:rPr>
                        <a:t>NC</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42556</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25.54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187072106"/>
                  </a:ext>
                </a:extLst>
              </a:tr>
              <a:tr h="119933">
                <a:tc>
                  <a:txBody>
                    <a:bodyPr/>
                    <a:lstStyle/>
                    <a:p>
                      <a:pPr algn="ctr" fontAlgn="ctr">
                        <a:buNone/>
                      </a:pPr>
                      <a:r>
                        <a:rPr lang="en-US" sz="600" u="none" strike="noStrike">
                          <a:effectLst/>
                        </a:rPr>
                        <a:t>ND</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3021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26.28</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14943531"/>
                  </a:ext>
                </a:extLst>
              </a:tr>
              <a:tr h="119933">
                <a:tc>
                  <a:txBody>
                    <a:bodyPr/>
                    <a:lstStyle/>
                    <a:p>
                      <a:pPr algn="ctr" fontAlgn="ctr">
                        <a:buNone/>
                      </a:pPr>
                      <a:r>
                        <a:rPr lang="en-US" sz="600" u="none" strike="noStrike">
                          <a:effectLst/>
                        </a:rPr>
                        <a:t>NE</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55280</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24.72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189224993"/>
                  </a:ext>
                </a:extLst>
              </a:tr>
              <a:tr h="119933">
                <a:tc>
                  <a:txBody>
                    <a:bodyPr/>
                    <a:lstStyle/>
                    <a:p>
                      <a:pPr algn="ctr" fontAlgn="ctr">
                        <a:buNone/>
                      </a:pPr>
                      <a:r>
                        <a:rPr lang="en-US" sz="600" u="none" strike="noStrike">
                          <a:effectLst/>
                        </a:rPr>
                        <a:t>NH</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8424</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28.07</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660251373"/>
                  </a:ext>
                </a:extLst>
              </a:tr>
              <a:tr h="119933">
                <a:tc>
                  <a:txBody>
                    <a:bodyPr/>
                    <a:lstStyle/>
                    <a:p>
                      <a:pPr algn="ctr" fontAlgn="ctr">
                        <a:buNone/>
                      </a:pPr>
                      <a:r>
                        <a:rPr lang="en-US" sz="600" u="none" strike="noStrike">
                          <a:effectLst/>
                        </a:rPr>
                        <a:t>NJ</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52762</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36.62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055157720"/>
                  </a:ext>
                </a:extLst>
              </a:tr>
              <a:tr h="119933">
                <a:tc>
                  <a:txBody>
                    <a:bodyPr/>
                    <a:lstStyle/>
                    <a:p>
                      <a:pPr algn="ctr" fontAlgn="ctr">
                        <a:buNone/>
                      </a:pPr>
                      <a:r>
                        <a:rPr lang="en-US" sz="600" u="none" strike="noStrike">
                          <a:effectLst/>
                        </a:rPr>
                        <a:t>NM</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16697</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22.82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034950389"/>
                  </a:ext>
                </a:extLst>
              </a:tr>
              <a:tr h="119933">
                <a:tc>
                  <a:txBody>
                    <a:bodyPr/>
                    <a:lstStyle/>
                    <a:p>
                      <a:pPr algn="ctr" fontAlgn="ctr">
                        <a:buNone/>
                      </a:pPr>
                      <a:r>
                        <a:rPr lang="en-US" sz="600" u="none" strike="noStrike">
                          <a:effectLst/>
                        </a:rPr>
                        <a:t>NV</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13650</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26.29</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239979354"/>
                  </a:ext>
                </a:extLst>
              </a:tr>
              <a:tr h="119933">
                <a:tc>
                  <a:txBody>
                    <a:bodyPr/>
                    <a:lstStyle/>
                    <a:p>
                      <a:pPr algn="ctr" fontAlgn="ctr">
                        <a:buNone/>
                      </a:pPr>
                      <a:r>
                        <a:rPr lang="en-US" sz="600" u="none" strike="noStrike">
                          <a:effectLst/>
                        </a:rPr>
                        <a:t>NY</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31031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24.73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962859756"/>
                  </a:ext>
                </a:extLst>
              </a:tr>
              <a:tr h="119933">
                <a:tc>
                  <a:txBody>
                    <a:bodyPr/>
                    <a:lstStyle/>
                    <a:p>
                      <a:pPr algn="ctr" fontAlgn="ctr">
                        <a:buNone/>
                      </a:pPr>
                      <a:r>
                        <a:rPr lang="en-US" sz="600" u="none" strike="noStrike">
                          <a:effectLst/>
                        </a:rPr>
                        <a:t>OH</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17359</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22.24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826632339"/>
                  </a:ext>
                </a:extLst>
              </a:tr>
              <a:tr h="119933">
                <a:tc>
                  <a:txBody>
                    <a:bodyPr/>
                    <a:lstStyle/>
                    <a:p>
                      <a:pPr algn="ctr" fontAlgn="ctr">
                        <a:buNone/>
                      </a:pPr>
                      <a:r>
                        <a:rPr lang="en-US" sz="600" u="none" strike="noStrike">
                          <a:effectLst/>
                        </a:rPr>
                        <a:t>OK</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21103</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24.09</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592608862"/>
                  </a:ext>
                </a:extLst>
              </a:tr>
              <a:tr h="119933">
                <a:tc>
                  <a:txBody>
                    <a:bodyPr/>
                    <a:lstStyle/>
                    <a:p>
                      <a:pPr algn="ctr" fontAlgn="ctr">
                        <a:buNone/>
                      </a:pPr>
                      <a:r>
                        <a:rPr lang="en-US" sz="600" u="none" strike="noStrike">
                          <a:effectLst/>
                        </a:rPr>
                        <a:t>OR</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19077</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27.36</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782311747"/>
                  </a:ext>
                </a:extLst>
              </a:tr>
              <a:tr h="119933">
                <a:tc>
                  <a:txBody>
                    <a:bodyPr/>
                    <a:lstStyle/>
                    <a:p>
                      <a:pPr algn="ctr" fontAlgn="ctr">
                        <a:buNone/>
                      </a:pPr>
                      <a:r>
                        <a:rPr lang="en-US" sz="600" u="none" strike="noStrike">
                          <a:effectLst/>
                        </a:rPr>
                        <a:t>PA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58029</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26.43</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288010985"/>
                  </a:ext>
                </a:extLst>
              </a:tr>
              <a:tr h="119933">
                <a:tc>
                  <a:txBody>
                    <a:bodyPr/>
                    <a:lstStyle/>
                    <a:p>
                      <a:pPr algn="ctr" fontAlgn="ctr">
                        <a:buNone/>
                      </a:pPr>
                      <a:r>
                        <a:rPr lang="en-US" sz="600" u="none" strike="noStrike">
                          <a:effectLst/>
                        </a:rPr>
                        <a:t>SC</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39521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25.32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333294169"/>
                  </a:ext>
                </a:extLst>
              </a:tr>
              <a:tr h="119933">
                <a:tc>
                  <a:txBody>
                    <a:bodyPr/>
                    <a:lstStyle/>
                    <a:p>
                      <a:pPr algn="ctr" fontAlgn="ctr">
                        <a:buNone/>
                      </a:pPr>
                      <a:r>
                        <a:rPr lang="en-US" sz="600" u="none" strike="noStrike">
                          <a:effectLst/>
                        </a:rPr>
                        <a:t>TN</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183393</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23.90</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1003430557"/>
                  </a:ext>
                </a:extLst>
              </a:tr>
              <a:tr h="119933">
                <a:tc>
                  <a:txBody>
                    <a:bodyPr/>
                    <a:lstStyle/>
                    <a:p>
                      <a:pPr algn="ctr" fontAlgn="ctr">
                        <a:buNone/>
                      </a:pPr>
                      <a:r>
                        <a:rPr lang="en-US" sz="600" u="none" strike="noStrike">
                          <a:effectLst/>
                        </a:rPr>
                        <a:t>TX</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103212</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21.92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525867095"/>
                  </a:ext>
                </a:extLst>
              </a:tr>
              <a:tr h="119933">
                <a:tc>
                  <a:txBody>
                    <a:bodyPr/>
                    <a:lstStyle/>
                    <a:p>
                      <a:pPr algn="ctr" fontAlgn="ctr">
                        <a:buNone/>
                      </a:pPr>
                      <a:r>
                        <a:rPr lang="en-US" sz="600" u="none" strike="noStrike">
                          <a:effectLst/>
                        </a:rPr>
                        <a:t>UT</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21131</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28.90</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574968480"/>
                  </a:ext>
                </a:extLst>
              </a:tr>
              <a:tr h="119933">
                <a:tc>
                  <a:txBody>
                    <a:bodyPr/>
                    <a:lstStyle/>
                    <a:p>
                      <a:pPr algn="ctr" fontAlgn="ctr">
                        <a:buNone/>
                      </a:pPr>
                      <a:r>
                        <a:rPr lang="en-US" sz="600" u="none" strike="noStrike">
                          <a:effectLst/>
                        </a:rPr>
                        <a:t>VA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52916</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23.86</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541648661"/>
                  </a:ext>
                </a:extLst>
              </a:tr>
              <a:tr h="119933">
                <a:tc>
                  <a:txBody>
                    <a:bodyPr/>
                    <a:lstStyle/>
                    <a:p>
                      <a:pPr algn="ctr" fontAlgn="ctr">
                        <a:buNone/>
                      </a:pPr>
                      <a:r>
                        <a:rPr lang="en-US" sz="600" u="none" strike="noStrike">
                          <a:effectLst/>
                        </a:rPr>
                        <a:t>VT</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370</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25.64</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2360157807"/>
                  </a:ext>
                </a:extLst>
              </a:tr>
              <a:tr h="119933">
                <a:tc>
                  <a:txBody>
                    <a:bodyPr/>
                    <a:lstStyle/>
                    <a:p>
                      <a:pPr algn="ctr" fontAlgn="ctr">
                        <a:buNone/>
                      </a:pPr>
                      <a:r>
                        <a:rPr lang="en-US" sz="600" u="none" strike="noStrike">
                          <a:effectLst/>
                        </a:rPr>
                        <a:t>WA</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1532</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25.92</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458111183"/>
                  </a:ext>
                </a:extLst>
              </a:tr>
              <a:tr h="119933">
                <a:tc>
                  <a:txBody>
                    <a:bodyPr/>
                    <a:lstStyle/>
                    <a:p>
                      <a:pPr algn="ctr" fontAlgn="ctr">
                        <a:buNone/>
                      </a:pPr>
                      <a:r>
                        <a:rPr lang="en-US" sz="600" u="none" strike="noStrike">
                          <a:effectLst/>
                        </a:rPr>
                        <a:t>WY</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5679</a:t>
                      </a:r>
                      <a:endParaRPr lang="en-US" sz="600" b="0" i="0" u="none" strike="noStrike">
                        <a:solidFill>
                          <a:srgbClr val="000000"/>
                        </a:solidFill>
                        <a:effectLst/>
                        <a:latin typeface="Helvetica Neue" panose="02000503000000020004" pitchFamily="2" charset="0"/>
                      </a:endParaRPr>
                    </a:p>
                  </a:txBody>
                  <a:tcPr marL="6070" marR="6070" marT="6070" marB="0" anchor="ctr"/>
                </a:tc>
                <a:tc>
                  <a:txBody>
                    <a:bodyPr/>
                    <a:lstStyle/>
                    <a:p>
                      <a:pPr algn="ctr" fontAlgn="ctr">
                        <a:buNone/>
                      </a:pPr>
                      <a:r>
                        <a:rPr lang="en-US" sz="600" u="none" strike="noStrike">
                          <a:effectLst/>
                        </a:rPr>
                        <a:t>25.35</a:t>
                      </a:r>
                      <a:endParaRPr lang="en-US" sz="600" b="0" i="0" u="none" strike="noStrike">
                        <a:solidFill>
                          <a:srgbClr val="000000"/>
                        </a:solidFill>
                        <a:effectLst/>
                        <a:latin typeface="Helvetica Neue" panose="02000503000000020004" pitchFamily="2" charset="0"/>
                      </a:endParaRPr>
                    </a:p>
                  </a:txBody>
                  <a:tcPr marL="6070" marR="6070" marT="6070" marB="0" anchor="ctr"/>
                </a:tc>
                <a:extLst>
                  <a:ext uri="{0D108BD9-81ED-4DB2-BD59-A6C34878D82A}">
                    <a16:rowId xmlns:a16="http://schemas.microsoft.com/office/drawing/2014/main" val="3633185071"/>
                  </a:ext>
                </a:extLst>
              </a:tr>
            </a:tbl>
          </a:graphicData>
        </a:graphic>
      </p:graphicFrame>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90091" y="1424280"/>
            <a:ext cx="2844800" cy="2686634"/>
          </a:xfrm>
          <a:prstGeom prst="rect">
            <a:avLst/>
          </a:prstGeom>
        </p:spPr>
        <p:txBody>
          <a:bodyPr spcFirstLastPara="1" vert="horz" wrap="square" lIns="0" tIns="62231" rIns="0" bIns="0" rtlCol="0" anchor="ctr" anchorCtr="0">
            <a:spAutoFit/>
          </a:bodyPr>
          <a:lstStyle/>
          <a:p>
            <a:pPr marL="12700" marR="5080">
              <a:lnSpc>
                <a:spcPct val="90000"/>
              </a:lnSpc>
              <a:spcBef>
                <a:spcPts val="491"/>
              </a:spcBef>
            </a:pPr>
            <a:r>
              <a:rPr spc="-11">
                <a:solidFill>
                  <a:srgbClr val="0D2D6A"/>
                </a:solidFill>
              </a:rPr>
              <a:t>Denial </a:t>
            </a:r>
            <a:r>
              <a:rPr>
                <a:solidFill>
                  <a:srgbClr val="0D2D6A"/>
                </a:solidFill>
              </a:rPr>
              <a:t>Percentage</a:t>
            </a:r>
            <a:r>
              <a:rPr spc="-111">
                <a:solidFill>
                  <a:srgbClr val="0D2D6A"/>
                </a:solidFill>
              </a:rPr>
              <a:t> </a:t>
            </a:r>
            <a:r>
              <a:rPr spc="-25">
                <a:solidFill>
                  <a:srgbClr val="0D2D6A"/>
                </a:solidFill>
              </a:rPr>
              <a:t>By </a:t>
            </a:r>
            <a:r>
              <a:rPr>
                <a:solidFill>
                  <a:srgbClr val="0D2D6A"/>
                </a:solidFill>
              </a:rPr>
              <a:t>State</a:t>
            </a:r>
            <a:r>
              <a:rPr spc="-40">
                <a:solidFill>
                  <a:srgbClr val="0D2D6A"/>
                </a:solidFill>
              </a:rPr>
              <a:t> </a:t>
            </a:r>
            <a:r>
              <a:rPr>
                <a:solidFill>
                  <a:srgbClr val="0D2D6A"/>
                </a:solidFill>
              </a:rPr>
              <a:t>202</a:t>
            </a:r>
            <a:r>
              <a:rPr lang="en-US">
                <a:solidFill>
                  <a:srgbClr val="0D2D6A"/>
                </a:solidFill>
              </a:rPr>
              <a:t>5</a:t>
            </a:r>
            <a:r>
              <a:rPr spc="-25">
                <a:solidFill>
                  <a:srgbClr val="0D2D6A"/>
                </a:solidFill>
              </a:rPr>
              <a:t> to </a:t>
            </a:r>
            <a:r>
              <a:rPr lang="en-US" spc="-20">
                <a:solidFill>
                  <a:srgbClr val="0D2D6A"/>
                </a:solidFill>
              </a:rPr>
              <a:t>2026</a:t>
            </a:r>
            <a:endParaRPr/>
          </a:p>
          <a:p>
            <a:pPr marL="12700" marR="805160">
              <a:lnSpc>
                <a:spcPts val="3460"/>
              </a:lnSpc>
              <a:spcBef>
                <a:spcPts val="45"/>
              </a:spcBef>
            </a:pPr>
            <a:r>
              <a:rPr>
                <a:solidFill>
                  <a:srgbClr val="0D2D6A"/>
                </a:solidFill>
              </a:rPr>
              <a:t>(OA</a:t>
            </a:r>
            <a:r>
              <a:rPr spc="-135">
                <a:solidFill>
                  <a:srgbClr val="0D2D6A"/>
                </a:solidFill>
              </a:rPr>
              <a:t> </a:t>
            </a:r>
            <a:r>
              <a:rPr spc="-11">
                <a:solidFill>
                  <a:srgbClr val="0D2D6A"/>
                </a:solidFill>
              </a:rPr>
              <a:t>Drugs Only)</a:t>
            </a:r>
            <a:endParaRPr/>
          </a:p>
        </p:txBody>
      </p:sp>
      <p:sp>
        <p:nvSpPr>
          <p:cNvPr id="4" name="object 4"/>
          <p:cNvSpPr txBox="1"/>
          <p:nvPr/>
        </p:nvSpPr>
        <p:spPr>
          <a:xfrm>
            <a:off x="11079227" y="6445542"/>
            <a:ext cx="196215" cy="179536"/>
          </a:xfrm>
          <a:prstGeom prst="rect">
            <a:avLst/>
          </a:prstGeom>
        </p:spPr>
        <p:txBody>
          <a:bodyPr vert="horz" wrap="square" lIns="0" tIns="0" rIns="0" bIns="0" rtlCol="0">
            <a:spAutoFit/>
          </a:bodyPr>
          <a:lstStyle/>
          <a:p>
            <a:pPr marL="12700">
              <a:lnSpc>
                <a:spcPts val="1431"/>
              </a:lnSpc>
            </a:pPr>
            <a:r>
              <a:rPr sz="1200" spc="-25">
                <a:solidFill>
                  <a:srgbClr val="BEBEBE"/>
                </a:solidFill>
                <a:latin typeface="Open Sans" panose="020B0606030504020204" pitchFamily="34" charset="0"/>
                <a:cs typeface="Open Sans" panose="020B0606030504020204" pitchFamily="34" charset="0"/>
              </a:rPr>
              <a:t>45</a:t>
            </a:r>
            <a:endParaRPr sz="1200">
              <a:latin typeface="Open Sans" panose="020B0606030504020204" pitchFamily="34" charset="0"/>
              <a:cs typeface="Open Sans" panose="020B0606030504020204" pitchFamily="34" charset="0"/>
            </a:endParaRPr>
          </a:p>
        </p:txBody>
      </p:sp>
      <p:graphicFrame>
        <p:nvGraphicFramePr>
          <p:cNvPr id="6" name="Table 5">
            <a:extLst>
              <a:ext uri="{FF2B5EF4-FFF2-40B4-BE49-F238E27FC236}">
                <a16:creationId xmlns:a16="http://schemas.microsoft.com/office/drawing/2014/main" id="{B3F99479-247C-776A-DC35-A49306F49593}"/>
              </a:ext>
            </a:extLst>
          </p:cNvPr>
          <p:cNvGraphicFramePr>
            <a:graphicFrameLocks noGrp="1"/>
          </p:cNvGraphicFramePr>
          <p:nvPr>
            <p:extLst>
              <p:ext uri="{D42A27DB-BD31-4B8C-83A1-F6EECF244321}">
                <p14:modId xmlns:p14="http://schemas.microsoft.com/office/powerpoint/2010/main" val="3295941655"/>
              </p:ext>
            </p:extLst>
          </p:nvPr>
        </p:nvGraphicFramePr>
        <p:xfrm>
          <a:off x="5127624" y="823913"/>
          <a:ext cx="2844800" cy="5501916"/>
        </p:xfrm>
        <a:graphic>
          <a:graphicData uri="http://schemas.openxmlformats.org/drawingml/2006/table">
            <a:tbl>
              <a:tblPr>
                <a:tableStyleId>{5C22544A-7EE6-4342-B048-85BDC9FD1C3A}</a:tableStyleId>
              </a:tblPr>
              <a:tblGrid>
                <a:gridCol w="1037515">
                  <a:extLst>
                    <a:ext uri="{9D8B030D-6E8A-4147-A177-3AD203B41FA5}">
                      <a16:colId xmlns:a16="http://schemas.microsoft.com/office/drawing/2014/main" val="3446003705"/>
                    </a:ext>
                  </a:extLst>
                </a:gridCol>
                <a:gridCol w="546648">
                  <a:extLst>
                    <a:ext uri="{9D8B030D-6E8A-4147-A177-3AD203B41FA5}">
                      <a16:colId xmlns:a16="http://schemas.microsoft.com/office/drawing/2014/main" val="3357785703"/>
                    </a:ext>
                  </a:extLst>
                </a:gridCol>
                <a:gridCol w="479711">
                  <a:extLst>
                    <a:ext uri="{9D8B030D-6E8A-4147-A177-3AD203B41FA5}">
                      <a16:colId xmlns:a16="http://schemas.microsoft.com/office/drawing/2014/main" val="438328281"/>
                    </a:ext>
                  </a:extLst>
                </a:gridCol>
                <a:gridCol w="780926">
                  <a:extLst>
                    <a:ext uri="{9D8B030D-6E8A-4147-A177-3AD203B41FA5}">
                      <a16:colId xmlns:a16="http://schemas.microsoft.com/office/drawing/2014/main" val="1735102732"/>
                    </a:ext>
                  </a:extLst>
                </a:gridCol>
              </a:tblGrid>
              <a:tr h="449136">
                <a:tc>
                  <a:txBody>
                    <a:bodyPr/>
                    <a:lstStyle/>
                    <a:p>
                      <a:pPr algn="ctr" fontAlgn="ctr">
                        <a:buNone/>
                      </a:pPr>
                      <a:r>
                        <a:rPr lang="en-US" sz="600" u="none" strike="noStrike">
                          <a:effectLst/>
                        </a:rPr>
                        <a:t>Row Labels</a:t>
                      </a:r>
                      <a:endParaRPr lang="en-US" sz="600" b="1" i="0" u="none" strike="noStrike">
                        <a:solidFill>
                          <a:srgbClr val="000000"/>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Sum of Count Responses</a:t>
                      </a:r>
                      <a:endParaRPr lang="en-US" sz="600" b="1" i="0" u="none" strike="noStrike">
                        <a:solidFill>
                          <a:srgbClr val="000000"/>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Sum of Count Denials</a:t>
                      </a:r>
                      <a:endParaRPr lang="en-US" sz="600" b="1" i="0" u="none" strike="noStrike">
                        <a:solidFill>
                          <a:srgbClr val="000000"/>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Denial Percentage</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860026599"/>
                  </a:ext>
                </a:extLst>
              </a:tr>
              <a:tr h="112284">
                <a:tc>
                  <a:txBody>
                    <a:bodyPr/>
                    <a:lstStyle/>
                    <a:p>
                      <a:pPr algn="ctr" fontAlgn="ctr">
                        <a:buNone/>
                      </a:pPr>
                      <a:r>
                        <a:rPr lang="en-US" sz="600" u="none" strike="noStrike">
                          <a:effectLst/>
                        </a:rPr>
                        <a:t>AK</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28022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4307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15.4%</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883558160"/>
                  </a:ext>
                </a:extLst>
              </a:tr>
              <a:tr h="112284">
                <a:tc>
                  <a:txBody>
                    <a:bodyPr/>
                    <a:lstStyle/>
                    <a:p>
                      <a:pPr algn="ctr" fontAlgn="ctr">
                        <a:buNone/>
                      </a:pPr>
                      <a:r>
                        <a:rPr lang="en-US" sz="600" u="none" strike="noStrike">
                          <a:effectLst/>
                        </a:rPr>
                        <a:t>AL</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233996</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16023</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6.8%</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393451580"/>
                  </a:ext>
                </a:extLst>
              </a:tr>
              <a:tr h="112284">
                <a:tc>
                  <a:txBody>
                    <a:bodyPr/>
                    <a:lstStyle/>
                    <a:p>
                      <a:pPr algn="ctr" fontAlgn="ctr">
                        <a:buNone/>
                      </a:pPr>
                      <a:r>
                        <a:rPr lang="en-US" sz="600" u="none" strike="noStrike">
                          <a:effectLst/>
                        </a:rPr>
                        <a:t>AR</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253504</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18777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7.4%</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839974943"/>
                  </a:ext>
                </a:extLst>
              </a:tr>
              <a:tr h="112284">
                <a:tc>
                  <a:txBody>
                    <a:bodyPr/>
                    <a:lstStyle/>
                    <a:p>
                      <a:pPr algn="ctr" fontAlgn="ctr">
                        <a:buNone/>
                      </a:pPr>
                      <a:r>
                        <a:rPr lang="en-US" sz="600" u="none" strike="noStrike">
                          <a:effectLst/>
                        </a:rPr>
                        <a:t>AZ</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269477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22450</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8.3%</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365150026"/>
                  </a:ext>
                </a:extLst>
              </a:tr>
              <a:tr h="112284">
                <a:tc>
                  <a:txBody>
                    <a:bodyPr/>
                    <a:lstStyle/>
                    <a:p>
                      <a:pPr algn="ctr" fontAlgn="ctr">
                        <a:buNone/>
                      </a:pPr>
                      <a:r>
                        <a:rPr lang="en-US" sz="600" u="none" strike="noStrike">
                          <a:effectLst/>
                        </a:rPr>
                        <a:t>CA</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554076</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110645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20.0%</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746626560"/>
                  </a:ext>
                </a:extLst>
              </a:tr>
              <a:tr h="112284">
                <a:tc>
                  <a:txBody>
                    <a:bodyPr/>
                    <a:lstStyle/>
                    <a:p>
                      <a:pPr algn="ctr" fontAlgn="ctr">
                        <a:buNone/>
                      </a:pPr>
                      <a:r>
                        <a:rPr lang="en-US" sz="600" u="none" strike="noStrike">
                          <a:effectLst/>
                        </a:rPr>
                        <a:t>CO</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10633</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2004</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18.8%</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642803359"/>
                  </a:ext>
                </a:extLst>
              </a:tr>
              <a:tr h="112284">
                <a:tc>
                  <a:txBody>
                    <a:bodyPr/>
                    <a:lstStyle/>
                    <a:p>
                      <a:pPr algn="ctr" fontAlgn="ctr">
                        <a:buNone/>
                      </a:pPr>
                      <a:r>
                        <a:rPr lang="en-US" sz="600" u="none" strike="noStrike">
                          <a:effectLst/>
                        </a:rPr>
                        <a:t>CT</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39459</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6328</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16.0%</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137607469"/>
                  </a:ext>
                </a:extLst>
              </a:tr>
              <a:tr h="112284">
                <a:tc>
                  <a:txBody>
                    <a:bodyPr/>
                    <a:lstStyle/>
                    <a:p>
                      <a:pPr algn="ctr" fontAlgn="ctr">
                        <a:buNone/>
                      </a:pPr>
                      <a:r>
                        <a:rPr lang="en-US" sz="600" u="none" strike="noStrike">
                          <a:effectLst/>
                        </a:rPr>
                        <a:t>DE</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23037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1979</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8.6%</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410810068"/>
                  </a:ext>
                </a:extLst>
              </a:tr>
              <a:tr h="112284">
                <a:tc>
                  <a:txBody>
                    <a:bodyPr/>
                    <a:lstStyle/>
                    <a:p>
                      <a:pPr algn="ctr" fontAlgn="ctr">
                        <a:buNone/>
                      </a:pPr>
                      <a:r>
                        <a:rPr lang="en-US" sz="600" u="none" strike="noStrike">
                          <a:effectLst/>
                        </a:rPr>
                        <a:t>FL</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1961527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180065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9.2%</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842951511"/>
                  </a:ext>
                </a:extLst>
              </a:tr>
              <a:tr h="112284">
                <a:tc>
                  <a:txBody>
                    <a:bodyPr/>
                    <a:lstStyle/>
                    <a:p>
                      <a:pPr algn="ctr" fontAlgn="ctr">
                        <a:buNone/>
                      </a:pPr>
                      <a:r>
                        <a:rPr lang="en-US" sz="600" u="none" strike="noStrike">
                          <a:effectLst/>
                        </a:rPr>
                        <a:t>GA</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239141</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37066</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15.5%</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600888528"/>
                  </a:ext>
                </a:extLst>
              </a:tr>
              <a:tr h="112284">
                <a:tc>
                  <a:txBody>
                    <a:bodyPr/>
                    <a:lstStyle/>
                    <a:p>
                      <a:pPr algn="ctr" fontAlgn="ctr">
                        <a:buNone/>
                      </a:pPr>
                      <a:r>
                        <a:rPr lang="en-US" sz="600" u="none" strike="noStrike">
                          <a:effectLst/>
                        </a:rPr>
                        <a:t>HI</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2087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469</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22.5%</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538672924"/>
                  </a:ext>
                </a:extLst>
              </a:tr>
              <a:tr h="112284">
                <a:tc>
                  <a:txBody>
                    <a:bodyPr/>
                    <a:lstStyle/>
                    <a:p>
                      <a:pPr algn="ctr" fontAlgn="ctr">
                        <a:buNone/>
                      </a:pPr>
                      <a:r>
                        <a:rPr lang="en-US" sz="600" u="none" strike="noStrike">
                          <a:effectLst/>
                        </a:rPr>
                        <a:t>IA</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27015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3112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11.5%</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61461516"/>
                  </a:ext>
                </a:extLst>
              </a:tr>
              <a:tr h="112284">
                <a:tc>
                  <a:txBody>
                    <a:bodyPr/>
                    <a:lstStyle/>
                    <a:p>
                      <a:pPr algn="ctr" fontAlgn="ctr">
                        <a:buNone/>
                      </a:pPr>
                      <a:r>
                        <a:rPr lang="en-US" sz="600" u="none" strike="noStrike">
                          <a:effectLst/>
                        </a:rPr>
                        <a:t>ID</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15572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1013</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6.5%</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30275353"/>
                  </a:ext>
                </a:extLst>
              </a:tr>
              <a:tr h="112284">
                <a:tc>
                  <a:txBody>
                    <a:bodyPr/>
                    <a:lstStyle/>
                    <a:p>
                      <a:pPr algn="ctr" fontAlgn="ctr">
                        <a:buNone/>
                      </a:pPr>
                      <a:r>
                        <a:rPr lang="en-US" sz="600" u="none" strike="noStrike">
                          <a:effectLst/>
                        </a:rPr>
                        <a:t>IL</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248285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16947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6.8%</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385906950"/>
                  </a:ext>
                </a:extLst>
              </a:tr>
              <a:tr h="112284">
                <a:tc>
                  <a:txBody>
                    <a:bodyPr/>
                    <a:lstStyle/>
                    <a:p>
                      <a:pPr algn="ctr" fontAlgn="ctr">
                        <a:buNone/>
                      </a:pPr>
                      <a:r>
                        <a:rPr lang="en-US" sz="600" u="none" strike="noStrike">
                          <a:effectLst/>
                        </a:rPr>
                        <a:t>IN</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95916</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10932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11.4%</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523897042"/>
                  </a:ext>
                </a:extLst>
              </a:tr>
              <a:tr h="112284">
                <a:tc>
                  <a:txBody>
                    <a:bodyPr/>
                    <a:lstStyle/>
                    <a:p>
                      <a:pPr algn="ctr" fontAlgn="ctr">
                        <a:buNone/>
                      </a:pPr>
                      <a:r>
                        <a:rPr lang="en-US" sz="600" u="none" strike="noStrike">
                          <a:effectLst/>
                        </a:rPr>
                        <a:t>KS</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92828</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7016</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7.6%</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887081921"/>
                  </a:ext>
                </a:extLst>
              </a:tr>
              <a:tr h="112284">
                <a:tc>
                  <a:txBody>
                    <a:bodyPr/>
                    <a:lstStyle/>
                    <a:p>
                      <a:pPr algn="ctr" fontAlgn="ctr">
                        <a:buNone/>
                      </a:pPr>
                      <a:r>
                        <a:rPr lang="en-US" sz="600" u="none" strike="noStrike">
                          <a:effectLst/>
                        </a:rPr>
                        <a:t>KY</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3055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485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15.9%</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097726825"/>
                  </a:ext>
                </a:extLst>
              </a:tr>
              <a:tr h="112284">
                <a:tc>
                  <a:txBody>
                    <a:bodyPr/>
                    <a:lstStyle/>
                    <a:p>
                      <a:pPr algn="ctr" fontAlgn="ctr">
                        <a:buNone/>
                      </a:pPr>
                      <a:r>
                        <a:rPr lang="en-US" sz="600" u="none" strike="noStrike">
                          <a:effectLst/>
                        </a:rPr>
                        <a:t>LA</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85305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12132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14.2%</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671979058"/>
                  </a:ext>
                </a:extLst>
              </a:tr>
              <a:tr h="112284">
                <a:tc>
                  <a:txBody>
                    <a:bodyPr/>
                    <a:lstStyle/>
                    <a:p>
                      <a:pPr algn="ctr" fontAlgn="ctr">
                        <a:buNone/>
                      </a:pPr>
                      <a:r>
                        <a:rPr lang="en-US" sz="600" u="none" strike="noStrike">
                          <a:effectLst/>
                        </a:rPr>
                        <a:t>MA</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110</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20</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18.2%</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967534828"/>
                  </a:ext>
                </a:extLst>
              </a:tr>
              <a:tr h="112284">
                <a:tc>
                  <a:txBody>
                    <a:bodyPr/>
                    <a:lstStyle/>
                    <a:p>
                      <a:pPr algn="ctr" fontAlgn="ctr">
                        <a:buNone/>
                      </a:pPr>
                      <a:r>
                        <a:rPr lang="en-US" sz="600" u="none" strike="noStrike">
                          <a:effectLst/>
                        </a:rPr>
                        <a:t>MD</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13391</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1300</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9.7%</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800925036"/>
                  </a:ext>
                </a:extLst>
              </a:tr>
              <a:tr h="112284">
                <a:tc>
                  <a:txBody>
                    <a:bodyPr/>
                    <a:lstStyle/>
                    <a:p>
                      <a:pPr algn="ctr" fontAlgn="ctr">
                        <a:buNone/>
                      </a:pPr>
                      <a:r>
                        <a:rPr lang="en-US" sz="600" u="none" strike="noStrike">
                          <a:effectLst/>
                        </a:rPr>
                        <a:t>ME</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65955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5905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9.0%</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100240055"/>
                  </a:ext>
                </a:extLst>
              </a:tr>
              <a:tr h="112284">
                <a:tc>
                  <a:txBody>
                    <a:bodyPr/>
                    <a:lstStyle/>
                    <a:p>
                      <a:pPr algn="ctr" fontAlgn="ctr">
                        <a:buNone/>
                      </a:pPr>
                      <a:r>
                        <a:rPr lang="en-US" sz="600" u="none" strike="noStrike">
                          <a:effectLst/>
                        </a:rPr>
                        <a:t>MI</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24072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2240</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9.3%</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4274216892"/>
                  </a:ext>
                </a:extLst>
              </a:tr>
              <a:tr h="112284">
                <a:tc>
                  <a:txBody>
                    <a:bodyPr/>
                    <a:lstStyle/>
                    <a:p>
                      <a:pPr algn="ctr" fontAlgn="ctr">
                        <a:buNone/>
                      </a:pPr>
                      <a:r>
                        <a:rPr lang="en-US" sz="600" u="none" strike="noStrike">
                          <a:effectLst/>
                        </a:rPr>
                        <a:t>MN</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102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6.9%</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855517470"/>
                  </a:ext>
                </a:extLst>
              </a:tr>
              <a:tr h="112284">
                <a:tc>
                  <a:txBody>
                    <a:bodyPr/>
                    <a:lstStyle/>
                    <a:p>
                      <a:pPr algn="ctr" fontAlgn="ctr">
                        <a:buNone/>
                      </a:pPr>
                      <a:r>
                        <a:rPr lang="en-US" sz="600" u="none" strike="noStrike">
                          <a:effectLst/>
                        </a:rPr>
                        <a:t>MO</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46302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6199</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13.4%</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363972922"/>
                  </a:ext>
                </a:extLst>
              </a:tr>
              <a:tr h="112284">
                <a:tc>
                  <a:txBody>
                    <a:bodyPr/>
                    <a:lstStyle/>
                    <a:p>
                      <a:pPr algn="ctr" fontAlgn="ctr">
                        <a:buNone/>
                      </a:pPr>
                      <a:r>
                        <a:rPr lang="en-US" sz="600" u="none" strike="noStrike">
                          <a:effectLst/>
                        </a:rPr>
                        <a:t>MS</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88597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6466</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7.3%</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685853845"/>
                  </a:ext>
                </a:extLst>
              </a:tr>
              <a:tr h="112284">
                <a:tc>
                  <a:txBody>
                    <a:bodyPr/>
                    <a:lstStyle/>
                    <a:p>
                      <a:pPr algn="ctr" fontAlgn="ctr">
                        <a:buNone/>
                      </a:pPr>
                      <a:r>
                        <a:rPr lang="en-US" sz="600" u="none" strike="noStrike">
                          <a:effectLst/>
                        </a:rPr>
                        <a:t>NC</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125463</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13431</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10.7%</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889931727"/>
                  </a:ext>
                </a:extLst>
              </a:tr>
              <a:tr h="112284">
                <a:tc>
                  <a:txBody>
                    <a:bodyPr/>
                    <a:lstStyle/>
                    <a:p>
                      <a:pPr algn="ctr" fontAlgn="ctr">
                        <a:buNone/>
                      </a:pPr>
                      <a:r>
                        <a:rPr lang="en-US" sz="600" u="none" strike="noStrike">
                          <a:effectLst/>
                        </a:rPr>
                        <a:t>ND</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9499</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873</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9.2%</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4287440978"/>
                  </a:ext>
                </a:extLst>
              </a:tr>
              <a:tr h="112284">
                <a:tc>
                  <a:txBody>
                    <a:bodyPr/>
                    <a:lstStyle/>
                    <a:p>
                      <a:pPr algn="ctr" fontAlgn="ctr">
                        <a:buNone/>
                      </a:pPr>
                      <a:r>
                        <a:rPr lang="en-US" sz="600" u="none" strike="noStrike">
                          <a:effectLst/>
                        </a:rPr>
                        <a:t>NE</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211094</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16482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7.8%</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522614340"/>
                  </a:ext>
                </a:extLst>
              </a:tr>
              <a:tr h="112284">
                <a:tc>
                  <a:txBody>
                    <a:bodyPr/>
                    <a:lstStyle/>
                    <a:p>
                      <a:pPr algn="ctr" fontAlgn="ctr">
                        <a:buNone/>
                      </a:pPr>
                      <a:r>
                        <a:rPr lang="en-US" sz="600" u="none" strike="noStrike">
                          <a:effectLst/>
                        </a:rPr>
                        <a:t>NH</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26497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2494</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9.4%</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37772426"/>
                  </a:ext>
                </a:extLst>
              </a:tr>
              <a:tr h="112284">
                <a:tc>
                  <a:txBody>
                    <a:bodyPr/>
                    <a:lstStyle/>
                    <a:p>
                      <a:pPr algn="ctr" fontAlgn="ctr">
                        <a:buNone/>
                      </a:pPr>
                      <a:r>
                        <a:rPr lang="en-US" sz="600" u="none" strike="noStrike">
                          <a:effectLst/>
                        </a:rPr>
                        <a:t>NJ</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145294</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17260</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11.9%</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314543803"/>
                  </a:ext>
                </a:extLst>
              </a:tr>
              <a:tr h="112284">
                <a:tc>
                  <a:txBody>
                    <a:bodyPr/>
                    <a:lstStyle/>
                    <a:p>
                      <a:pPr algn="ctr" fontAlgn="ctr">
                        <a:buNone/>
                      </a:pPr>
                      <a:r>
                        <a:rPr lang="en-US" sz="600" u="none" strike="noStrike">
                          <a:effectLst/>
                        </a:rPr>
                        <a:t>NM</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58139</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7049</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12.1%</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869536810"/>
                  </a:ext>
                </a:extLst>
              </a:tr>
              <a:tr h="112284">
                <a:tc>
                  <a:txBody>
                    <a:bodyPr/>
                    <a:lstStyle/>
                    <a:p>
                      <a:pPr algn="ctr" fontAlgn="ctr">
                        <a:buNone/>
                      </a:pPr>
                      <a:r>
                        <a:rPr lang="en-US" sz="600" u="none" strike="noStrike">
                          <a:effectLst/>
                        </a:rPr>
                        <a:t>NV</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41133</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4632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11.3%</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912521491"/>
                  </a:ext>
                </a:extLst>
              </a:tr>
              <a:tr h="112284">
                <a:tc>
                  <a:txBody>
                    <a:bodyPr/>
                    <a:lstStyle/>
                    <a:p>
                      <a:pPr algn="ctr" fontAlgn="ctr">
                        <a:buNone/>
                      </a:pPr>
                      <a:r>
                        <a:rPr lang="en-US" sz="600" u="none" strike="noStrike">
                          <a:effectLst/>
                        </a:rPr>
                        <a:t>NY</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86005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7185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8.4%</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521276465"/>
                  </a:ext>
                </a:extLst>
              </a:tr>
              <a:tr h="112284">
                <a:tc>
                  <a:txBody>
                    <a:bodyPr/>
                    <a:lstStyle/>
                    <a:p>
                      <a:pPr algn="ctr" fontAlgn="ctr">
                        <a:buNone/>
                      </a:pPr>
                      <a:r>
                        <a:rPr lang="en-US" sz="600" u="none" strike="noStrike">
                          <a:effectLst/>
                        </a:rPr>
                        <a:t>OH</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45316</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7724</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17.0%</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374891636"/>
                  </a:ext>
                </a:extLst>
              </a:tr>
              <a:tr h="112284">
                <a:tc>
                  <a:txBody>
                    <a:bodyPr/>
                    <a:lstStyle/>
                    <a:p>
                      <a:pPr algn="ctr" fontAlgn="ctr">
                        <a:buNone/>
                      </a:pPr>
                      <a:r>
                        <a:rPr lang="en-US" sz="600" u="none" strike="noStrike">
                          <a:effectLst/>
                        </a:rPr>
                        <a:t>OK</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62658</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3574</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5.7%</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491059272"/>
                  </a:ext>
                </a:extLst>
              </a:tr>
              <a:tr h="112284">
                <a:tc>
                  <a:txBody>
                    <a:bodyPr/>
                    <a:lstStyle/>
                    <a:p>
                      <a:pPr algn="ctr" fontAlgn="ctr">
                        <a:buNone/>
                      </a:pPr>
                      <a:r>
                        <a:rPr lang="en-US" sz="600" u="none" strike="noStrike">
                          <a:effectLst/>
                        </a:rPr>
                        <a:t>OR</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53972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3521</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6.5%</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707531163"/>
                  </a:ext>
                </a:extLst>
              </a:tr>
              <a:tr h="112284">
                <a:tc>
                  <a:txBody>
                    <a:bodyPr/>
                    <a:lstStyle/>
                    <a:p>
                      <a:pPr algn="ctr" fontAlgn="ctr">
                        <a:buNone/>
                      </a:pPr>
                      <a:r>
                        <a:rPr lang="en-US" sz="600" u="none" strike="noStrike">
                          <a:effectLst/>
                        </a:rPr>
                        <a:t>PA</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172778</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14753</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8.5%</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665471808"/>
                  </a:ext>
                </a:extLst>
              </a:tr>
              <a:tr h="112284">
                <a:tc>
                  <a:txBody>
                    <a:bodyPr/>
                    <a:lstStyle/>
                    <a:p>
                      <a:pPr algn="ctr" fontAlgn="ctr">
                        <a:buNone/>
                      </a:pPr>
                      <a:r>
                        <a:rPr lang="en-US" sz="600" u="none" strike="noStrike">
                          <a:effectLst/>
                        </a:rPr>
                        <a:t>SC</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101991</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6573</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6.4%</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2028173147"/>
                  </a:ext>
                </a:extLst>
              </a:tr>
              <a:tr h="112284">
                <a:tc>
                  <a:txBody>
                    <a:bodyPr/>
                    <a:lstStyle/>
                    <a:p>
                      <a:pPr algn="ctr" fontAlgn="ctr">
                        <a:buNone/>
                      </a:pPr>
                      <a:r>
                        <a:rPr lang="en-US" sz="600" u="none" strike="noStrike">
                          <a:effectLst/>
                        </a:rPr>
                        <a:t>TN</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536791</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48753</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9.1%</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961172044"/>
                  </a:ext>
                </a:extLst>
              </a:tr>
              <a:tr h="112284">
                <a:tc>
                  <a:txBody>
                    <a:bodyPr/>
                    <a:lstStyle/>
                    <a:p>
                      <a:pPr algn="ctr" fontAlgn="ctr">
                        <a:buNone/>
                      </a:pPr>
                      <a:r>
                        <a:rPr lang="en-US" sz="600" u="none" strike="noStrike">
                          <a:effectLst/>
                        </a:rPr>
                        <a:t>TX</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281519</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20137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7.2%</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604822731"/>
                  </a:ext>
                </a:extLst>
              </a:tr>
              <a:tr h="112284">
                <a:tc>
                  <a:txBody>
                    <a:bodyPr/>
                    <a:lstStyle/>
                    <a:p>
                      <a:pPr algn="ctr" fontAlgn="ctr">
                        <a:buNone/>
                      </a:pPr>
                      <a:r>
                        <a:rPr lang="en-US" sz="600" u="none" strike="noStrike">
                          <a:effectLst/>
                        </a:rPr>
                        <a:t>UT</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94869</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8282</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8.7%</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41441831"/>
                  </a:ext>
                </a:extLst>
              </a:tr>
              <a:tr h="112284">
                <a:tc>
                  <a:txBody>
                    <a:bodyPr/>
                    <a:lstStyle/>
                    <a:p>
                      <a:pPr algn="ctr" fontAlgn="ctr">
                        <a:buNone/>
                      </a:pPr>
                      <a:r>
                        <a:rPr lang="en-US" sz="600" u="none" strike="noStrike">
                          <a:effectLst/>
                        </a:rPr>
                        <a:t>VA</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144693</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17390</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12.0%</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468141736"/>
                  </a:ext>
                </a:extLst>
              </a:tr>
              <a:tr h="112284">
                <a:tc>
                  <a:txBody>
                    <a:bodyPr/>
                    <a:lstStyle/>
                    <a:p>
                      <a:pPr algn="ctr" fontAlgn="ctr">
                        <a:buNone/>
                      </a:pPr>
                      <a:r>
                        <a:rPr lang="en-US" sz="600" u="none" strike="noStrike">
                          <a:effectLst/>
                        </a:rPr>
                        <a:t>VT</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901</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37</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4.1%</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913929375"/>
                  </a:ext>
                </a:extLst>
              </a:tr>
              <a:tr h="112284">
                <a:tc>
                  <a:txBody>
                    <a:bodyPr/>
                    <a:lstStyle/>
                    <a:p>
                      <a:pPr algn="ctr" fontAlgn="ctr">
                        <a:buNone/>
                      </a:pPr>
                      <a:r>
                        <a:rPr lang="en-US" sz="600" u="none" strike="noStrike">
                          <a:effectLst/>
                        </a:rPr>
                        <a:t>WA</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5069</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1056</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20.8%</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1440790603"/>
                  </a:ext>
                </a:extLst>
              </a:tr>
              <a:tr h="112284">
                <a:tc>
                  <a:txBody>
                    <a:bodyPr/>
                    <a:lstStyle/>
                    <a:p>
                      <a:pPr algn="ctr" fontAlgn="ctr">
                        <a:buNone/>
                      </a:pPr>
                      <a:r>
                        <a:rPr lang="en-US" sz="600" u="none" strike="noStrike">
                          <a:effectLst/>
                        </a:rPr>
                        <a:t>WY</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22885</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3456</a:t>
                      </a:r>
                      <a:endParaRPr lang="en-US" sz="600" b="0" i="0" u="none" strike="noStrike">
                        <a:solidFill>
                          <a:srgbClr val="0078BF"/>
                        </a:solidFill>
                        <a:effectLst/>
                        <a:latin typeface="Helvetica Neue" panose="02000503000000020004" pitchFamily="2" charset="0"/>
                      </a:endParaRPr>
                    </a:p>
                  </a:txBody>
                  <a:tcPr marL="5698" marR="5698" marT="5698" marB="0" anchor="ctr"/>
                </a:tc>
                <a:tc>
                  <a:txBody>
                    <a:bodyPr/>
                    <a:lstStyle/>
                    <a:p>
                      <a:pPr algn="ctr" fontAlgn="ctr">
                        <a:buNone/>
                      </a:pPr>
                      <a:r>
                        <a:rPr lang="en-US" sz="600" u="none" strike="noStrike">
                          <a:effectLst/>
                        </a:rPr>
                        <a:t>15.1%</a:t>
                      </a:r>
                      <a:endParaRPr lang="en-US" sz="600" b="0" i="0" u="none" strike="noStrike">
                        <a:solidFill>
                          <a:srgbClr val="000000"/>
                        </a:solidFill>
                        <a:effectLst/>
                        <a:latin typeface="Helvetica Neue" panose="02000503000000020004" pitchFamily="2" charset="0"/>
                      </a:endParaRPr>
                    </a:p>
                  </a:txBody>
                  <a:tcPr marL="5698" marR="5698" marT="5698" marB="0" anchor="ctr"/>
                </a:tc>
                <a:extLst>
                  <a:ext uri="{0D108BD9-81ED-4DB2-BD59-A6C34878D82A}">
                    <a16:rowId xmlns:a16="http://schemas.microsoft.com/office/drawing/2014/main" val="3382027563"/>
                  </a:ext>
                </a:extLst>
              </a:tr>
            </a:tbl>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D3CD-55FE-8E12-076D-16E986ACE709}"/>
              </a:ext>
            </a:extLst>
          </p:cNvPr>
          <p:cNvSpPr>
            <a:spLocks noGrp="1"/>
          </p:cNvSpPr>
          <p:nvPr>
            <p:ph type="title"/>
          </p:nvPr>
        </p:nvSpPr>
        <p:spPr/>
        <p:txBody>
          <a:bodyPr/>
          <a:lstStyle/>
          <a:p>
            <a:r>
              <a:rPr lang="en-US"/>
              <a:t>DENIAL TYPES BY SERVICE</a:t>
            </a:r>
          </a:p>
        </p:txBody>
      </p:sp>
      <p:sp>
        <p:nvSpPr>
          <p:cNvPr id="4" name="Slide Number Placeholder 3">
            <a:extLst>
              <a:ext uri="{FF2B5EF4-FFF2-40B4-BE49-F238E27FC236}">
                <a16:creationId xmlns:a16="http://schemas.microsoft.com/office/drawing/2014/main" id="{C5C10ACF-331E-6AC3-9ECD-A2E1EFF8B64C}"/>
              </a:ext>
            </a:extLst>
          </p:cNvPr>
          <p:cNvSpPr>
            <a:spLocks noGrp="1"/>
          </p:cNvSpPr>
          <p:nvPr>
            <p:ph type="sldNum" sz="quarter" idx="12"/>
          </p:nvPr>
        </p:nvSpPr>
        <p:spPr/>
        <p:txBody>
          <a:bodyPr/>
          <a:lstStyle/>
          <a:p>
            <a:fld id="{B2FA00B0-8C0B-224D-A4A8-A7836BC767F8}" type="slidenum">
              <a:rPr lang="en-US" smtClean="0"/>
              <a:t>57</a:t>
            </a:fld>
            <a:endParaRPr lang="en-US"/>
          </a:p>
        </p:txBody>
      </p:sp>
    </p:spTree>
    <p:extLst>
      <p:ext uri="{BB962C8B-B14F-4D97-AF65-F5344CB8AC3E}">
        <p14:creationId xmlns:p14="http://schemas.microsoft.com/office/powerpoint/2010/main" val="3729144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CC456-D6E7-C1A0-BDD5-0C3128326814}"/>
              </a:ext>
            </a:extLst>
          </p:cNvPr>
          <p:cNvSpPr>
            <a:spLocks noGrp="1"/>
          </p:cNvSpPr>
          <p:nvPr>
            <p:ph type="title"/>
          </p:nvPr>
        </p:nvSpPr>
        <p:spPr/>
        <p:txBody>
          <a:bodyPr/>
          <a:lstStyle/>
          <a:p>
            <a:r>
              <a:rPr lang="en-US" dirty="0"/>
              <a:t>Denial Types: Radiation 2025-2026 (Most data is old codes)</a:t>
            </a:r>
          </a:p>
        </p:txBody>
      </p:sp>
      <p:graphicFrame>
        <p:nvGraphicFramePr>
          <p:cNvPr id="4" name="Table 3">
            <a:extLst>
              <a:ext uri="{FF2B5EF4-FFF2-40B4-BE49-F238E27FC236}">
                <a16:creationId xmlns:a16="http://schemas.microsoft.com/office/drawing/2014/main" id="{BFB6FAFE-7358-77BD-2771-0E111A2A76C4}"/>
              </a:ext>
            </a:extLst>
          </p:cNvPr>
          <p:cNvGraphicFramePr>
            <a:graphicFrameLocks noGrp="1"/>
          </p:cNvGraphicFramePr>
          <p:nvPr>
            <p:extLst>
              <p:ext uri="{D42A27DB-BD31-4B8C-83A1-F6EECF244321}">
                <p14:modId xmlns:p14="http://schemas.microsoft.com/office/powerpoint/2010/main" val="1247604303"/>
              </p:ext>
            </p:extLst>
          </p:nvPr>
        </p:nvGraphicFramePr>
        <p:xfrm>
          <a:off x="1410346" y="1751307"/>
          <a:ext cx="9144000" cy="4014061"/>
        </p:xfrm>
        <a:graphic>
          <a:graphicData uri="http://schemas.openxmlformats.org/drawingml/2006/table">
            <a:tbl>
              <a:tblPr>
                <a:tableStyleId>{5C22544A-7EE6-4342-B048-85BDC9FD1C3A}</a:tableStyleId>
              </a:tblPr>
              <a:tblGrid>
                <a:gridCol w="778864">
                  <a:extLst>
                    <a:ext uri="{9D8B030D-6E8A-4147-A177-3AD203B41FA5}">
                      <a16:colId xmlns:a16="http://schemas.microsoft.com/office/drawing/2014/main" val="952903400"/>
                    </a:ext>
                  </a:extLst>
                </a:gridCol>
                <a:gridCol w="5799272">
                  <a:extLst>
                    <a:ext uri="{9D8B030D-6E8A-4147-A177-3AD203B41FA5}">
                      <a16:colId xmlns:a16="http://schemas.microsoft.com/office/drawing/2014/main" val="2800652771"/>
                    </a:ext>
                  </a:extLst>
                </a:gridCol>
                <a:gridCol w="959591">
                  <a:extLst>
                    <a:ext uri="{9D8B030D-6E8A-4147-A177-3AD203B41FA5}">
                      <a16:colId xmlns:a16="http://schemas.microsoft.com/office/drawing/2014/main" val="2123633707"/>
                    </a:ext>
                  </a:extLst>
                </a:gridCol>
                <a:gridCol w="1606273">
                  <a:extLst>
                    <a:ext uri="{9D8B030D-6E8A-4147-A177-3AD203B41FA5}">
                      <a16:colId xmlns:a16="http://schemas.microsoft.com/office/drawing/2014/main" val="381499991"/>
                    </a:ext>
                  </a:extLst>
                </a:gridCol>
              </a:tblGrid>
              <a:tr h="269601">
                <a:tc>
                  <a:txBody>
                    <a:bodyPr/>
                    <a:lstStyle/>
                    <a:p>
                      <a:pPr algn="l" rtl="0" fontAlgn="t">
                        <a:buNone/>
                      </a:pPr>
                      <a:r>
                        <a:rPr lang="en-US" sz="800" u="none" strike="noStrike">
                          <a:effectLst/>
                        </a:rPr>
                        <a:t>Code</a:t>
                      </a:r>
                      <a:endParaRPr lang="en-US" sz="800" b="1" i="0" u="none" strike="noStrike">
                        <a:solidFill>
                          <a:srgbClr val="FFFFFF"/>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Definition</a:t>
                      </a:r>
                      <a:endParaRPr lang="en-US" sz="800" b="1" i="0" u="none" strike="noStrike">
                        <a:solidFill>
                          <a:srgbClr val="FFFFFF"/>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lineitems</a:t>
                      </a:r>
                      <a:endParaRPr lang="en-US" sz="800" b="1" i="0" u="none" strike="noStrike">
                        <a:solidFill>
                          <a:srgbClr val="FFFFFF"/>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Category</a:t>
                      </a:r>
                      <a:endParaRPr lang="en-US" sz="800" b="1" i="0" u="none" strike="noStrike">
                        <a:solidFill>
                          <a:srgbClr val="FFFFFF"/>
                        </a:solidFill>
                        <a:effectLst/>
                        <a:latin typeface="Tahoma" panose="020B0604030504040204" pitchFamily="34" charset="0"/>
                      </a:endParaRPr>
                    </a:p>
                  </a:txBody>
                  <a:tcPr marL="9525" marR="9525" marT="9525" marB="0"/>
                </a:tc>
                <a:extLst>
                  <a:ext uri="{0D108BD9-81ED-4DB2-BD59-A6C34878D82A}">
                    <a16:rowId xmlns:a16="http://schemas.microsoft.com/office/drawing/2014/main" val="651340689"/>
                  </a:ext>
                </a:extLst>
              </a:tr>
              <a:tr h="374446">
                <a:tc>
                  <a:txBody>
                    <a:bodyPr/>
                    <a:lstStyle/>
                    <a:p>
                      <a:pPr algn="ctr" rtl="0" fontAlgn="ctr">
                        <a:buNone/>
                      </a:pPr>
                      <a:r>
                        <a:rPr lang="en-US" sz="800" u="none" strike="noStrike">
                          <a:effectLst/>
                        </a:rPr>
                        <a:t>16</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Claim/service lacks information or has submission/billing error(s) which is needed for adjudication.</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28,327</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Radiation</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2254249153"/>
                  </a:ext>
                </a:extLst>
              </a:tr>
              <a:tr h="374446">
                <a:tc>
                  <a:txBody>
                    <a:bodyPr/>
                    <a:lstStyle/>
                    <a:p>
                      <a:pPr algn="ctr" rtl="0" fontAlgn="ctr">
                        <a:buNone/>
                      </a:pPr>
                      <a:r>
                        <a:rPr lang="en-US" sz="800" u="none" strike="noStrike">
                          <a:effectLst/>
                        </a:rPr>
                        <a:t>197</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Precertification/authorization/notification absent.</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24,515</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Radiation</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108062513"/>
                  </a:ext>
                </a:extLst>
              </a:tr>
              <a:tr h="374446">
                <a:tc>
                  <a:txBody>
                    <a:bodyPr/>
                    <a:lstStyle/>
                    <a:p>
                      <a:pPr algn="ctr" rtl="0" fontAlgn="ctr">
                        <a:buNone/>
                      </a:pPr>
                      <a:r>
                        <a:rPr lang="en-US" sz="800" u="none" strike="noStrike">
                          <a:effectLst/>
                        </a:rPr>
                        <a:t>4</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The procedure code is inconsistent with the modifier used or a required modifier is missing.</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18,585</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Radiation</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1660739255"/>
                  </a:ext>
                </a:extLst>
              </a:tr>
              <a:tr h="374446">
                <a:tc>
                  <a:txBody>
                    <a:bodyPr/>
                    <a:lstStyle/>
                    <a:p>
                      <a:pPr algn="ctr" rtl="0" fontAlgn="ctr">
                        <a:buNone/>
                      </a:pPr>
                      <a:r>
                        <a:rPr lang="en-US" sz="800" u="none" strike="noStrike">
                          <a:effectLst/>
                        </a:rPr>
                        <a:t>97</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The benefit for this service is included in the payment/allowance for another service/procedure that has already been adjudicated.</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18,374</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Radiation</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483103398"/>
                  </a:ext>
                </a:extLst>
              </a:tr>
              <a:tr h="374446">
                <a:tc>
                  <a:txBody>
                    <a:bodyPr/>
                    <a:lstStyle/>
                    <a:p>
                      <a:pPr algn="ctr" rtl="0" fontAlgn="ctr">
                        <a:buNone/>
                      </a:pPr>
                      <a:r>
                        <a:rPr lang="en-US" sz="800" u="none" strike="noStrike">
                          <a:effectLst/>
                        </a:rPr>
                        <a:t>252</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An attachment/other documentation is required to adjudicate this claim/service.</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13,384</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Radiation</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854849589"/>
                  </a:ext>
                </a:extLst>
              </a:tr>
              <a:tr h="374446">
                <a:tc>
                  <a:txBody>
                    <a:bodyPr/>
                    <a:lstStyle/>
                    <a:p>
                      <a:pPr algn="ctr" rtl="0" fontAlgn="ctr">
                        <a:buNone/>
                      </a:pPr>
                      <a:r>
                        <a:rPr lang="en-US" sz="800" u="none" strike="noStrike">
                          <a:effectLst/>
                        </a:rPr>
                        <a:t>96</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Non-covered charge(s).</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10,724</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Radiation</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2428029215"/>
                  </a:ext>
                </a:extLst>
              </a:tr>
              <a:tr h="374446">
                <a:tc>
                  <a:txBody>
                    <a:bodyPr/>
                    <a:lstStyle/>
                    <a:p>
                      <a:pPr algn="ctr" rtl="0" fontAlgn="ctr">
                        <a:buNone/>
                      </a:pPr>
                      <a:r>
                        <a:rPr lang="en-US" sz="800" u="none" strike="noStrike">
                          <a:effectLst/>
                        </a:rPr>
                        <a:t>B13</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Previously paid. Payment for this claim/service may have been provided in a previous payment.</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8,923</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Radiation</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2196994078"/>
                  </a:ext>
                </a:extLst>
              </a:tr>
              <a:tr h="374446">
                <a:tc>
                  <a:txBody>
                    <a:bodyPr/>
                    <a:lstStyle/>
                    <a:p>
                      <a:pPr algn="ctr" rtl="0" fontAlgn="ctr">
                        <a:buNone/>
                      </a:pPr>
                      <a:r>
                        <a:rPr lang="en-US" sz="800" u="none" strike="noStrike">
                          <a:effectLst/>
                        </a:rPr>
                        <a:t>22</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This care may be covered by another payer per coordination of benefits.</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7,139</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Radiation</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1761912430"/>
                  </a:ext>
                </a:extLst>
              </a:tr>
              <a:tr h="374446">
                <a:tc>
                  <a:txBody>
                    <a:bodyPr/>
                    <a:lstStyle/>
                    <a:p>
                      <a:pPr algn="ctr" rtl="0" fontAlgn="ctr">
                        <a:buNone/>
                      </a:pPr>
                      <a:r>
                        <a:rPr lang="en-US" sz="800" u="none" strike="noStrike">
                          <a:effectLst/>
                        </a:rPr>
                        <a:t>B11</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The claim/service has been transferred to the proper payer/processor for processing. Claim/service not covered by this payer/processor.</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6,939</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Radiation</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2367301348"/>
                  </a:ext>
                </a:extLst>
              </a:tr>
              <a:tr h="374446">
                <a:tc>
                  <a:txBody>
                    <a:bodyPr/>
                    <a:lstStyle/>
                    <a:p>
                      <a:pPr algn="ctr" rtl="0" fontAlgn="ctr">
                        <a:buNone/>
                      </a:pPr>
                      <a:r>
                        <a:rPr lang="en-US" sz="800" u="none" strike="noStrike">
                          <a:effectLst/>
                        </a:rPr>
                        <a:t>109</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Claim/service not covered by this payer/contractor. You must send the claim/service to the correct payer/contractor.</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6,688</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Radiation</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2908020532"/>
                  </a:ext>
                </a:extLst>
              </a:tr>
            </a:tbl>
          </a:graphicData>
        </a:graphic>
      </p:graphicFrame>
    </p:spTree>
    <p:extLst>
      <p:ext uri="{BB962C8B-B14F-4D97-AF65-F5344CB8AC3E}">
        <p14:creationId xmlns:p14="http://schemas.microsoft.com/office/powerpoint/2010/main" val="254290056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1C82FD-F2E7-CAC7-4907-0BF6675DB41B}"/>
              </a:ext>
            </a:extLst>
          </p:cNvPr>
          <p:cNvSpPr>
            <a:spLocks noGrp="1"/>
          </p:cNvSpPr>
          <p:nvPr>
            <p:ph type="title"/>
          </p:nvPr>
        </p:nvSpPr>
        <p:spPr/>
        <p:txBody>
          <a:bodyPr/>
          <a:lstStyle/>
          <a:p>
            <a:r>
              <a:rPr lang="en-US"/>
              <a:t>Denial</a:t>
            </a:r>
            <a:r>
              <a:rPr lang="en-US" spc="-71"/>
              <a:t> </a:t>
            </a:r>
            <a:r>
              <a:rPr lang="en-US" spc="-20"/>
              <a:t>Types</a:t>
            </a:r>
            <a:r>
              <a:rPr lang="en-US" spc="-65"/>
              <a:t>: </a:t>
            </a:r>
            <a:r>
              <a:rPr lang="en-US" spc="-11"/>
              <a:t>Imaging 2025-2026 </a:t>
            </a:r>
            <a:endParaRPr lang="en-US"/>
          </a:p>
        </p:txBody>
      </p:sp>
      <p:graphicFrame>
        <p:nvGraphicFramePr>
          <p:cNvPr id="4" name="Table 3">
            <a:extLst>
              <a:ext uri="{FF2B5EF4-FFF2-40B4-BE49-F238E27FC236}">
                <a16:creationId xmlns:a16="http://schemas.microsoft.com/office/drawing/2014/main" id="{D8FA9BF5-6516-AF46-087E-370B80458959}"/>
              </a:ext>
            </a:extLst>
          </p:cNvPr>
          <p:cNvGraphicFramePr>
            <a:graphicFrameLocks noGrp="1"/>
          </p:cNvGraphicFramePr>
          <p:nvPr>
            <p:extLst>
              <p:ext uri="{D42A27DB-BD31-4B8C-83A1-F6EECF244321}">
                <p14:modId xmlns:p14="http://schemas.microsoft.com/office/powerpoint/2010/main" val="684821196"/>
              </p:ext>
            </p:extLst>
          </p:nvPr>
        </p:nvGraphicFramePr>
        <p:xfrm>
          <a:off x="929898" y="1627322"/>
          <a:ext cx="8772040" cy="3969813"/>
        </p:xfrm>
        <a:graphic>
          <a:graphicData uri="http://schemas.openxmlformats.org/drawingml/2006/table">
            <a:tbl>
              <a:tblPr>
                <a:tableStyleId>{5C22544A-7EE6-4342-B048-85BDC9FD1C3A}</a:tableStyleId>
              </a:tblPr>
              <a:tblGrid>
                <a:gridCol w="747181">
                  <a:extLst>
                    <a:ext uri="{9D8B030D-6E8A-4147-A177-3AD203B41FA5}">
                      <a16:colId xmlns:a16="http://schemas.microsoft.com/office/drawing/2014/main" val="3719244604"/>
                    </a:ext>
                  </a:extLst>
                </a:gridCol>
                <a:gridCol w="5563370">
                  <a:extLst>
                    <a:ext uri="{9D8B030D-6E8A-4147-A177-3AD203B41FA5}">
                      <a16:colId xmlns:a16="http://schemas.microsoft.com/office/drawing/2014/main" val="3117423399"/>
                    </a:ext>
                  </a:extLst>
                </a:gridCol>
                <a:gridCol w="920556">
                  <a:extLst>
                    <a:ext uri="{9D8B030D-6E8A-4147-A177-3AD203B41FA5}">
                      <a16:colId xmlns:a16="http://schemas.microsoft.com/office/drawing/2014/main" val="3623284061"/>
                    </a:ext>
                  </a:extLst>
                </a:gridCol>
                <a:gridCol w="1540933">
                  <a:extLst>
                    <a:ext uri="{9D8B030D-6E8A-4147-A177-3AD203B41FA5}">
                      <a16:colId xmlns:a16="http://schemas.microsoft.com/office/drawing/2014/main" val="3687490690"/>
                    </a:ext>
                  </a:extLst>
                </a:gridCol>
              </a:tblGrid>
              <a:tr h="262007">
                <a:tc>
                  <a:txBody>
                    <a:bodyPr/>
                    <a:lstStyle/>
                    <a:p>
                      <a:pPr algn="l" rtl="0" fontAlgn="t">
                        <a:buNone/>
                      </a:pPr>
                      <a:r>
                        <a:rPr lang="en-US" sz="800" u="none" strike="noStrike">
                          <a:effectLst/>
                        </a:rPr>
                        <a:t>Code</a:t>
                      </a:r>
                      <a:endParaRPr lang="en-US" sz="800" b="1" i="0" u="none" strike="noStrike">
                        <a:solidFill>
                          <a:srgbClr val="FFFFFF"/>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Definition</a:t>
                      </a:r>
                      <a:endParaRPr lang="en-US" sz="800" b="1" i="0" u="none" strike="noStrike">
                        <a:solidFill>
                          <a:srgbClr val="FFFFFF"/>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lineitems</a:t>
                      </a:r>
                      <a:endParaRPr lang="en-US" sz="800" b="1" i="0" u="none" strike="noStrike">
                        <a:solidFill>
                          <a:srgbClr val="FFFFFF"/>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Category</a:t>
                      </a:r>
                      <a:endParaRPr lang="en-US" sz="800" b="1" i="0" u="none" strike="noStrike">
                        <a:solidFill>
                          <a:srgbClr val="FFFFFF"/>
                        </a:solidFill>
                        <a:effectLst/>
                        <a:latin typeface="Tahoma" panose="020B0604030504040204" pitchFamily="34" charset="0"/>
                      </a:endParaRPr>
                    </a:p>
                  </a:txBody>
                  <a:tcPr marL="9525" marR="9525" marT="9525" marB="0"/>
                </a:tc>
                <a:extLst>
                  <a:ext uri="{0D108BD9-81ED-4DB2-BD59-A6C34878D82A}">
                    <a16:rowId xmlns:a16="http://schemas.microsoft.com/office/drawing/2014/main" val="1306290721"/>
                  </a:ext>
                </a:extLst>
              </a:tr>
              <a:tr h="363898">
                <a:tc>
                  <a:txBody>
                    <a:bodyPr/>
                    <a:lstStyle/>
                    <a:p>
                      <a:pPr algn="ctr" rtl="0" fontAlgn="ctr">
                        <a:buNone/>
                      </a:pPr>
                      <a:r>
                        <a:rPr lang="en-US" sz="800" u="none" strike="noStrike">
                          <a:effectLst/>
                        </a:rPr>
                        <a:t>197</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Precertification/authorization/notification absent.</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18,490</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Imaging</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20686645"/>
                  </a:ext>
                </a:extLst>
              </a:tr>
              <a:tr h="363898">
                <a:tc>
                  <a:txBody>
                    <a:bodyPr/>
                    <a:lstStyle/>
                    <a:p>
                      <a:pPr algn="ctr" rtl="0" fontAlgn="ctr">
                        <a:buNone/>
                      </a:pPr>
                      <a:r>
                        <a:rPr lang="en-US" sz="800" u="none" strike="noStrike">
                          <a:effectLst/>
                        </a:rPr>
                        <a:t>97</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The benefit for this service is included in the payment/allowance for another service/procedure that has already been adjudicated.</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18,264</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Imaging</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903674623"/>
                  </a:ext>
                </a:extLst>
              </a:tr>
              <a:tr h="363898">
                <a:tc>
                  <a:txBody>
                    <a:bodyPr/>
                    <a:lstStyle/>
                    <a:p>
                      <a:pPr algn="ctr" rtl="0" fontAlgn="ctr">
                        <a:buNone/>
                      </a:pPr>
                      <a:r>
                        <a:rPr lang="en-US" sz="800" u="none" strike="noStrike">
                          <a:effectLst/>
                        </a:rPr>
                        <a:t>16</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Claim/service lacks information or has submission/billing error(s) which is needed for adjudication.</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16,933</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Imaging</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467493168"/>
                  </a:ext>
                </a:extLst>
              </a:tr>
              <a:tr h="432724">
                <a:tc>
                  <a:txBody>
                    <a:bodyPr/>
                    <a:lstStyle/>
                    <a:p>
                      <a:pPr algn="ctr" rtl="0" fontAlgn="ctr">
                        <a:buNone/>
                      </a:pPr>
                      <a:r>
                        <a:rPr lang="en-US" sz="800" u="none" strike="noStrike">
                          <a:effectLst/>
                        </a:rPr>
                        <a:t>59</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Processed based on multiple or concurrent procedure rules. (For example multiple surgery or diagnostic imaging, concurrent anesthesia.) Note: Refer to the 835 Healthcare Policy Identification Segment (loop 2110 Service Payment Information  REF), if present.</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15,544</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Imaging</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97665209"/>
                  </a:ext>
                </a:extLst>
              </a:tr>
              <a:tr h="363898">
                <a:tc>
                  <a:txBody>
                    <a:bodyPr/>
                    <a:lstStyle/>
                    <a:p>
                      <a:pPr algn="ctr" rtl="0" fontAlgn="ctr">
                        <a:buNone/>
                      </a:pPr>
                      <a:r>
                        <a:rPr lang="en-US" sz="800" u="none" strike="noStrike">
                          <a:effectLst/>
                        </a:rPr>
                        <a:t>252</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An attachment/other documentation is required to adjudicate this claim/service.</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9,633</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Imaging</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1410933781"/>
                  </a:ext>
                </a:extLst>
              </a:tr>
              <a:tr h="363898">
                <a:tc>
                  <a:txBody>
                    <a:bodyPr/>
                    <a:lstStyle/>
                    <a:p>
                      <a:pPr algn="ctr" rtl="0" fontAlgn="ctr">
                        <a:buNone/>
                      </a:pPr>
                      <a:r>
                        <a:rPr lang="en-US" sz="800" u="none" strike="noStrike">
                          <a:effectLst/>
                        </a:rPr>
                        <a:t>96</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Non-covered charge(s).</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8,293</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Imaging</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130042247"/>
                  </a:ext>
                </a:extLst>
              </a:tr>
              <a:tr h="363898">
                <a:tc>
                  <a:txBody>
                    <a:bodyPr/>
                    <a:lstStyle/>
                    <a:p>
                      <a:pPr algn="ctr" rtl="0" fontAlgn="ctr">
                        <a:buNone/>
                      </a:pPr>
                      <a:r>
                        <a:rPr lang="en-US" sz="800" u="none" strike="noStrike">
                          <a:effectLst/>
                        </a:rPr>
                        <a:t>B13</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Previously paid. Payment for this claim/service may have been provided in a previous payment.</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7,129</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Imaging</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094422228"/>
                  </a:ext>
                </a:extLst>
              </a:tr>
              <a:tr h="363898">
                <a:tc>
                  <a:txBody>
                    <a:bodyPr/>
                    <a:lstStyle/>
                    <a:p>
                      <a:pPr algn="ctr" rtl="0" fontAlgn="ctr">
                        <a:buNone/>
                      </a:pPr>
                      <a:r>
                        <a:rPr lang="en-US" sz="800" u="none" strike="noStrike">
                          <a:effectLst/>
                        </a:rPr>
                        <a:t>29</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The time limit for filing has expired.</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6,252</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Imaging</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920404839"/>
                  </a:ext>
                </a:extLst>
              </a:tr>
              <a:tr h="363898">
                <a:tc>
                  <a:txBody>
                    <a:bodyPr/>
                    <a:lstStyle/>
                    <a:p>
                      <a:pPr algn="ctr" rtl="0" fontAlgn="ctr">
                        <a:buNone/>
                      </a:pPr>
                      <a:r>
                        <a:rPr lang="en-US" sz="800" u="none" strike="noStrike">
                          <a:effectLst/>
                        </a:rPr>
                        <a:t>B11</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The claim/service has been transferred to the proper payer/processor for processing. Claim/service not covered by this payer/processor.</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5,893</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Imaging</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149186051"/>
                  </a:ext>
                </a:extLst>
              </a:tr>
              <a:tr h="363898">
                <a:tc>
                  <a:txBody>
                    <a:bodyPr/>
                    <a:lstStyle/>
                    <a:p>
                      <a:pPr algn="ctr" rtl="0" fontAlgn="ctr">
                        <a:buNone/>
                      </a:pPr>
                      <a:r>
                        <a:rPr lang="en-US" sz="800" u="none" strike="noStrike">
                          <a:effectLst/>
                        </a:rPr>
                        <a:t>22</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This care may be covered by another payer per coordination of benefits.</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5,870</a:t>
                      </a:r>
                      <a:endParaRPr lang="en-US" sz="800" b="0" i="0" u="none" strike="noStrike">
                        <a:solidFill>
                          <a:srgbClr val="1E2C4E"/>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Imaging</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1214469365"/>
                  </a:ext>
                </a:extLst>
              </a:tr>
            </a:tbl>
          </a:graphicData>
        </a:graphic>
      </p:graphicFrame>
    </p:spTree>
    <p:extLst>
      <p:ext uri="{BB962C8B-B14F-4D97-AF65-F5344CB8AC3E}">
        <p14:creationId xmlns:p14="http://schemas.microsoft.com/office/powerpoint/2010/main" val="306334830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1647444"/>
          </a:xfrm>
          <a:prstGeom prst="rect">
            <a:avLst/>
          </a:prstGeom>
          <a:solidFill>
            <a:schemeClr val="accent1"/>
          </a:solidFill>
        </p:spPr>
      </p:pic>
      <p:sp>
        <p:nvSpPr>
          <p:cNvPr id="3" name="object 3" descr="$PPTXTitle"/>
          <p:cNvSpPr txBox="1"/>
          <p:nvPr/>
        </p:nvSpPr>
        <p:spPr>
          <a:xfrm>
            <a:off x="2022096" y="325883"/>
            <a:ext cx="6976745" cy="1120820"/>
          </a:xfrm>
          <a:prstGeom prst="rect">
            <a:avLst/>
          </a:prstGeom>
        </p:spPr>
        <p:txBody>
          <a:bodyPr vert="horz" wrap="square" lIns="0" tIns="12700" rIns="0" bIns="0" rtlCol="0">
            <a:spAutoFit/>
          </a:bodyPr>
          <a:lstStyle/>
          <a:p>
            <a:pPr marL="12700" marR="5080">
              <a:spcBef>
                <a:spcPts val="100"/>
              </a:spcBef>
            </a:pPr>
            <a:r>
              <a:rPr sz="3600" dirty="0" err="1">
                <a:solidFill>
                  <a:srgbClr val="FFFFFF"/>
                </a:solidFill>
                <a:latin typeface="Open Sans" panose="020B0606030504020204" pitchFamily="34" charset="0"/>
                <a:cs typeface="Open Sans" panose="020B0606030504020204" pitchFamily="34" charset="0"/>
              </a:rPr>
              <a:t>focalPoint’s</a:t>
            </a:r>
            <a:r>
              <a:rPr sz="3600" spc="-60" dirty="0">
                <a:solidFill>
                  <a:srgbClr val="FFFFFF"/>
                </a:solidFill>
                <a:latin typeface="Open Sans" panose="020B0606030504020204" pitchFamily="34" charset="0"/>
                <a:cs typeface="Open Sans" panose="020B0606030504020204" pitchFamily="34" charset="0"/>
              </a:rPr>
              <a:t> </a:t>
            </a:r>
            <a:r>
              <a:rPr sz="3600" dirty="0">
                <a:solidFill>
                  <a:srgbClr val="FFFFFF"/>
                </a:solidFill>
                <a:latin typeface="Open Sans" panose="020B0606030504020204" pitchFamily="34" charset="0"/>
                <a:cs typeface="Open Sans" panose="020B0606030504020204" pitchFamily="34" charset="0"/>
              </a:rPr>
              <a:t>relationship</a:t>
            </a:r>
            <a:r>
              <a:rPr sz="3600" spc="-65" dirty="0">
                <a:solidFill>
                  <a:srgbClr val="FFFFFF"/>
                </a:solidFill>
                <a:latin typeface="Open Sans" panose="020B0606030504020204" pitchFamily="34" charset="0"/>
                <a:cs typeface="Open Sans" panose="020B0606030504020204" pitchFamily="34" charset="0"/>
              </a:rPr>
              <a:t> </a:t>
            </a:r>
            <a:r>
              <a:rPr sz="3600" dirty="0">
                <a:solidFill>
                  <a:srgbClr val="FFFFFF"/>
                </a:solidFill>
                <a:latin typeface="Open Sans" panose="020B0606030504020204" pitchFamily="34" charset="0"/>
                <a:cs typeface="Open Sans" panose="020B0606030504020204" pitchFamily="34" charset="0"/>
              </a:rPr>
              <a:t>is</a:t>
            </a:r>
            <a:r>
              <a:rPr sz="3600" spc="-40" dirty="0">
                <a:solidFill>
                  <a:srgbClr val="FFFFFF"/>
                </a:solidFill>
                <a:latin typeface="Open Sans" panose="020B0606030504020204" pitchFamily="34" charset="0"/>
                <a:cs typeface="Open Sans" panose="020B0606030504020204" pitchFamily="34" charset="0"/>
              </a:rPr>
              <a:t> </a:t>
            </a:r>
            <a:r>
              <a:rPr sz="3600" dirty="0">
                <a:solidFill>
                  <a:srgbClr val="FFFFFF"/>
                </a:solidFill>
                <a:latin typeface="Open Sans" panose="020B0606030504020204" pitchFamily="34" charset="0"/>
                <a:cs typeface="Open Sans" panose="020B0606030504020204" pitchFamily="34" charset="0"/>
              </a:rPr>
              <a:t>with</a:t>
            </a:r>
            <a:r>
              <a:rPr sz="3600" spc="-35" dirty="0">
                <a:solidFill>
                  <a:srgbClr val="FFFFFF"/>
                </a:solidFill>
                <a:latin typeface="Open Sans" panose="020B0606030504020204" pitchFamily="34" charset="0"/>
                <a:cs typeface="Open Sans" panose="020B0606030504020204" pitchFamily="34" charset="0"/>
              </a:rPr>
              <a:t> </a:t>
            </a:r>
            <a:r>
              <a:rPr sz="3600" spc="-25" dirty="0">
                <a:solidFill>
                  <a:srgbClr val="FFFFFF"/>
                </a:solidFill>
                <a:latin typeface="Open Sans" panose="020B0606030504020204" pitchFamily="34" charset="0"/>
                <a:cs typeface="Open Sans" panose="020B0606030504020204" pitchFamily="34" charset="0"/>
              </a:rPr>
              <a:t>the </a:t>
            </a:r>
            <a:r>
              <a:rPr sz="3600" spc="-11" dirty="0">
                <a:solidFill>
                  <a:srgbClr val="FFFFFF"/>
                </a:solidFill>
                <a:latin typeface="Open Sans" panose="020B0606030504020204" pitchFamily="34" charset="0"/>
                <a:cs typeface="Open Sans" panose="020B0606030504020204" pitchFamily="34" charset="0"/>
              </a:rPr>
              <a:t>clearinghouse</a:t>
            </a:r>
            <a:endParaRPr sz="3600" dirty="0">
              <a:latin typeface="Open Sans" panose="020B0606030504020204" pitchFamily="34" charset="0"/>
              <a:cs typeface="Open Sans" panose="020B0606030504020204" pitchFamily="34" charset="0"/>
            </a:endParaRPr>
          </a:p>
        </p:txBody>
      </p:sp>
      <p:sp>
        <p:nvSpPr>
          <p:cNvPr id="4" name="object 4"/>
          <p:cNvSpPr/>
          <p:nvPr/>
        </p:nvSpPr>
        <p:spPr>
          <a:xfrm>
            <a:off x="5359908" y="3665220"/>
            <a:ext cx="1219200" cy="1219200"/>
          </a:xfrm>
          <a:custGeom>
            <a:avLst/>
            <a:gdLst/>
            <a:ahLst/>
            <a:cxnLst/>
            <a:rect l="l" t="t" r="r" b="b"/>
            <a:pathLst>
              <a:path w="1219200" h="1219200">
                <a:moveTo>
                  <a:pt x="1016000" y="0"/>
                </a:moveTo>
                <a:lnTo>
                  <a:pt x="203200" y="0"/>
                </a:lnTo>
                <a:lnTo>
                  <a:pt x="156594" y="5364"/>
                </a:lnTo>
                <a:lnTo>
                  <a:pt x="113818" y="20645"/>
                </a:lnTo>
                <a:lnTo>
                  <a:pt x="76090" y="44626"/>
                </a:lnTo>
                <a:lnTo>
                  <a:pt x="44626" y="76090"/>
                </a:lnTo>
                <a:lnTo>
                  <a:pt x="20645" y="113818"/>
                </a:lnTo>
                <a:lnTo>
                  <a:pt x="5364" y="156594"/>
                </a:lnTo>
                <a:lnTo>
                  <a:pt x="0" y="203199"/>
                </a:lnTo>
                <a:lnTo>
                  <a:pt x="0" y="1015999"/>
                </a:lnTo>
                <a:lnTo>
                  <a:pt x="5364" y="1062605"/>
                </a:lnTo>
                <a:lnTo>
                  <a:pt x="20645" y="1105381"/>
                </a:lnTo>
                <a:lnTo>
                  <a:pt x="44626" y="1143109"/>
                </a:lnTo>
                <a:lnTo>
                  <a:pt x="76090" y="1174573"/>
                </a:lnTo>
                <a:lnTo>
                  <a:pt x="113818" y="1198554"/>
                </a:lnTo>
                <a:lnTo>
                  <a:pt x="156594" y="1213835"/>
                </a:lnTo>
                <a:lnTo>
                  <a:pt x="203200" y="1219199"/>
                </a:lnTo>
                <a:lnTo>
                  <a:pt x="1016000" y="1219199"/>
                </a:lnTo>
                <a:lnTo>
                  <a:pt x="1062605" y="1213835"/>
                </a:lnTo>
                <a:lnTo>
                  <a:pt x="1105381" y="1198554"/>
                </a:lnTo>
                <a:lnTo>
                  <a:pt x="1143109" y="1174573"/>
                </a:lnTo>
                <a:lnTo>
                  <a:pt x="1174573" y="1143109"/>
                </a:lnTo>
                <a:lnTo>
                  <a:pt x="1198554" y="1105381"/>
                </a:lnTo>
                <a:lnTo>
                  <a:pt x="1213835" y="1062605"/>
                </a:lnTo>
                <a:lnTo>
                  <a:pt x="1219199" y="1015999"/>
                </a:lnTo>
                <a:lnTo>
                  <a:pt x="1219199" y="203199"/>
                </a:lnTo>
                <a:lnTo>
                  <a:pt x="1213835" y="156594"/>
                </a:lnTo>
                <a:lnTo>
                  <a:pt x="1198554" y="113818"/>
                </a:lnTo>
                <a:lnTo>
                  <a:pt x="1174573" y="76090"/>
                </a:lnTo>
                <a:lnTo>
                  <a:pt x="1143109" y="44626"/>
                </a:lnTo>
                <a:lnTo>
                  <a:pt x="1105381" y="20645"/>
                </a:lnTo>
                <a:lnTo>
                  <a:pt x="1062605" y="5364"/>
                </a:lnTo>
                <a:lnTo>
                  <a:pt x="1016000" y="0"/>
                </a:lnTo>
                <a:close/>
              </a:path>
            </a:pathLst>
          </a:custGeom>
          <a:solidFill>
            <a:srgbClr val="123C8D"/>
          </a:solidFill>
        </p:spPr>
        <p:txBody>
          <a:bodyPr wrap="square" lIns="0" tIns="0" rIns="0" bIns="0" rtlCol="0"/>
          <a:lstStyle/>
          <a:p>
            <a:endParaRPr sz="1800"/>
          </a:p>
        </p:txBody>
      </p:sp>
      <p:sp>
        <p:nvSpPr>
          <p:cNvPr id="5" name="object 5"/>
          <p:cNvSpPr txBox="1"/>
          <p:nvPr/>
        </p:nvSpPr>
        <p:spPr>
          <a:xfrm>
            <a:off x="5448047" y="3875659"/>
            <a:ext cx="1044575" cy="763735"/>
          </a:xfrm>
          <a:prstGeom prst="rect">
            <a:avLst/>
          </a:prstGeom>
        </p:spPr>
        <p:txBody>
          <a:bodyPr vert="horz" wrap="square" lIns="0" tIns="35560" rIns="0" bIns="0" rtlCol="0">
            <a:spAutoFit/>
          </a:bodyPr>
          <a:lstStyle/>
          <a:p>
            <a:pPr marL="12700" marR="5080" algn="ctr">
              <a:lnSpc>
                <a:spcPct val="86400"/>
              </a:lnSpc>
              <a:spcBef>
                <a:spcPts val="280"/>
              </a:spcBef>
            </a:pPr>
            <a:r>
              <a:rPr sz="1100" spc="-11">
                <a:solidFill>
                  <a:srgbClr val="FFFFFF"/>
                </a:solidFill>
                <a:latin typeface="Open Sans" panose="020B0606030504020204" pitchFamily="34" charset="0"/>
                <a:cs typeface="Open Sans" panose="020B0606030504020204" pitchFamily="34" charset="0"/>
              </a:rPr>
              <a:t>Clearinghouse: Claims </a:t>
            </a:r>
            <a:r>
              <a:rPr sz="1100">
                <a:solidFill>
                  <a:srgbClr val="FFFFFF"/>
                </a:solidFill>
                <a:latin typeface="Open Sans" panose="020B0606030504020204" pitchFamily="34" charset="0"/>
                <a:cs typeface="Open Sans" panose="020B0606030504020204" pitchFamily="34" charset="0"/>
              </a:rPr>
              <a:t>dispatched</a:t>
            </a:r>
            <a:r>
              <a:rPr sz="1100" spc="-60">
                <a:solidFill>
                  <a:srgbClr val="FFFFFF"/>
                </a:solidFill>
                <a:latin typeface="Open Sans" panose="020B0606030504020204" pitchFamily="34" charset="0"/>
                <a:cs typeface="Open Sans" panose="020B0606030504020204" pitchFamily="34" charset="0"/>
              </a:rPr>
              <a:t> </a:t>
            </a:r>
            <a:r>
              <a:rPr sz="1100" spc="-25">
                <a:solidFill>
                  <a:srgbClr val="FFFFFF"/>
                </a:solidFill>
                <a:latin typeface="Open Sans" panose="020B0606030504020204" pitchFamily="34" charset="0"/>
                <a:cs typeface="Open Sans" panose="020B0606030504020204" pitchFamily="34" charset="0"/>
              </a:rPr>
              <a:t>and </a:t>
            </a:r>
            <a:r>
              <a:rPr sz="1100">
                <a:solidFill>
                  <a:srgbClr val="FFFFFF"/>
                </a:solidFill>
                <a:latin typeface="Open Sans" panose="020B0606030504020204" pitchFamily="34" charset="0"/>
                <a:cs typeface="Open Sans" panose="020B0606030504020204" pitchFamily="34" charset="0"/>
              </a:rPr>
              <a:t>processed</a:t>
            </a:r>
            <a:r>
              <a:rPr sz="1100" spc="-65">
                <a:solidFill>
                  <a:srgbClr val="FFFFFF"/>
                </a:solidFill>
                <a:latin typeface="Open Sans" panose="020B0606030504020204" pitchFamily="34" charset="0"/>
                <a:cs typeface="Open Sans" panose="020B0606030504020204" pitchFamily="34" charset="0"/>
              </a:rPr>
              <a:t> </a:t>
            </a:r>
            <a:r>
              <a:rPr sz="1100" spc="-25">
                <a:solidFill>
                  <a:srgbClr val="FFFFFF"/>
                </a:solidFill>
                <a:latin typeface="Open Sans" panose="020B0606030504020204" pitchFamily="34" charset="0"/>
                <a:cs typeface="Open Sans" panose="020B0606030504020204" pitchFamily="34" charset="0"/>
              </a:rPr>
              <a:t>for </a:t>
            </a:r>
            <a:r>
              <a:rPr sz="1100" spc="-11">
                <a:solidFill>
                  <a:srgbClr val="FFFFFF"/>
                </a:solidFill>
                <a:latin typeface="Open Sans" panose="020B0606030504020204" pitchFamily="34" charset="0"/>
                <a:cs typeface="Open Sans" panose="020B0606030504020204" pitchFamily="34" charset="0"/>
              </a:rPr>
              <a:t>payment</a:t>
            </a:r>
            <a:endParaRPr sz="1100">
              <a:latin typeface="Open Sans" panose="020B0606030504020204" pitchFamily="34" charset="0"/>
              <a:cs typeface="Open Sans" panose="020B0606030504020204" pitchFamily="34" charset="0"/>
            </a:endParaRPr>
          </a:p>
        </p:txBody>
      </p:sp>
      <p:grpSp>
        <p:nvGrpSpPr>
          <p:cNvPr id="6" name="object 6"/>
          <p:cNvGrpSpPr/>
          <p:nvPr/>
        </p:nvGrpSpPr>
        <p:grpSpPr>
          <a:xfrm>
            <a:off x="5359908" y="1914145"/>
            <a:ext cx="1219200" cy="1754505"/>
            <a:chOff x="5359908" y="1914144"/>
            <a:chExt cx="1219200" cy="1754505"/>
          </a:xfrm>
        </p:grpSpPr>
        <p:sp>
          <p:nvSpPr>
            <p:cNvPr id="7" name="object 7"/>
            <p:cNvSpPr/>
            <p:nvPr/>
          </p:nvSpPr>
          <p:spPr>
            <a:xfrm>
              <a:off x="5969508" y="2889122"/>
              <a:ext cx="0" cy="776605"/>
            </a:xfrm>
            <a:custGeom>
              <a:avLst/>
              <a:gdLst/>
              <a:ahLst/>
              <a:cxnLst/>
              <a:rect l="l" t="t" r="r" b="b"/>
              <a:pathLst>
                <a:path h="776604">
                  <a:moveTo>
                    <a:pt x="0" y="776096"/>
                  </a:moveTo>
                  <a:lnTo>
                    <a:pt x="0" y="0"/>
                  </a:lnTo>
                </a:path>
              </a:pathLst>
            </a:custGeom>
            <a:ln w="6350">
              <a:solidFill>
                <a:srgbClr val="0C2E6E"/>
              </a:solidFill>
            </a:ln>
          </p:spPr>
          <p:txBody>
            <a:bodyPr wrap="square" lIns="0" tIns="0" rIns="0" bIns="0" rtlCol="0"/>
            <a:lstStyle/>
            <a:p>
              <a:endParaRPr sz="1800"/>
            </a:p>
          </p:txBody>
        </p:sp>
        <p:sp>
          <p:nvSpPr>
            <p:cNvPr id="8" name="object 8"/>
            <p:cNvSpPr/>
            <p:nvPr/>
          </p:nvSpPr>
          <p:spPr>
            <a:xfrm>
              <a:off x="5359908" y="1914144"/>
              <a:ext cx="1219200" cy="975360"/>
            </a:xfrm>
            <a:custGeom>
              <a:avLst/>
              <a:gdLst/>
              <a:ahLst/>
              <a:cxnLst/>
              <a:rect l="l" t="t" r="r" b="b"/>
              <a:pathLst>
                <a:path w="1219200" h="975360">
                  <a:moveTo>
                    <a:pt x="1056639" y="0"/>
                  </a:moveTo>
                  <a:lnTo>
                    <a:pt x="162559" y="0"/>
                  </a:lnTo>
                  <a:lnTo>
                    <a:pt x="119341" y="5806"/>
                  </a:lnTo>
                  <a:lnTo>
                    <a:pt x="80508" y="22192"/>
                  </a:lnTo>
                  <a:lnTo>
                    <a:pt x="47609" y="47609"/>
                  </a:lnTo>
                  <a:lnTo>
                    <a:pt x="22192" y="80508"/>
                  </a:lnTo>
                  <a:lnTo>
                    <a:pt x="5806" y="119341"/>
                  </a:lnTo>
                  <a:lnTo>
                    <a:pt x="0" y="162559"/>
                  </a:lnTo>
                  <a:lnTo>
                    <a:pt x="0" y="812800"/>
                  </a:lnTo>
                  <a:lnTo>
                    <a:pt x="5806" y="856018"/>
                  </a:lnTo>
                  <a:lnTo>
                    <a:pt x="22192" y="894851"/>
                  </a:lnTo>
                  <a:lnTo>
                    <a:pt x="47609" y="927750"/>
                  </a:lnTo>
                  <a:lnTo>
                    <a:pt x="80508" y="953167"/>
                  </a:lnTo>
                  <a:lnTo>
                    <a:pt x="119341" y="969553"/>
                  </a:lnTo>
                  <a:lnTo>
                    <a:pt x="162559" y="975359"/>
                  </a:lnTo>
                  <a:lnTo>
                    <a:pt x="1056639" y="975359"/>
                  </a:lnTo>
                  <a:lnTo>
                    <a:pt x="1099858" y="969553"/>
                  </a:lnTo>
                  <a:lnTo>
                    <a:pt x="1138691" y="953167"/>
                  </a:lnTo>
                  <a:lnTo>
                    <a:pt x="1171590" y="927750"/>
                  </a:lnTo>
                  <a:lnTo>
                    <a:pt x="1197007" y="894851"/>
                  </a:lnTo>
                  <a:lnTo>
                    <a:pt x="1213393" y="856018"/>
                  </a:lnTo>
                  <a:lnTo>
                    <a:pt x="1219199" y="812800"/>
                  </a:lnTo>
                  <a:lnTo>
                    <a:pt x="1219199" y="162559"/>
                  </a:lnTo>
                  <a:lnTo>
                    <a:pt x="1213393" y="119341"/>
                  </a:lnTo>
                  <a:lnTo>
                    <a:pt x="1197007" y="80508"/>
                  </a:lnTo>
                  <a:lnTo>
                    <a:pt x="1171590" y="47609"/>
                  </a:lnTo>
                  <a:lnTo>
                    <a:pt x="1138691" y="22192"/>
                  </a:lnTo>
                  <a:lnTo>
                    <a:pt x="1099858" y="5806"/>
                  </a:lnTo>
                  <a:lnTo>
                    <a:pt x="1056639" y="0"/>
                  </a:lnTo>
                  <a:close/>
                </a:path>
              </a:pathLst>
            </a:custGeom>
            <a:solidFill>
              <a:srgbClr val="123C8D"/>
            </a:solidFill>
          </p:spPr>
          <p:txBody>
            <a:bodyPr wrap="square" lIns="0" tIns="0" rIns="0" bIns="0" rtlCol="0"/>
            <a:lstStyle/>
            <a:p>
              <a:endParaRPr sz="1800"/>
            </a:p>
          </p:txBody>
        </p:sp>
      </p:grpSp>
      <p:sp>
        <p:nvSpPr>
          <p:cNvPr id="9" name="object 9"/>
          <p:cNvSpPr txBox="1"/>
          <p:nvPr/>
        </p:nvSpPr>
        <p:spPr>
          <a:xfrm>
            <a:off x="5491099" y="2081530"/>
            <a:ext cx="958215" cy="419987"/>
          </a:xfrm>
          <a:prstGeom prst="rect">
            <a:avLst/>
          </a:prstGeom>
        </p:spPr>
        <p:txBody>
          <a:bodyPr vert="horz" wrap="square" lIns="0" tIns="43180" rIns="0" bIns="0" rtlCol="0">
            <a:spAutoFit/>
          </a:bodyPr>
          <a:lstStyle/>
          <a:p>
            <a:pPr marL="12700" marR="5080" indent="2540" algn="ctr">
              <a:lnSpc>
                <a:spcPts val="1451"/>
              </a:lnSpc>
              <a:spcBef>
                <a:spcPts val="340"/>
              </a:spcBef>
            </a:pPr>
            <a:r>
              <a:rPr sz="1200" spc="-11" dirty="0">
                <a:solidFill>
                  <a:srgbClr val="FFFFFF"/>
                </a:solidFill>
                <a:latin typeface="Open Sans" panose="020B0606030504020204" pitchFamily="34" charset="0"/>
                <a:cs typeface="Open Sans" panose="020B0606030504020204" pitchFamily="34" charset="0"/>
              </a:rPr>
              <a:t>Payer: Claims Adjudicated</a:t>
            </a:r>
            <a:endParaRPr sz="1200" dirty="0">
              <a:latin typeface="Open Sans" panose="020B0606030504020204" pitchFamily="34" charset="0"/>
              <a:cs typeface="Open Sans" panose="020B0606030504020204" pitchFamily="34" charset="0"/>
            </a:endParaRPr>
          </a:p>
        </p:txBody>
      </p:sp>
      <p:grpSp>
        <p:nvGrpSpPr>
          <p:cNvPr id="10" name="object 10"/>
          <p:cNvGrpSpPr/>
          <p:nvPr/>
        </p:nvGrpSpPr>
        <p:grpSpPr>
          <a:xfrm>
            <a:off x="6576314" y="4623689"/>
            <a:ext cx="1652271" cy="1031875"/>
            <a:chOff x="6576314" y="4623689"/>
            <a:chExt cx="1652270" cy="1031875"/>
          </a:xfrm>
        </p:grpSpPr>
        <p:sp>
          <p:nvSpPr>
            <p:cNvPr id="11" name="object 11"/>
            <p:cNvSpPr/>
            <p:nvPr/>
          </p:nvSpPr>
          <p:spPr>
            <a:xfrm>
              <a:off x="6579489" y="4626864"/>
              <a:ext cx="376555" cy="217804"/>
            </a:xfrm>
            <a:custGeom>
              <a:avLst/>
              <a:gdLst/>
              <a:ahLst/>
              <a:cxnLst/>
              <a:rect l="l" t="t" r="r" b="b"/>
              <a:pathLst>
                <a:path w="376554" h="217804">
                  <a:moveTo>
                    <a:pt x="0" y="0"/>
                  </a:moveTo>
                  <a:lnTo>
                    <a:pt x="376427" y="217424"/>
                  </a:lnTo>
                </a:path>
              </a:pathLst>
            </a:custGeom>
            <a:ln w="6350">
              <a:solidFill>
                <a:srgbClr val="0C2E6E"/>
              </a:solidFill>
            </a:ln>
          </p:spPr>
          <p:txBody>
            <a:bodyPr wrap="square" lIns="0" tIns="0" rIns="0" bIns="0" rtlCol="0"/>
            <a:lstStyle/>
            <a:p>
              <a:endParaRPr sz="1800"/>
            </a:p>
          </p:txBody>
        </p:sp>
        <p:sp>
          <p:nvSpPr>
            <p:cNvPr id="12" name="object 12"/>
            <p:cNvSpPr/>
            <p:nvPr/>
          </p:nvSpPr>
          <p:spPr>
            <a:xfrm>
              <a:off x="6955536" y="4768596"/>
              <a:ext cx="1272540" cy="887094"/>
            </a:xfrm>
            <a:custGeom>
              <a:avLst/>
              <a:gdLst/>
              <a:ahLst/>
              <a:cxnLst/>
              <a:rect l="l" t="t" r="r" b="b"/>
              <a:pathLst>
                <a:path w="1272540" h="887095">
                  <a:moveTo>
                    <a:pt x="1124712" y="0"/>
                  </a:moveTo>
                  <a:lnTo>
                    <a:pt x="147828" y="0"/>
                  </a:lnTo>
                  <a:lnTo>
                    <a:pt x="101096" y="7534"/>
                  </a:lnTo>
                  <a:lnTo>
                    <a:pt x="60514" y="28517"/>
                  </a:lnTo>
                  <a:lnTo>
                    <a:pt x="28517" y="60514"/>
                  </a:lnTo>
                  <a:lnTo>
                    <a:pt x="7534" y="101096"/>
                  </a:lnTo>
                  <a:lnTo>
                    <a:pt x="0" y="147827"/>
                  </a:lnTo>
                  <a:lnTo>
                    <a:pt x="0" y="739139"/>
                  </a:lnTo>
                  <a:lnTo>
                    <a:pt x="7534" y="785862"/>
                  </a:lnTo>
                  <a:lnTo>
                    <a:pt x="28517" y="826442"/>
                  </a:lnTo>
                  <a:lnTo>
                    <a:pt x="60514" y="858443"/>
                  </a:lnTo>
                  <a:lnTo>
                    <a:pt x="101096" y="879430"/>
                  </a:lnTo>
                  <a:lnTo>
                    <a:pt x="147828" y="886967"/>
                  </a:lnTo>
                  <a:lnTo>
                    <a:pt x="1124712" y="886967"/>
                  </a:lnTo>
                  <a:lnTo>
                    <a:pt x="1171443" y="879430"/>
                  </a:lnTo>
                  <a:lnTo>
                    <a:pt x="1212025" y="858443"/>
                  </a:lnTo>
                  <a:lnTo>
                    <a:pt x="1244022" y="826442"/>
                  </a:lnTo>
                  <a:lnTo>
                    <a:pt x="1265005" y="785862"/>
                  </a:lnTo>
                  <a:lnTo>
                    <a:pt x="1272540" y="739139"/>
                  </a:lnTo>
                  <a:lnTo>
                    <a:pt x="1272540" y="147827"/>
                  </a:lnTo>
                  <a:lnTo>
                    <a:pt x="1265005" y="101096"/>
                  </a:lnTo>
                  <a:lnTo>
                    <a:pt x="1244022" y="60514"/>
                  </a:lnTo>
                  <a:lnTo>
                    <a:pt x="1212025" y="28517"/>
                  </a:lnTo>
                  <a:lnTo>
                    <a:pt x="1171443" y="7534"/>
                  </a:lnTo>
                  <a:lnTo>
                    <a:pt x="1124712" y="0"/>
                  </a:lnTo>
                  <a:close/>
                </a:path>
              </a:pathLst>
            </a:custGeom>
            <a:solidFill>
              <a:srgbClr val="123C8D"/>
            </a:solidFill>
          </p:spPr>
          <p:txBody>
            <a:bodyPr wrap="square" lIns="0" tIns="0" rIns="0" bIns="0" rtlCol="0"/>
            <a:lstStyle/>
            <a:p>
              <a:endParaRPr sz="1800"/>
            </a:p>
          </p:txBody>
        </p:sp>
      </p:grpSp>
      <p:sp>
        <p:nvSpPr>
          <p:cNvPr id="13" name="object 13"/>
          <p:cNvSpPr txBox="1"/>
          <p:nvPr/>
        </p:nvSpPr>
        <p:spPr>
          <a:xfrm>
            <a:off x="7169023" y="4758944"/>
            <a:ext cx="847725" cy="854721"/>
          </a:xfrm>
          <a:prstGeom prst="rect">
            <a:avLst/>
          </a:prstGeom>
        </p:spPr>
        <p:txBody>
          <a:bodyPr vert="horz" wrap="square" lIns="0" tIns="48895" rIns="0" bIns="0" rtlCol="0">
            <a:spAutoFit/>
          </a:bodyPr>
          <a:lstStyle/>
          <a:p>
            <a:pPr algn="ctr">
              <a:spcBef>
                <a:spcPts val="385"/>
              </a:spcBef>
            </a:pPr>
            <a:r>
              <a:rPr sz="1200" spc="-11">
                <a:solidFill>
                  <a:srgbClr val="FFFFFF"/>
                </a:solidFill>
                <a:latin typeface="Open Sans" panose="020B0606030504020204" pitchFamily="34" charset="0"/>
                <a:cs typeface="Open Sans" panose="020B0606030504020204" pitchFamily="34" charset="0"/>
              </a:rPr>
              <a:t>Practice:</a:t>
            </a:r>
            <a:endParaRPr sz="1200">
              <a:latin typeface="Open Sans" panose="020B0606030504020204" pitchFamily="34" charset="0"/>
              <a:cs typeface="Open Sans" panose="020B0606030504020204" pitchFamily="34" charset="0"/>
            </a:endParaRPr>
          </a:p>
          <a:p>
            <a:pPr marL="12065" marR="5080" indent="1271" algn="ctr">
              <a:lnSpc>
                <a:spcPts val="1251"/>
              </a:lnSpc>
              <a:spcBef>
                <a:spcPts val="491"/>
              </a:spcBef>
            </a:pPr>
            <a:r>
              <a:rPr sz="1200" spc="-11">
                <a:solidFill>
                  <a:srgbClr val="FFFFFF"/>
                </a:solidFill>
                <a:latin typeface="Open Sans" panose="020B0606030504020204" pitchFamily="34" charset="0"/>
                <a:cs typeface="Open Sans" panose="020B0606030504020204" pitchFamily="34" charset="0"/>
              </a:rPr>
              <a:t>Inbound Remittance</a:t>
            </a:r>
            <a:endParaRPr sz="1200">
              <a:latin typeface="Open Sans" panose="020B0606030504020204" pitchFamily="34" charset="0"/>
              <a:cs typeface="Open Sans" panose="020B0606030504020204" pitchFamily="34" charset="0"/>
            </a:endParaRPr>
          </a:p>
          <a:p>
            <a:pPr algn="ctr">
              <a:spcBef>
                <a:spcPts val="265"/>
              </a:spcBef>
            </a:pPr>
            <a:r>
              <a:rPr sz="1200">
                <a:solidFill>
                  <a:srgbClr val="FFFFFF"/>
                </a:solidFill>
                <a:latin typeface="Open Sans" panose="020B0606030504020204" pitchFamily="34" charset="0"/>
                <a:cs typeface="Open Sans" panose="020B0606030504020204" pitchFamily="34" charset="0"/>
              </a:rPr>
              <a:t>ANSI</a:t>
            </a:r>
            <a:r>
              <a:rPr sz="1200" spc="-11">
                <a:solidFill>
                  <a:srgbClr val="FFFFFF"/>
                </a:solidFill>
                <a:latin typeface="Open Sans" panose="020B0606030504020204" pitchFamily="34" charset="0"/>
                <a:cs typeface="Open Sans" panose="020B0606030504020204" pitchFamily="34" charset="0"/>
              </a:rPr>
              <a:t> </a:t>
            </a:r>
            <a:r>
              <a:rPr sz="1200" spc="-25">
                <a:solidFill>
                  <a:srgbClr val="FFFFFF"/>
                </a:solidFill>
                <a:latin typeface="Open Sans" panose="020B0606030504020204" pitchFamily="34" charset="0"/>
                <a:cs typeface="Open Sans" panose="020B0606030504020204" pitchFamily="34" charset="0"/>
              </a:rPr>
              <a:t>835</a:t>
            </a:r>
            <a:endParaRPr sz="1200">
              <a:latin typeface="Open Sans" panose="020B0606030504020204" pitchFamily="34" charset="0"/>
              <a:cs typeface="Open Sans" panose="020B0606030504020204" pitchFamily="34" charset="0"/>
            </a:endParaRPr>
          </a:p>
        </p:txBody>
      </p:sp>
      <p:grpSp>
        <p:nvGrpSpPr>
          <p:cNvPr id="14" name="object 14"/>
          <p:cNvGrpSpPr/>
          <p:nvPr/>
        </p:nvGrpSpPr>
        <p:grpSpPr>
          <a:xfrm>
            <a:off x="3712464" y="4623690"/>
            <a:ext cx="1651000" cy="1029335"/>
            <a:chOff x="3712464" y="4623689"/>
            <a:chExt cx="1651000" cy="1029335"/>
          </a:xfrm>
        </p:grpSpPr>
        <p:sp>
          <p:nvSpPr>
            <p:cNvPr id="15" name="object 15"/>
            <p:cNvSpPr/>
            <p:nvPr/>
          </p:nvSpPr>
          <p:spPr>
            <a:xfrm>
              <a:off x="4983226" y="4626864"/>
              <a:ext cx="377190" cy="217804"/>
            </a:xfrm>
            <a:custGeom>
              <a:avLst/>
              <a:gdLst/>
              <a:ahLst/>
              <a:cxnLst/>
              <a:rect l="l" t="t" r="r" b="b"/>
              <a:pathLst>
                <a:path w="377189" h="217804">
                  <a:moveTo>
                    <a:pt x="377063" y="0"/>
                  </a:moveTo>
                  <a:lnTo>
                    <a:pt x="0" y="217805"/>
                  </a:lnTo>
                </a:path>
              </a:pathLst>
            </a:custGeom>
            <a:ln w="6350">
              <a:solidFill>
                <a:srgbClr val="0C2E6E"/>
              </a:solidFill>
            </a:ln>
          </p:spPr>
          <p:txBody>
            <a:bodyPr wrap="square" lIns="0" tIns="0" rIns="0" bIns="0" rtlCol="0"/>
            <a:lstStyle/>
            <a:p>
              <a:endParaRPr sz="1800"/>
            </a:p>
          </p:txBody>
        </p:sp>
        <p:sp>
          <p:nvSpPr>
            <p:cNvPr id="16" name="object 16"/>
            <p:cNvSpPr/>
            <p:nvPr/>
          </p:nvSpPr>
          <p:spPr>
            <a:xfrm>
              <a:off x="3712464" y="4770120"/>
              <a:ext cx="1271270" cy="882650"/>
            </a:xfrm>
            <a:custGeom>
              <a:avLst/>
              <a:gdLst/>
              <a:ahLst/>
              <a:cxnLst/>
              <a:rect l="l" t="t" r="r" b="b"/>
              <a:pathLst>
                <a:path w="1271270" h="882650">
                  <a:moveTo>
                    <a:pt x="1123950" y="0"/>
                  </a:moveTo>
                  <a:lnTo>
                    <a:pt x="147065" y="0"/>
                  </a:lnTo>
                  <a:lnTo>
                    <a:pt x="100559" y="7491"/>
                  </a:lnTo>
                  <a:lnTo>
                    <a:pt x="60185" y="28358"/>
                  </a:lnTo>
                  <a:lnTo>
                    <a:pt x="28358" y="60185"/>
                  </a:lnTo>
                  <a:lnTo>
                    <a:pt x="7491" y="100559"/>
                  </a:lnTo>
                  <a:lnTo>
                    <a:pt x="0" y="147065"/>
                  </a:lnTo>
                  <a:lnTo>
                    <a:pt x="0" y="735329"/>
                  </a:lnTo>
                  <a:lnTo>
                    <a:pt x="7491" y="781836"/>
                  </a:lnTo>
                  <a:lnTo>
                    <a:pt x="28358" y="822210"/>
                  </a:lnTo>
                  <a:lnTo>
                    <a:pt x="60185" y="854037"/>
                  </a:lnTo>
                  <a:lnTo>
                    <a:pt x="100559" y="874904"/>
                  </a:lnTo>
                  <a:lnTo>
                    <a:pt x="147065" y="882395"/>
                  </a:lnTo>
                  <a:lnTo>
                    <a:pt x="1123950" y="882395"/>
                  </a:lnTo>
                  <a:lnTo>
                    <a:pt x="1170456" y="874904"/>
                  </a:lnTo>
                  <a:lnTo>
                    <a:pt x="1210830" y="854037"/>
                  </a:lnTo>
                  <a:lnTo>
                    <a:pt x="1242657" y="822210"/>
                  </a:lnTo>
                  <a:lnTo>
                    <a:pt x="1263524" y="781836"/>
                  </a:lnTo>
                  <a:lnTo>
                    <a:pt x="1271015" y="735329"/>
                  </a:lnTo>
                  <a:lnTo>
                    <a:pt x="1271015" y="147065"/>
                  </a:lnTo>
                  <a:lnTo>
                    <a:pt x="1263524" y="100559"/>
                  </a:lnTo>
                  <a:lnTo>
                    <a:pt x="1242657" y="60185"/>
                  </a:lnTo>
                  <a:lnTo>
                    <a:pt x="1210830" y="28358"/>
                  </a:lnTo>
                  <a:lnTo>
                    <a:pt x="1170456" y="7491"/>
                  </a:lnTo>
                  <a:lnTo>
                    <a:pt x="1123950" y="0"/>
                  </a:lnTo>
                  <a:close/>
                </a:path>
              </a:pathLst>
            </a:custGeom>
            <a:solidFill>
              <a:srgbClr val="123C8D"/>
            </a:solidFill>
          </p:spPr>
          <p:txBody>
            <a:bodyPr wrap="square" lIns="0" tIns="0" rIns="0" bIns="0" rtlCol="0"/>
            <a:lstStyle/>
            <a:p>
              <a:endParaRPr sz="1800"/>
            </a:p>
          </p:txBody>
        </p:sp>
      </p:grpSp>
      <p:sp>
        <p:nvSpPr>
          <p:cNvPr id="17" name="object 17"/>
          <p:cNvSpPr txBox="1"/>
          <p:nvPr/>
        </p:nvSpPr>
        <p:spPr>
          <a:xfrm>
            <a:off x="3890517" y="4828745"/>
            <a:ext cx="914400" cy="735841"/>
          </a:xfrm>
          <a:prstGeom prst="rect">
            <a:avLst/>
          </a:prstGeom>
        </p:spPr>
        <p:txBody>
          <a:bodyPr vert="horz" wrap="square" lIns="0" tIns="39369" rIns="0" bIns="0" rtlCol="0">
            <a:spAutoFit/>
          </a:bodyPr>
          <a:lstStyle/>
          <a:p>
            <a:pPr marL="12065" marR="5080" indent="-1905" algn="ctr">
              <a:lnSpc>
                <a:spcPct val="86500"/>
              </a:lnSpc>
              <a:spcBef>
                <a:spcPts val="309"/>
              </a:spcBef>
            </a:pPr>
            <a:r>
              <a:rPr sz="1300" spc="-11">
                <a:solidFill>
                  <a:srgbClr val="FFFFFF"/>
                </a:solidFill>
                <a:latin typeface="Open Sans" panose="020B0606030504020204" pitchFamily="34" charset="0"/>
                <a:cs typeface="Open Sans" panose="020B0606030504020204" pitchFamily="34" charset="0"/>
              </a:rPr>
              <a:t>Provider: Outbound </a:t>
            </a:r>
            <a:r>
              <a:rPr sz="1300">
                <a:solidFill>
                  <a:srgbClr val="FFFFFF"/>
                </a:solidFill>
                <a:latin typeface="Open Sans" panose="020B0606030504020204" pitchFamily="34" charset="0"/>
                <a:cs typeface="Open Sans" panose="020B0606030504020204" pitchFamily="34" charset="0"/>
              </a:rPr>
              <a:t>Claim</a:t>
            </a:r>
            <a:r>
              <a:rPr sz="1300" spc="260">
                <a:solidFill>
                  <a:srgbClr val="FFFFFF"/>
                </a:solidFill>
                <a:latin typeface="Open Sans" panose="020B0606030504020204" pitchFamily="34" charset="0"/>
                <a:cs typeface="Open Sans" panose="020B0606030504020204" pitchFamily="34" charset="0"/>
              </a:rPr>
              <a:t> </a:t>
            </a:r>
            <a:r>
              <a:rPr sz="1300" spc="-20">
                <a:solidFill>
                  <a:srgbClr val="FFFFFF"/>
                </a:solidFill>
                <a:latin typeface="Open Sans" panose="020B0606030504020204" pitchFamily="34" charset="0"/>
                <a:cs typeface="Open Sans" panose="020B0606030504020204" pitchFamily="34" charset="0"/>
              </a:rPr>
              <a:t>ANSI </a:t>
            </a:r>
            <a:r>
              <a:rPr sz="1300" spc="-25">
                <a:solidFill>
                  <a:srgbClr val="FFFFFF"/>
                </a:solidFill>
                <a:latin typeface="Open Sans" panose="020B0606030504020204" pitchFamily="34" charset="0"/>
                <a:cs typeface="Open Sans" panose="020B0606030504020204" pitchFamily="34" charset="0"/>
              </a:rPr>
              <a:t>837</a:t>
            </a:r>
            <a:endParaRPr sz="1300">
              <a:latin typeface="Open Sans" panose="020B0606030504020204" pitchFamily="34" charset="0"/>
              <a:cs typeface="Open Sans" panose="020B0606030504020204" pitchFamily="34" charset="0"/>
            </a:endParaRPr>
          </a:p>
        </p:txBody>
      </p:sp>
      <p:grpSp>
        <p:nvGrpSpPr>
          <p:cNvPr id="18" name="object 18"/>
          <p:cNvGrpSpPr/>
          <p:nvPr/>
        </p:nvGrpSpPr>
        <p:grpSpPr>
          <a:xfrm>
            <a:off x="5035677" y="2965449"/>
            <a:ext cx="1852931" cy="2274571"/>
            <a:chOff x="5035677" y="2965450"/>
            <a:chExt cx="1852930" cy="2274570"/>
          </a:xfrm>
        </p:grpSpPr>
        <p:sp>
          <p:nvSpPr>
            <p:cNvPr id="19" name="object 19"/>
            <p:cNvSpPr/>
            <p:nvPr/>
          </p:nvSpPr>
          <p:spPr>
            <a:xfrm>
              <a:off x="5715000" y="2971800"/>
              <a:ext cx="76200" cy="609600"/>
            </a:xfrm>
            <a:custGeom>
              <a:avLst/>
              <a:gdLst/>
              <a:ahLst/>
              <a:cxnLst/>
              <a:rect l="l" t="t" r="r" b="b"/>
              <a:pathLst>
                <a:path w="76200" h="609600">
                  <a:moveTo>
                    <a:pt x="38100" y="0"/>
                  </a:moveTo>
                  <a:lnTo>
                    <a:pt x="0" y="38100"/>
                  </a:lnTo>
                  <a:lnTo>
                    <a:pt x="19050" y="38100"/>
                  </a:lnTo>
                  <a:lnTo>
                    <a:pt x="19050" y="609600"/>
                  </a:lnTo>
                  <a:lnTo>
                    <a:pt x="57150" y="609600"/>
                  </a:lnTo>
                  <a:lnTo>
                    <a:pt x="57150" y="38100"/>
                  </a:lnTo>
                  <a:lnTo>
                    <a:pt x="76200" y="38100"/>
                  </a:lnTo>
                  <a:lnTo>
                    <a:pt x="38100" y="0"/>
                  </a:lnTo>
                  <a:close/>
                </a:path>
              </a:pathLst>
            </a:custGeom>
            <a:solidFill>
              <a:srgbClr val="00AF50"/>
            </a:solidFill>
          </p:spPr>
          <p:txBody>
            <a:bodyPr wrap="square" lIns="0" tIns="0" rIns="0" bIns="0" rtlCol="0"/>
            <a:lstStyle/>
            <a:p>
              <a:endParaRPr sz="1800"/>
            </a:p>
          </p:txBody>
        </p:sp>
        <p:sp>
          <p:nvSpPr>
            <p:cNvPr id="20" name="object 20"/>
            <p:cNvSpPr/>
            <p:nvPr/>
          </p:nvSpPr>
          <p:spPr>
            <a:xfrm>
              <a:off x="5715000" y="2971800"/>
              <a:ext cx="76200" cy="609600"/>
            </a:xfrm>
            <a:custGeom>
              <a:avLst/>
              <a:gdLst/>
              <a:ahLst/>
              <a:cxnLst/>
              <a:rect l="l" t="t" r="r" b="b"/>
              <a:pathLst>
                <a:path w="76200" h="609600">
                  <a:moveTo>
                    <a:pt x="0" y="38100"/>
                  </a:moveTo>
                  <a:lnTo>
                    <a:pt x="38100" y="0"/>
                  </a:lnTo>
                  <a:lnTo>
                    <a:pt x="76200" y="38100"/>
                  </a:lnTo>
                  <a:lnTo>
                    <a:pt x="57150" y="38100"/>
                  </a:lnTo>
                  <a:lnTo>
                    <a:pt x="57150" y="609600"/>
                  </a:lnTo>
                  <a:lnTo>
                    <a:pt x="19050" y="609600"/>
                  </a:lnTo>
                  <a:lnTo>
                    <a:pt x="19050" y="38100"/>
                  </a:lnTo>
                  <a:lnTo>
                    <a:pt x="0" y="38100"/>
                  </a:lnTo>
                  <a:close/>
                </a:path>
              </a:pathLst>
            </a:custGeom>
            <a:ln w="12700">
              <a:solidFill>
                <a:srgbClr val="00AF50"/>
              </a:solidFill>
            </a:ln>
          </p:spPr>
          <p:txBody>
            <a:bodyPr wrap="square" lIns="0" tIns="0" rIns="0" bIns="0" rtlCol="0"/>
            <a:lstStyle/>
            <a:p>
              <a:endParaRPr sz="1800"/>
            </a:p>
          </p:txBody>
        </p:sp>
        <p:sp>
          <p:nvSpPr>
            <p:cNvPr id="21" name="object 21"/>
            <p:cNvSpPr/>
            <p:nvPr/>
          </p:nvSpPr>
          <p:spPr>
            <a:xfrm>
              <a:off x="6172200" y="2971800"/>
              <a:ext cx="76200" cy="609600"/>
            </a:xfrm>
            <a:custGeom>
              <a:avLst/>
              <a:gdLst/>
              <a:ahLst/>
              <a:cxnLst/>
              <a:rect l="l" t="t" r="r" b="b"/>
              <a:pathLst>
                <a:path w="76200" h="609600">
                  <a:moveTo>
                    <a:pt x="57150" y="0"/>
                  </a:moveTo>
                  <a:lnTo>
                    <a:pt x="19050" y="0"/>
                  </a:lnTo>
                  <a:lnTo>
                    <a:pt x="19050" y="571500"/>
                  </a:lnTo>
                  <a:lnTo>
                    <a:pt x="0" y="571500"/>
                  </a:lnTo>
                  <a:lnTo>
                    <a:pt x="38100" y="609600"/>
                  </a:lnTo>
                  <a:lnTo>
                    <a:pt x="76200" y="571500"/>
                  </a:lnTo>
                  <a:lnTo>
                    <a:pt x="57150" y="571500"/>
                  </a:lnTo>
                  <a:lnTo>
                    <a:pt x="57150" y="0"/>
                  </a:lnTo>
                  <a:close/>
                </a:path>
              </a:pathLst>
            </a:custGeom>
            <a:solidFill>
              <a:srgbClr val="C00000"/>
            </a:solidFill>
          </p:spPr>
          <p:txBody>
            <a:bodyPr wrap="square" lIns="0" tIns="0" rIns="0" bIns="0" rtlCol="0"/>
            <a:lstStyle/>
            <a:p>
              <a:endParaRPr sz="1800"/>
            </a:p>
          </p:txBody>
        </p:sp>
        <p:sp>
          <p:nvSpPr>
            <p:cNvPr id="22" name="object 22"/>
            <p:cNvSpPr/>
            <p:nvPr/>
          </p:nvSpPr>
          <p:spPr>
            <a:xfrm>
              <a:off x="6172200" y="2971800"/>
              <a:ext cx="76200" cy="609600"/>
            </a:xfrm>
            <a:custGeom>
              <a:avLst/>
              <a:gdLst/>
              <a:ahLst/>
              <a:cxnLst/>
              <a:rect l="l" t="t" r="r" b="b"/>
              <a:pathLst>
                <a:path w="76200" h="609600">
                  <a:moveTo>
                    <a:pt x="76200" y="571500"/>
                  </a:moveTo>
                  <a:lnTo>
                    <a:pt x="38100" y="609600"/>
                  </a:lnTo>
                  <a:lnTo>
                    <a:pt x="0" y="571500"/>
                  </a:lnTo>
                  <a:lnTo>
                    <a:pt x="19050" y="571500"/>
                  </a:lnTo>
                  <a:lnTo>
                    <a:pt x="19050" y="0"/>
                  </a:lnTo>
                  <a:lnTo>
                    <a:pt x="57150" y="0"/>
                  </a:lnTo>
                  <a:lnTo>
                    <a:pt x="57150" y="571500"/>
                  </a:lnTo>
                  <a:lnTo>
                    <a:pt x="76200" y="571500"/>
                  </a:lnTo>
                  <a:close/>
                </a:path>
              </a:pathLst>
            </a:custGeom>
            <a:ln w="12700">
              <a:solidFill>
                <a:srgbClr val="C00000"/>
              </a:solidFill>
            </a:ln>
          </p:spPr>
          <p:txBody>
            <a:bodyPr wrap="square" lIns="0" tIns="0" rIns="0" bIns="0" rtlCol="0"/>
            <a:lstStyle/>
            <a:p>
              <a:endParaRPr sz="1800"/>
            </a:p>
          </p:txBody>
        </p:sp>
        <p:sp>
          <p:nvSpPr>
            <p:cNvPr id="23" name="object 23"/>
            <p:cNvSpPr/>
            <p:nvPr/>
          </p:nvSpPr>
          <p:spPr>
            <a:xfrm>
              <a:off x="5042027" y="4886070"/>
              <a:ext cx="407670" cy="287020"/>
            </a:xfrm>
            <a:custGeom>
              <a:avLst/>
              <a:gdLst/>
              <a:ahLst/>
              <a:cxnLst/>
              <a:rect l="l" t="t" r="r" b="b"/>
              <a:pathLst>
                <a:path w="407670" h="287020">
                  <a:moveTo>
                    <a:pt x="341249" y="0"/>
                  </a:moveTo>
                  <a:lnTo>
                    <a:pt x="354075" y="20065"/>
                  </a:lnTo>
                  <a:lnTo>
                    <a:pt x="0" y="246506"/>
                  </a:lnTo>
                  <a:lnTo>
                    <a:pt x="25653" y="286638"/>
                  </a:lnTo>
                  <a:lnTo>
                    <a:pt x="379857" y="60197"/>
                  </a:lnTo>
                  <a:lnTo>
                    <a:pt x="392684" y="80263"/>
                  </a:lnTo>
                  <a:lnTo>
                    <a:pt x="407162" y="14350"/>
                  </a:lnTo>
                  <a:lnTo>
                    <a:pt x="341249" y="0"/>
                  </a:lnTo>
                  <a:close/>
                </a:path>
              </a:pathLst>
            </a:custGeom>
            <a:solidFill>
              <a:srgbClr val="00AF50"/>
            </a:solidFill>
          </p:spPr>
          <p:txBody>
            <a:bodyPr wrap="square" lIns="0" tIns="0" rIns="0" bIns="0" rtlCol="0"/>
            <a:lstStyle/>
            <a:p>
              <a:endParaRPr sz="1800"/>
            </a:p>
          </p:txBody>
        </p:sp>
        <p:sp>
          <p:nvSpPr>
            <p:cNvPr id="24" name="object 24"/>
            <p:cNvSpPr/>
            <p:nvPr/>
          </p:nvSpPr>
          <p:spPr>
            <a:xfrm>
              <a:off x="5042027" y="4886070"/>
              <a:ext cx="407670" cy="287020"/>
            </a:xfrm>
            <a:custGeom>
              <a:avLst/>
              <a:gdLst/>
              <a:ahLst/>
              <a:cxnLst/>
              <a:rect l="l" t="t" r="r" b="b"/>
              <a:pathLst>
                <a:path w="407670" h="287020">
                  <a:moveTo>
                    <a:pt x="392684" y="80263"/>
                  </a:moveTo>
                  <a:lnTo>
                    <a:pt x="407162" y="14350"/>
                  </a:lnTo>
                  <a:lnTo>
                    <a:pt x="341249" y="0"/>
                  </a:lnTo>
                  <a:lnTo>
                    <a:pt x="354075" y="20065"/>
                  </a:lnTo>
                  <a:lnTo>
                    <a:pt x="0" y="246506"/>
                  </a:lnTo>
                  <a:lnTo>
                    <a:pt x="25653" y="286638"/>
                  </a:lnTo>
                  <a:lnTo>
                    <a:pt x="379857" y="60197"/>
                  </a:lnTo>
                  <a:lnTo>
                    <a:pt x="392684" y="80263"/>
                  </a:lnTo>
                  <a:close/>
                </a:path>
              </a:pathLst>
            </a:custGeom>
            <a:ln w="12700">
              <a:solidFill>
                <a:srgbClr val="00AF50"/>
              </a:solidFill>
            </a:ln>
          </p:spPr>
          <p:txBody>
            <a:bodyPr wrap="square" lIns="0" tIns="0" rIns="0" bIns="0" rtlCol="0"/>
            <a:lstStyle/>
            <a:p>
              <a:endParaRPr sz="1800"/>
            </a:p>
          </p:txBody>
        </p:sp>
        <p:sp>
          <p:nvSpPr>
            <p:cNvPr id="25" name="object 25"/>
            <p:cNvSpPr/>
            <p:nvPr/>
          </p:nvSpPr>
          <p:spPr>
            <a:xfrm>
              <a:off x="6466332" y="4931536"/>
              <a:ext cx="415925" cy="302260"/>
            </a:xfrm>
            <a:custGeom>
              <a:avLst/>
              <a:gdLst/>
              <a:ahLst/>
              <a:cxnLst/>
              <a:rect l="l" t="t" r="r" b="b"/>
              <a:pathLst>
                <a:path w="415925" h="302260">
                  <a:moveTo>
                    <a:pt x="24129" y="0"/>
                  </a:moveTo>
                  <a:lnTo>
                    <a:pt x="0" y="35813"/>
                  </a:lnTo>
                  <a:lnTo>
                    <a:pt x="367918" y="284225"/>
                  </a:lnTo>
                  <a:lnTo>
                    <a:pt x="355853" y="302132"/>
                  </a:lnTo>
                  <a:lnTo>
                    <a:pt x="415797" y="290449"/>
                  </a:lnTo>
                  <a:lnTo>
                    <a:pt x="404240" y="230505"/>
                  </a:lnTo>
                  <a:lnTo>
                    <a:pt x="392048" y="248412"/>
                  </a:lnTo>
                  <a:lnTo>
                    <a:pt x="24129" y="0"/>
                  </a:lnTo>
                  <a:close/>
                </a:path>
              </a:pathLst>
            </a:custGeom>
            <a:solidFill>
              <a:srgbClr val="C00000"/>
            </a:solidFill>
          </p:spPr>
          <p:txBody>
            <a:bodyPr wrap="square" lIns="0" tIns="0" rIns="0" bIns="0" rtlCol="0"/>
            <a:lstStyle/>
            <a:p>
              <a:endParaRPr sz="1800"/>
            </a:p>
          </p:txBody>
        </p:sp>
        <p:sp>
          <p:nvSpPr>
            <p:cNvPr id="26" name="object 26"/>
            <p:cNvSpPr/>
            <p:nvPr/>
          </p:nvSpPr>
          <p:spPr>
            <a:xfrm>
              <a:off x="6466332" y="4931536"/>
              <a:ext cx="415925" cy="302260"/>
            </a:xfrm>
            <a:custGeom>
              <a:avLst/>
              <a:gdLst/>
              <a:ahLst/>
              <a:cxnLst/>
              <a:rect l="l" t="t" r="r" b="b"/>
              <a:pathLst>
                <a:path w="415925" h="302260">
                  <a:moveTo>
                    <a:pt x="404240" y="230505"/>
                  </a:moveTo>
                  <a:lnTo>
                    <a:pt x="415797" y="290449"/>
                  </a:lnTo>
                  <a:lnTo>
                    <a:pt x="355853" y="302132"/>
                  </a:lnTo>
                  <a:lnTo>
                    <a:pt x="367918" y="284225"/>
                  </a:lnTo>
                  <a:lnTo>
                    <a:pt x="0" y="35813"/>
                  </a:lnTo>
                  <a:lnTo>
                    <a:pt x="24129" y="0"/>
                  </a:lnTo>
                  <a:lnTo>
                    <a:pt x="392048" y="248412"/>
                  </a:lnTo>
                  <a:lnTo>
                    <a:pt x="404240" y="230505"/>
                  </a:lnTo>
                  <a:close/>
                </a:path>
              </a:pathLst>
            </a:custGeom>
            <a:ln w="12700">
              <a:solidFill>
                <a:srgbClr val="C00000"/>
              </a:solidFill>
            </a:ln>
          </p:spPr>
          <p:txBody>
            <a:bodyPr wrap="square" lIns="0" tIns="0" rIns="0" bIns="0" rtlCol="0"/>
            <a:lstStyle/>
            <a:p>
              <a:endParaRPr sz="1800"/>
            </a:p>
          </p:txBody>
        </p:sp>
      </p:grpSp>
      <p:sp>
        <p:nvSpPr>
          <p:cNvPr id="27" name="object 27"/>
          <p:cNvSpPr txBox="1">
            <a:spLocks noGrp="1"/>
          </p:cNvSpPr>
          <p:nvPr>
            <p:ph type="sldNum" sz="quarter" idx="7"/>
          </p:nvPr>
        </p:nvSpPr>
        <p:spPr>
          <a:xfrm>
            <a:off x="6553200" y="4814417"/>
            <a:ext cx="2133600" cy="179536"/>
          </a:xfrm>
          <a:prstGeom prst="rect">
            <a:avLst/>
          </a:prstGeom>
        </p:spPr>
        <p:txBody>
          <a:bodyPr vert="horz" wrap="square" lIns="0" tIns="0" rIns="0" bIns="0" rtlCol="0" anchor="ctr">
            <a:spAutoFit/>
          </a:bodyPr>
          <a:lstStyle/>
          <a:p>
            <a:pPr marL="38099">
              <a:lnSpc>
                <a:spcPts val="1431"/>
              </a:lnSpc>
            </a:pPr>
            <a:fld id="{81D60167-4931-47E6-BA6A-407CBD079E47}" type="slidenum">
              <a:rPr spc="-25"/>
              <a:pPr marL="38099">
                <a:lnSpc>
                  <a:spcPts val="1431"/>
                </a:lnSpc>
              </a:pPr>
              <a:t>6</a:t>
            </a:fld>
            <a:endParaRPr spc="-25"/>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D9FB91-E2FA-AE78-2A02-28486B75E896}"/>
              </a:ext>
            </a:extLst>
          </p:cNvPr>
          <p:cNvSpPr>
            <a:spLocks noGrp="1"/>
          </p:cNvSpPr>
          <p:nvPr>
            <p:ph type="title"/>
          </p:nvPr>
        </p:nvSpPr>
        <p:spPr/>
        <p:txBody>
          <a:bodyPr/>
          <a:lstStyle/>
          <a:p>
            <a:r>
              <a:rPr lang="en-US"/>
              <a:t>Denial Types: E/M  2025</a:t>
            </a:r>
          </a:p>
        </p:txBody>
      </p:sp>
      <p:graphicFrame>
        <p:nvGraphicFramePr>
          <p:cNvPr id="4" name="Table 3">
            <a:extLst>
              <a:ext uri="{FF2B5EF4-FFF2-40B4-BE49-F238E27FC236}">
                <a16:creationId xmlns:a16="http://schemas.microsoft.com/office/drawing/2014/main" id="{9786E020-C46A-9E48-0C91-DC1F444C4706}"/>
              </a:ext>
            </a:extLst>
          </p:cNvPr>
          <p:cNvGraphicFramePr>
            <a:graphicFrameLocks noGrp="1"/>
          </p:cNvGraphicFramePr>
          <p:nvPr>
            <p:extLst>
              <p:ext uri="{D42A27DB-BD31-4B8C-83A1-F6EECF244321}">
                <p14:modId xmlns:p14="http://schemas.microsoft.com/office/powerpoint/2010/main" val="2134600471"/>
              </p:ext>
            </p:extLst>
          </p:nvPr>
        </p:nvGraphicFramePr>
        <p:xfrm>
          <a:off x="836908" y="1503336"/>
          <a:ext cx="9082007" cy="4339529"/>
        </p:xfrm>
        <a:graphic>
          <a:graphicData uri="http://schemas.openxmlformats.org/drawingml/2006/table">
            <a:tbl>
              <a:tblPr>
                <a:tableStyleId>{5C22544A-7EE6-4342-B048-85BDC9FD1C3A}</a:tableStyleId>
              </a:tblPr>
              <a:tblGrid>
                <a:gridCol w="552824">
                  <a:extLst>
                    <a:ext uri="{9D8B030D-6E8A-4147-A177-3AD203B41FA5}">
                      <a16:colId xmlns:a16="http://schemas.microsoft.com/office/drawing/2014/main" val="3471233690"/>
                    </a:ext>
                  </a:extLst>
                </a:gridCol>
                <a:gridCol w="5117575">
                  <a:extLst>
                    <a:ext uri="{9D8B030D-6E8A-4147-A177-3AD203B41FA5}">
                      <a16:colId xmlns:a16="http://schemas.microsoft.com/office/drawing/2014/main" val="3600390817"/>
                    </a:ext>
                  </a:extLst>
                </a:gridCol>
                <a:gridCol w="846791">
                  <a:extLst>
                    <a:ext uri="{9D8B030D-6E8A-4147-A177-3AD203B41FA5}">
                      <a16:colId xmlns:a16="http://schemas.microsoft.com/office/drawing/2014/main" val="3604430559"/>
                    </a:ext>
                  </a:extLst>
                </a:gridCol>
                <a:gridCol w="2564817">
                  <a:extLst>
                    <a:ext uri="{9D8B030D-6E8A-4147-A177-3AD203B41FA5}">
                      <a16:colId xmlns:a16="http://schemas.microsoft.com/office/drawing/2014/main" val="4234793194"/>
                    </a:ext>
                  </a:extLst>
                </a:gridCol>
              </a:tblGrid>
              <a:tr h="286595">
                <a:tc>
                  <a:txBody>
                    <a:bodyPr/>
                    <a:lstStyle/>
                    <a:p>
                      <a:pPr algn="l" rtl="0" fontAlgn="t">
                        <a:buNone/>
                      </a:pPr>
                      <a:r>
                        <a:rPr lang="en-US" sz="800" u="none" strike="noStrike">
                          <a:effectLst/>
                        </a:rPr>
                        <a:t>Code</a:t>
                      </a:r>
                      <a:endParaRPr lang="en-US" sz="800" b="1" i="0" u="none" strike="noStrike">
                        <a:solidFill>
                          <a:srgbClr val="FFFFFF"/>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Definition</a:t>
                      </a:r>
                      <a:endParaRPr lang="en-US" sz="800" b="1" i="0" u="none" strike="noStrike">
                        <a:solidFill>
                          <a:srgbClr val="FFFFFF"/>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lineitems</a:t>
                      </a:r>
                      <a:endParaRPr lang="en-US" sz="800" b="1" i="0" u="none" strike="noStrike">
                        <a:solidFill>
                          <a:srgbClr val="FFFFFF"/>
                        </a:solidFill>
                        <a:effectLst/>
                        <a:latin typeface="Tahoma" panose="020B0604030504040204" pitchFamily="34" charset="0"/>
                      </a:endParaRPr>
                    </a:p>
                  </a:txBody>
                  <a:tcPr marL="9525" marR="9525" marT="9525" marB="0"/>
                </a:tc>
                <a:tc>
                  <a:txBody>
                    <a:bodyPr/>
                    <a:lstStyle/>
                    <a:p>
                      <a:pPr algn="l" rtl="0" fontAlgn="t">
                        <a:buNone/>
                      </a:pPr>
                      <a:r>
                        <a:rPr lang="en-US" sz="800" u="none" strike="noStrike">
                          <a:effectLst/>
                        </a:rPr>
                        <a:t>Category</a:t>
                      </a:r>
                      <a:endParaRPr lang="en-US" sz="800" b="1" i="0" u="none" strike="noStrike">
                        <a:solidFill>
                          <a:srgbClr val="FFFFFF"/>
                        </a:solidFill>
                        <a:effectLst/>
                        <a:latin typeface="Tahoma" panose="020B0604030504040204" pitchFamily="34" charset="0"/>
                      </a:endParaRPr>
                    </a:p>
                  </a:txBody>
                  <a:tcPr marL="9525" marR="9525" marT="9525" marB="0"/>
                </a:tc>
                <a:extLst>
                  <a:ext uri="{0D108BD9-81ED-4DB2-BD59-A6C34878D82A}">
                    <a16:rowId xmlns:a16="http://schemas.microsoft.com/office/drawing/2014/main" val="2179765804"/>
                  </a:ext>
                </a:extLst>
              </a:tr>
              <a:tr h="398049">
                <a:tc>
                  <a:txBody>
                    <a:bodyPr/>
                    <a:lstStyle/>
                    <a:p>
                      <a:pPr algn="ctr" rtl="0" fontAlgn="ctr">
                        <a:buNone/>
                      </a:pPr>
                      <a:r>
                        <a:rPr lang="en-US" sz="800" u="none" strike="noStrike">
                          <a:effectLst/>
                        </a:rPr>
                        <a:t>16</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Claim/service lacks information or has submission/billing error(s) which is needed for adjudication.</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104,774</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E/M</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2514127437"/>
                  </a:ext>
                </a:extLst>
              </a:tr>
              <a:tr h="398049">
                <a:tc>
                  <a:txBody>
                    <a:bodyPr/>
                    <a:lstStyle/>
                    <a:p>
                      <a:pPr algn="ctr" rtl="0" fontAlgn="ctr">
                        <a:buNone/>
                      </a:pPr>
                      <a:r>
                        <a:rPr lang="en-US" sz="800" u="none" strike="noStrike">
                          <a:effectLst/>
                        </a:rPr>
                        <a:t>22</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This care may be covered by another payer per coordination of benefits.</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47,437</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E/M</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350036495"/>
                  </a:ext>
                </a:extLst>
              </a:tr>
              <a:tr h="398049">
                <a:tc>
                  <a:txBody>
                    <a:bodyPr/>
                    <a:lstStyle/>
                    <a:p>
                      <a:pPr algn="ctr" rtl="0" fontAlgn="ctr">
                        <a:buNone/>
                      </a:pPr>
                      <a:r>
                        <a:rPr lang="en-US" sz="800" u="none" strike="noStrike">
                          <a:effectLst/>
                        </a:rPr>
                        <a:t>97</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The benefit for this service is included in the payment/allowance for another service/procedure that has already been adjudicated.</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43,883</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E/M</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674630066"/>
                  </a:ext>
                </a:extLst>
              </a:tr>
              <a:tr h="398049">
                <a:tc>
                  <a:txBody>
                    <a:bodyPr/>
                    <a:lstStyle/>
                    <a:p>
                      <a:pPr algn="ctr" rtl="0" fontAlgn="ctr">
                        <a:buNone/>
                      </a:pPr>
                      <a:r>
                        <a:rPr lang="en-US" sz="800" u="none" strike="noStrike">
                          <a:effectLst/>
                        </a:rPr>
                        <a:t>29</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The time limit for filing has expired.</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39,310</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E/M</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242926052"/>
                  </a:ext>
                </a:extLst>
              </a:tr>
              <a:tr h="398049">
                <a:tc>
                  <a:txBody>
                    <a:bodyPr/>
                    <a:lstStyle/>
                    <a:p>
                      <a:pPr algn="ctr" rtl="0" fontAlgn="ctr">
                        <a:buNone/>
                      </a:pPr>
                      <a:r>
                        <a:rPr lang="en-US" sz="800" u="none" strike="noStrike">
                          <a:effectLst/>
                        </a:rPr>
                        <a:t>96</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Non-covered charge(s).</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39,260</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E/M</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2161491220"/>
                  </a:ext>
                </a:extLst>
              </a:tr>
              <a:tr h="398049">
                <a:tc>
                  <a:txBody>
                    <a:bodyPr/>
                    <a:lstStyle/>
                    <a:p>
                      <a:pPr algn="ctr" rtl="0" fontAlgn="ctr">
                        <a:buNone/>
                      </a:pPr>
                      <a:r>
                        <a:rPr lang="en-US" sz="800" u="none" strike="noStrike">
                          <a:effectLst/>
                        </a:rPr>
                        <a:t>B11</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The claim/service has been transferred to the proper payer/processor for processing. Claim/service not covered by this payer/processor.</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35,508</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E/M</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1548558450"/>
                  </a:ext>
                </a:extLst>
              </a:tr>
              <a:tr h="398049">
                <a:tc>
                  <a:txBody>
                    <a:bodyPr/>
                    <a:lstStyle/>
                    <a:p>
                      <a:pPr algn="ctr" rtl="0" fontAlgn="ctr">
                        <a:buNone/>
                      </a:pPr>
                      <a:r>
                        <a:rPr lang="en-US" sz="800" u="none" strike="noStrike">
                          <a:effectLst/>
                        </a:rPr>
                        <a:t>B13</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Previously paid. Payment for this claim/service may have been provided in a previous payment.</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26,451</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E/M</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4068039932"/>
                  </a:ext>
                </a:extLst>
              </a:tr>
              <a:tr h="398049">
                <a:tc>
                  <a:txBody>
                    <a:bodyPr/>
                    <a:lstStyle/>
                    <a:p>
                      <a:pPr algn="ctr" rtl="0" fontAlgn="ctr">
                        <a:buNone/>
                      </a:pPr>
                      <a:r>
                        <a:rPr lang="en-US" sz="800" u="none" strike="noStrike">
                          <a:effectLst/>
                        </a:rPr>
                        <a:t>27</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Expenses incurred after coverage terminated.</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26,250</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E/M</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3693032787"/>
                  </a:ext>
                </a:extLst>
              </a:tr>
              <a:tr h="470493">
                <a:tc>
                  <a:txBody>
                    <a:bodyPr/>
                    <a:lstStyle/>
                    <a:p>
                      <a:pPr algn="ctr" rtl="0" fontAlgn="ctr">
                        <a:buNone/>
                      </a:pPr>
                      <a:r>
                        <a:rPr lang="en-US" sz="800" u="none" strike="noStrike">
                          <a:effectLst/>
                        </a:rPr>
                        <a:t>236</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This procedure or procedure/modifier combination is not compatible with another procedure or procedure/modifier combination provided on the same day according to the National Correct Coding Initiative or workers compensation state regulations/ fee schedule requirements.</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25,040</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E/M</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925159946"/>
                  </a:ext>
                </a:extLst>
              </a:tr>
              <a:tr h="398049">
                <a:tc>
                  <a:txBody>
                    <a:bodyPr/>
                    <a:lstStyle/>
                    <a:p>
                      <a:pPr algn="ctr" rtl="0" fontAlgn="ctr">
                        <a:buNone/>
                      </a:pPr>
                      <a:r>
                        <a:rPr lang="en-US" sz="800" u="none" strike="noStrike">
                          <a:effectLst/>
                        </a:rPr>
                        <a:t>252</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An attachment/other documentation is required to adjudicate this claim/service.</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24,296</a:t>
                      </a:r>
                      <a:endParaRPr lang="en-US" sz="800" b="0" i="0" u="none" strike="noStrike">
                        <a:solidFill>
                          <a:srgbClr val="1E2C4E"/>
                        </a:solidFill>
                        <a:effectLst/>
                        <a:latin typeface="Tahoma" panose="020B0604030504040204" pitchFamily="34" charset="0"/>
                      </a:endParaRPr>
                    </a:p>
                  </a:txBody>
                  <a:tcPr marL="9525" marR="9525" marT="9525" marB="0" anchor="ctr"/>
                </a:tc>
                <a:tc>
                  <a:txBody>
                    <a:bodyPr/>
                    <a:lstStyle/>
                    <a:p>
                      <a:pPr algn="l" rtl="0" fontAlgn="t">
                        <a:buNone/>
                      </a:pPr>
                      <a:r>
                        <a:rPr lang="en-US" sz="800" u="none" strike="noStrike">
                          <a:effectLst/>
                        </a:rPr>
                        <a:t>E/M</a:t>
                      </a:r>
                      <a:endParaRPr lang="en-US" sz="800" b="0" i="0" u="none" strike="noStrike">
                        <a:solidFill>
                          <a:srgbClr val="1E2C4E"/>
                        </a:solidFill>
                        <a:effectLst/>
                        <a:latin typeface="Tahoma" panose="020B0604030504040204" pitchFamily="34" charset="0"/>
                      </a:endParaRPr>
                    </a:p>
                  </a:txBody>
                  <a:tcPr marL="9525" marR="9525" marT="9525" marB="0"/>
                </a:tc>
                <a:extLst>
                  <a:ext uri="{0D108BD9-81ED-4DB2-BD59-A6C34878D82A}">
                    <a16:rowId xmlns:a16="http://schemas.microsoft.com/office/drawing/2014/main" val="1011224546"/>
                  </a:ext>
                </a:extLst>
              </a:tr>
            </a:tbl>
          </a:graphicData>
        </a:graphic>
      </p:graphicFrame>
    </p:spTree>
    <p:extLst>
      <p:ext uri="{BB962C8B-B14F-4D97-AF65-F5344CB8AC3E}">
        <p14:creationId xmlns:p14="http://schemas.microsoft.com/office/powerpoint/2010/main" val="384234960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Appendices—</a:t>
            </a:r>
            <a:br>
              <a:rPr lang="en-US"/>
            </a:br>
            <a:r>
              <a:rPr lang="en-US"/>
              <a:t>Appeals Processes</a:t>
            </a:r>
          </a:p>
        </p:txBody>
      </p:sp>
      <p:sp>
        <p:nvSpPr>
          <p:cNvPr id="3" name="Text Placeholder 2"/>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5F5E43FB-612E-50B9-EDA5-4459D1B5FD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DE333-D071-08CD-2552-C6C2CBED232A}"/>
              </a:ext>
            </a:extLst>
          </p:cNvPr>
          <p:cNvSpPr>
            <a:spLocks noGrp="1"/>
          </p:cNvSpPr>
          <p:nvPr>
            <p:ph type="sldNum" sz="quarter" idx="12"/>
          </p:nvPr>
        </p:nvSpPr>
        <p:spPr/>
        <p:txBody>
          <a:bodyPr/>
          <a:lstStyle/>
          <a:p>
            <a:fld id="{B2FA00B0-8C0B-224D-A4A8-A7836BC767F8}" type="slidenum">
              <a:rPr lang="en-US" smtClean="0"/>
              <a:t>61</a:t>
            </a:fld>
            <a:endParaRPr lang="en-US"/>
          </a:p>
        </p:txBody>
      </p:sp>
    </p:spTree>
    <p:extLst>
      <p:ext uri="{BB962C8B-B14F-4D97-AF65-F5344CB8AC3E}">
        <p14:creationId xmlns:p14="http://schemas.microsoft.com/office/powerpoint/2010/main" val="2435072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8061AC-6D7E-0E24-96C2-FEE40AF3C8E2}"/>
              </a:ext>
            </a:extLst>
          </p:cNvPr>
          <p:cNvSpPr>
            <a:spLocks noGrp="1"/>
          </p:cNvSpPr>
          <p:nvPr>
            <p:ph type="title"/>
          </p:nvPr>
        </p:nvSpPr>
        <p:spPr/>
        <p:txBody>
          <a:bodyPr/>
          <a:lstStyle/>
          <a:p>
            <a:r>
              <a:rPr lang="en-US"/>
              <a:t>When You Do Not Have to Appeal: Medicare</a:t>
            </a:r>
          </a:p>
        </p:txBody>
      </p:sp>
      <p:sp>
        <p:nvSpPr>
          <p:cNvPr id="2" name="Text Placeholder 1">
            <a:extLst>
              <a:ext uri="{FF2B5EF4-FFF2-40B4-BE49-F238E27FC236}">
                <a16:creationId xmlns:a16="http://schemas.microsoft.com/office/drawing/2014/main" id="{8816E4CA-983B-B3F2-EC8D-1F451D18ED6B}"/>
              </a:ext>
            </a:extLst>
          </p:cNvPr>
          <p:cNvSpPr>
            <a:spLocks noGrp="1"/>
          </p:cNvSpPr>
          <p:nvPr>
            <p:ph idx="1"/>
          </p:nvPr>
        </p:nvSpPr>
        <p:spPr>
          <a:xfrm>
            <a:off x="335280" y="1546225"/>
            <a:ext cx="11521440" cy="4846320"/>
          </a:xfrm>
        </p:spPr>
        <p:txBody>
          <a:bodyPr>
            <a:normAutofit fontScale="92500" lnSpcReduction="20000"/>
          </a:bodyPr>
          <a:lstStyle/>
          <a:p>
            <a:r>
              <a:rPr lang="en-US"/>
              <a:t>What Are Minor Errors or Omissions That Can Be Reopened?</a:t>
            </a:r>
          </a:p>
          <a:p>
            <a:pPr lvl="1"/>
            <a:r>
              <a:rPr lang="en-US"/>
              <a:t>Incorrect units of Medically Unlikely Edits (MUE) submitted on a claim</a:t>
            </a:r>
          </a:p>
          <a:p>
            <a:pPr lvl="1"/>
            <a:r>
              <a:rPr lang="en-US"/>
              <a:t>Correct units billed within the MUE</a:t>
            </a:r>
          </a:p>
          <a:p>
            <a:pPr lvl="1"/>
            <a:r>
              <a:rPr lang="en-US"/>
              <a:t>Reopen a date of service due to receiving two claims for the same service during the same processing period, one claim denied as duplicate and one claim denied for frequency</a:t>
            </a:r>
          </a:p>
          <a:p>
            <a:pPr lvl="1"/>
            <a:r>
              <a:rPr lang="en-US"/>
              <a:t>Transposed diagnosis (billed 123 but need to change to 321)</a:t>
            </a:r>
          </a:p>
          <a:p>
            <a:pPr lvl="1"/>
            <a:r>
              <a:rPr lang="en-US"/>
              <a:t>Change a diagnosis pointer on a denied procedure</a:t>
            </a:r>
          </a:p>
          <a:p>
            <a:pPr lvl="1"/>
            <a:r>
              <a:rPr lang="en-US"/>
              <a:t>Transposed procedure codes (billed CPT® code 92136 but need to change to CPT® code 91362)</a:t>
            </a:r>
          </a:p>
          <a:p>
            <a:pPr lvl="1"/>
            <a:r>
              <a:rPr lang="en-US"/>
              <a:t>Change a procedure when it does not change the allowable (e.g., HCPCS code G0008 to G0009)</a:t>
            </a:r>
          </a:p>
          <a:p>
            <a:pPr lvl="1"/>
            <a:r>
              <a:rPr lang="en-US"/>
              <a:t>Downcode a procedure (change to a procedure with a lower allowable)</a:t>
            </a:r>
          </a:p>
          <a:p>
            <a:pPr lvl="1"/>
            <a:r>
              <a:rPr lang="en-US"/>
              <a:t>Incorrect submitted amount (if it will allow additional payment for the procedure billed) </a:t>
            </a:r>
          </a:p>
          <a:p>
            <a:pPr lvl="1"/>
            <a:r>
              <a:rPr lang="en-US"/>
              <a:t>Change date of service (month and day only)</a:t>
            </a:r>
          </a:p>
          <a:p>
            <a:pPr lvl="1"/>
            <a:r>
              <a:rPr lang="en-US"/>
              <a:t>Submission of a claim for services that were not rendered</a:t>
            </a:r>
          </a:p>
          <a:p>
            <a:pPr lvl="1"/>
            <a:r>
              <a:rPr lang="en-US"/>
              <a:t>Incorrect rendering provider on claim (must verify the PTAN and NPI is associated with the billing group on the claim)</a:t>
            </a:r>
          </a:p>
          <a:p>
            <a:r>
              <a:rPr lang="en-US" sz="1600">
                <a:hlinkClick r:id="rId2"/>
              </a:rPr>
              <a:t>https://palmettogba.com/jmb/did/ax5prz1510?cat=jmb-appeals</a:t>
            </a:r>
            <a:endParaRPr lang="en-US" sz="1600"/>
          </a:p>
          <a:p>
            <a:endParaRPr lang="en-US"/>
          </a:p>
        </p:txBody>
      </p:sp>
    </p:spTree>
    <p:extLst>
      <p:ext uri="{BB962C8B-B14F-4D97-AF65-F5344CB8AC3E}">
        <p14:creationId xmlns:p14="http://schemas.microsoft.com/office/powerpoint/2010/main" val="3097214220"/>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DB4EC-3618-DF0F-3A60-54232953B0AD}"/>
              </a:ext>
            </a:extLst>
          </p:cNvPr>
          <p:cNvSpPr>
            <a:spLocks noGrp="1"/>
          </p:cNvSpPr>
          <p:nvPr>
            <p:ph type="title"/>
          </p:nvPr>
        </p:nvSpPr>
        <p:spPr>
          <a:xfrm>
            <a:off x="876693" y="741391"/>
            <a:ext cx="4597747" cy="1616203"/>
          </a:xfrm>
        </p:spPr>
        <p:txBody>
          <a:bodyPr vert="horz" lIns="91440" tIns="45720" rIns="91440" bIns="45720" rtlCol="0" anchor="b">
            <a:normAutofit/>
          </a:bodyPr>
          <a:lstStyle/>
          <a:p>
            <a:pPr>
              <a:lnSpc>
                <a:spcPct val="90000"/>
              </a:lnSpc>
              <a:spcBef>
                <a:spcPct val="0"/>
              </a:spcBef>
              <a:spcAft>
                <a:spcPts val="600"/>
              </a:spcAft>
            </a:pPr>
            <a:r>
              <a:rPr lang="en-US" sz="3200" kern="1200">
                <a:solidFill>
                  <a:schemeClr val="tx1"/>
                </a:solidFill>
                <a:latin typeface="+mj-lt"/>
                <a:ea typeface="+mj-ea"/>
                <a:cs typeface="+mj-cs"/>
              </a:rPr>
              <a:t>From NGS Medicare</a:t>
            </a:r>
          </a:p>
        </p:txBody>
      </p:sp>
      <p:pic>
        <p:nvPicPr>
          <p:cNvPr id="3" name="Picture 2"/>
          <p:cNvPicPr>
            <a:picLocks noChangeAspect="1"/>
          </p:cNvPicPr>
          <p:nvPr/>
        </p:nvPicPr>
        <p:blipFill>
          <a:blip r:embed="rId2"/>
          <a:stretch>
            <a:fillRect/>
          </a:stretch>
        </p:blipFill>
        <p:spPr>
          <a:xfrm>
            <a:off x="6096001" y="1408017"/>
            <a:ext cx="5319062" cy="3966884"/>
          </a:xfrm>
          <a:prstGeom prst="rect">
            <a:avLst/>
          </a:prstGeom>
        </p:spPr>
      </p:pic>
      <p:pic>
        <p:nvPicPr>
          <p:cNvPr id="7" name="Picture 6" descr="Smiley face made from capsules">
            <a:extLst>
              <a:ext uri="{FF2B5EF4-FFF2-40B4-BE49-F238E27FC236}">
                <a16:creationId xmlns:a16="http://schemas.microsoft.com/office/drawing/2014/main" id="{EF144BA8-5ECB-A715-2B91-E97665DA6166}"/>
              </a:ext>
            </a:extLst>
          </p:cNvPr>
          <p:cNvPicPr>
            <a:picLocks noChangeAspect="1"/>
          </p:cNvPicPr>
          <p:nvPr/>
        </p:nvPicPr>
        <p:blipFill>
          <a:blip r:embed="rId3"/>
          <a:stretch>
            <a:fillRect/>
          </a:stretch>
        </p:blipFill>
        <p:spPr>
          <a:xfrm>
            <a:off x="876694" y="2437097"/>
            <a:ext cx="4380954" cy="3148159"/>
          </a:xfrm>
          <a:prstGeom prst="rect">
            <a:avLst/>
          </a:prstGeom>
        </p:spPr>
      </p:pic>
    </p:spTree>
    <p:extLst>
      <p:ext uri="{BB962C8B-B14F-4D97-AF65-F5344CB8AC3E}">
        <p14:creationId xmlns:p14="http://schemas.microsoft.com/office/powerpoint/2010/main" val="201663927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43278" y="712269"/>
            <a:ext cx="3370999" cy="5502264"/>
          </a:xfrm>
        </p:spPr>
        <p:txBody>
          <a:bodyPr>
            <a:normAutofit/>
          </a:bodyPr>
          <a:lstStyle/>
          <a:p>
            <a:pPr eaLnBrk="1" hangingPunct="1"/>
            <a:r>
              <a:rPr lang="en-US">
                <a:solidFill>
                  <a:schemeClr val="accent1">
                    <a:lumMod val="75000"/>
                  </a:schemeClr>
                </a:solidFill>
                <a:effectLst>
                  <a:outerShdw blurRad="38100" dist="38100" dir="2700000" algn="tl">
                    <a:srgbClr val="DDDDDD"/>
                  </a:outerShdw>
                </a:effectLst>
                <a:ea typeface="ＭＳ Ｐゴシック" charset="0"/>
                <a:cs typeface="ＭＳ Ｐゴシック" charset="0"/>
              </a:rPr>
              <a:t>CALCULATING TIME FRAMES</a:t>
            </a:r>
          </a:p>
        </p:txBody>
      </p:sp>
      <p:graphicFrame>
        <p:nvGraphicFramePr>
          <p:cNvPr id="121861" name="Rectangle 3"/>
          <p:cNvGraphicFramePr>
            <a:graphicFrameLocks noGrp="1"/>
          </p:cNvGraphicFramePr>
          <p:nvPr>
            <p:ph idx="1"/>
          </p:nvPr>
        </p:nvGraphicFramePr>
        <p:xfrm>
          <a:off x="5280026" y="642939"/>
          <a:ext cx="626903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CDEA5A20-389C-EE9F-C364-45F390BB6343}"/>
              </a:ext>
            </a:extLst>
          </p:cNvPr>
          <p:cNvSpPr>
            <a:spLocks noGrp="1"/>
          </p:cNvSpPr>
          <p:nvPr>
            <p:ph type="ftr" sz="quarter" idx="11"/>
          </p:nvPr>
        </p:nvSpPr>
        <p:spPr/>
        <p:txBody>
          <a:bodyPr lIns="0" tIns="0" rIns="0" bIns="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3" name="Slide Number Placeholder 2">
            <a:extLst>
              <a:ext uri="{FF2B5EF4-FFF2-40B4-BE49-F238E27FC236}">
                <a16:creationId xmlns:a16="http://schemas.microsoft.com/office/drawing/2014/main" id="{4E44A266-AD93-8D13-7982-FD315675A922}"/>
              </a:ext>
            </a:extLst>
          </p:cNvPr>
          <p:cNvSpPr>
            <a:spLocks noGrp="1"/>
          </p:cNvSpPr>
          <p:nvPr>
            <p:ph type="sldNum" sz="quarter" idx="12"/>
          </p:nvPr>
        </p:nvSpPr>
        <p:spPr/>
        <p:txBody>
          <a:bodyPr lIns="0" tIns="0" rIns="0" b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6F15528-21DE-4FAA-801E-634DDDAF4B2B}" type="slidenum">
              <a:rPr lang="en-US" smtClean="0"/>
              <a:pPr/>
              <a:t>64</a:t>
            </a:fld>
            <a:endParaRPr lang="en-US"/>
          </a:p>
        </p:txBody>
      </p:sp>
    </p:spTree>
    <p:extLst>
      <p:ext uri="{BB962C8B-B14F-4D97-AF65-F5344CB8AC3E}">
        <p14:creationId xmlns:p14="http://schemas.microsoft.com/office/powerpoint/2010/main" val="77203455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2231136" y="467418"/>
            <a:ext cx="7729728" cy="1188720"/>
          </a:xfrm>
          <a:solidFill>
            <a:schemeClr val="bg1"/>
          </a:solidFill>
        </p:spPr>
        <p:txBody>
          <a:bodyPr>
            <a:normAutofit/>
          </a:bodyPr>
          <a:lstStyle/>
          <a:p>
            <a:r>
              <a:rPr lang="en-US"/>
              <a:t>Medicare Appeals – Parts A &amp; B - Standard Appeals</a:t>
            </a:r>
          </a:p>
        </p:txBody>
      </p:sp>
      <p:sp>
        <p:nvSpPr>
          <p:cNvPr id="3" name="Content Placeholder 2">
            <a:extLst>
              <a:ext uri="{FF2B5EF4-FFF2-40B4-BE49-F238E27FC236}">
                <a16:creationId xmlns:a16="http://schemas.microsoft.com/office/drawing/2014/main" id="{30183089-ADA7-41FA-BE82-4E441CE7CA2F}"/>
              </a:ext>
            </a:extLst>
          </p:cNvPr>
          <p:cNvSpPr>
            <a:spLocks noGrp="1"/>
          </p:cNvSpPr>
          <p:nvPr>
            <p:ph idx="1"/>
          </p:nvPr>
        </p:nvSpPr>
        <p:spPr>
          <a:xfrm>
            <a:off x="1706062" y="1843589"/>
            <a:ext cx="8779512" cy="3633479"/>
          </a:xfrm>
        </p:spPr>
        <p:txBody>
          <a:bodyPr>
            <a:normAutofit fontScale="92500"/>
          </a:bodyPr>
          <a:lstStyle/>
          <a:p>
            <a:pPr>
              <a:lnSpc>
                <a:spcPct val="90000"/>
              </a:lnSpc>
            </a:pPr>
            <a:r>
              <a:rPr lang="en-US">
                <a:solidFill>
                  <a:srgbClr val="404040"/>
                </a:solidFill>
              </a:rPr>
              <a:t>Appeal deadline – 120 days from date MSN* sent (will be listed on last page of MSN)</a:t>
            </a:r>
          </a:p>
          <a:p>
            <a:pPr>
              <a:lnSpc>
                <a:spcPct val="90000"/>
              </a:lnSpc>
            </a:pPr>
            <a:r>
              <a:rPr lang="en-US">
                <a:solidFill>
                  <a:srgbClr val="404040"/>
                </a:solidFill>
              </a:rPr>
              <a:t>1</a:t>
            </a:r>
            <a:r>
              <a:rPr lang="en-US" baseline="30000">
                <a:solidFill>
                  <a:srgbClr val="404040"/>
                </a:solidFill>
              </a:rPr>
              <a:t>st</a:t>
            </a:r>
            <a:r>
              <a:rPr lang="en-US">
                <a:solidFill>
                  <a:srgbClr val="404040"/>
                </a:solidFill>
              </a:rPr>
              <a:t> level of appeal – redetermination to Medicare Administrative Contractor (MAC) </a:t>
            </a:r>
          </a:p>
          <a:p>
            <a:pPr>
              <a:lnSpc>
                <a:spcPct val="90000"/>
              </a:lnSpc>
            </a:pPr>
            <a:r>
              <a:rPr lang="en-US">
                <a:solidFill>
                  <a:srgbClr val="404040"/>
                </a:solidFill>
              </a:rPr>
              <a:t>2</a:t>
            </a:r>
            <a:r>
              <a:rPr lang="en-US" baseline="30000">
                <a:solidFill>
                  <a:srgbClr val="404040"/>
                </a:solidFill>
              </a:rPr>
              <a:t>nd</a:t>
            </a:r>
            <a:r>
              <a:rPr lang="en-US">
                <a:solidFill>
                  <a:srgbClr val="404040"/>
                </a:solidFill>
              </a:rPr>
              <a:t> level – reconsideration to the QIC (deadline 180 days from the decision by the MAC)</a:t>
            </a:r>
          </a:p>
          <a:p>
            <a:pPr>
              <a:lnSpc>
                <a:spcPct val="90000"/>
              </a:lnSpc>
            </a:pPr>
            <a:r>
              <a:rPr lang="en-US">
                <a:solidFill>
                  <a:srgbClr val="404040"/>
                </a:solidFill>
              </a:rPr>
              <a:t>3</a:t>
            </a:r>
            <a:r>
              <a:rPr lang="en-US" baseline="30000">
                <a:solidFill>
                  <a:srgbClr val="404040"/>
                </a:solidFill>
              </a:rPr>
              <a:t>rd</a:t>
            </a:r>
            <a:r>
              <a:rPr lang="en-US">
                <a:solidFill>
                  <a:srgbClr val="404040"/>
                </a:solidFill>
              </a:rPr>
              <a:t> level – ALJ hearing </a:t>
            </a:r>
          </a:p>
          <a:p>
            <a:pPr lvl="1">
              <a:lnSpc>
                <a:spcPct val="90000"/>
              </a:lnSpc>
            </a:pPr>
            <a:r>
              <a:rPr lang="en-US" sz="1800">
                <a:solidFill>
                  <a:srgbClr val="404040"/>
                </a:solidFill>
              </a:rPr>
              <a:t>Use form OMHA-100* to request</a:t>
            </a:r>
          </a:p>
          <a:p>
            <a:pPr lvl="1">
              <a:lnSpc>
                <a:spcPct val="90000"/>
              </a:lnSpc>
            </a:pPr>
            <a:r>
              <a:rPr lang="en-US" sz="1800">
                <a:solidFill>
                  <a:srgbClr val="404040"/>
                </a:solidFill>
              </a:rPr>
              <a:t>Standard appeals may take a long time to have an ALJ hearing scheduled</a:t>
            </a:r>
          </a:p>
          <a:p>
            <a:pPr>
              <a:lnSpc>
                <a:spcPct val="90000"/>
              </a:lnSpc>
            </a:pPr>
            <a:r>
              <a:rPr lang="en-US">
                <a:solidFill>
                  <a:srgbClr val="404040"/>
                </a:solidFill>
              </a:rPr>
              <a:t>4</a:t>
            </a:r>
            <a:r>
              <a:rPr lang="en-US" baseline="30000">
                <a:solidFill>
                  <a:srgbClr val="404040"/>
                </a:solidFill>
              </a:rPr>
              <a:t>th</a:t>
            </a:r>
            <a:r>
              <a:rPr lang="en-US">
                <a:solidFill>
                  <a:srgbClr val="404040"/>
                </a:solidFill>
              </a:rPr>
              <a:t> level - MAC</a:t>
            </a:r>
          </a:p>
          <a:p>
            <a:pPr>
              <a:lnSpc>
                <a:spcPct val="90000"/>
              </a:lnSpc>
            </a:pPr>
            <a:r>
              <a:rPr lang="en-US">
                <a:solidFill>
                  <a:srgbClr val="404040"/>
                </a:solidFill>
              </a:rPr>
              <a:t>5</a:t>
            </a:r>
            <a:r>
              <a:rPr lang="en-US" baseline="30000">
                <a:solidFill>
                  <a:srgbClr val="404040"/>
                </a:solidFill>
              </a:rPr>
              <a:t>th</a:t>
            </a:r>
            <a:r>
              <a:rPr lang="en-US">
                <a:solidFill>
                  <a:srgbClr val="404040"/>
                </a:solidFill>
              </a:rPr>
              <a:t> level - Federal court</a:t>
            </a:r>
          </a:p>
          <a:p>
            <a:pPr>
              <a:lnSpc>
                <a:spcPct val="90000"/>
              </a:lnSpc>
            </a:pPr>
            <a:r>
              <a:rPr lang="en-US" sz="1700">
                <a:solidFill>
                  <a:srgbClr val="404040"/>
                </a:solidFill>
              </a:rPr>
              <a:t>CMS information on Original Medicare appeals: </a:t>
            </a:r>
            <a:r>
              <a:rPr lang="en-US" sz="1600">
                <a:solidFill>
                  <a:schemeClr val="tx2"/>
                </a:solidFill>
                <a:hlinkClick r:id="rId2">
                  <a:extLst>
                    <a:ext uri="{A12FA001-AC4F-418D-AE19-62706E023703}">
                      <ahyp:hlinkClr xmlns:ahyp="http://schemas.microsoft.com/office/drawing/2018/hyperlinkcolor" val="tx"/>
                    </a:ext>
                  </a:extLst>
                </a:hlinkClick>
              </a:rPr>
              <a:t>https://www.cms.gov/index.php/Medicare/Appeals-and-Grievances/OrgMedFFSAppeals/index</a:t>
            </a:r>
            <a:endParaRPr lang="en-US" sz="1700">
              <a:solidFill>
                <a:schemeClr val="tx2"/>
              </a:solidFill>
            </a:endParaRPr>
          </a:p>
          <a:p>
            <a:pPr>
              <a:lnSpc>
                <a:spcPct val="90000"/>
              </a:lnSpc>
            </a:pPr>
            <a:endParaRPr lang="en-US" sz="1700">
              <a:solidFill>
                <a:srgbClr val="404040"/>
              </a:solidFill>
            </a:endParaRPr>
          </a:p>
        </p:txBody>
      </p:sp>
    </p:spTree>
    <p:extLst>
      <p:ext uri="{BB962C8B-B14F-4D97-AF65-F5344CB8AC3E}">
        <p14:creationId xmlns:p14="http://schemas.microsoft.com/office/powerpoint/2010/main" val="284513875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2231136" y="964692"/>
            <a:ext cx="7729728" cy="1188720"/>
          </a:xfrm>
        </p:spPr>
        <p:txBody>
          <a:bodyPr>
            <a:normAutofit/>
          </a:bodyPr>
          <a:lstStyle/>
          <a:p>
            <a:r>
              <a:rPr lang="en-US"/>
              <a:t>Medicare Appeals – Part C </a:t>
            </a:r>
          </a:p>
        </p:txBody>
      </p:sp>
      <p:graphicFrame>
        <p:nvGraphicFramePr>
          <p:cNvPr id="5" name="Content Placeholder 2">
            <a:extLst>
              <a:ext uri="{FF2B5EF4-FFF2-40B4-BE49-F238E27FC236}">
                <a16:creationId xmlns:a16="http://schemas.microsoft.com/office/drawing/2014/main" id="{17F7C270-7F33-44FC-B087-ED3DA2CDE713}"/>
              </a:ext>
            </a:extLst>
          </p:cNvPr>
          <p:cNvGraphicFramePr>
            <a:graphicFrameLocks noGrp="1"/>
          </p:cNvGraphicFramePr>
          <p:nvPr>
            <p:ph idx="1"/>
          </p:nvPr>
        </p:nvGraphicFramePr>
        <p:xfrm>
          <a:off x="550416" y="2313992"/>
          <a:ext cx="10694602" cy="4228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tar: 5 Points 10">
            <a:extLst>
              <a:ext uri="{FF2B5EF4-FFF2-40B4-BE49-F238E27FC236}">
                <a16:creationId xmlns:a16="http://schemas.microsoft.com/office/drawing/2014/main" id="{99118E59-499B-400D-853B-C49C0CFFED75}"/>
              </a:ext>
            </a:extLst>
          </p:cNvPr>
          <p:cNvSpPr/>
          <p:nvPr/>
        </p:nvSpPr>
        <p:spPr>
          <a:xfrm>
            <a:off x="0" y="3977978"/>
            <a:ext cx="3195961" cy="272544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Beneficiary will not receive an MSN</a:t>
            </a:r>
          </a:p>
        </p:txBody>
      </p:sp>
    </p:spTree>
    <p:extLst>
      <p:ext uri="{BB962C8B-B14F-4D97-AF65-F5344CB8AC3E}">
        <p14:creationId xmlns:p14="http://schemas.microsoft.com/office/powerpoint/2010/main" val="1730068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p:txBody>
          <a:bodyPr>
            <a:normAutofit/>
          </a:bodyPr>
          <a:lstStyle/>
          <a:p>
            <a:r>
              <a:rPr lang="en-US"/>
              <a:t>Medicare Appeals – Part C – Standard appeals</a:t>
            </a:r>
          </a:p>
        </p:txBody>
      </p:sp>
      <p:sp>
        <p:nvSpPr>
          <p:cNvPr id="3" name="Content Placeholder 2">
            <a:extLst>
              <a:ext uri="{FF2B5EF4-FFF2-40B4-BE49-F238E27FC236}">
                <a16:creationId xmlns:a16="http://schemas.microsoft.com/office/drawing/2014/main" id="{30183089-ADA7-41FA-BE82-4E441CE7CA2F}"/>
              </a:ext>
            </a:extLst>
          </p:cNvPr>
          <p:cNvSpPr>
            <a:spLocks noGrp="1"/>
          </p:cNvSpPr>
          <p:nvPr>
            <p:ph idx="1"/>
          </p:nvPr>
        </p:nvSpPr>
        <p:spPr>
          <a:xfrm>
            <a:off x="2041865" y="1648918"/>
            <a:ext cx="6471820" cy="4450041"/>
          </a:xfrm>
        </p:spPr>
        <p:txBody>
          <a:bodyPr>
            <a:normAutofit/>
          </a:bodyPr>
          <a:lstStyle/>
          <a:p>
            <a:pPr>
              <a:lnSpc>
                <a:spcPct val="90000"/>
              </a:lnSpc>
            </a:pPr>
            <a:r>
              <a:rPr lang="en-US"/>
              <a:t>Before a beneficiary can appeal, plan must issue an </a:t>
            </a:r>
            <a:r>
              <a:rPr lang="en-US" b="1"/>
              <a:t>organization determination</a:t>
            </a:r>
          </a:p>
          <a:p>
            <a:pPr>
              <a:lnSpc>
                <a:spcPct val="90000"/>
              </a:lnSpc>
            </a:pPr>
            <a:r>
              <a:rPr lang="en-US"/>
              <a:t>Pre-service determination (like a prior authorization)</a:t>
            </a:r>
          </a:p>
          <a:p>
            <a:pPr>
              <a:lnSpc>
                <a:spcPct val="90000"/>
              </a:lnSpc>
            </a:pPr>
            <a:r>
              <a:rPr lang="en-US"/>
              <a:t>Post-service determination – will receive a denial after receiving the service</a:t>
            </a:r>
          </a:p>
          <a:p>
            <a:pPr lvl="1">
              <a:lnSpc>
                <a:spcPct val="90000"/>
              </a:lnSpc>
            </a:pPr>
            <a:r>
              <a:rPr lang="en-US" sz="1800"/>
              <a:t>Notice of Denial of Medical Coverage, EOB, or insert with EOB mailing</a:t>
            </a:r>
          </a:p>
          <a:p>
            <a:pPr>
              <a:lnSpc>
                <a:spcPct val="90000"/>
              </a:lnSpc>
            </a:pPr>
            <a:r>
              <a:rPr lang="en-US"/>
              <a:t>Similar appeals process, just different timelines to get decisions</a:t>
            </a:r>
          </a:p>
          <a:p>
            <a:pPr>
              <a:lnSpc>
                <a:spcPct val="90000"/>
              </a:lnSpc>
            </a:pPr>
            <a:r>
              <a:rPr lang="en-US"/>
              <a:t>CMS information on Medicare Managed Care appeals: </a:t>
            </a:r>
            <a:r>
              <a:rPr lang="en-US">
                <a:solidFill>
                  <a:schemeClr val="tx2"/>
                </a:solidFill>
                <a:hlinkClick r:id="rId2">
                  <a:extLst>
                    <a:ext uri="{A12FA001-AC4F-418D-AE19-62706E023703}">
                      <ahyp:hlinkClr xmlns:ahyp="http://schemas.microsoft.com/office/drawing/2018/hyperlinkcolor" val="tx"/>
                    </a:ext>
                  </a:extLst>
                </a:hlinkClick>
              </a:rPr>
              <a:t>https://www.cms.gov/index.php/Medicare/Appeals-and-Grievances/MMCAG/index</a:t>
            </a:r>
            <a:endParaRPr lang="en-US">
              <a:solidFill>
                <a:schemeClr val="tx2"/>
              </a:solidFill>
            </a:endParaRPr>
          </a:p>
          <a:p>
            <a:pPr>
              <a:lnSpc>
                <a:spcPct val="90000"/>
              </a:lnSpc>
            </a:pPr>
            <a:endParaRPr lang="en-US" sz="1500"/>
          </a:p>
          <a:p>
            <a:pPr>
              <a:lnSpc>
                <a:spcPct val="90000"/>
              </a:lnSpc>
            </a:pPr>
            <a:endParaRPr lang="en-US" sz="1500" b="1"/>
          </a:p>
          <a:p>
            <a:pPr>
              <a:lnSpc>
                <a:spcPct val="90000"/>
              </a:lnSpc>
            </a:pPr>
            <a:endParaRPr lang="en-US" sz="1500"/>
          </a:p>
        </p:txBody>
      </p:sp>
      <p:pic>
        <p:nvPicPr>
          <p:cNvPr id="7" name="Graphic 6" descr="Gavel">
            <a:extLst>
              <a:ext uri="{FF2B5EF4-FFF2-40B4-BE49-F238E27FC236}">
                <a16:creationId xmlns:a16="http://schemas.microsoft.com/office/drawing/2014/main" id="{DDF5BC8B-9B46-4E3A-81A8-3158B30A4B8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32942" y="2965285"/>
            <a:ext cx="1845868" cy="1845868"/>
          </a:xfrm>
          <a:prstGeom prst="rect">
            <a:avLst/>
          </a:prstGeom>
          <a:ln w="31750" cap="sq">
            <a:solidFill>
              <a:srgbClr val="FFFFFF"/>
            </a:solidFill>
            <a:miter lim="800000"/>
          </a:ln>
        </p:spPr>
      </p:pic>
    </p:spTree>
    <p:extLst>
      <p:ext uri="{BB962C8B-B14F-4D97-AF65-F5344CB8AC3E}">
        <p14:creationId xmlns:p14="http://schemas.microsoft.com/office/powerpoint/2010/main" val="215278535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p:txBody>
          <a:bodyPr spcFirstLastPara="1" wrap="square" lIns="0" tIns="45700" rIns="0" bIns="0" anchor="ctr" anchorCtr="0">
            <a:normAutofit/>
          </a:bodyPr>
          <a:lstStyle/>
          <a:p>
            <a:r>
              <a:rPr lang="en-US" sz="3500" b="0" i="0" u="none" strike="noStrike" cap="none">
                <a:latin typeface="Open Sans" panose="020B0606030504020204" pitchFamily="34" charset="0"/>
                <a:ea typeface="Open Sans"/>
                <a:cs typeface="Open Sans"/>
                <a:sym typeface="Open Sans"/>
              </a:rPr>
              <a:t>Medicare Appeals – Part C – Standard appeals</a:t>
            </a:r>
          </a:p>
        </p:txBody>
      </p:sp>
      <p:graphicFrame>
        <p:nvGraphicFramePr>
          <p:cNvPr id="17" name="Content Placeholder 2">
            <a:extLst>
              <a:ext uri="{FF2B5EF4-FFF2-40B4-BE49-F238E27FC236}">
                <a16:creationId xmlns:a16="http://schemas.microsoft.com/office/drawing/2014/main" id="{02A42972-B041-4428-9F3D-E2FAACCF79DA}"/>
              </a:ext>
            </a:extLst>
          </p:cNvPr>
          <p:cNvGraphicFramePr>
            <a:graphicFrameLocks noGrp="1"/>
          </p:cNvGraphicFramePr>
          <p:nvPr>
            <p:ph idx="1"/>
            <p:extLst>
              <p:ext uri="{D42A27DB-BD31-4B8C-83A1-F6EECF244321}">
                <p14:modId xmlns:p14="http://schemas.microsoft.com/office/powerpoint/2010/main" val="4129590557"/>
              </p:ext>
            </p:extLst>
          </p:nvPr>
        </p:nvGraphicFramePr>
        <p:xfrm>
          <a:off x="989351" y="1600200"/>
          <a:ext cx="10867369"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9882EA52-D7C4-4AB6-A35C-F51A28A3B966}"/>
              </a:ext>
            </a:extLst>
          </p:cNvPr>
          <p:cNvSpPr/>
          <p:nvPr/>
        </p:nvSpPr>
        <p:spPr>
          <a:xfrm>
            <a:off x="3730690" y="6324930"/>
            <a:ext cx="4718487" cy="916004"/>
          </a:xfrm>
          <a:prstGeom prst="rect">
            <a:avLst/>
          </a:prstGeom>
          <a:noFill/>
          <a:ln>
            <a:noFill/>
          </a:ln>
        </p:spPr>
        <p:txBody>
          <a:bodyPr spcFirstLastPara="1" wrap="square" lIns="0" tIns="0" rIns="0" bIns="0" anchor="t" anchorCtr="0">
            <a:normAutofit/>
          </a:bodyPr>
          <a:lstStyle/>
          <a:p>
            <a:pPr algn="ctr">
              <a:lnSpc>
                <a:spcPts val="933"/>
              </a:lnSpc>
              <a:spcBef>
                <a:spcPts val="2000"/>
              </a:spcBef>
              <a:buClr>
                <a:schemeClr val="accent3"/>
              </a:buClr>
              <a:buSzPts val="2000"/>
            </a:pPr>
            <a:r>
              <a:rPr lang="en-US" sz="933">
                <a:ln w="6600">
                  <a:solidFill>
                    <a:schemeClr val="accent2"/>
                  </a:solidFill>
                  <a:prstDash val="solid"/>
                </a:ln>
                <a:solidFill>
                  <a:srgbClr val="003657"/>
                </a:solidFill>
                <a:effectLst>
                  <a:outerShdw dist="38100" dir="2700000" algn="tl" rotWithShape="0">
                    <a:schemeClr val="accent2"/>
                  </a:outerShdw>
                </a:effectLst>
                <a:latin typeface="Monaco" pitchFamily="2" charset="77"/>
                <a:ea typeface="Open Sans"/>
                <a:cs typeface="Open Sans" panose="020B0606030504020204" pitchFamily="34" charset="0"/>
                <a:sym typeface="Open Sans"/>
              </a:rPr>
              <a:t>1</a:t>
            </a:r>
            <a:endParaRPr lang="en-US" sz="933" spc="0">
              <a:ln w="6600">
                <a:solidFill>
                  <a:schemeClr val="accent2"/>
                </a:solidFill>
                <a:prstDash val="solid"/>
              </a:ln>
              <a:solidFill>
                <a:srgbClr val="003657"/>
              </a:solidFill>
              <a:effectLst>
                <a:outerShdw dist="38100" dir="2700000" algn="tl" rotWithShape="0">
                  <a:schemeClr val="accent2"/>
                </a:outerShdw>
              </a:effectLst>
              <a:latin typeface="Monaco" pitchFamily="2" charset="77"/>
              <a:ea typeface="Open Sans"/>
              <a:cs typeface="Open Sans" panose="020B0606030504020204" pitchFamily="34" charset="0"/>
              <a:sym typeface="Open Sans"/>
            </a:endParaRPr>
          </a:p>
        </p:txBody>
      </p:sp>
    </p:spTree>
    <p:extLst>
      <p:ext uri="{BB962C8B-B14F-4D97-AF65-F5344CB8AC3E}">
        <p14:creationId xmlns:p14="http://schemas.microsoft.com/office/powerpoint/2010/main" val="320499592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2231136" y="964692"/>
            <a:ext cx="7729728" cy="1188720"/>
          </a:xfrm>
        </p:spPr>
        <p:txBody>
          <a:bodyPr>
            <a:normAutofit/>
          </a:bodyPr>
          <a:lstStyle/>
          <a:p>
            <a:r>
              <a:rPr lang="en-US"/>
              <a:t>Medicare Appeals – Part C – Standard appeals</a:t>
            </a:r>
          </a:p>
        </p:txBody>
      </p:sp>
      <p:graphicFrame>
        <p:nvGraphicFramePr>
          <p:cNvPr id="5" name="Content Placeholder 2">
            <a:extLst>
              <a:ext uri="{FF2B5EF4-FFF2-40B4-BE49-F238E27FC236}">
                <a16:creationId xmlns:a16="http://schemas.microsoft.com/office/drawing/2014/main" id="{D6B3C002-61DB-4F21-8BD8-47DCAB4C0385}"/>
              </a:ext>
            </a:extLst>
          </p:cNvPr>
          <p:cNvGraphicFramePr>
            <a:graphicFrameLocks noGrp="1"/>
          </p:cNvGraphicFramePr>
          <p:nvPr>
            <p:ph idx="1"/>
          </p:nvPr>
        </p:nvGraphicFramePr>
        <p:xfrm>
          <a:off x="946984" y="2638425"/>
          <a:ext cx="10298034" cy="3101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793C7BC3-01CD-4251-B7A9-A9A02ADE905E}"/>
              </a:ext>
            </a:extLst>
          </p:cNvPr>
          <p:cNvSpPr/>
          <p:nvPr/>
        </p:nvSpPr>
        <p:spPr>
          <a:xfrm>
            <a:off x="801858" y="2278090"/>
            <a:ext cx="530916" cy="923330"/>
          </a:xfrm>
          <a:prstGeom prst="rect">
            <a:avLst/>
          </a:prstGeom>
          <a:noFill/>
        </p:spPr>
        <p:txBody>
          <a:bodyPr wrap="none" lIns="91440" tIns="45720" rIns="91440" bIns="45720">
            <a:spAutoFit/>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8544446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671583" y="115019"/>
            <a:ext cx="8596668" cy="1320800"/>
          </a:xfrm>
          <a:prstGeom prst="rect">
            <a:avLst/>
          </a:prstGeom>
        </p:spPr>
        <p:txBody>
          <a:bodyPr spcFirstLastPara="1" vert="horz" wrap="square" lIns="0" tIns="12065" rIns="0" bIns="0" rtlCol="0" anchor="ctr" anchorCtr="0">
            <a:spAutoFit/>
          </a:bodyPr>
          <a:lstStyle/>
          <a:p>
            <a:pPr marL="12700">
              <a:spcBef>
                <a:spcPts val="95"/>
              </a:spcBef>
            </a:pPr>
            <a:r>
              <a:rPr lang="en-US" sz="4000" dirty="0"/>
              <a:t>focalPoint</a:t>
            </a:r>
            <a:r>
              <a:rPr lang="en-US" sz="4000" spc="-135" dirty="0"/>
              <a:t> </a:t>
            </a:r>
            <a:r>
              <a:rPr lang="en-US" sz="4000" dirty="0"/>
              <a:t>Data</a:t>
            </a:r>
            <a:r>
              <a:rPr lang="en-US" sz="4000" spc="-125" dirty="0"/>
              <a:t> </a:t>
            </a:r>
            <a:r>
              <a:rPr lang="en-US" sz="4000" spc="-20" dirty="0"/>
              <a:t>Sets</a:t>
            </a:r>
            <a:endParaRPr lang="en-US" sz="4000" dirty="0"/>
          </a:p>
        </p:txBody>
      </p:sp>
      <p:sp>
        <p:nvSpPr>
          <p:cNvPr id="3" name="object 3"/>
          <p:cNvSpPr txBox="1">
            <a:spLocks noGrp="1"/>
          </p:cNvSpPr>
          <p:nvPr>
            <p:ph idx="1"/>
          </p:nvPr>
        </p:nvSpPr>
        <p:spPr>
          <a:xfrm>
            <a:off x="335280" y="1508125"/>
            <a:ext cx="11521440" cy="4742965"/>
          </a:xfrm>
          <a:prstGeom prst="rect">
            <a:avLst/>
          </a:prstGeom>
        </p:spPr>
        <p:txBody>
          <a:bodyPr spcFirstLastPara="1" vert="horz" wrap="square" lIns="0" tIns="38735" rIns="0" bIns="0" rtlCol="0" anchor="t" anchorCtr="0">
            <a:spAutoFit/>
          </a:bodyPr>
          <a:lstStyle/>
          <a:p>
            <a:pPr marL="355591" indent="-342891">
              <a:spcBef>
                <a:spcPts val="305"/>
              </a:spcBef>
              <a:tabLst>
                <a:tab pos="355591" algn="l"/>
              </a:tabLst>
            </a:pPr>
            <a:r>
              <a:rPr sz="2200" dirty="0">
                <a:solidFill>
                  <a:schemeClr val="tx1"/>
                </a:solidFill>
              </a:rPr>
              <a:t>National</a:t>
            </a:r>
            <a:r>
              <a:rPr sz="2200" spc="-60" dirty="0">
                <a:solidFill>
                  <a:schemeClr val="tx1"/>
                </a:solidFill>
              </a:rPr>
              <a:t> </a:t>
            </a:r>
            <a:r>
              <a:rPr sz="2200" dirty="0">
                <a:solidFill>
                  <a:schemeClr val="tx1"/>
                </a:solidFill>
              </a:rPr>
              <a:t>Services</a:t>
            </a:r>
            <a:r>
              <a:rPr sz="2200" spc="-55" dirty="0">
                <a:solidFill>
                  <a:schemeClr val="tx1"/>
                </a:solidFill>
              </a:rPr>
              <a:t> </a:t>
            </a:r>
            <a:r>
              <a:rPr sz="2200" dirty="0">
                <a:solidFill>
                  <a:schemeClr val="tx1"/>
                </a:solidFill>
              </a:rPr>
              <a:t>Data</a:t>
            </a:r>
            <a:r>
              <a:rPr sz="2200" spc="-40" dirty="0">
                <a:solidFill>
                  <a:schemeClr val="tx1"/>
                </a:solidFill>
              </a:rPr>
              <a:t> </a:t>
            </a:r>
            <a:r>
              <a:rPr sz="2200" dirty="0">
                <a:solidFill>
                  <a:schemeClr val="tx1"/>
                </a:solidFill>
              </a:rPr>
              <a:t>=</a:t>
            </a:r>
            <a:r>
              <a:rPr sz="2200" spc="-60" dirty="0">
                <a:solidFill>
                  <a:schemeClr val="tx1"/>
                </a:solidFill>
              </a:rPr>
              <a:t> </a:t>
            </a:r>
            <a:r>
              <a:rPr sz="2200" dirty="0">
                <a:solidFill>
                  <a:schemeClr val="tx1"/>
                </a:solidFill>
              </a:rPr>
              <a:t>Insurance</a:t>
            </a:r>
            <a:r>
              <a:rPr sz="2200" spc="-51" dirty="0">
                <a:solidFill>
                  <a:schemeClr val="tx1"/>
                </a:solidFill>
              </a:rPr>
              <a:t> </a:t>
            </a:r>
            <a:r>
              <a:rPr sz="2200" dirty="0">
                <a:solidFill>
                  <a:schemeClr val="tx1"/>
                </a:solidFill>
              </a:rPr>
              <a:t>Only</a:t>
            </a:r>
            <a:r>
              <a:rPr sz="2200" spc="-45" dirty="0">
                <a:solidFill>
                  <a:schemeClr val="tx1"/>
                </a:solidFill>
              </a:rPr>
              <a:t> </a:t>
            </a:r>
            <a:r>
              <a:rPr sz="2200" dirty="0">
                <a:solidFill>
                  <a:schemeClr val="tx1"/>
                </a:solidFill>
              </a:rPr>
              <a:t>Data</a:t>
            </a:r>
            <a:r>
              <a:rPr sz="2200" spc="-45" dirty="0">
                <a:solidFill>
                  <a:schemeClr val="tx1"/>
                </a:solidFill>
              </a:rPr>
              <a:t> </a:t>
            </a:r>
            <a:r>
              <a:rPr lang="en-US" sz="2200" spc="-45" dirty="0">
                <a:solidFill>
                  <a:schemeClr val="tx1"/>
                </a:solidFill>
              </a:rPr>
              <a:t>June</a:t>
            </a:r>
            <a:r>
              <a:rPr sz="2200" spc="-55" dirty="0">
                <a:solidFill>
                  <a:schemeClr val="tx1"/>
                </a:solidFill>
              </a:rPr>
              <a:t> </a:t>
            </a:r>
            <a:r>
              <a:rPr sz="2200" dirty="0">
                <a:solidFill>
                  <a:schemeClr val="tx1"/>
                </a:solidFill>
              </a:rPr>
              <a:t>1,</a:t>
            </a:r>
            <a:r>
              <a:rPr sz="2200" spc="-60" dirty="0">
                <a:solidFill>
                  <a:schemeClr val="tx1"/>
                </a:solidFill>
              </a:rPr>
              <a:t> </a:t>
            </a:r>
            <a:r>
              <a:rPr sz="2200" dirty="0">
                <a:solidFill>
                  <a:schemeClr val="tx1"/>
                </a:solidFill>
              </a:rPr>
              <a:t>20</a:t>
            </a:r>
            <a:r>
              <a:rPr lang="en-US" sz="2200" dirty="0">
                <a:solidFill>
                  <a:schemeClr val="tx1"/>
                </a:solidFill>
              </a:rPr>
              <a:t>25</a:t>
            </a:r>
            <a:r>
              <a:rPr sz="2200" spc="5" dirty="0">
                <a:solidFill>
                  <a:schemeClr val="tx1"/>
                </a:solidFill>
              </a:rPr>
              <a:t> </a:t>
            </a:r>
            <a:r>
              <a:rPr lang="en-US" sz="2200" dirty="0">
                <a:solidFill>
                  <a:schemeClr val="tx1"/>
                </a:solidFill>
              </a:rPr>
              <a:t>–</a:t>
            </a:r>
            <a:r>
              <a:rPr sz="2200" spc="-55" dirty="0">
                <a:solidFill>
                  <a:schemeClr val="tx1"/>
                </a:solidFill>
              </a:rPr>
              <a:t> </a:t>
            </a:r>
            <a:r>
              <a:rPr lang="en-US" sz="2200" spc="-55" dirty="0">
                <a:solidFill>
                  <a:schemeClr val="tx1"/>
                </a:solidFill>
              </a:rPr>
              <a:t>May 31</a:t>
            </a:r>
            <a:r>
              <a:rPr sz="2200" spc="-11" dirty="0">
                <a:solidFill>
                  <a:schemeClr val="tx1"/>
                </a:solidFill>
              </a:rPr>
              <a:t>,202</a:t>
            </a:r>
            <a:r>
              <a:rPr lang="en-US" sz="2200" spc="-11" dirty="0">
                <a:solidFill>
                  <a:schemeClr val="tx1"/>
                </a:solidFill>
              </a:rPr>
              <a:t>6</a:t>
            </a:r>
          </a:p>
          <a:p>
            <a:pPr marL="355591" indent="-342891">
              <a:spcBef>
                <a:spcPts val="305"/>
              </a:spcBef>
              <a:tabLst>
                <a:tab pos="355591" algn="l"/>
              </a:tabLst>
            </a:pPr>
            <a:r>
              <a:rPr lang="en-US" sz="2200" spc="-11" dirty="0">
                <a:solidFill>
                  <a:schemeClr val="tx1"/>
                </a:solidFill>
              </a:rPr>
              <a:t>The above are </a:t>
            </a:r>
            <a:r>
              <a:rPr lang="en-US" sz="2200" b="1" spc="-11" dirty="0">
                <a:solidFill>
                  <a:schemeClr val="tx1"/>
                </a:solidFill>
              </a:rPr>
              <a:t>RESPONSE DATES</a:t>
            </a:r>
            <a:endParaRPr sz="2200" b="1" dirty="0">
              <a:solidFill>
                <a:schemeClr val="tx1"/>
              </a:solidFill>
            </a:endParaRPr>
          </a:p>
          <a:p>
            <a:pPr marL="355591" indent="-342891">
              <a:lnSpc>
                <a:spcPts val="2631"/>
              </a:lnSpc>
              <a:spcBef>
                <a:spcPts val="204"/>
              </a:spcBef>
              <a:tabLst>
                <a:tab pos="355591" algn="l"/>
              </a:tabLst>
            </a:pPr>
            <a:r>
              <a:rPr sz="2200" dirty="0">
                <a:solidFill>
                  <a:schemeClr val="tx1"/>
                </a:solidFill>
              </a:rPr>
              <a:t>Collects</a:t>
            </a:r>
            <a:r>
              <a:rPr sz="2200" spc="-75" dirty="0">
                <a:solidFill>
                  <a:schemeClr val="tx1"/>
                </a:solidFill>
              </a:rPr>
              <a:t> </a:t>
            </a:r>
            <a:r>
              <a:rPr sz="2200" dirty="0">
                <a:solidFill>
                  <a:schemeClr val="tx1"/>
                </a:solidFill>
              </a:rPr>
              <a:t>data</a:t>
            </a:r>
            <a:r>
              <a:rPr sz="2200" spc="-71" dirty="0">
                <a:solidFill>
                  <a:schemeClr val="tx1"/>
                </a:solidFill>
              </a:rPr>
              <a:t> </a:t>
            </a:r>
            <a:r>
              <a:rPr sz="2200" spc="-25" dirty="0">
                <a:solidFill>
                  <a:schemeClr val="tx1"/>
                </a:solidFill>
              </a:rPr>
              <a:t>on</a:t>
            </a:r>
            <a:endParaRPr lang="en-US" sz="2200" dirty="0">
              <a:solidFill>
                <a:schemeClr val="tx1"/>
              </a:solidFill>
            </a:endParaRPr>
          </a:p>
          <a:p>
            <a:pPr marL="812791" lvl="1" indent="-342891">
              <a:lnSpc>
                <a:spcPts val="2631"/>
              </a:lnSpc>
              <a:spcBef>
                <a:spcPts val="204"/>
              </a:spcBef>
              <a:tabLst>
                <a:tab pos="355591" algn="l"/>
              </a:tabLst>
            </a:pPr>
            <a:r>
              <a:rPr sz="1400" spc="-11" dirty="0">
                <a:solidFill>
                  <a:schemeClr val="tx1"/>
                </a:solidFill>
                <a:latin typeface="Open Sans" panose="020B0606030504020204" pitchFamily="34" charset="0"/>
                <a:ea typeface="Open Sans" panose="020B0606030504020204" pitchFamily="34" charset="0"/>
                <a:cs typeface="Open Sans" panose="020B0606030504020204" pitchFamily="34" charset="0"/>
              </a:rPr>
              <a:t>Allowed</a:t>
            </a:r>
            <a:r>
              <a:rPr sz="1400" spc="-9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spc="-1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Amounts</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12791" lvl="1" indent="-342891">
              <a:lnSpc>
                <a:spcPts val="2631"/>
              </a:lnSpc>
              <a:spcBef>
                <a:spcPts val="204"/>
              </a:spcBef>
              <a:tabLst>
                <a:tab pos="355591" algn="l"/>
              </a:tabLst>
            </a:pPr>
            <a:r>
              <a:rPr sz="1400" spc="-20" dirty="0">
                <a:solidFill>
                  <a:schemeClr val="tx1"/>
                </a:solidFill>
                <a:latin typeface="Open Sans" panose="020B0606030504020204" pitchFamily="34" charset="0"/>
                <a:ea typeface="Open Sans" panose="020B0606030504020204" pitchFamily="34" charset="0"/>
                <a:cs typeface="Open Sans" panose="020B0606030504020204" pitchFamily="34" charset="0"/>
              </a:rPr>
              <a:t>Non-</a:t>
            </a:r>
            <a:r>
              <a:rPr sz="1400" spc="-11" dirty="0">
                <a:solidFill>
                  <a:schemeClr val="tx1"/>
                </a:solidFill>
                <a:latin typeface="Open Sans" panose="020B0606030504020204" pitchFamily="34" charset="0"/>
                <a:ea typeface="Open Sans" panose="020B0606030504020204" pitchFamily="34" charset="0"/>
                <a:cs typeface="Open Sans" panose="020B0606030504020204" pitchFamily="34" charset="0"/>
              </a:rPr>
              <a:t>Reimbursed</a:t>
            </a:r>
            <a:r>
              <a:rPr sz="1400" spc="-4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spc="-1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Amounts</a:t>
            </a:r>
            <a:endParaRPr lang="en-US" sz="1400" spc="-1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12791" lvl="1" indent="-342891">
              <a:lnSpc>
                <a:spcPts val="2631"/>
              </a:lnSpc>
              <a:spcBef>
                <a:spcPts val="204"/>
              </a:spcBef>
              <a:tabLst>
                <a:tab pos="355591" algn="l"/>
              </a:tabLst>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Clean Claims</a:t>
            </a:r>
          </a:p>
          <a:p>
            <a:pPr marL="812791" lvl="1" indent="-342891">
              <a:lnSpc>
                <a:spcPts val="2631"/>
              </a:lnSpc>
              <a:spcBef>
                <a:spcPts val="204"/>
              </a:spcBef>
              <a:tabLst>
                <a:tab pos="355591" algn="l"/>
              </a:tabLst>
            </a:pP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Days</a:t>
            </a:r>
            <a:r>
              <a:rPr sz="1400" spc="-6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spc="-100" dirty="0">
                <a:solidFill>
                  <a:schemeClr val="tx1"/>
                </a:solidFill>
                <a:latin typeface="Open Sans" panose="020B0606030504020204" pitchFamily="34" charset="0"/>
                <a:ea typeface="Open Sans" panose="020B0606030504020204" pitchFamily="34" charset="0"/>
                <a:cs typeface="Open Sans" panose="020B0606030504020204" pitchFamily="34" charset="0"/>
              </a:rPr>
              <a:t>To</a:t>
            </a:r>
            <a:r>
              <a:rPr sz="1400" spc="-3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spc="-25" dirty="0">
                <a:solidFill>
                  <a:schemeClr val="tx1"/>
                </a:solidFill>
                <a:latin typeface="Open Sans" panose="020B0606030504020204" pitchFamily="34" charset="0"/>
                <a:ea typeface="Open Sans" panose="020B0606030504020204" pitchFamily="34" charset="0"/>
                <a:cs typeface="Open Sans" panose="020B0606030504020204" pitchFamily="34" charset="0"/>
              </a:rPr>
              <a:t>Pay</a:t>
            </a:r>
            <a:endParaRPr lang="en-US" sz="1400" spc="-25"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12791" lvl="1" indent="-342891">
              <a:lnSpc>
                <a:spcPts val="2631"/>
              </a:lnSpc>
              <a:spcBef>
                <a:spcPts val="204"/>
              </a:spcBef>
              <a:tabLst>
                <a:tab pos="355591" algn="l"/>
              </a:tabLst>
            </a:pP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Days</a:t>
            </a:r>
            <a:r>
              <a:rPr sz="1400" spc="-3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to</a:t>
            </a:r>
            <a:r>
              <a:rPr sz="1400" spc="-3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spc="-20" dirty="0">
                <a:solidFill>
                  <a:schemeClr val="tx1"/>
                </a:solidFill>
                <a:latin typeface="Open Sans" panose="020B0606030504020204" pitchFamily="34" charset="0"/>
                <a:ea typeface="Open Sans" panose="020B0606030504020204" pitchFamily="34" charset="0"/>
                <a:cs typeface="Open Sans" panose="020B0606030504020204" pitchFamily="34" charset="0"/>
              </a:rPr>
              <a:t>File</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12791" lvl="1" indent="-342891">
              <a:lnSpc>
                <a:spcPts val="2631"/>
              </a:lnSpc>
              <a:spcBef>
                <a:spcPts val="204"/>
              </a:spcBef>
              <a:tabLst>
                <a:tab pos="355591" algn="l"/>
              </a:tabLst>
            </a:pPr>
            <a:r>
              <a:rPr sz="1400" spc="-11" dirty="0">
                <a:solidFill>
                  <a:schemeClr val="tx1"/>
                </a:solidFill>
                <a:latin typeface="Open Sans" panose="020B0606030504020204" pitchFamily="34" charset="0"/>
                <a:ea typeface="Open Sans" panose="020B0606030504020204" pitchFamily="34" charset="0"/>
                <a:cs typeface="Open Sans" panose="020B0606030504020204" pitchFamily="34" charset="0"/>
              </a:rPr>
              <a:t>Claims</a:t>
            </a:r>
            <a:r>
              <a:rPr sz="1400" spc="-12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Adjustment</a:t>
            </a:r>
            <a:r>
              <a:rPr sz="1400" spc="-2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Codes</a:t>
            </a:r>
            <a:r>
              <a:rPr sz="1400" spc="-3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(CARCs)</a:t>
            </a:r>
            <a:r>
              <a:rPr sz="1400" spc="-3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which</a:t>
            </a:r>
            <a:r>
              <a:rPr sz="1400" spc="-2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we</a:t>
            </a:r>
            <a:r>
              <a:rPr sz="1400" spc="-3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will</a:t>
            </a:r>
            <a:r>
              <a:rPr sz="1400" spc="-2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refer</a:t>
            </a:r>
            <a:r>
              <a:rPr sz="1400" spc="-5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to</a:t>
            </a:r>
            <a:r>
              <a:rPr sz="1400" spc="-4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herein</a:t>
            </a:r>
            <a:r>
              <a:rPr sz="1400" spc="-3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as</a:t>
            </a:r>
            <a:r>
              <a:rPr sz="1400" spc="-6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Denial</a:t>
            </a:r>
            <a:r>
              <a:rPr sz="1400" spc="-2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spc="-11" dirty="0">
                <a:solidFill>
                  <a:schemeClr val="tx1"/>
                </a:solidFill>
                <a:latin typeface="Open Sans" panose="020B0606030504020204" pitchFamily="34" charset="0"/>
                <a:ea typeface="Open Sans" panose="020B0606030504020204" pitchFamily="34" charset="0"/>
                <a:cs typeface="Open Sans" panose="020B0606030504020204" pitchFamily="34" charset="0"/>
              </a:rPr>
              <a:t>codes</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12791" lvl="1" indent="-342891">
              <a:lnSpc>
                <a:spcPts val="2631"/>
              </a:lnSpc>
              <a:spcBef>
                <a:spcPts val="204"/>
              </a:spcBef>
              <a:tabLst>
                <a:tab pos="355591" algn="l"/>
              </a:tabLst>
            </a:pPr>
            <a:r>
              <a:rPr sz="1400" spc="-11" dirty="0">
                <a:solidFill>
                  <a:schemeClr val="tx1"/>
                </a:solidFill>
                <a:latin typeface="Open Sans" panose="020B0606030504020204" pitchFamily="34" charset="0"/>
                <a:ea typeface="Open Sans" panose="020B0606030504020204" pitchFamily="34" charset="0"/>
                <a:cs typeface="Open Sans" panose="020B0606030504020204" pitchFamily="34" charset="0"/>
              </a:rPr>
              <a:t>Remittance</a:t>
            </a:r>
            <a:r>
              <a:rPr sz="1400" spc="-11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Advice</a:t>
            </a:r>
            <a:r>
              <a:rPr sz="1400" spc="-4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Remark</a:t>
            </a:r>
            <a:r>
              <a:rPr sz="1400" spc="-3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Codes</a:t>
            </a:r>
            <a:r>
              <a:rPr sz="1400" spc="-3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(RARCs)</a:t>
            </a:r>
            <a:r>
              <a:rPr sz="1400" spc="-3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which</a:t>
            </a:r>
            <a:r>
              <a:rPr sz="1400" spc="-2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we</a:t>
            </a:r>
            <a:r>
              <a:rPr sz="1400" spc="-3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will</a:t>
            </a:r>
            <a:r>
              <a:rPr sz="1400" spc="-2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refer</a:t>
            </a:r>
            <a:r>
              <a:rPr sz="1400" spc="-5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to</a:t>
            </a:r>
            <a:r>
              <a:rPr sz="1400" spc="-4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as</a:t>
            </a:r>
            <a:r>
              <a:rPr sz="1400" spc="-5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Reason</a:t>
            </a:r>
            <a:r>
              <a:rPr sz="1400" spc="-25"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sz="1400" spc="-11" dirty="0">
                <a:solidFill>
                  <a:schemeClr val="tx1"/>
                </a:solidFill>
                <a:latin typeface="Open Sans" panose="020B0606030504020204" pitchFamily="34" charset="0"/>
                <a:ea typeface="Open Sans" panose="020B0606030504020204" pitchFamily="34" charset="0"/>
                <a:cs typeface="Open Sans" panose="020B0606030504020204" pitchFamily="34" charset="0"/>
              </a:rPr>
              <a:t>codes</a:t>
            </a:r>
            <a:endParaRPr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55591" indent="-342891">
              <a:lnSpc>
                <a:spcPts val="2620"/>
              </a:lnSpc>
              <a:spcBef>
                <a:spcPts val="240"/>
              </a:spcBef>
              <a:tabLst>
                <a:tab pos="355591" algn="l"/>
              </a:tabLst>
            </a:pPr>
            <a:r>
              <a:rPr sz="2200" dirty="0">
                <a:solidFill>
                  <a:schemeClr val="tx1"/>
                </a:solidFill>
              </a:rPr>
              <a:t>Does</a:t>
            </a:r>
            <a:r>
              <a:rPr sz="2200" spc="-45" dirty="0">
                <a:solidFill>
                  <a:schemeClr val="tx1"/>
                </a:solidFill>
              </a:rPr>
              <a:t> </a:t>
            </a:r>
            <a:r>
              <a:rPr sz="2200" dirty="0">
                <a:solidFill>
                  <a:schemeClr val="tx1"/>
                </a:solidFill>
              </a:rPr>
              <a:t>not</a:t>
            </a:r>
            <a:r>
              <a:rPr sz="2200" spc="-55" dirty="0">
                <a:solidFill>
                  <a:schemeClr val="tx1"/>
                </a:solidFill>
              </a:rPr>
              <a:t> </a:t>
            </a:r>
            <a:r>
              <a:rPr sz="2200" dirty="0">
                <a:solidFill>
                  <a:schemeClr val="tx1"/>
                </a:solidFill>
              </a:rPr>
              <a:t>collect</a:t>
            </a:r>
            <a:r>
              <a:rPr sz="2200" spc="-60" dirty="0">
                <a:solidFill>
                  <a:schemeClr val="tx1"/>
                </a:solidFill>
              </a:rPr>
              <a:t> </a:t>
            </a:r>
            <a:r>
              <a:rPr sz="2200" dirty="0">
                <a:solidFill>
                  <a:schemeClr val="tx1"/>
                </a:solidFill>
              </a:rPr>
              <a:t>data</a:t>
            </a:r>
            <a:r>
              <a:rPr sz="2200" spc="-40" dirty="0">
                <a:solidFill>
                  <a:schemeClr val="tx1"/>
                </a:solidFill>
              </a:rPr>
              <a:t> </a:t>
            </a:r>
            <a:r>
              <a:rPr sz="2200" spc="-25" dirty="0">
                <a:solidFill>
                  <a:schemeClr val="tx1"/>
                </a:solidFill>
              </a:rPr>
              <a:t>on</a:t>
            </a:r>
            <a:endParaRPr lang="en-US" sz="2200" spc="-25" dirty="0">
              <a:solidFill>
                <a:schemeClr val="tx1"/>
              </a:solidFill>
            </a:endParaRPr>
          </a:p>
          <a:p>
            <a:pPr marL="812791" lvl="1" indent="-342891">
              <a:lnSpc>
                <a:spcPts val="2620"/>
              </a:lnSpc>
              <a:spcBef>
                <a:spcPts val="240"/>
              </a:spcBef>
              <a:tabLst>
                <a:tab pos="355591" algn="l"/>
              </a:tabLst>
            </a:pPr>
            <a:r>
              <a:rPr lang="en-US" i="1" spc="-25" dirty="0">
                <a:solidFill>
                  <a:schemeClr val="tx1"/>
                </a:solidFill>
              </a:rPr>
              <a:t>S</a:t>
            </a:r>
            <a:r>
              <a:rPr i="1" dirty="0">
                <a:solidFill>
                  <a:schemeClr val="tx1"/>
                </a:solidFill>
              </a:rPr>
              <a:t>tatistics</a:t>
            </a:r>
            <a:r>
              <a:rPr i="1" spc="-60" dirty="0">
                <a:solidFill>
                  <a:schemeClr val="tx1"/>
                </a:solidFill>
              </a:rPr>
              <a:t> </a:t>
            </a:r>
            <a:r>
              <a:rPr i="1" dirty="0">
                <a:solidFill>
                  <a:schemeClr val="tx1"/>
                </a:solidFill>
              </a:rPr>
              <a:t>for</a:t>
            </a:r>
            <a:r>
              <a:rPr i="1" spc="-65" dirty="0">
                <a:solidFill>
                  <a:schemeClr val="tx1"/>
                </a:solidFill>
              </a:rPr>
              <a:t> </a:t>
            </a:r>
            <a:r>
              <a:rPr i="1" dirty="0">
                <a:solidFill>
                  <a:schemeClr val="tx1"/>
                </a:solidFill>
              </a:rPr>
              <a:t>individual</a:t>
            </a:r>
            <a:r>
              <a:rPr i="1" spc="-15" dirty="0">
                <a:solidFill>
                  <a:schemeClr val="tx1"/>
                </a:solidFill>
              </a:rPr>
              <a:t> </a:t>
            </a:r>
            <a:r>
              <a:rPr i="1" dirty="0">
                <a:solidFill>
                  <a:schemeClr val="tx1"/>
                </a:solidFill>
              </a:rPr>
              <a:t>practices,</a:t>
            </a:r>
            <a:r>
              <a:rPr i="1" spc="-51" dirty="0">
                <a:solidFill>
                  <a:schemeClr val="tx1"/>
                </a:solidFill>
              </a:rPr>
              <a:t> </a:t>
            </a:r>
            <a:r>
              <a:rPr i="1" dirty="0">
                <a:solidFill>
                  <a:schemeClr val="tx1"/>
                </a:solidFill>
              </a:rPr>
              <a:t>UNLESS</a:t>
            </a:r>
            <a:r>
              <a:rPr i="1" spc="-45" dirty="0">
                <a:solidFill>
                  <a:schemeClr val="tx1"/>
                </a:solidFill>
              </a:rPr>
              <a:t> </a:t>
            </a:r>
            <a:r>
              <a:rPr i="1" dirty="0">
                <a:solidFill>
                  <a:schemeClr val="tx1"/>
                </a:solidFill>
              </a:rPr>
              <a:t>requested</a:t>
            </a:r>
            <a:r>
              <a:rPr i="1" spc="-31" dirty="0">
                <a:solidFill>
                  <a:schemeClr val="tx1"/>
                </a:solidFill>
              </a:rPr>
              <a:t> </a:t>
            </a:r>
            <a:r>
              <a:rPr i="1" dirty="0">
                <a:solidFill>
                  <a:schemeClr val="tx1"/>
                </a:solidFill>
              </a:rPr>
              <a:t>by</a:t>
            </a:r>
            <a:r>
              <a:rPr i="1" spc="-65" dirty="0">
                <a:solidFill>
                  <a:schemeClr val="tx1"/>
                </a:solidFill>
              </a:rPr>
              <a:t> </a:t>
            </a:r>
            <a:r>
              <a:rPr i="1" dirty="0">
                <a:solidFill>
                  <a:schemeClr val="tx1"/>
                </a:solidFill>
              </a:rPr>
              <a:t>the</a:t>
            </a:r>
            <a:r>
              <a:rPr i="1" spc="-51" dirty="0">
                <a:solidFill>
                  <a:schemeClr val="tx1"/>
                </a:solidFill>
              </a:rPr>
              <a:t> </a:t>
            </a:r>
            <a:r>
              <a:rPr i="1" spc="-11" dirty="0">
                <a:solidFill>
                  <a:schemeClr val="tx1"/>
                </a:solidFill>
              </a:rPr>
              <a:t>practice</a:t>
            </a:r>
            <a:endParaRPr lang="en-US" i="1" spc="-11" dirty="0">
              <a:solidFill>
                <a:schemeClr val="tx1"/>
              </a:solidFill>
              <a:latin typeface="Calibri"/>
              <a:cs typeface="Calibri"/>
            </a:endParaRPr>
          </a:p>
          <a:p>
            <a:pPr marL="812791" lvl="1" indent="-342891">
              <a:lnSpc>
                <a:spcPts val="2620"/>
              </a:lnSpc>
              <a:spcBef>
                <a:spcPts val="240"/>
              </a:spcBef>
              <a:tabLst>
                <a:tab pos="355591" algn="l"/>
              </a:tabLst>
            </a:pPr>
            <a:r>
              <a:rPr i="1" dirty="0">
                <a:solidFill>
                  <a:schemeClr val="tx1"/>
                </a:solidFill>
              </a:rPr>
              <a:t>Prescribing</a:t>
            </a:r>
            <a:r>
              <a:rPr i="1" spc="-25" dirty="0">
                <a:solidFill>
                  <a:schemeClr val="tx1"/>
                </a:solidFill>
              </a:rPr>
              <a:t> </a:t>
            </a:r>
            <a:r>
              <a:rPr i="1" dirty="0">
                <a:solidFill>
                  <a:schemeClr val="tx1"/>
                </a:solidFill>
              </a:rPr>
              <a:t>behavior</a:t>
            </a:r>
            <a:r>
              <a:rPr i="1" spc="-40" dirty="0">
                <a:solidFill>
                  <a:schemeClr val="tx1"/>
                </a:solidFill>
              </a:rPr>
              <a:t> </a:t>
            </a:r>
            <a:r>
              <a:rPr i="1" dirty="0">
                <a:solidFill>
                  <a:schemeClr val="tx1"/>
                </a:solidFill>
              </a:rPr>
              <a:t>of</a:t>
            </a:r>
            <a:r>
              <a:rPr i="1" spc="-71" dirty="0">
                <a:solidFill>
                  <a:schemeClr val="tx1"/>
                </a:solidFill>
              </a:rPr>
              <a:t> </a:t>
            </a:r>
            <a:r>
              <a:rPr i="1" spc="-11" dirty="0">
                <a:solidFill>
                  <a:schemeClr val="tx1"/>
                </a:solidFill>
              </a:rPr>
              <a:t>providers</a:t>
            </a:r>
            <a:endParaRPr i="1" dirty="0">
              <a:solidFill>
                <a:schemeClr val="tx1"/>
              </a:solidFill>
              <a:latin typeface="Calibri"/>
              <a:cs typeface="Calibri"/>
            </a:endParaRPr>
          </a:p>
        </p:txBody>
      </p:sp>
      <p:sp>
        <p:nvSpPr>
          <p:cNvPr id="4" name="object 4"/>
          <p:cNvSpPr txBox="1">
            <a:spLocks noGrp="1"/>
          </p:cNvSpPr>
          <p:nvPr>
            <p:ph type="sldNum" sz="quarter" idx="12"/>
          </p:nvPr>
        </p:nvSpPr>
        <p:spPr>
          <a:xfrm>
            <a:off x="10058400" y="4767263"/>
            <a:ext cx="2133600" cy="274637"/>
          </a:xfrm>
          <a:prstGeom prst="rect">
            <a:avLst/>
          </a:prstGeom>
        </p:spPr>
        <p:txBody>
          <a:bodyPr vert="horz" wrap="square" lIns="91440" tIns="45720" rIns="91440" bIns="45720" rtlCol="0" anchor="ctr">
            <a:spAutoFit/>
          </a:bodyPr>
          <a:lstStyle>
            <a:defPPr>
              <a:defRPr lang="en-US"/>
            </a:defPPr>
            <a:lvl1pPr marL="0" algn="r" defTabSz="4572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099">
              <a:lnSpc>
                <a:spcPts val="1431"/>
              </a:lnSpc>
            </a:pPr>
            <a:fld id="{5ADD8612-79E5-F44F-A802-B6CF6889BE15}" type="slidenum">
              <a:rPr lang="en-US" smtClean="0"/>
              <a:pPr marL="38099">
                <a:lnSpc>
                  <a:spcPts val="1431"/>
                </a:lnSpc>
              </a:pPr>
              <a:t>7</a:t>
            </a:fld>
            <a:endParaRPr lang="en-US" spc="-25"/>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p:txBody>
          <a:bodyPr spcFirstLastPara="1" wrap="square" lIns="0" tIns="45700" rIns="0" bIns="0" anchor="ctr" anchorCtr="0">
            <a:normAutofit/>
          </a:bodyPr>
          <a:lstStyle/>
          <a:p>
            <a:r>
              <a:rPr lang="en-US" sz="3500" b="0" i="0" u="none" strike="noStrike" cap="none">
                <a:latin typeface="Open Sans" panose="020B0606030504020204" pitchFamily="34" charset="0"/>
                <a:ea typeface="Open Sans"/>
                <a:cs typeface="Open Sans"/>
                <a:sym typeface="Open Sans"/>
              </a:rPr>
              <a:t>Medicare Appeals – Part C – Standard appeals</a:t>
            </a:r>
          </a:p>
        </p:txBody>
      </p:sp>
      <p:graphicFrame>
        <p:nvGraphicFramePr>
          <p:cNvPr id="27" name="Content Placeholder 2">
            <a:extLst>
              <a:ext uri="{FF2B5EF4-FFF2-40B4-BE49-F238E27FC236}">
                <a16:creationId xmlns:a16="http://schemas.microsoft.com/office/drawing/2014/main" id="{448B9CCD-1146-47C7-8386-DC56F1592431}"/>
              </a:ext>
            </a:extLst>
          </p:cNvPr>
          <p:cNvGraphicFramePr>
            <a:graphicFrameLocks noGrp="1"/>
          </p:cNvGraphicFramePr>
          <p:nvPr>
            <p:ph idx="1"/>
            <p:extLst>
              <p:ext uri="{D42A27DB-BD31-4B8C-83A1-F6EECF244321}">
                <p14:modId xmlns:p14="http://schemas.microsoft.com/office/powerpoint/2010/main" val="735606238"/>
              </p:ext>
            </p:extLst>
          </p:nvPr>
        </p:nvGraphicFramePr>
        <p:xfrm>
          <a:off x="2152650" y="1908313"/>
          <a:ext cx="8157541" cy="421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le 17">
            <a:extLst>
              <a:ext uri="{FF2B5EF4-FFF2-40B4-BE49-F238E27FC236}">
                <a16:creationId xmlns:a16="http://schemas.microsoft.com/office/drawing/2014/main" id="{87254596-0953-46FC-BC0B-C1742146B324}"/>
              </a:ext>
            </a:extLst>
          </p:cNvPr>
          <p:cNvSpPr/>
          <p:nvPr/>
        </p:nvSpPr>
        <p:spPr>
          <a:xfrm>
            <a:off x="3730690" y="6324930"/>
            <a:ext cx="4718487" cy="916004"/>
          </a:xfrm>
          <a:prstGeom prst="rect">
            <a:avLst/>
          </a:prstGeom>
          <a:noFill/>
          <a:ln>
            <a:noFill/>
          </a:ln>
        </p:spPr>
        <p:txBody>
          <a:bodyPr spcFirstLastPara="1" wrap="square" lIns="0" tIns="0" rIns="0" bIns="0" anchor="t" anchorCtr="0">
            <a:normAutofit/>
          </a:bodyPr>
          <a:lstStyle/>
          <a:p>
            <a:pPr algn="ctr">
              <a:lnSpc>
                <a:spcPts val="933"/>
              </a:lnSpc>
              <a:spcBef>
                <a:spcPts val="2000"/>
              </a:spcBef>
              <a:buClr>
                <a:schemeClr val="accent3"/>
              </a:buClr>
              <a:buSzPts val="2000"/>
            </a:pPr>
            <a:r>
              <a:rPr lang="en-US" sz="933">
                <a:ln w="6600">
                  <a:solidFill>
                    <a:schemeClr val="accent2"/>
                  </a:solidFill>
                  <a:prstDash val="solid"/>
                </a:ln>
                <a:solidFill>
                  <a:srgbClr val="003657"/>
                </a:solidFill>
                <a:effectLst>
                  <a:outerShdw dist="38100" dir="2700000" algn="tl" rotWithShape="0">
                    <a:schemeClr val="accent2"/>
                  </a:outerShdw>
                </a:effectLst>
                <a:latin typeface="Monaco" pitchFamily="2" charset="77"/>
                <a:ea typeface="Open Sans"/>
                <a:cs typeface="Open Sans" panose="020B0606030504020204" pitchFamily="34" charset="0"/>
                <a:sym typeface="Open Sans"/>
              </a:rPr>
              <a:t>3</a:t>
            </a:r>
            <a:endParaRPr lang="en-US" sz="933" spc="0">
              <a:ln w="6600">
                <a:solidFill>
                  <a:schemeClr val="accent2"/>
                </a:solidFill>
                <a:prstDash val="solid"/>
              </a:ln>
              <a:solidFill>
                <a:srgbClr val="003657"/>
              </a:solidFill>
              <a:effectLst>
                <a:outerShdw dist="38100" dir="2700000" algn="tl" rotWithShape="0">
                  <a:schemeClr val="accent2"/>
                </a:outerShdw>
              </a:effectLst>
              <a:latin typeface="Monaco" pitchFamily="2" charset="77"/>
              <a:ea typeface="Open Sans"/>
              <a:cs typeface="Open Sans" panose="020B0606030504020204" pitchFamily="34" charset="0"/>
              <a:sym typeface="Open Sans"/>
            </a:endParaRPr>
          </a:p>
        </p:txBody>
      </p:sp>
    </p:spTree>
    <p:extLst>
      <p:ext uri="{BB962C8B-B14F-4D97-AF65-F5344CB8AC3E}">
        <p14:creationId xmlns:p14="http://schemas.microsoft.com/office/powerpoint/2010/main" val="274612212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7720168" y="1586484"/>
            <a:ext cx="3685032" cy="3685032"/>
          </a:xfrm>
          <a:prstGeom prst="ellipse">
            <a:avLst/>
          </a:prstGeom>
          <a:solidFill>
            <a:schemeClr val="accent1">
              <a:lumMod val="20000"/>
              <a:lumOff val="80000"/>
            </a:schemeClr>
          </a:solidFill>
          <a:ln>
            <a:noFill/>
          </a:ln>
        </p:spPr>
        <p:txBody>
          <a:bodyPr>
            <a:normAutofit/>
          </a:bodyPr>
          <a:lstStyle/>
          <a:p>
            <a:r>
              <a:rPr lang="en-US" sz="3000">
                <a:solidFill>
                  <a:srgbClr val="FFFFFF"/>
                </a:solidFill>
              </a:rPr>
              <a:t>Medicare Appeals – Part C – Standard appeals</a:t>
            </a:r>
          </a:p>
        </p:txBody>
      </p:sp>
      <p:sp>
        <p:nvSpPr>
          <p:cNvPr id="3" name="Content Placeholder 2">
            <a:extLst>
              <a:ext uri="{FF2B5EF4-FFF2-40B4-BE49-F238E27FC236}">
                <a16:creationId xmlns:a16="http://schemas.microsoft.com/office/drawing/2014/main" id="{30183089-ADA7-41FA-BE82-4E441CE7CA2F}"/>
              </a:ext>
            </a:extLst>
          </p:cNvPr>
          <p:cNvSpPr>
            <a:spLocks noGrp="1"/>
          </p:cNvSpPr>
          <p:nvPr>
            <p:ph idx="1"/>
          </p:nvPr>
        </p:nvSpPr>
        <p:spPr>
          <a:xfrm>
            <a:off x="1316984" y="1283546"/>
            <a:ext cx="5715917" cy="3914063"/>
          </a:xfrm>
        </p:spPr>
        <p:txBody>
          <a:bodyPr anchor="ctr">
            <a:normAutofit/>
          </a:bodyPr>
          <a:lstStyle/>
          <a:p>
            <a:pPr marL="0" indent="0">
              <a:buNone/>
            </a:pPr>
            <a:r>
              <a:rPr lang="en-US" b="1">
                <a:solidFill>
                  <a:srgbClr val="404040"/>
                </a:solidFill>
              </a:rPr>
              <a:t>4</a:t>
            </a:r>
            <a:r>
              <a:rPr lang="en-US" b="1" baseline="30000">
                <a:solidFill>
                  <a:srgbClr val="404040"/>
                </a:solidFill>
              </a:rPr>
              <a:t>th</a:t>
            </a:r>
            <a:r>
              <a:rPr lang="en-US" b="1">
                <a:solidFill>
                  <a:srgbClr val="404040"/>
                </a:solidFill>
              </a:rPr>
              <a:t> level of appeal </a:t>
            </a:r>
            <a:r>
              <a:rPr lang="en-US">
                <a:solidFill>
                  <a:srgbClr val="404040"/>
                </a:solidFill>
              </a:rPr>
              <a:t>– Medicare Appeals Council </a:t>
            </a:r>
          </a:p>
          <a:p>
            <a:r>
              <a:rPr lang="en-US">
                <a:solidFill>
                  <a:srgbClr val="404040"/>
                </a:solidFill>
              </a:rPr>
              <a:t>Beneficiary requests MAC Review within 60 days of receiving unfavorable ALJ decision</a:t>
            </a:r>
          </a:p>
          <a:p>
            <a:r>
              <a:rPr lang="en-US">
                <a:solidFill>
                  <a:srgbClr val="404040"/>
                </a:solidFill>
              </a:rPr>
              <a:t>MAC reviews ALJ’s decision</a:t>
            </a:r>
          </a:p>
          <a:p>
            <a:pPr lvl="1"/>
            <a:r>
              <a:rPr lang="en-US">
                <a:solidFill>
                  <a:srgbClr val="404040"/>
                </a:solidFill>
              </a:rPr>
              <a:t>No new hearing. Only reviews evidence from ALJ hearing. </a:t>
            </a:r>
          </a:p>
          <a:p>
            <a:r>
              <a:rPr lang="en-US">
                <a:solidFill>
                  <a:srgbClr val="404040"/>
                </a:solidFill>
              </a:rPr>
              <a:t>Can issue favorable, unfavorable, or remand decision</a:t>
            </a:r>
          </a:p>
          <a:p>
            <a:pPr marL="0" indent="0">
              <a:buNone/>
            </a:pPr>
            <a:r>
              <a:rPr lang="en-US" b="1">
                <a:solidFill>
                  <a:srgbClr val="404040"/>
                </a:solidFill>
              </a:rPr>
              <a:t>5</a:t>
            </a:r>
            <a:r>
              <a:rPr lang="en-US" b="1" baseline="30000">
                <a:solidFill>
                  <a:srgbClr val="404040"/>
                </a:solidFill>
              </a:rPr>
              <a:t>th</a:t>
            </a:r>
            <a:r>
              <a:rPr lang="en-US" b="1">
                <a:solidFill>
                  <a:srgbClr val="404040"/>
                </a:solidFill>
              </a:rPr>
              <a:t> (final) level of appeal </a:t>
            </a:r>
            <a:r>
              <a:rPr lang="en-US">
                <a:solidFill>
                  <a:srgbClr val="404040"/>
                </a:solidFill>
              </a:rPr>
              <a:t>– Federal Court</a:t>
            </a:r>
          </a:p>
          <a:p>
            <a:r>
              <a:rPr lang="en-US">
                <a:solidFill>
                  <a:srgbClr val="404040"/>
                </a:solidFill>
              </a:rPr>
              <a:t>No timeline for decision </a:t>
            </a:r>
          </a:p>
        </p:txBody>
      </p:sp>
      <p:sp>
        <p:nvSpPr>
          <p:cNvPr id="7" name="Rectangle 6">
            <a:extLst>
              <a:ext uri="{FF2B5EF4-FFF2-40B4-BE49-F238E27FC236}">
                <a16:creationId xmlns:a16="http://schemas.microsoft.com/office/drawing/2014/main" id="{33310E59-E6B9-4975-B882-C5A83DCCD94A}"/>
              </a:ext>
            </a:extLst>
          </p:cNvPr>
          <p:cNvSpPr/>
          <p:nvPr/>
        </p:nvSpPr>
        <p:spPr>
          <a:xfrm>
            <a:off x="61496" y="3877644"/>
            <a:ext cx="530915" cy="923330"/>
          </a:xfrm>
          <a:prstGeom prst="rect">
            <a:avLst/>
          </a:prstGeom>
          <a:noFill/>
        </p:spPr>
        <p:txBody>
          <a:bodyPr wrap="none" lIns="91440" tIns="45720" rIns="91440" bIns="45720">
            <a:spAutoFit/>
          </a:bodyP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5</a:t>
            </a:r>
            <a:endParaRPr lang="en-US" sz="5400" b="1" cap="none" spc="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B8FF6B4-0B0D-49E8-B0D4-819CF966CC00}"/>
              </a:ext>
            </a:extLst>
          </p:cNvPr>
          <p:cNvSpPr/>
          <p:nvPr/>
        </p:nvSpPr>
        <p:spPr>
          <a:xfrm>
            <a:off x="56407" y="1443035"/>
            <a:ext cx="530915" cy="923330"/>
          </a:xfrm>
          <a:prstGeom prst="rect">
            <a:avLst/>
          </a:prstGeom>
          <a:noFill/>
        </p:spPr>
        <p:txBody>
          <a:bodyPr wrap="none" lIns="91440" tIns="45720" rIns="91440" bIns="45720">
            <a:spAutoFit/>
          </a:bodyP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4</a:t>
            </a:r>
            <a:endParaRPr lang="en-US" sz="5400" b="1" cap="none" spc="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10151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8181171" y="2681103"/>
            <a:ext cx="3666272" cy="1495794"/>
          </a:xfrm>
          <a:noFill/>
          <a:ln>
            <a:solidFill>
              <a:srgbClr val="FFFFFF"/>
            </a:solidFill>
          </a:ln>
        </p:spPr>
        <p:txBody>
          <a:bodyPr wrap="square">
            <a:normAutofit/>
          </a:bodyPr>
          <a:lstStyle/>
          <a:p>
            <a:r>
              <a:rPr lang="en-US" sz="2200">
                <a:solidFill>
                  <a:schemeClr val="accent1"/>
                </a:solidFill>
              </a:rPr>
              <a:t>Medicare Appeals – Part C – expedited appeals</a:t>
            </a:r>
          </a:p>
        </p:txBody>
      </p:sp>
      <p:graphicFrame>
        <p:nvGraphicFramePr>
          <p:cNvPr id="5" name="Content Placeholder 2">
            <a:extLst>
              <a:ext uri="{FF2B5EF4-FFF2-40B4-BE49-F238E27FC236}">
                <a16:creationId xmlns:a16="http://schemas.microsoft.com/office/drawing/2014/main" id="{0977BC26-6B29-4707-B50C-8C2496F7540F}"/>
              </a:ext>
            </a:extLst>
          </p:cNvPr>
          <p:cNvGraphicFramePr>
            <a:graphicFrameLocks noGrp="1"/>
          </p:cNvGraphicFramePr>
          <p:nvPr>
            <p:ph idx="1"/>
            <p:extLst>
              <p:ext uri="{D42A27DB-BD31-4B8C-83A1-F6EECF244321}">
                <p14:modId xmlns:p14="http://schemas.microsoft.com/office/powerpoint/2010/main" val="3037297408"/>
              </p:ext>
            </p:extLst>
          </p:nvPr>
        </p:nvGraphicFramePr>
        <p:xfrm>
          <a:off x="954157" y="821634"/>
          <a:ext cx="6503085" cy="5898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314479"/>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2231136" y="964692"/>
            <a:ext cx="7729728" cy="1188720"/>
          </a:xfrm>
        </p:spPr>
        <p:txBody>
          <a:bodyPr>
            <a:normAutofit/>
          </a:bodyPr>
          <a:lstStyle/>
          <a:p>
            <a:r>
              <a:rPr lang="en-US"/>
              <a:t>Medicare Appeals – Part C – expedited appeals</a:t>
            </a:r>
          </a:p>
        </p:txBody>
      </p:sp>
      <p:graphicFrame>
        <p:nvGraphicFramePr>
          <p:cNvPr id="5" name="Content Placeholder 2">
            <a:extLst>
              <a:ext uri="{FF2B5EF4-FFF2-40B4-BE49-F238E27FC236}">
                <a16:creationId xmlns:a16="http://schemas.microsoft.com/office/drawing/2014/main" id="{7CBC4B91-3C15-4FFB-82AB-6DBEB5E64519}"/>
              </a:ext>
            </a:extLst>
          </p:cNvPr>
          <p:cNvGraphicFramePr>
            <a:graphicFrameLocks noGrp="1"/>
          </p:cNvGraphicFramePr>
          <p:nvPr>
            <p:ph idx="1"/>
            <p:extLst>
              <p:ext uri="{D42A27DB-BD31-4B8C-83A1-F6EECF244321}">
                <p14:modId xmlns:p14="http://schemas.microsoft.com/office/powerpoint/2010/main" val="3162732151"/>
              </p:ext>
            </p:extLst>
          </p:nvPr>
        </p:nvGraphicFramePr>
        <p:xfrm>
          <a:off x="946984" y="2281562"/>
          <a:ext cx="10298034" cy="4277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7593289"/>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2231136" y="964692"/>
            <a:ext cx="7729728" cy="1188720"/>
          </a:xfrm>
        </p:spPr>
        <p:txBody>
          <a:bodyPr>
            <a:normAutofit/>
          </a:bodyPr>
          <a:lstStyle/>
          <a:p>
            <a:r>
              <a:rPr lang="en-US"/>
              <a:t>Medicare Appeals – TIPS</a:t>
            </a:r>
          </a:p>
        </p:txBody>
      </p:sp>
      <p:graphicFrame>
        <p:nvGraphicFramePr>
          <p:cNvPr id="5" name="Content Placeholder 2">
            <a:extLst>
              <a:ext uri="{FF2B5EF4-FFF2-40B4-BE49-F238E27FC236}">
                <a16:creationId xmlns:a16="http://schemas.microsoft.com/office/drawing/2014/main" id="{DCA60F8C-7C45-4DFB-B7F6-6DD3618826B7}"/>
              </a:ext>
            </a:extLst>
          </p:cNvPr>
          <p:cNvGraphicFramePr>
            <a:graphicFrameLocks noGrp="1"/>
          </p:cNvGraphicFramePr>
          <p:nvPr>
            <p:ph idx="1"/>
          </p:nvPr>
        </p:nvGraphicFramePr>
        <p:xfrm>
          <a:off x="946983" y="2304661"/>
          <a:ext cx="10298034" cy="455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Rounded Corners 3">
            <a:extLst>
              <a:ext uri="{FF2B5EF4-FFF2-40B4-BE49-F238E27FC236}">
                <a16:creationId xmlns:a16="http://schemas.microsoft.com/office/drawing/2014/main" id="{B24A2CBC-EB2F-4ECF-BCA4-0981E233FD00}"/>
              </a:ext>
            </a:extLst>
          </p:cNvPr>
          <p:cNvSpPr/>
          <p:nvPr/>
        </p:nvSpPr>
        <p:spPr>
          <a:xfrm>
            <a:off x="408373" y="3790765"/>
            <a:ext cx="2982897" cy="2920754"/>
          </a:xfrm>
          <a:prstGeom prst="roundRect">
            <a:avLst/>
          </a:prstGeom>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Coverage criteria for advantage plans (Part C is the same as Medicare because they must cover at least what Medicare covers, but may cover more. Must obtain </a:t>
            </a:r>
            <a:r>
              <a:rPr lang="en-US" u="sng">
                <a:latin typeface="Open Sans" panose="020B0606030504020204" pitchFamily="34" charset="0"/>
                <a:ea typeface="Open Sans" panose="020B0606030504020204" pitchFamily="34" charset="0"/>
                <a:cs typeface="Open Sans" panose="020B0606030504020204" pitchFamily="34" charset="0"/>
              </a:rPr>
              <a:t>EVIDENCE OF COVERAGE</a:t>
            </a:r>
            <a:r>
              <a:rPr lang="en-US">
                <a:latin typeface="Open Sans" panose="020B0606030504020204" pitchFamily="34" charset="0"/>
                <a:ea typeface="Open Sans" panose="020B0606030504020204" pitchFamily="34" charset="0"/>
                <a:cs typeface="Open Sans" panose="020B0606030504020204" pitchFamily="34" charset="0"/>
              </a:rPr>
              <a:t>, which is the plan’s document stating if/what they cover above and beyond what Medicare </a:t>
            </a:r>
            <a:r>
              <a:rPr lang="en-US" sz="1600"/>
              <a:t>covers.</a:t>
            </a:r>
          </a:p>
        </p:txBody>
      </p:sp>
      <p:cxnSp>
        <p:nvCxnSpPr>
          <p:cNvPr id="8" name="Connector: Elbow 7">
            <a:extLst>
              <a:ext uri="{FF2B5EF4-FFF2-40B4-BE49-F238E27FC236}">
                <a16:creationId xmlns:a16="http://schemas.microsoft.com/office/drawing/2014/main" id="{C63314DA-19F8-408C-9B8E-D5762D52D8A0}"/>
              </a:ext>
            </a:extLst>
          </p:cNvPr>
          <p:cNvCxnSpPr/>
          <p:nvPr/>
        </p:nvCxnSpPr>
        <p:spPr>
          <a:xfrm rot="10800000" flipV="1">
            <a:off x="3515558" y="5903650"/>
            <a:ext cx="1367161" cy="603682"/>
          </a:xfrm>
          <a:prstGeom prst="bentConnector3">
            <a:avLst>
              <a:gd name="adj1" fmla="val 649"/>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85937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804672" y="964692"/>
            <a:ext cx="5894832" cy="1188720"/>
          </a:xfrm>
        </p:spPr>
        <p:txBody>
          <a:bodyPr>
            <a:normAutofit/>
          </a:bodyPr>
          <a:lstStyle/>
          <a:p>
            <a:r>
              <a:rPr lang="en-US"/>
              <a:t>Medicare Appeals – Part D </a:t>
            </a:r>
          </a:p>
        </p:txBody>
      </p:sp>
      <p:sp>
        <p:nvSpPr>
          <p:cNvPr id="14" name="Content Placeholder 2">
            <a:extLst>
              <a:ext uri="{FF2B5EF4-FFF2-40B4-BE49-F238E27FC236}">
                <a16:creationId xmlns:a16="http://schemas.microsoft.com/office/drawing/2014/main" id="{30183089-ADA7-41FA-BE82-4E441CE7CA2F}"/>
              </a:ext>
            </a:extLst>
          </p:cNvPr>
          <p:cNvSpPr>
            <a:spLocks noGrp="1"/>
          </p:cNvSpPr>
          <p:nvPr>
            <p:ph idx="1"/>
          </p:nvPr>
        </p:nvSpPr>
        <p:spPr>
          <a:xfrm>
            <a:off x="803243" y="2638044"/>
            <a:ext cx="5963317" cy="3263206"/>
          </a:xfrm>
        </p:spPr>
        <p:txBody>
          <a:bodyPr>
            <a:normAutofit fontScale="92500" lnSpcReduction="20000"/>
          </a:bodyPr>
          <a:lstStyle/>
          <a:p>
            <a:r>
              <a:rPr lang="en-US"/>
              <a:t>Part B and Part D both cover outpatient prescription drugs</a:t>
            </a:r>
          </a:p>
          <a:p>
            <a:r>
              <a:rPr lang="en-US"/>
              <a:t>Part B drugs: administered by doctor</a:t>
            </a:r>
          </a:p>
          <a:p>
            <a:r>
              <a:rPr lang="en-US"/>
              <a:t>Part D: self-administered</a:t>
            </a:r>
          </a:p>
          <a:p>
            <a:r>
              <a:rPr lang="en-US"/>
              <a:t>Part B and Part D drug denials do not use same appeal process</a:t>
            </a:r>
          </a:p>
          <a:p>
            <a:pPr lvl="1"/>
            <a:r>
              <a:rPr lang="en-US"/>
              <a:t>Part B drug denials - Appeal using Original Medicare or Medicare Advantage appeal process</a:t>
            </a:r>
          </a:p>
          <a:p>
            <a:pPr lvl="1"/>
            <a:r>
              <a:rPr lang="en-US"/>
              <a:t>Part D drug denials - Appeal using Part D appeal process</a:t>
            </a:r>
          </a:p>
          <a:p>
            <a:r>
              <a:rPr lang="en-US"/>
              <a:t>Possible coverage problems &gt; Part B drug billed to Part D</a:t>
            </a:r>
          </a:p>
        </p:txBody>
      </p:sp>
      <p:pic>
        <p:nvPicPr>
          <p:cNvPr id="7" name="Graphic 6" descr="Medicine">
            <a:extLst>
              <a:ext uri="{FF2B5EF4-FFF2-40B4-BE49-F238E27FC236}">
                <a16:creationId xmlns:a16="http://schemas.microsoft.com/office/drawing/2014/main" id="{50C06524-009F-4E0B-ADF5-67C1E00B2C3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071785" y="2288297"/>
            <a:ext cx="2616625" cy="2616625"/>
          </a:xfrm>
          <a:prstGeom prst="rect">
            <a:avLst/>
          </a:prstGeom>
        </p:spPr>
      </p:pic>
      <p:sp>
        <p:nvSpPr>
          <p:cNvPr id="13" name="Oval 12">
            <a:extLst>
              <a:ext uri="{FF2B5EF4-FFF2-40B4-BE49-F238E27FC236}">
                <a16:creationId xmlns:a16="http://schemas.microsoft.com/office/drawing/2014/main" id="{37B06E31-5F2B-4AEE-A457-0B4B288CD323}"/>
              </a:ext>
            </a:extLst>
          </p:cNvPr>
          <p:cNvSpPr/>
          <p:nvPr/>
        </p:nvSpPr>
        <p:spPr>
          <a:xfrm>
            <a:off x="9760500" y="4545392"/>
            <a:ext cx="2431500" cy="2307808"/>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Note: LIS/Extra Help and Late Enrollment penalty appeals go through the Social Security Administration (SSA)</a:t>
            </a:r>
          </a:p>
        </p:txBody>
      </p:sp>
    </p:spTree>
    <p:extLst>
      <p:ext uri="{BB962C8B-B14F-4D97-AF65-F5344CB8AC3E}">
        <p14:creationId xmlns:p14="http://schemas.microsoft.com/office/powerpoint/2010/main" val="371993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1260873" y="1586484"/>
            <a:ext cx="3685032" cy="3685032"/>
          </a:xfrm>
          <a:prstGeom prst="ellipse">
            <a:avLst/>
          </a:prstGeom>
          <a:solidFill>
            <a:schemeClr val="accent1">
              <a:lumMod val="40000"/>
              <a:lumOff val="60000"/>
            </a:schemeClr>
          </a:solidFill>
          <a:ln>
            <a:noFill/>
          </a:ln>
        </p:spPr>
        <p:txBody>
          <a:bodyPr>
            <a:normAutofit/>
          </a:bodyPr>
          <a:lstStyle/>
          <a:p>
            <a:r>
              <a:rPr lang="en-US" sz="3000">
                <a:solidFill>
                  <a:srgbClr val="FFFFFF"/>
                </a:solidFill>
              </a:rPr>
              <a:t>Medicare Appeals – Part D </a:t>
            </a:r>
          </a:p>
        </p:txBody>
      </p:sp>
      <p:sp>
        <p:nvSpPr>
          <p:cNvPr id="3" name="Content Placeholder 2">
            <a:extLst>
              <a:ext uri="{FF2B5EF4-FFF2-40B4-BE49-F238E27FC236}">
                <a16:creationId xmlns:a16="http://schemas.microsoft.com/office/drawing/2014/main" id="{30183089-ADA7-41FA-BE82-4E441CE7CA2F}"/>
              </a:ext>
            </a:extLst>
          </p:cNvPr>
          <p:cNvSpPr>
            <a:spLocks noGrp="1"/>
          </p:cNvSpPr>
          <p:nvPr>
            <p:ph idx="1"/>
          </p:nvPr>
        </p:nvSpPr>
        <p:spPr>
          <a:xfrm>
            <a:off x="5232804" y="615820"/>
            <a:ext cx="6411799" cy="5626360"/>
          </a:xfrm>
        </p:spPr>
        <p:txBody>
          <a:bodyPr anchor="ctr">
            <a:normAutofit fontScale="92500" lnSpcReduction="10000"/>
          </a:bodyPr>
          <a:lstStyle/>
          <a:p>
            <a:pPr marL="0" indent="0">
              <a:lnSpc>
                <a:spcPct val="90000"/>
              </a:lnSpc>
              <a:buNone/>
            </a:pPr>
            <a:r>
              <a:rPr lang="en-US" sz="2000"/>
              <a:t>Two situations:</a:t>
            </a:r>
          </a:p>
          <a:p>
            <a:pPr marL="342900" indent="-342900">
              <a:lnSpc>
                <a:spcPct val="90000"/>
              </a:lnSpc>
              <a:buAutoNum type="arabicPeriod"/>
            </a:pPr>
            <a:r>
              <a:rPr lang="en-US" sz="2000"/>
              <a:t>Beneficiary goes to pharmacy and learns plan will not cover prescription</a:t>
            </a:r>
          </a:p>
          <a:p>
            <a:pPr lvl="1">
              <a:lnSpc>
                <a:spcPct val="90000"/>
              </a:lnSpc>
            </a:pPr>
            <a:r>
              <a:rPr lang="en-US" sz="2000"/>
              <a:t>Possible reasons for non-coverage</a:t>
            </a:r>
          </a:p>
          <a:p>
            <a:pPr lvl="2">
              <a:lnSpc>
                <a:spcPct val="90000"/>
              </a:lnSpc>
            </a:pPr>
            <a:r>
              <a:rPr lang="en-US" sz="2000"/>
              <a:t>Refill requested too soon</a:t>
            </a:r>
          </a:p>
          <a:p>
            <a:pPr lvl="2">
              <a:lnSpc>
                <a:spcPct val="90000"/>
              </a:lnSpc>
            </a:pPr>
            <a:r>
              <a:rPr lang="en-US" sz="2000"/>
              <a:t>Drug is not on plan’s formulary</a:t>
            </a:r>
          </a:p>
          <a:p>
            <a:pPr lvl="2">
              <a:lnSpc>
                <a:spcPct val="90000"/>
              </a:lnSpc>
            </a:pPr>
            <a:r>
              <a:rPr lang="en-US" sz="2000"/>
              <a:t>Drug is subject to utilization management tools</a:t>
            </a:r>
          </a:p>
          <a:p>
            <a:pPr lvl="3">
              <a:lnSpc>
                <a:spcPct val="90000"/>
              </a:lnSpc>
            </a:pPr>
            <a:r>
              <a:rPr lang="en-US" sz="2000"/>
              <a:t>Prior authorization, step therapy, quantity limits</a:t>
            </a:r>
          </a:p>
          <a:p>
            <a:pPr lvl="2">
              <a:lnSpc>
                <a:spcPct val="90000"/>
              </a:lnSpc>
            </a:pPr>
            <a:r>
              <a:rPr lang="en-US" sz="2000"/>
              <a:t>Drug is excluded from coverage for any Part D plan</a:t>
            </a:r>
          </a:p>
          <a:p>
            <a:pPr lvl="3">
              <a:lnSpc>
                <a:spcPct val="90000"/>
              </a:lnSpc>
            </a:pPr>
            <a:r>
              <a:rPr lang="en-US" sz="2000"/>
              <a:t>E.g., over-the-counter drugs, medications for weight loss and gain, drugs that treat cold symptoms etc. </a:t>
            </a:r>
          </a:p>
          <a:p>
            <a:pPr marL="342900" indent="-342900">
              <a:lnSpc>
                <a:spcPct val="90000"/>
              </a:lnSpc>
              <a:buFont typeface="+mj-lt"/>
              <a:buAutoNum type="arabicPeriod"/>
            </a:pPr>
            <a:r>
              <a:rPr lang="en-US" sz="2000"/>
              <a:t>Beneficiary goes to pharmacy and finds drug is too expensive</a:t>
            </a:r>
          </a:p>
          <a:p>
            <a:pPr lvl="1">
              <a:lnSpc>
                <a:spcPct val="90000"/>
              </a:lnSpc>
            </a:pPr>
            <a:r>
              <a:rPr lang="en-US" sz="2000"/>
              <a:t>Higher tier</a:t>
            </a:r>
          </a:p>
          <a:p>
            <a:pPr>
              <a:lnSpc>
                <a:spcPct val="90000"/>
              </a:lnSpc>
            </a:pPr>
            <a:endParaRPr lang="en-US" sz="1500"/>
          </a:p>
        </p:txBody>
      </p:sp>
    </p:spTree>
    <p:extLst>
      <p:ext uri="{BB962C8B-B14F-4D97-AF65-F5344CB8AC3E}">
        <p14:creationId xmlns:p14="http://schemas.microsoft.com/office/powerpoint/2010/main" val="73298569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1260873" y="1586484"/>
            <a:ext cx="3685032" cy="3685032"/>
          </a:xfrm>
          <a:prstGeom prst="ellipse">
            <a:avLst/>
          </a:prstGeom>
          <a:solidFill>
            <a:schemeClr val="accent1">
              <a:lumMod val="40000"/>
              <a:lumOff val="60000"/>
            </a:schemeClr>
          </a:solidFill>
          <a:ln>
            <a:noFill/>
          </a:ln>
        </p:spPr>
        <p:txBody>
          <a:bodyPr>
            <a:normAutofit/>
          </a:bodyPr>
          <a:lstStyle/>
          <a:p>
            <a:r>
              <a:rPr lang="en-US" sz="3000">
                <a:solidFill>
                  <a:srgbClr val="FFFFFF"/>
                </a:solidFill>
              </a:rPr>
              <a:t>Medicare Appeals – Part D</a:t>
            </a:r>
          </a:p>
        </p:txBody>
      </p:sp>
      <p:sp>
        <p:nvSpPr>
          <p:cNvPr id="3" name="Content Placeholder 2">
            <a:extLst>
              <a:ext uri="{FF2B5EF4-FFF2-40B4-BE49-F238E27FC236}">
                <a16:creationId xmlns:a16="http://schemas.microsoft.com/office/drawing/2014/main" id="{30183089-ADA7-41FA-BE82-4E441CE7CA2F}"/>
              </a:ext>
            </a:extLst>
          </p:cNvPr>
          <p:cNvSpPr>
            <a:spLocks noGrp="1"/>
          </p:cNvSpPr>
          <p:nvPr>
            <p:ph idx="1"/>
          </p:nvPr>
        </p:nvSpPr>
        <p:spPr>
          <a:xfrm>
            <a:off x="5232806" y="830425"/>
            <a:ext cx="6589080" cy="5346440"/>
          </a:xfrm>
        </p:spPr>
        <p:txBody>
          <a:bodyPr anchor="ctr">
            <a:normAutofit/>
          </a:bodyPr>
          <a:lstStyle/>
          <a:p>
            <a:pPr marL="0" indent="0">
              <a:buNone/>
            </a:pPr>
            <a:r>
              <a:rPr lang="en-US" sz="2400"/>
              <a:t>Next steps (before filing an appeal)</a:t>
            </a:r>
          </a:p>
          <a:p>
            <a:pPr marL="342900" indent="-342900">
              <a:buAutoNum type="arabicPeriod"/>
            </a:pPr>
            <a:r>
              <a:rPr lang="en-US" sz="2400"/>
              <a:t>Beneficiary contacts plan to find out reason it will not cover drug</a:t>
            </a:r>
          </a:p>
          <a:p>
            <a:pPr marL="342900" indent="-342900">
              <a:buAutoNum type="arabicPeriod"/>
            </a:pPr>
            <a:r>
              <a:rPr lang="en-US" sz="2400"/>
              <a:t>Beneficiary files formal coverage request or an exception request to Part D plan:</a:t>
            </a:r>
            <a:endParaRPr lang="en-US" sz="2400" b="1"/>
          </a:p>
          <a:p>
            <a:pPr lvl="1"/>
            <a:r>
              <a:rPr lang="en-US" sz="2000"/>
              <a:t>Standard: Should issue decision within 72 hours</a:t>
            </a:r>
          </a:p>
          <a:p>
            <a:pPr lvl="1"/>
            <a:r>
              <a:rPr lang="en-US" sz="2000"/>
              <a:t>Expedited: Should issue decision within 24 hours </a:t>
            </a:r>
          </a:p>
          <a:p>
            <a:pPr marL="342900" indent="-342900">
              <a:buAutoNum type="arabicPeriod"/>
            </a:pPr>
            <a:r>
              <a:rPr lang="en-US" sz="2400"/>
              <a:t>Beneficiary receives </a:t>
            </a:r>
            <a:r>
              <a:rPr lang="en-US" sz="2400" u="sng"/>
              <a:t>coverage determination</a:t>
            </a:r>
            <a:r>
              <a:rPr lang="en-US" sz="2400"/>
              <a:t>. If unfavorable decision, beneficiary can begin appeal.</a:t>
            </a:r>
          </a:p>
        </p:txBody>
      </p:sp>
    </p:spTree>
    <p:extLst>
      <p:ext uri="{BB962C8B-B14F-4D97-AF65-F5344CB8AC3E}">
        <p14:creationId xmlns:p14="http://schemas.microsoft.com/office/powerpoint/2010/main" val="376252202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1260873" y="1586484"/>
            <a:ext cx="3685032" cy="3685032"/>
          </a:xfrm>
          <a:prstGeom prst="ellipse">
            <a:avLst/>
          </a:prstGeom>
          <a:solidFill>
            <a:schemeClr val="accent1">
              <a:lumMod val="40000"/>
              <a:lumOff val="60000"/>
            </a:schemeClr>
          </a:solidFill>
          <a:ln>
            <a:noFill/>
          </a:ln>
        </p:spPr>
        <p:txBody>
          <a:bodyPr>
            <a:normAutofit/>
          </a:bodyPr>
          <a:lstStyle/>
          <a:p>
            <a:r>
              <a:rPr lang="en-US" sz="3000">
                <a:solidFill>
                  <a:srgbClr val="FFFFFF"/>
                </a:solidFill>
              </a:rPr>
              <a:t>Medicare Appeals – Part D</a:t>
            </a:r>
          </a:p>
        </p:txBody>
      </p:sp>
      <p:sp>
        <p:nvSpPr>
          <p:cNvPr id="3" name="Content Placeholder 2">
            <a:extLst>
              <a:ext uri="{FF2B5EF4-FFF2-40B4-BE49-F238E27FC236}">
                <a16:creationId xmlns:a16="http://schemas.microsoft.com/office/drawing/2014/main" id="{30183089-ADA7-41FA-BE82-4E441CE7CA2F}"/>
              </a:ext>
            </a:extLst>
          </p:cNvPr>
          <p:cNvSpPr>
            <a:spLocks noGrp="1"/>
          </p:cNvSpPr>
          <p:nvPr>
            <p:ph idx="1"/>
          </p:nvPr>
        </p:nvSpPr>
        <p:spPr>
          <a:xfrm>
            <a:off x="5471634" y="1189607"/>
            <a:ext cx="6130212" cy="5307579"/>
          </a:xfrm>
        </p:spPr>
        <p:txBody>
          <a:bodyPr anchor="ctr">
            <a:normAutofit fontScale="92500" lnSpcReduction="20000"/>
          </a:bodyPr>
          <a:lstStyle/>
          <a:p>
            <a:r>
              <a:rPr lang="en-US" sz="2400"/>
              <a:t>CMS information about </a:t>
            </a:r>
            <a:r>
              <a:rPr lang="en-US" sz="2400" b="1"/>
              <a:t>exception requests</a:t>
            </a:r>
            <a:r>
              <a:rPr lang="en-US" sz="2400"/>
              <a:t>: </a:t>
            </a:r>
            <a:r>
              <a:rPr lang="en-US" sz="2400">
                <a:hlinkClick r:id="rId2">
                  <a:extLst>
                    <a:ext uri="{A12FA001-AC4F-418D-AE19-62706E023703}">
                      <ahyp:hlinkClr xmlns:ahyp="http://schemas.microsoft.com/office/drawing/2018/hyperlinkcolor" val="tx"/>
                    </a:ext>
                  </a:extLst>
                </a:hlinkClick>
              </a:rPr>
              <a:t>https://www.cms.gov/Medicare/Appeals-and-Grievances/MedPrescriptDrugApplGriev/Exceptions</a:t>
            </a:r>
            <a:endParaRPr lang="en-US" sz="2400"/>
          </a:p>
          <a:p>
            <a:pPr lvl="1"/>
            <a:r>
              <a:rPr lang="en-US" sz="2000"/>
              <a:t>A </a:t>
            </a:r>
            <a:r>
              <a:rPr lang="en-US" sz="2000" b="1"/>
              <a:t>tiering exception</a:t>
            </a:r>
            <a:r>
              <a:rPr lang="en-US" sz="2000"/>
              <a:t> - requested to obtain a non-preferred drug at the lower cost-sharing terms of a low tier.</a:t>
            </a:r>
          </a:p>
          <a:p>
            <a:pPr lvl="1"/>
            <a:r>
              <a:rPr lang="en-US" sz="2000"/>
              <a:t>A </a:t>
            </a:r>
            <a:r>
              <a:rPr lang="en-US" sz="2000" b="1"/>
              <a:t>formulary exception</a:t>
            </a:r>
            <a:r>
              <a:rPr lang="en-US" sz="2000"/>
              <a:t> - requested to obtain a Part D drug that is not included on a plan’s formulary, or to request to have </a:t>
            </a:r>
            <a:r>
              <a:rPr lang="en-US" sz="2000">
                <a:solidFill>
                  <a:schemeClr val="tx1"/>
                </a:solidFill>
              </a:rPr>
              <a:t>a utilization management requirement waived (e.g., step therapy, prior authorization, quantity limit) for a formulary drug.</a:t>
            </a:r>
          </a:p>
          <a:p>
            <a:r>
              <a:rPr lang="en-US" sz="2200">
                <a:solidFill>
                  <a:schemeClr val="tx1"/>
                </a:solidFill>
              </a:rPr>
              <a:t>CMS information about </a:t>
            </a:r>
            <a:r>
              <a:rPr lang="en-US" sz="2200" b="1">
                <a:solidFill>
                  <a:schemeClr val="tx1"/>
                </a:solidFill>
              </a:rPr>
              <a:t>coverage determinations</a:t>
            </a:r>
            <a:r>
              <a:rPr lang="en-US" sz="2200"/>
              <a:t>: </a:t>
            </a:r>
            <a:r>
              <a:rPr lang="en-US" sz="2200">
                <a:hlinkClick r:id="rId3">
                  <a:extLst>
                    <a:ext uri="{A12FA001-AC4F-418D-AE19-62706E023703}">
                      <ahyp:hlinkClr xmlns:ahyp="http://schemas.microsoft.com/office/drawing/2018/hyperlinkcolor" val="tx"/>
                    </a:ext>
                  </a:extLst>
                </a:hlinkClick>
              </a:rPr>
              <a:t>https://www.cms.gov/Medicare/Appeals-and-Grievances/MedPrescriptDrugApplGriev/CoverageDeterminations-</a:t>
            </a:r>
            <a:endParaRPr lang="en-US" sz="2200"/>
          </a:p>
          <a:p>
            <a:pPr lvl="1"/>
            <a:endParaRPr lang="en-US" sz="2000"/>
          </a:p>
          <a:p>
            <a:pPr lvl="1"/>
            <a:endParaRPr lang="en-US" sz="2000"/>
          </a:p>
        </p:txBody>
      </p:sp>
    </p:spTree>
    <p:extLst>
      <p:ext uri="{BB962C8B-B14F-4D97-AF65-F5344CB8AC3E}">
        <p14:creationId xmlns:p14="http://schemas.microsoft.com/office/powerpoint/2010/main" val="310212881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0B55-034A-46EB-BB82-676B2BDBB218}"/>
              </a:ext>
            </a:extLst>
          </p:cNvPr>
          <p:cNvSpPr>
            <a:spLocks noGrp="1"/>
          </p:cNvSpPr>
          <p:nvPr>
            <p:ph type="title"/>
          </p:nvPr>
        </p:nvSpPr>
        <p:spPr>
          <a:xfrm>
            <a:off x="643467" y="2681103"/>
            <a:ext cx="3363974" cy="1495794"/>
          </a:xfrm>
          <a:prstGeom prst="ellipse">
            <a:avLst/>
          </a:prstGeom>
          <a:solidFill>
            <a:schemeClr val="tx2">
              <a:lumMod val="60000"/>
              <a:lumOff val="40000"/>
              <a:alpha val="15000"/>
            </a:schemeClr>
          </a:solidFill>
          <a:ln>
            <a:solidFill>
              <a:schemeClr val="bg1"/>
            </a:solidFill>
          </a:ln>
        </p:spPr>
        <p:txBody>
          <a:bodyPr wrap="square">
            <a:noAutofit/>
          </a:bodyPr>
          <a:lstStyle/>
          <a:p>
            <a:r>
              <a:rPr lang="en-US" sz="2800">
                <a:solidFill>
                  <a:schemeClr val="accent1"/>
                </a:solidFill>
              </a:rPr>
              <a:t>Medicare Appeals – Part D</a:t>
            </a:r>
          </a:p>
        </p:txBody>
      </p:sp>
      <p:graphicFrame>
        <p:nvGraphicFramePr>
          <p:cNvPr id="14" name="Content Placeholder 2">
            <a:extLst>
              <a:ext uri="{FF2B5EF4-FFF2-40B4-BE49-F238E27FC236}">
                <a16:creationId xmlns:a16="http://schemas.microsoft.com/office/drawing/2014/main" id="{0CA3F82B-FA08-456F-96F3-15BBD0A42469}"/>
              </a:ext>
            </a:extLst>
          </p:cNvPr>
          <p:cNvGraphicFramePr>
            <a:graphicFrameLocks noGrp="1"/>
          </p:cNvGraphicFramePr>
          <p:nvPr>
            <p:ph idx="1"/>
            <p:extLst>
              <p:ext uri="{D42A27DB-BD31-4B8C-83A1-F6EECF244321}">
                <p14:modId xmlns:p14="http://schemas.microsoft.com/office/powerpoint/2010/main" val="2845152463"/>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786379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049AEC-0E22-CD7D-38D9-52B83627895E}"/>
              </a:ext>
            </a:extLst>
          </p:cNvPr>
          <p:cNvSpPr>
            <a:spLocks noGrp="1"/>
          </p:cNvSpPr>
          <p:nvPr>
            <p:ph type="ctrTitle"/>
          </p:nvPr>
        </p:nvSpPr>
        <p:spPr>
          <a:xfrm>
            <a:off x="1227513" y="2445413"/>
            <a:ext cx="8961000" cy="1645800"/>
          </a:xfrm>
        </p:spPr>
        <p:txBody>
          <a:bodyPr wrap="square" anchor="ctr">
            <a:normAutofit/>
          </a:bodyPr>
          <a:lstStyle/>
          <a:p>
            <a:r>
              <a:rPr lang="en-US" sz="4800" dirty="0">
                <a:solidFill>
                  <a:schemeClr val="tx1"/>
                </a:solidFill>
              </a:rPr>
              <a:t>The Revenue Cycle: Why, How, and Don’t</a:t>
            </a:r>
          </a:p>
        </p:txBody>
      </p:sp>
      <p:sp>
        <p:nvSpPr>
          <p:cNvPr id="3" name="object 3" hidden="1"/>
          <p:cNvSpPr txBox="1">
            <a:spLocks noGrp="1"/>
          </p:cNvSpPr>
          <p:nvPr>
            <p:ph type="sldNum" sz="quarter" idx="4294967295"/>
          </p:nvPr>
        </p:nvSpPr>
        <p:spPr>
          <a:xfrm>
            <a:off x="10058400" y="4767263"/>
            <a:ext cx="2133600" cy="274637"/>
          </a:xfrm>
          <a:prstGeom prst="rect">
            <a:avLst/>
          </a:prstGeom>
        </p:spPr>
        <p:txBody>
          <a:bodyPr vert="horz" wrap="square" lIns="91440" tIns="45720" rIns="91440" bIns="45720" rtlCol="0" anchor="ctr">
            <a:spAutoFit/>
          </a:bodyPr>
          <a:lstStyle>
            <a:defPPr>
              <a:defRPr lang="en-US"/>
            </a:defPPr>
            <a:lvl1pPr marL="0" algn="r" defTabSz="4572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099">
              <a:lnSpc>
                <a:spcPts val="1431"/>
              </a:lnSpc>
              <a:spcAft>
                <a:spcPts val="600"/>
              </a:spcAft>
            </a:pPr>
            <a:fld id="{5ADD8612-79E5-F44F-A802-B6CF6889BE15}" type="slidenum">
              <a:rPr lang="en-US" smtClean="0"/>
              <a:pPr marL="38099">
                <a:lnSpc>
                  <a:spcPts val="1431"/>
                </a:lnSpc>
                <a:spcAft>
                  <a:spcPts val="600"/>
                </a:spcAft>
              </a:pPr>
              <a:t>8</a:t>
            </a:fld>
            <a:endParaRPr lang="en-US" spc="-25"/>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838200" y="5529885"/>
            <a:ext cx="7719381" cy="1096331"/>
          </a:xfrm>
        </p:spPr>
        <p:txBody>
          <a:bodyPr>
            <a:normAutofit/>
          </a:bodyPr>
          <a:lstStyle/>
          <a:p>
            <a:pPr eaLnBrk="1" hangingPunct="1"/>
            <a:r>
              <a:rPr lang="en-US">
                <a:effectLst>
                  <a:outerShdw blurRad="38100" dist="38100" dir="2700000" algn="tl">
                    <a:srgbClr val="DDDDDD"/>
                  </a:outerShdw>
                </a:effectLst>
                <a:ea typeface="ＭＳ Ｐゴシック" charset="0"/>
                <a:cs typeface="ＭＳ Ｐゴシック" charset="0"/>
              </a:rPr>
              <a:t>PART D GRIEVANCE PROCESS</a:t>
            </a:r>
          </a:p>
        </p:txBody>
      </p:sp>
      <p:graphicFrame>
        <p:nvGraphicFramePr>
          <p:cNvPr id="140293" name="Rectangle 3"/>
          <p:cNvGraphicFramePr>
            <a:graphicFrameLocks noGrp="1"/>
          </p:cNvGraphicFramePr>
          <p:nvPr>
            <p:ph idx="1"/>
          </p:nvPr>
        </p:nvGraphicFramePr>
        <p:xfrm>
          <a:off x="838200" y="643467"/>
          <a:ext cx="10515600" cy="408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AE1B51D2-CF30-CBBE-995F-5CB636A6E188}"/>
              </a:ext>
            </a:extLst>
          </p:cNvPr>
          <p:cNvSpPr>
            <a:spLocks noGrp="1"/>
          </p:cNvSpPr>
          <p:nvPr>
            <p:ph type="ftr" sz="quarter" idx="11"/>
          </p:nvPr>
        </p:nvSpPr>
        <p:spPr/>
        <p:txBody>
          <a:bodyPr lIns="0" tIns="0" rIns="0" bIns="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3" name="Slide Number Placeholder 2">
            <a:extLst>
              <a:ext uri="{FF2B5EF4-FFF2-40B4-BE49-F238E27FC236}">
                <a16:creationId xmlns:a16="http://schemas.microsoft.com/office/drawing/2014/main" id="{5E2016FC-7217-BD41-2F27-588A30FC0A0A}"/>
              </a:ext>
            </a:extLst>
          </p:cNvPr>
          <p:cNvSpPr>
            <a:spLocks noGrp="1"/>
          </p:cNvSpPr>
          <p:nvPr>
            <p:ph type="sldNum" sz="quarter" idx="12"/>
          </p:nvPr>
        </p:nvSpPr>
        <p:spPr/>
        <p:txBody>
          <a:bodyPr lIns="0" tIns="0" rIns="0" bIns="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6F15528-21DE-4FAA-801E-634DDDAF4B2B}" type="slidenum">
              <a:rPr lang="en-US" smtClean="0"/>
              <a:pPr/>
              <a:t>80</a:t>
            </a:fld>
            <a:endParaRPr lang="en-US"/>
          </a:p>
        </p:txBody>
      </p:sp>
    </p:spTree>
    <p:extLst>
      <p:ext uri="{BB962C8B-B14F-4D97-AF65-F5344CB8AC3E}">
        <p14:creationId xmlns:p14="http://schemas.microsoft.com/office/powerpoint/2010/main" val="20656070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9116-97E3-3A0E-5539-27207B441251}"/>
              </a:ext>
            </a:extLst>
          </p:cNvPr>
          <p:cNvSpPr>
            <a:spLocks noGrp="1"/>
          </p:cNvSpPr>
          <p:nvPr>
            <p:ph type="title"/>
          </p:nvPr>
        </p:nvSpPr>
        <p:spPr/>
        <p:txBody>
          <a:bodyPr wrap="square" anchor="ctr">
            <a:normAutofit/>
          </a:bodyPr>
          <a:lstStyle/>
          <a:p>
            <a:r>
              <a:rPr lang="en-US"/>
              <a:t>Why Do RCM Benchmarks Matter? </a:t>
            </a:r>
          </a:p>
        </p:txBody>
      </p:sp>
      <p:sp>
        <p:nvSpPr>
          <p:cNvPr id="3" name="Content Placeholder 2">
            <a:extLst>
              <a:ext uri="{FF2B5EF4-FFF2-40B4-BE49-F238E27FC236}">
                <a16:creationId xmlns:a16="http://schemas.microsoft.com/office/drawing/2014/main" id="{D3DAE5CF-9021-705C-1952-20556EA096E4}"/>
              </a:ext>
            </a:extLst>
          </p:cNvPr>
          <p:cNvSpPr>
            <a:spLocks noGrp="1"/>
          </p:cNvSpPr>
          <p:nvPr>
            <p:ph idx="1"/>
          </p:nvPr>
        </p:nvSpPr>
        <p:spPr/>
        <p:txBody>
          <a:bodyPr wrap="square" anchor="t">
            <a:normAutofit/>
          </a:bodyPr>
          <a:lstStyle/>
          <a:p>
            <a:r>
              <a:rPr lang="en-US" b="1" dirty="0">
                <a:solidFill>
                  <a:schemeClr val="tx1"/>
                </a:solidFill>
              </a:rPr>
              <a:t>Identify Financial Leaks and Inefficiencies</a:t>
            </a:r>
            <a:r>
              <a:rPr lang="en-US" dirty="0">
                <a:solidFill>
                  <a:schemeClr val="tx1"/>
                </a:solidFill>
              </a:rPr>
              <a:t>: Benchmarks highlight bottlenecks—such as high denial rates or long A/R days—that cause revenue loss and declines in daily cash.</a:t>
            </a:r>
          </a:p>
          <a:p>
            <a:r>
              <a:rPr lang="en-US" b="1" dirty="0">
                <a:solidFill>
                  <a:schemeClr val="tx1"/>
                </a:solidFill>
              </a:rPr>
              <a:t>Improves Cash Flow &amp; Reimbursement Speeds</a:t>
            </a:r>
            <a:r>
              <a:rPr lang="en-US" dirty="0">
                <a:solidFill>
                  <a:schemeClr val="tx1"/>
                </a:solidFill>
              </a:rPr>
              <a:t>: By tracking metrics against best-practice standards (e.g., A/R days between 30–40), organizations can reduce the time between service delivery and final payment.</a:t>
            </a:r>
          </a:p>
          <a:p>
            <a:r>
              <a:rPr lang="en-US" b="1" dirty="0">
                <a:solidFill>
                  <a:schemeClr val="tx1"/>
                </a:solidFill>
              </a:rPr>
              <a:t>Proactive vs. Reactive Management</a:t>
            </a:r>
            <a:r>
              <a:rPr lang="en-US" dirty="0">
                <a:solidFill>
                  <a:schemeClr val="tx1"/>
                </a:solidFill>
              </a:rPr>
              <a:t>: Instead of discovering financial issues at the end of the year, tracking KPIs like first-pass yield allows for immediate corrective action.</a:t>
            </a:r>
          </a:p>
          <a:p>
            <a:r>
              <a:rPr lang="en-US" b="1" dirty="0">
                <a:solidFill>
                  <a:schemeClr val="tx1"/>
                </a:solidFill>
              </a:rPr>
              <a:t>Increases Staff Productivity &amp; Accountability</a:t>
            </a:r>
            <a:r>
              <a:rPr lang="en-US" dirty="0">
                <a:solidFill>
                  <a:schemeClr val="tx1"/>
                </a:solidFill>
              </a:rPr>
              <a:t>: Benchmarking provides clear targets, helping staff focus on reducing avoidable denials—which now make up 50%+ of all Community Oncology denials—and improving coding accuracy</a:t>
            </a:r>
            <a:r>
              <a:rPr lang="en-US" dirty="0">
                <a:solidFill>
                  <a:schemeClr val="accent1"/>
                </a:solidFill>
              </a:rPr>
              <a:t>.</a:t>
            </a:r>
          </a:p>
        </p:txBody>
      </p:sp>
    </p:spTree>
    <p:extLst>
      <p:ext uri="{BB962C8B-B14F-4D97-AF65-F5344CB8AC3E}">
        <p14:creationId xmlns:p14="http://schemas.microsoft.com/office/powerpoint/2010/main" val="1321872488"/>
      </p:ext>
    </p:extLst>
  </p:cSld>
  <p:clrMapOvr>
    <a:masterClrMapping/>
  </p:clrMapOvr>
  <p:transition>
    <p:fade/>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TM02900688[[fn=Facet]]</Template>
  <TotalTime>8069</TotalTime>
  <Words>7399</Words>
  <Application>Microsoft Office PowerPoint</Application>
  <PresentationFormat>Widescreen</PresentationFormat>
  <Paragraphs>2206</Paragraphs>
  <Slides>80</Slides>
  <Notes>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80</vt:i4>
      </vt:variant>
    </vt:vector>
  </HeadingPairs>
  <TitlesOfParts>
    <vt:vector size="97" baseType="lpstr">
      <vt:lpstr>ＭＳ Ｐゴシック</vt:lpstr>
      <vt:lpstr>Garamond</vt:lpstr>
      <vt:lpstr>Arial</vt:lpstr>
      <vt:lpstr>Wingdings</vt:lpstr>
      <vt:lpstr>Monaco</vt:lpstr>
      <vt:lpstr>Helvetica Neue</vt:lpstr>
      <vt:lpstr>Trebuchet MS</vt:lpstr>
      <vt:lpstr>Open Sans  </vt:lpstr>
      <vt:lpstr>Calibri</vt:lpstr>
      <vt:lpstr>Times New Roman</vt:lpstr>
      <vt:lpstr>Tahoma</vt:lpstr>
      <vt:lpstr>Wingdings 3</vt:lpstr>
      <vt:lpstr>Open Sans</vt:lpstr>
      <vt:lpstr>Aptos Narrow</vt:lpstr>
      <vt:lpstr>Gill Sans MT</vt:lpstr>
      <vt:lpstr>Courier New</vt:lpstr>
      <vt:lpstr>Facet</vt:lpstr>
      <vt:lpstr>PowerPoint Presentation</vt:lpstr>
      <vt:lpstr>Disclaimer and Introductions</vt:lpstr>
      <vt:lpstr>Agenda</vt:lpstr>
      <vt:lpstr>Learning Objectives</vt:lpstr>
      <vt:lpstr>focalPoint 2025 Data Represents 160+ Cancer Centers, 725 sites of service, 498 payers and 2,200 Hematologists and Oncologists</vt:lpstr>
      <vt:lpstr>PowerPoint Presentation</vt:lpstr>
      <vt:lpstr>focalPoint Data Sets</vt:lpstr>
      <vt:lpstr>The Revenue Cycle: Why, How, and Don’t</vt:lpstr>
      <vt:lpstr>Why Do RCM Benchmarks Matter? </vt:lpstr>
      <vt:lpstr>When Don’t RCM Benchmarks Matter?</vt:lpstr>
      <vt:lpstr>The Billing Cycle: Average Office</vt:lpstr>
      <vt:lpstr>Roadblocks Created Pre-Visit and Front Desk</vt:lpstr>
      <vt:lpstr>Roadblocks When Services are Provided</vt:lpstr>
      <vt:lpstr>Roadblocks in Claims Processing</vt:lpstr>
      <vt:lpstr>Roadblocks to Collections/Payments</vt:lpstr>
      <vt:lpstr>Benchmarking for Revenue Cycle Improvement</vt:lpstr>
      <vt:lpstr>Payer Mix focalPoint Database of U.S. Office –Administered Drugs Q1</vt:lpstr>
      <vt:lpstr>Why Care About Patient Mix?</vt:lpstr>
      <vt:lpstr>Revenue Cycle Metrics</vt:lpstr>
      <vt:lpstr>What Should You Look At?</vt:lpstr>
      <vt:lpstr>How Should You Look At Stats?</vt:lpstr>
      <vt:lpstr>Create A Feedback Loop to Ensure Performance Improvement in your Revenue Cycle</vt:lpstr>
      <vt:lpstr>PowerPoint Presentation</vt:lpstr>
      <vt:lpstr>Days to File By Service (Without Outliers) 2025-2026 </vt:lpstr>
      <vt:lpstr>PowerPoint Presentation</vt:lpstr>
      <vt:lpstr>Denials 2025-2026 Cancer Services </vt:lpstr>
      <vt:lpstr>Overall Denial Rates 2025-2026</vt:lpstr>
      <vt:lpstr>PowerPoint Presentation</vt:lpstr>
      <vt:lpstr>Drug Denial Trends 2019-2020</vt:lpstr>
      <vt:lpstr>Drug Denial Trends 2025-2026</vt:lpstr>
      <vt:lpstr>Top Ten Drug Denial Codes 2025- 2026</vt:lpstr>
      <vt:lpstr>Filing Deadlines for Commercial/MA Payers</vt:lpstr>
      <vt:lpstr>Top (N ≥ 1000 claims) Payers Most Zero (&gt; 180 Days) Paid Claims Over The Last Year</vt:lpstr>
      <vt:lpstr>Top 10 Drug Denial Reason (RARC)Codes 2025-2026</vt:lpstr>
      <vt:lpstr>Unit of Measure for NDC Billing</vt:lpstr>
      <vt:lpstr>United’s Confusing Waste Policies</vt:lpstr>
      <vt:lpstr>Top ICD-10-CM Denied Codes OA Drugs CO-50 Q1 2026 </vt:lpstr>
      <vt:lpstr>PowerPoint Presentation</vt:lpstr>
      <vt:lpstr>E/M Profile for Medicare 4/1/2025-3/31/2026</vt:lpstr>
      <vt:lpstr>Care Management Stats 2025-2026</vt:lpstr>
      <vt:lpstr>RPM/RTM 4/1/2025-3/31/2026</vt:lpstr>
      <vt:lpstr>Oncology Volume (from focalPoint®) E/M Patients 4/1/2025-3/31/2026= 2,619, 231</vt:lpstr>
      <vt:lpstr>Take-Aways from This Module</vt:lpstr>
      <vt:lpstr>Thank you for Taking Care of  Your Patients!! </vt:lpstr>
      <vt:lpstr>Appendices— Benchmarks: By Insurance Company By State Denials by Service Appeals for Parts C&amp;D </vt:lpstr>
      <vt:lpstr>Benchmarks By Insurance Company The Hall of Shame </vt:lpstr>
      <vt:lpstr>Worst Days to File (No Outliers) Drugs in 2025-2026 (N ≥ $500,000)</vt:lpstr>
      <vt:lpstr>PowerPoint Presentation</vt:lpstr>
      <vt:lpstr>Worst Insurance Companies with OA Drug Denials 2025-2026 (≥ 1500 claims)</vt:lpstr>
      <vt:lpstr>Clean Claims By Payer/Drug</vt:lpstr>
      <vt:lpstr>Payers With Most Clean Claims As A % 2025-2026</vt:lpstr>
      <vt:lpstr>Drugs With &gt; 90% Clean Claims 2025-2026</vt:lpstr>
      <vt:lpstr>DTF/DTP/Denials by State</vt:lpstr>
      <vt:lpstr>Days To File Without Outliers By State OA Drugs  2025-2026 (N ≥ 50 Claims)</vt:lpstr>
      <vt:lpstr>PowerPoint Presentation</vt:lpstr>
      <vt:lpstr>Denial Percentage By State 2025 to 2026 (OA Drugs Only)</vt:lpstr>
      <vt:lpstr>DENIAL TYPES BY SERVICE</vt:lpstr>
      <vt:lpstr>Denial Types: Radiation 2025-2026 (Most data is old codes)</vt:lpstr>
      <vt:lpstr>Denial Types: Imaging 2025-2026 </vt:lpstr>
      <vt:lpstr>Denial Types: E/M  2025</vt:lpstr>
      <vt:lpstr>Appendices— Appeals Processes</vt:lpstr>
      <vt:lpstr>When You Do Not Have to Appeal: Medicare</vt:lpstr>
      <vt:lpstr>From NGS Medicare</vt:lpstr>
      <vt:lpstr>CALCULATING TIME FRAMES</vt:lpstr>
      <vt:lpstr>Medicare Appeals – Parts A &amp; B - Standard Appeals</vt:lpstr>
      <vt:lpstr>Medicare Appeals – Part C </vt:lpstr>
      <vt:lpstr>Medicare Appeals – Part C – Standard appeals</vt:lpstr>
      <vt:lpstr>Medicare Appeals – Part C – Standard appeals</vt:lpstr>
      <vt:lpstr>Medicare Appeals – Part C – Standard appeals</vt:lpstr>
      <vt:lpstr>Medicare Appeals – Part C – Standard appeals</vt:lpstr>
      <vt:lpstr>Medicare Appeals – Part C – Standard appeals</vt:lpstr>
      <vt:lpstr>Medicare Appeals – Part C – expedited appeals</vt:lpstr>
      <vt:lpstr>Medicare Appeals – Part C – expedited appeals</vt:lpstr>
      <vt:lpstr>Medicare Appeals – TIPS</vt:lpstr>
      <vt:lpstr>Medicare Appeals – Part D </vt:lpstr>
      <vt:lpstr>Medicare Appeals – Part D </vt:lpstr>
      <vt:lpstr>Medicare Appeals – Part D</vt:lpstr>
      <vt:lpstr>Medicare Appeals – Part D</vt:lpstr>
      <vt:lpstr>Medicare Appeals – Part D</vt:lpstr>
      <vt:lpstr>PART D GRIEVANCE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Michelle Bolger</dc:creator>
  <cp:lastModifiedBy>Paul Welchans</cp:lastModifiedBy>
  <cp:revision>15</cp:revision>
  <dcterms:modified xsi:type="dcterms:W3CDTF">2026-06-19T17:57:58Z</dcterms:modified>
</cp:coreProperties>
</file>