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4" r:id="rId1"/>
    <p:sldMasterId id="2147483745" r:id="rId2"/>
    <p:sldMasterId id="2147483746" r:id="rId3"/>
    <p:sldMasterId id="2147483747" r:id="rId4"/>
    <p:sldMasterId id="2147483748" r:id="rId5"/>
    <p:sldMasterId id="2147483749" r:id="rId6"/>
  </p:sldMasterIdLst>
  <p:notesMasterIdLst>
    <p:notesMasterId r:id="rId20"/>
  </p:notesMasterIdLst>
  <p:sldIdLst>
    <p:sldId id="256" r:id="rId7"/>
    <p:sldId id="271" r:id="rId8"/>
    <p:sldId id="257" r:id="rId9"/>
    <p:sldId id="258" r:id="rId10"/>
    <p:sldId id="259" r:id="rId11"/>
    <p:sldId id="260" r:id="rId12"/>
    <p:sldId id="261" r:id="rId13"/>
    <p:sldId id="262" r:id="rId14"/>
    <p:sldId id="263" r:id="rId15"/>
    <p:sldId id="264" r:id="rId16"/>
    <p:sldId id="265" r:id="rId17"/>
    <p:sldId id="266" r:id="rId18"/>
    <p:sldId id="270" r:id="rId19"/>
  </p:sldIdLst>
  <p:sldSz cx="9144000" cy="5143500" type="screen16x9"/>
  <p:notesSz cx="6858000" cy="9144000"/>
  <p:embeddedFontLst>
    <p:embeddedFont>
      <p:font typeface="DM Sans" pitchFamily="2" charset="0"/>
      <p:regular r:id="rId21"/>
      <p:bold r:id="rId22"/>
      <p:italic r:id="rId23"/>
      <p:boldItalic r:id="rId24"/>
    </p:embeddedFont>
    <p:embeddedFont>
      <p:font typeface="DM Sans Light" panose="020B0604020202020204" charset="0"/>
      <p:regular r:id="rId25"/>
      <p:bold r:id="rId26"/>
      <p:italic r:id="rId27"/>
      <p:boldItalic r:id="rId28"/>
    </p:embeddedFont>
    <p:embeddedFont>
      <p:font typeface="DM Sans Medium" panose="020F0502020204030204" charset="0"/>
      <p:regular r:id="rId29"/>
      <p:bold r:id="rId30"/>
      <p:italic r:id="rId31"/>
      <p:boldItalic r:id="rId32"/>
    </p:embeddedFont>
    <p:embeddedFont>
      <p:font typeface="DM Sans SemiBold" panose="020B0604020202020204" charset="0"/>
      <p:regular r:id="rId33"/>
      <p:bold r:id="rId34"/>
      <p:italic r:id="rId35"/>
      <p:boldItalic r:id="rId36"/>
    </p:embeddedFont>
    <p:embeddedFont>
      <p:font typeface="Karla ExtraBold" panose="020F0502020204030204" charset="0"/>
      <p:bold r:id="rId37"/>
      <p:italic r:id="rId38"/>
      <p:boldItalic r:id="rId39"/>
    </p:embeddedFont>
    <p:embeddedFont>
      <p:font typeface="Merriweather Sans ExtraBold" panose="020F0502020204030204" charset="0"/>
      <p:bold r:id="rId40"/>
      <p:italic r:id="rId41"/>
      <p:boldItalic r:id="rId42"/>
    </p:embeddedFont>
    <p:embeddedFont>
      <p:font typeface="Petrona" panose="020B0604020202020204" charset="0"/>
      <p:regular r:id="rId43"/>
      <p:bold r:id="rId44"/>
      <p:italic r:id="rId45"/>
      <p:boldItalic r:id="rId46"/>
    </p:embeddedFont>
    <p:embeddedFont>
      <p:font typeface="Petrona Medium" panose="020B0604020202020204"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722E40-2EA9-4AE3-9A84-8B7D21A47D6C}">
  <a:tblStyle styleId="{25722E40-2EA9-4AE3-9A84-8B7D21A47D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94658"/>
  </p:normalViewPr>
  <p:slideViewPr>
    <p:cSldViewPr snapToGrid="0">
      <p:cViewPr varScale="1">
        <p:scale>
          <a:sx n="199" d="100"/>
          <a:sy n="199" d="100"/>
        </p:scale>
        <p:origin x="582"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9.fntdata"/><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508adb5d7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508adb5d7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d508adb5d7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d508adb5d7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d508adb5d7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d508adb5d7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471132"/>
                </a:solidFill>
                <a:latin typeface="DM Sans Medium"/>
                <a:ea typeface="DM Sans Medium"/>
                <a:cs typeface="DM Sans Medium"/>
                <a:sym typeface="DM Sans Medium"/>
              </a:rPr>
              <a:t>Speaker: Dorsey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d508adb5d7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d508adb5d7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d508adb5d7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d508adb5d7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95d2fb9db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95d2fb9db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d508adb5d7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d508adb5d7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d67880c4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d67880c4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Bobby. Oncologist in the trenches… flatiron… tech enabled services… wanted to be closer to patient,, and solve a bunch of problems…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e61c994746_0_106:notes"/>
          <p:cNvSpPr>
            <a:spLocks noGrp="1" noRot="1" noChangeAspect="1"/>
          </p:cNvSpPr>
          <p:nvPr>
            <p:ph type="sldImg" idx="2"/>
          </p:nvPr>
        </p:nvSpPr>
        <p:spPr>
          <a:xfrm>
            <a:off x="457200" y="571500"/>
            <a:ext cx="3657600" cy="1543200"/>
          </a:xfrm>
          <a:custGeom>
            <a:avLst/>
            <a:gdLst/>
            <a:ahLst/>
            <a:cxnLst/>
            <a:rect l="l" t="t" r="r" b="b"/>
            <a:pathLst>
              <a:path w="120000" h="120000" extrusionOk="0">
                <a:moveTo>
                  <a:pt x="0" y="0"/>
                </a:moveTo>
                <a:lnTo>
                  <a:pt x="120000" y="0"/>
                </a:lnTo>
                <a:lnTo>
                  <a:pt x="120000" y="120000"/>
                </a:lnTo>
                <a:lnTo>
                  <a:pt x="0" y="120000"/>
                </a:lnTo>
                <a:close/>
              </a:path>
            </a:pathLst>
          </a:custGeom>
          <a:noFill/>
          <a:ln w="7750" cap="flat" cmpd="sng">
            <a:solidFill>
              <a:srgbClr val="000000"/>
            </a:solidFill>
            <a:prstDash val="solid"/>
            <a:round/>
            <a:headEnd type="none" w="sm" len="sm"/>
            <a:tailEnd type="none" w="sm" len="sm"/>
          </a:ln>
        </p:spPr>
      </p:sp>
      <p:sp>
        <p:nvSpPr>
          <p:cNvPr id="439" name="Google Shape;439;g3e61c994746_0_106: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spcBef>
                <a:spcPts val="0"/>
              </a:spcBef>
              <a:spcAft>
                <a:spcPts val="0"/>
              </a:spcAft>
              <a:buNone/>
            </a:pPr>
            <a:endParaRPr/>
          </a:p>
        </p:txBody>
      </p:sp>
      <p:sp>
        <p:nvSpPr>
          <p:cNvPr id="440" name="Google Shape;440;g3e61c994746_0_106: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lvl="0" indent="0" algn="r" rtl="0">
              <a:spcBef>
                <a:spcPts val="0"/>
              </a:spcBef>
              <a:spcAft>
                <a:spcPts val="0"/>
              </a:spcAft>
              <a:buNone/>
            </a:pPr>
            <a:fld id="{00000000-1234-1234-1234-123412341234}" type="slidenum">
              <a:rPr lang="en" sz="900"/>
              <a:t>5</a:t>
            </a:fld>
            <a:endParaRPr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d508adb5d7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d508adb5d7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d508adb5d7_0_1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d508adb5d7_0_1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d508adb5d7_0_1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d508adb5d7_0_1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Speaker: Bobby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d508adb5d7_0_1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d508adb5d7_0_1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444746"/>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2"/>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11" name="Google Shape;11;p2"/>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irrored Rectangles 1">
  <p:cSld name="TITLE_AND_BODY_3">
    <p:spTree>
      <p:nvGrpSpPr>
        <p:cNvPr id="1" name="Shape 47"/>
        <p:cNvGrpSpPr/>
        <p:nvPr/>
      </p:nvGrpSpPr>
      <p:grpSpPr>
        <a:xfrm>
          <a:off x="0" y="0"/>
          <a:ext cx="0" cy="0"/>
          <a:chOff x="0" y="0"/>
          <a:chExt cx="0" cy="0"/>
        </a:xfrm>
      </p:grpSpPr>
      <p:sp>
        <p:nvSpPr>
          <p:cNvPr id="48" name="Google Shape;48;p11"/>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49" name="Google Shape;49;p11"/>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0" name="Google Shape;50;p11"/>
          <p:cNvPicPr preferRelativeResize="0"/>
          <p:nvPr/>
        </p:nvPicPr>
        <p:blipFill>
          <a:blip r:embed="rId2">
            <a:alphaModFix/>
          </a:blip>
          <a:stretch>
            <a:fillRect/>
          </a:stretch>
        </p:blipFill>
        <p:spPr>
          <a:xfrm>
            <a:off x="7899077" y="0"/>
            <a:ext cx="1244923" cy="51434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1">
  <p:cSld name="TITLE_AND_BODY_2">
    <p:spTree>
      <p:nvGrpSpPr>
        <p:cNvPr id="1" name="Shape 51"/>
        <p:cNvGrpSpPr/>
        <p:nvPr/>
      </p:nvGrpSpPr>
      <p:grpSpPr>
        <a:xfrm>
          <a:off x="0" y="0"/>
          <a:ext cx="0" cy="0"/>
          <a:chOff x="0" y="0"/>
          <a:chExt cx="0" cy="0"/>
        </a:xfrm>
      </p:grpSpPr>
      <p:sp>
        <p:nvSpPr>
          <p:cNvPr id="52" name="Google Shape;52;p12"/>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53" name="Google Shape;53;p12"/>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2"/>
          <p:cNvPicPr preferRelativeResize="0"/>
          <p:nvPr/>
        </p:nvPicPr>
        <p:blipFill rotWithShape="1">
          <a:blip r:embed="rId2">
            <a:alphaModFix/>
          </a:blip>
          <a:srcRect l="28829" r="23777"/>
          <a:stretch/>
        </p:blipFill>
        <p:spPr>
          <a:xfrm>
            <a:off x="5486400" y="0"/>
            <a:ext cx="3657600"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55"/>
        <p:cNvGrpSpPr/>
        <p:nvPr/>
      </p:nvGrpSpPr>
      <p:grpSpPr>
        <a:xfrm>
          <a:off x="0" y="0"/>
          <a:ext cx="0" cy="0"/>
          <a:chOff x="0" y="0"/>
          <a:chExt cx="0" cy="0"/>
        </a:xfrm>
      </p:grpSpPr>
      <p:sp>
        <p:nvSpPr>
          <p:cNvPr id="56" name="Google Shape;56;p13"/>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3"/>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plit">
  <p:cSld name="SECTION_TITLE_AND_DESCRIPTION">
    <p:spTree>
      <p:nvGrpSpPr>
        <p:cNvPr id="1" name="Shape 58"/>
        <p:cNvGrpSpPr/>
        <p:nvPr/>
      </p:nvGrpSpPr>
      <p:grpSpPr>
        <a:xfrm>
          <a:off x="0" y="0"/>
          <a:ext cx="0" cy="0"/>
          <a:chOff x="0" y="0"/>
          <a:chExt cx="0" cy="0"/>
        </a:xfrm>
      </p:grpSpPr>
      <p:sp>
        <p:nvSpPr>
          <p:cNvPr id="59" name="Google Shape;59;p14"/>
          <p:cNvSpPr/>
          <p:nvPr/>
        </p:nvSpPr>
        <p:spPr>
          <a:xfrm>
            <a:off x="0" y="-125"/>
            <a:ext cx="3664800" cy="51435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llustration 1">
  <p:cSld name="SECTION_TITLE_AND_DESCRIPTION_1">
    <p:spTree>
      <p:nvGrpSpPr>
        <p:cNvPr id="1" name="Shape 62"/>
        <p:cNvGrpSpPr/>
        <p:nvPr/>
      </p:nvGrpSpPr>
      <p:grpSpPr>
        <a:xfrm>
          <a:off x="0" y="0"/>
          <a:ext cx="0" cy="0"/>
          <a:chOff x="0" y="0"/>
          <a:chExt cx="0" cy="0"/>
        </a:xfrm>
      </p:grpSpPr>
      <p:sp>
        <p:nvSpPr>
          <p:cNvPr id="63" name="Google Shape;63;p1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15"/>
          <p:cNvPicPr preferRelativeResize="0"/>
          <p:nvPr/>
        </p:nvPicPr>
        <p:blipFill rotWithShape="1">
          <a:blip r:embed="rId2">
            <a:alphaModFix/>
          </a:blip>
          <a:srcRect l="6900" r="4636"/>
          <a:stretch/>
        </p:blipFill>
        <p:spPr>
          <a:xfrm>
            <a:off x="4637875" y="692300"/>
            <a:ext cx="4276726" cy="35503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type="blank">
  <p:cSld name="BLANK">
    <p:bg>
      <p:bgPr>
        <a:solidFill>
          <a:srgbClr val="803663"/>
        </a:solidFill>
        <a:effectLst/>
      </p:bgPr>
    </p:bg>
    <p:spTree>
      <p:nvGrpSpPr>
        <p:cNvPr id="1"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t="4129" b="4120"/>
          <a:stretch/>
        </p:blipFill>
        <p:spPr>
          <a:xfrm>
            <a:off x="225475" y="234475"/>
            <a:ext cx="1263299" cy="534825"/>
          </a:xfrm>
          <a:prstGeom prst="rect">
            <a:avLst/>
          </a:prstGeom>
          <a:noFill/>
          <a:ln>
            <a:noFill/>
          </a:ln>
        </p:spPr>
      </p:pic>
      <p:sp>
        <p:nvSpPr>
          <p:cNvPr id="67" name="Google Shape;67;p16"/>
          <p:cNvSpPr txBox="1"/>
          <p:nvPr/>
        </p:nvSpPr>
        <p:spPr>
          <a:xfrm>
            <a:off x="225475" y="2187000"/>
            <a:ext cx="5074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BF8F1"/>
                </a:solidFill>
                <a:latin typeface="Petrona"/>
                <a:ea typeface="Petrona"/>
                <a:cs typeface="Petrona"/>
                <a:sym typeface="Petrona"/>
              </a:rPr>
              <a:t>Thank you!</a:t>
            </a:r>
            <a:endParaRPr sz="3800">
              <a:solidFill>
                <a:srgbClr val="FBF8F1"/>
              </a:solidFill>
              <a:latin typeface="Petrona"/>
              <a:ea typeface="Petrona"/>
              <a:cs typeface="Petrona"/>
              <a:sym typeface="Petrona"/>
            </a:endParaRPr>
          </a:p>
        </p:txBody>
      </p:sp>
      <p:sp>
        <p:nvSpPr>
          <p:cNvPr id="68" name="Google Shape;68;p16"/>
          <p:cNvSpPr/>
          <p:nvPr/>
        </p:nvSpPr>
        <p:spPr>
          <a:xfrm>
            <a:off x="250600" y="4755650"/>
            <a:ext cx="2416500" cy="226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9"/>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76" name="Google Shape;76;p19"/>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71132"/>
        </a:solid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p20"/>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FBF8F1"/>
                </a:solidFill>
                <a:latin typeface="DM Sans Medium"/>
                <a:ea typeface="DM Sans Medium"/>
                <a:cs typeface="DM Sans Medium"/>
                <a:sym typeface="DM Sans Medium"/>
              </a:rPr>
              <a:t>© 2024 Thyme Care, Inc - Proprietary &amp; Confidential</a:t>
            </a:r>
            <a:endParaRPr sz="600">
              <a:solidFill>
                <a:srgbClr val="FBF8F1"/>
              </a:solidFill>
              <a:latin typeface="DM Sans Medium"/>
              <a:ea typeface="DM Sans Medium"/>
              <a:cs typeface="DM Sans Medium"/>
              <a:sym typeface="DM Sans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80"/>
        <p:cNvGrpSpPr/>
        <p:nvPr/>
      </p:nvGrpSpPr>
      <p:grpSpPr>
        <a:xfrm>
          <a:off x="0" y="0"/>
          <a:ext cx="0" cy="0"/>
          <a:chOff x="0" y="0"/>
          <a:chExt cx="0" cy="0"/>
        </a:xfrm>
      </p:grpSpPr>
      <p:sp>
        <p:nvSpPr>
          <p:cNvPr id="81" name="Google Shape;81;p21"/>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82" name="Google Shape;82;p21"/>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
        <p:nvSpPr>
          <p:cNvPr id="83" name="Google Shape;83;p21"/>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FBF8F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3"/>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15" name="Google Shape;15;p3"/>
          <p:cNvPicPr preferRelativeResize="0"/>
          <p:nvPr/>
        </p:nvPicPr>
        <p:blipFill>
          <a:blip r:embed="rId3">
            <a:alphaModFix/>
          </a:blip>
          <a:stretch>
            <a:fillRect/>
          </a:stretch>
        </p:blipFill>
        <p:spPr>
          <a:xfrm>
            <a:off x="3930979" y="1"/>
            <a:ext cx="5364647" cy="51434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irrored Rectangles 2">
  <p:cSld name="TITLE_AND_BODY_4">
    <p:spTree>
      <p:nvGrpSpPr>
        <p:cNvPr id="1" name="Shape 84"/>
        <p:cNvGrpSpPr/>
        <p:nvPr/>
      </p:nvGrpSpPr>
      <p:grpSpPr>
        <a:xfrm>
          <a:off x="0" y="0"/>
          <a:ext cx="0" cy="0"/>
          <a:chOff x="0" y="0"/>
          <a:chExt cx="0" cy="0"/>
        </a:xfrm>
      </p:grpSpPr>
      <p:pic>
        <p:nvPicPr>
          <p:cNvPr id="85" name="Google Shape;85;p22"/>
          <p:cNvPicPr preferRelativeResize="0"/>
          <p:nvPr/>
        </p:nvPicPr>
        <p:blipFill>
          <a:blip r:embed="rId2">
            <a:alphaModFix/>
          </a:blip>
          <a:stretch>
            <a:fillRect/>
          </a:stretch>
        </p:blipFill>
        <p:spPr>
          <a:xfrm>
            <a:off x="0" y="2026864"/>
            <a:ext cx="9144000" cy="3116586"/>
          </a:xfrm>
          <a:prstGeom prst="rect">
            <a:avLst/>
          </a:prstGeom>
          <a:noFill/>
          <a:ln>
            <a:noFill/>
          </a:ln>
        </p:spPr>
      </p:pic>
      <p:sp>
        <p:nvSpPr>
          <p:cNvPr id="86" name="Google Shape;86;p22"/>
          <p:cNvSpPr txBox="1"/>
          <p:nvPr/>
        </p:nvSpPr>
        <p:spPr>
          <a:xfrm>
            <a:off x="225475" y="4706125"/>
            <a:ext cx="507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BF8F1"/>
                </a:solidFill>
                <a:latin typeface="DM Sans Medium"/>
                <a:ea typeface="DM Sans Medium"/>
                <a:cs typeface="DM Sans Medium"/>
                <a:sym typeface="DM Sans Medium"/>
              </a:rPr>
              <a:t>Thyme Care</a:t>
            </a:r>
            <a:endParaRPr sz="800">
              <a:solidFill>
                <a:srgbClr val="FBF8F1"/>
              </a:solidFill>
              <a:latin typeface="DM Sans Medium"/>
              <a:ea typeface="DM Sans Medium"/>
              <a:cs typeface="DM Sans Medium"/>
              <a:sym typeface="DM Sans Medium"/>
            </a:endParaRPr>
          </a:p>
        </p:txBody>
      </p:sp>
      <p:sp>
        <p:nvSpPr>
          <p:cNvPr id="87" name="Google Shape;87;p22"/>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irrored Rectangles 1">
  <p:cSld name="TITLE_AND_BODY_3">
    <p:spTree>
      <p:nvGrpSpPr>
        <p:cNvPr id="1" name="Shape 88"/>
        <p:cNvGrpSpPr/>
        <p:nvPr/>
      </p:nvGrpSpPr>
      <p:grpSpPr>
        <a:xfrm>
          <a:off x="0" y="0"/>
          <a:ext cx="0" cy="0"/>
          <a:chOff x="0" y="0"/>
          <a:chExt cx="0" cy="0"/>
        </a:xfrm>
      </p:grpSpPr>
      <p:sp>
        <p:nvSpPr>
          <p:cNvPr id="89" name="Google Shape;89;p23"/>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90" name="Google Shape;90;p23"/>
          <p:cNvSpPr txBox="1"/>
          <p:nvPr/>
        </p:nvSpPr>
        <p:spPr>
          <a:xfrm>
            <a:off x="225475" y="4706125"/>
            <a:ext cx="507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71132"/>
                </a:solidFill>
                <a:latin typeface="DM Sans Medium"/>
                <a:ea typeface="DM Sans Medium"/>
                <a:cs typeface="DM Sans Medium"/>
                <a:sym typeface="DM Sans Medium"/>
              </a:rPr>
              <a:t>Thyme Care</a:t>
            </a:r>
            <a:endParaRPr sz="800">
              <a:solidFill>
                <a:srgbClr val="471132"/>
              </a:solidFill>
              <a:latin typeface="DM Sans Medium"/>
              <a:ea typeface="DM Sans Medium"/>
              <a:cs typeface="DM Sans Medium"/>
              <a:sym typeface="DM Sans Medium"/>
            </a:endParaRPr>
          </a:p>
        </p:txBody>
      </p:sp>
      <p:sp>
        <p:nvSpPr>
          <p:cNvPr id="91" name="Google Shape;91;p23"/>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23"/>
          <p:cNvPicPr preferRelativeResize="0"/>
          <p:nvPr/>
        </p:nvPicPr>
        <p:blipFill>
          <a:blip r:embed="rId2">
            <a:alphaModFix/>
          </a:blip>
          <a:stretch>
            <a:fillRect/>
          </a:stretch>
        </p:blipFill>
        <p:spPr>
          <a:xfrm>
            <a:off x="7899077" y="0"/>
            <a:ext cx="1244923" cy="51434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1">
  <p:cSld name="TITLE_AND_BODY_2">
    <p:spTree>
      <p:nvGrpSpPr>
        <p:cNvPr id="1" name="Shape 93"/>
        <p:cNvGrpSpPr/>
        <p:nvPr/>
      </p:nvGrpSpPr>
      <p:grpSpPr>
        <a:xfrm>
          <a:off x="0" y="0"/>
          <a:ext cx="0" cy="0"/>
          <a:chOff x="0" y="0"/>
          <a:chExt cx="0" cy="0"/>
        </a:xfrm>
      </p:grpSpPr>
      <p:sp>
        <p:nvSpPr>
          <p:cNvPr id="94" name="Google Shape;94;p24"/>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95" name="Google Shape;95;p24"/>
          <p:cNvSpPr txBox="1"/>
          <p:nvPr/>
        </p:nvSpPr>
        <p:spPr>
          <a:xfrm>
            <a:off x="225475" y="4706125"/>
            <a:ext cx="507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71132"/>
                </a:solidFill>
                <a:latin typeface="DM Sans Medium"/>
                <a:ea typeface="DM Sans Medium"/>
                <a:cs typeface="DM Sans Medium"/>
                <a:sym typeface="DM Sans Medium"/>
              </a:rPr>
              <a:t>Thyme Care</a:t>
            </a:r>
            <a:endParaRPr sz="800">
              <a:solidFill>
                <a:srgbClr val="471132"/>
              </a:solidFill>
              <a:latin typeface="DM Sans Medium"/>
              <a:ea typeface="DM Sans Medium"/>
              <a:cs typeface="DM Sans Medium"/>
              <a:sym typeface="DM Sans Medium"/>
            </a:endParaRPr>
          </a:p>
        </p:txBody>
      </p:sp>
      <p:sp>
        <p:nvSpPr>
          <p:cNvPr id="96" name="Google Shape;96;p24"/>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7" name="Google Shape;97;p24"/>
          <p:cNvPicPr preferRelativeResize="0"/>
          <p:nvPr/>
        </p:nvPicPr>
        <p:blipFill rotWithShape="1">
          <a:blip r:embed="rId2">
            <a:alphaModFix/>
          </a:blip>
          <a:srcRect l="28829" r="23777"/>
          <a:stretch/>
        </p:blipFill>
        <p:spPr>
          <a:xfrm>
            <a:off x="5486400" y="0"/>
            <a:ext cx="3657600" cy="5143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98"/>
        <p:cNvGrpSpPr/>
        <p:nvPr/>
      </p:nvGrpSpPr>
      <p:grpSpPr>
        <a:xfrm>
          <a:off x="0" y="0"/>
          <a:ext cx="0" cy="0"/>
          <a:chOff x="0" y="0"/>
          <a:chExt cx="0" cy="0"/>
        </a:xfrm>
      </p:grpSpPr>
      <p:sp>
        <p:nvSpPr>
          <p:cNvPr id="99" name="Google Shape;99;p2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2024 Thyme Care, Inc - Proprietary &amp; Confidential</a:t>
            </a:r>
            <a:endParaRPr sz="600">
              <a:solidFill>
                <a:srgbClr val="471132"/>
              </a:solidFill>
              <a:latin typeface="DM Sans Medium"/>
              <a:ea typeface="DM Sans Medium"/>
              <a:cs typeface="DM Sans Medium"/>
              <a:sym typeface="DM Sans Medium"/>
            </a:endParaRPr>
          </a:p>
        </p:txBody>
      </p:sp>
      <p:sp>
        <p:nvSpPr>
          <p:cNvPr id="100" name="Google Shape;100;p25"/>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25"/>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plit">
  <p:cSld name="SECTION_TITLE_AND_DESCRIPTION">
    <p:spTree>
      <p:nvGrpSpPr>
        <p:cNvPr id="1" name="Shape 102"/>
        <p:cNvGrpSpPr/>
        <p:nvPr/>
      </p:nvGrpSpPr>
      <p:grpSpPr>
        <a:xfrm>
          <a:off x="0" y="0"/>
          <a:ext cx="0" cy="0"/>
          <a:chOff x="0" y="0"/>
          <a:chExt cx="0" cy="0"/>
        </a:xfrm>
      </p:grpSpPr>
      <p:sp>
        <p:nvSpPr>
          <p:cNvPr id="103" name="Google Shape;103;p26"/>
          <p:cNvSpPr/>
          <p:nvPr/>
        </p:nvSpPr>
        <p:spPr>
          <a:xfrm>
            <a:off x="0" y="-125"/>
            <a:ext cx="3664800" cy="51435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6"/>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26"/>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2023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llustration 1">
  <p:cSld name="SECTION_TITLE_AND_DESCRIPTION_1">
    <p:spTree>
      <p:nvGrpSpPr>
        <p:cNvPr id="1" name="Shape 106"/>
        <p:cNvGrpSpPr/>
        <p:nvPr/>
      </p:nvGrpSpPr>
      <p:grpSpPr>
        <a:xfrm>
          <a:off x="0" y="0"/>
          <a:ext cx="0" cy="0"/>
          <a:chOff x="0" y="0"/>
          <a:chExt cx="0" cy="0"/>
        </a:xfrm>
      </p:grpSpPr>
      <p:sp>
        <p:nvSpPr>
          <p:cNvPr id="107" name="Google Shape;107;p27"/>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27"/>
          <p:cNvSpPr txBox="1"/>
          <p:nvPr/>
        </p:nvSpPr>
        <p:spPr>
          <a:xfrm>
            <a:off x="225475" y="4706125"/>
            <a:ext cx="507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71132"/>
                </a:solidFill>
                <a:latin typeface="DM Sans Medium"/>
                <a:ea typeface="DM Sans Medium"/>
                <a:cs typeface="DM Sans Medium"/>
                <a:sym typeface="DM Sans Medium"/>
              </a:rPr>
              <a:t>Thyme Care</a:t>
            </a:r>
            <a:endParaRPr sz="800">
              <a:solidFill>
                <a:srgbClr val="471132"/>
              </a:solidFill>
              <a:latin typeface="DM Sans Medium"/>
              <a:ea typeface="DM Sans Medium"/>
              <a:cs typeface="DM Sans Medium"/>
              <a:sym typeface="DM Sans Medium"/>
            </a:endParaRPr>
          </a:p>
        </p:txBody>
      </p:sp>
      <p:pic>
        <p:nvPicPr>
          <p:cNvPr id="109" name="Google Shape;109;p27"/>
          <p:cNvPicPr preferRelativeResize="0"/>
          <p:nvPr/>
        </p:nvPicPr>
        <p:blipFill rotWithShape="1">
          <a:blip r:embed="rId2">
            <a:alphaModFix/>
          </a:blip>
          <a:srcRect l="6900" r="4636"/>
          <a:stretch/>
        </p:blipFill>
        <p:spPr>
          <a:xfrm>
            <a:off x="4637875" y="692300"/>
            <a:ext cx="4276726" cy="35503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 You" type="blank">
  <p:cSld name="BLANK">
    <p:bg>
      <p:bgPr>
        <a:solidFill>
          <a:srgbClr val="803663"/>
        </a:solidFill>
        <a:effectLst/>
      </p:bgPr>
    </p:bg>
    <p:spTree>
      <p:nvGrpSpPr>
        <p:cNvPr id="1" name="Shape 110"/>
        <p:cNvGrpSpPr/>
        <p:nvPr/>
      </p:nvGrpSpPr>
      <p:grpSpPr>
        <a:xfrm>
          <a:off x="0" y="0"/>
          <a:ext cx="0" cy="0"/>
          <a:chOff x="0" y="0"/>
          <a:chExt cx="0" cy="0"/>
        </a:xfrm>
      </p:grpSpPr>
      <p:sp>
        <p:nvSpPr>
          <p:cNvPr id="111" name="Google Shape;111;p28"/>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28"/>
          <p:cNvPicPr preferRelativeResize="0"/>
          <p:nvPr/>
        </p:nvPicPr>
        <p:blipFill rotWithShape="1">
          <a:blip r:embed="rId2">
            <a:alphaModFix/>
          </a:blip>
          <a:srcRect t="4129" b="4120"/>
          <a:stretch/>
        </p:blipFill>
        <p:spPr>
          <a:xfrm>
            <a:off x="225475" y="234475"/>
            <a:ext cx="1263299" cy="534825"/>
          </a:xfrm>
          <a:prstGeom prst="rect">
            <a:avLst/>
          </a:prstGeom>
          <a:noFill/>
          <a:ln>
            <a:noFill/>
          </a:ln>
        </p:spPr>
      </p:pic>
      <p:sp>
        <p:nvSpPr>
          <p:cNvPr id="113" name="Google Shape;113;p28"/>
          <p:cNvSpPr txBox="1"/>
          <p:nvPr/>
        </p:nvSpPr>
        <p:spPr>
          <a:xfrm>
            <a:off x="225475" y="2187000"/>
            <a:ext cx="5074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BF8F1"/>
                </a:solidFill>
                <a:latin typeface="Petrona"/>
                <a:ea typeface="Petrona"/>
                <a:cs typeface="Petrona"/>
                <a:sym typeface="Petrona"/>
              </a:rPr>
              <a:t>Thank you!</a:t>
            </a:r>
            <a:endParaRPr sz="3800">
              <a:solidFill>
                <a:srgbClr val="FBF8F1"/>
              </a:solidFill>
              <a:latin typeface="Petrona"/>
              <a:ea typeface="Petrona"/>
              <a:cs typeface="Petrona"/>
              <a:sym typeface="Petrona"/>
            </a:endParaRPr>
          </a:p>
        </p:txBody>
      </p:sp>
      <p:sp>
        <p:nvSpPr>
          <p:cNvPr id="114" name="Google Shape;114;p28"/>
          <p:cNvSpPr txBox="1">
            <a:spLocks noGrp="1"/>
          </p:cNvSpPr>
          <p:nvPr>
            <p:ph type="sldNum" idx="2"/>
          </p:nvPr>
        </p:nvSpPr>
        <p:spPr>
          <a:xfrm>
            <a:off x="225454" y="4663225"/>
            <a:ext cx="20298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l" rtl="0">
              <a:spcBef>
                <a:spcPts val="0"/>
              </a:spcBef>
              <a:spcAft>
                <a:spcPts val="0"/>
              </a:spcAft>
              <a:buNone/>
            </a:pPr>
            <a:r>
              <a:rPr lang="en"/>
              <a:t>A better cancer journey for all.</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15"/>
        <p:cNvGrpSpPr/>
        <p:nvPr/>
      </p:nvGrpSpPr>
      <p:grpSpPr>
        <a:xfrm>
          <a:off x="0" y="0"/>
          <a:ext cx="0" cy="0"/>
          <a:chOff x="0" y="0"/>
          <a:chExt cx="0" cy="0"/>
        </a:xfrm>
      </p:grpSpPr>
      <p:sp>
        <p:nvSpPr>
          <p:cNvPr id="116" name="Google Shape;116;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17" name="Google Shape;117;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8" name="Google Shape;11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Page Layout 2">
  <p:cSld name="TITLE_AND_BODY_5_1">
    <p:bg>
      <p:bgPr>
        <a:solidFill>
          <a:srgbClr val="FBF8F1"/>
        </a:solidFill>
        <a:effectLst/>
      </p:bgPr>
    </p:bg>
    <p:spTree>
      <p:nvGrpSpPr>
        <p:cNvPr id="1" name="Shape 119"/>
        <p:cNvGrpSpPr/>
        <p:nvPr/>
      </p:nvGrpSpPr>
      <p:grpSpPr>
        <a:xfrm>
          <a:off x="0" y="0"/>
          <a:ext cx="0" cy="0"/>
          <a:chOff x="0" y="0"/>
          <a:chExt cx="0" cy="0"/>
        </a:xfrm>
      </p:grpSpPr>
      <p:pic>
        <p:nvPicPr>
          <p:cNvPr id="120" name="Google Shape;120;p30"/>
          <p:cNvPicPr preferRelativeResize="0"/>
          <p:nvPr/>
        </p:nvPicPr>
        <p:blipFill>
          <a:blip r:embed="rId2">
            <a:alphaModFix/>
          </a:blip>
          <a:stretch>
            <a:fillRect/>
          </a:stretch>
        </p:blipFill>
        <p:spPr>
          <a:xfrm>
            <a:off x="228598" y="4603325"/>
            <a:ext cx="305475" cy="356798"/>
          </a:xfrm>
          <a:prstGeom prst="rect">
            <a:avLst/>
          </a:prstGeom>
          <a:noFill/>
          <a:ln>
            <a:noFill/>
          </a:ln>
        </p:spPr>
      </p:pic>
      <p:sp>
        <p:nvSpPr>
          <p:cNvPr id="121" name="Google Shape;121;p30"/>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803663"/>
                </a:solidFill>
                <a:latin typeface="Roboto"/>
                <a:ea typeface="Roboto"/>
                <a:cs typeface="Roboto"/>
                <a:sym typeface="Roboto"/>
              </a:rPr>
              <a:t>‹#›</a:t>
            </a:fld>
            <a:endParaRPr sz="800">
              <a:solidFill>
                <a:srgbClr val="803663"/>
              </a:solidFill>
              <a:latin typeface="Roboto"/>
              <a:ea typeface="Roboto"/>
              <a:cs typeface="Roboto"/>
              <a:sym typeface="Roboto"/>
            </a:endParaRPr>
          </a:p>
        </p:txBody>
      </p:sp>
      <p:sp>
        <p:nvSpPr>
          <p:cNvPr id="122" name="Google Shape;122;p30"/>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chemeClr val="dk1"/>
                </a:solidFill>
                <a:latin typeface="Roboto"/>
                <a:ea typeface="Roboto"/>
                <a:cs typeface="Roboto"/>
                <a:sym typeface="Roboto"/>
              </a:rPr>
              <a:t>© 2022 Thyme Care, Inc - Proprietary and Confidential</a:t>
            </a:r>
            <a:endParaRPr sz="600">
              <a:solidFill>
                <a:srgbClr val="803663"/>
              </a:solidFill>
              <a:latin typeface="Roboto"/>
              <a:ea typeface="Roboto"/>
              <a:cs typeface="Roboto"/>
              <a:sym typeface="Roboto"/>
            </a:endParaRPr>
          </a:p>
        </p:txBody>
      </p:sp>
      <p:sp>
        <p:nvSpPr>
          <p:cNvPr id="123" name="Google Shape;123;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sic Page Layout">
  <p:cSld name="TITLE_AND_BODY_5_2">
    <p:bg>
      <p:bgPr>
        <a:solidFill>
          <a:srgbClr val="FBF8F1"/>
        </a:solidFill>
        <a:effectLst/>
      </p:bgPr>
    </p:bg>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233400" y="1208025"/>
            <a:ext cx="4333800" cy="127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rgbClr val="803663"/>
              </a:buClr>
              <a:buSzPts val="3200"/>
              <a:buNone/>
              <a:defRPr sz="3200">
                <a:solidFill>
                  <a:srgbClr val="803663"/>
                </a:solidFill>
              </a:defRPr>
            </a:lvl1pPr>
            <a:lvl2pPr lvl="1">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2pPr>
            <a:lvl3pPr lvl="2">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3pPr>
            <a:lvl4pPr lvl="3">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4pPr>
            <a:lvl5pPr lvl="4">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5pPr>
            <a:lvl6pPr lvl="5">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6pPr>
            <a:lvl7pPr lvl="6">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7pPr>
            <a:lvl8pPr lvl="7">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8pPr>
            <a:lvl9pPr lvl="8">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9pPr>
          </a:lstStyle>
          <a:p>
            <a:endParaRPr/>
          </a:p>
        </p:txBody>
      </p:sp>
      <p:pic>
        <p:nvPicPr>
          <p:cNvPr id="126" name="Google Shape;126;p31"/>
          <p:cNvPicPr preferRelativeResize="0"/>
          <p:nvPr/>
        </p:nvPicPr>
        <p:blipFill>
          <a:blip r:embed="rId2">
            <a:alphaModFix/>
          </a:blip>
          <a:stretch>
            <a:fillRect/>
          </a:stretch>
        </p:blipFill>
        <p:spPr>
          <a:xfrm>
            <a:off x="228598" y="4603325"/>
            <a:ext cx="305475" cy="356798"/>
          </a:xfrm>
          <a:prstGeom prst="rect">
            <a:avLst/>
          </a:prstGeom>
          <a:noFill/>
          <a:ln>
            <a:noFill/>
          </a:ln>
        </p:spPr>
      </p:pic>
      <p:sp>
        <p:nvSpPr>
          <p:cNvPr id="127" name="Google Shape;127;p31"/>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803663"/>
                </a:solidFill>
                <a:latin typeface="Roboto"/>
                <a:ea typeface="Roboto"/>
                <a:cs typeface="Roboto"/>
                <a:sym typeface="Roboto"/>
              </a:rPr>
              <a:t>‹#›</a:t>
            </a:fld>
            <a:endParaRPr sz="800">
              <a:solidFill>
                <a:srgbClr val="803663"/>
              </a:solidFill>
              <a:latin typeface="Roboto"/>
              <a:ea typeface="Roboto"/>
              <a:cs typeface="Roboto"/>
              <a:sym typeface="Roboto"/>
            </a:endParaRPr>
          </a:p>
        </p:txBody>
      </p:sp>
      <p:sp>
        <p:nvSpPr>
          <p:cNvPr id="128" name="Google Shape;128;p31"/>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chemeClr val="dk1"/>
                </a:solidFill>
                <a:latin typeface="Roboto"/>
                <a:ea typeface="Roboto"/>
                <a:cs typeface="Roboto"/>
                <a:sym typeface="Roboto"/>
              </a:rPr>
              <a:t>© 2022 TC, Inc - Proprietary and Confidential</a:t>
            </a:r>
            <a:endParaRPr sz="600">
              <a:solidFill>
                <a:srgbClr val="803663"/>
              </a:solidFill>
              <a:latin typeface="Roboto"/>
              <a:ea typeface="Roboto"/>
              <a:cs typeface="Roboto"/>
              <a:sym typeface="Roboto"/>
            </a:endParaRPr>
          </a:p>
        </p:txBody>
      </p:sp>
      <p:sp>
        <p:nvSpPr>
          <p:cNvPr id="129" name="Google Shape;12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803663"/>
                </a:solidFill>
                <a:latin typeface="Arial"/>
                <a:ea typeface="Arial"/>
                <a:cs typeface="Arial"/>
                <a:sym typeface="Arial"/>
              </a:defRPr>
            </a:lvl1pPr>
            <a:lvl2pPr lvl="1">
              <a:buNone/>
              <a:defRPr sz="1300">
                <a:solidFill>
                  <a:srgbClr val="803663"/>
                </a:solidFill>
                <a:latin typeface="Arial"/>
                <a:ea typeface="Arial"/>
                <a:cs typeface="Arial"/>
                <a:sym typeface="Arial"/>
              </a:defRPr>
            </a:lvl2pPr>
            <a:lvl3pPr lvl="2">
              <a:buNone/>
              <a:defRPr sz="1300">
                <a:solidFill>
                  <a:srgbClr val="803663"/>
                </a:solidFill>
                <a:latin typeface="Arial"/>
                <a:ea typeface="Arial"/>
                <a:cs typeface="Arial"/>
                <a:sym typeface="Arial"/>
              </a:defRPr>
            </a:lvl3pPr>
            <a:lvl4pPr lvl="3">
              <a:buNone/>
              <a:defRPr sz="1300">
                <a:solidFill>
                  <a:srgbClr val="803663"/>
                </a:solidFill>
                <a:latin typeface="Arial"/>
                <a:ea typeface="Arial"/>
                <a:cs typeface="Arial"/>
                <a:sym typeface="Arial"/>
              </a:defRPr>
            </a:lvl4pPr>
            <a:lvl5pPr lvl="4">
              <a:buNone/>
              <a:defRPr sz="1300">
                <a:solidFill>
                  <a:srgbClr val="803663"/>
                </a:solidFill>
                <a:latin typeface="Arial"/>
                <a:ea typeface="Arial"/>
                <a:cs typeface="Arial"/>
                <a:sym typeface="Arial"/>
              </a:defRPr>
            </a:lvl5pPr>
            <a:lvl6pPr lvl="5">
              <a:buNone/>
              <a:defRPr sz="1300">
                <a:solidFill>
                  <a:srgbClr val="803663"/>
                </a:solidFill>
                <a:latin typeface="Arial"/>
                <a:ea typeface="Arial"/>
                <a:cs typeface="Arial"/>
                <a:sym typeface="Arial"/>
              </a:defRPr>
            </a:lvl6pPr>
            <a:lvl7pPr lvl="6">
              <a:buNone/>
              <a:defRPr sz="1300">
                <a:solidFill>
                  <a:srgbClr val="803663"/>
                </a:solidFill>
                <a:latin typeface="Arial"/>
                <a:ea typeface="Arial"/>
                <a:cs typeface="Arial"/>
                <a:sym typeface="Arial"/>
              </a:defRPr>
            </a:lvl7pPr>
            <a:lvl8pPr lvl="7">
              <a:buNone/>
              <a:defRPr sz="1300">
                <a:solidFill>
                  <a:srgbClr val="803663"/>
                </a:solidFill>
                <a:latin typeface="Arial"/>
                <a:ea typeface="Arial"/>
                <a:cs typeface="Arial"/>
                <a:sym typeface="Arial"/>
              </a:defRPr>
            </a:lvl8pPr>
            <a:lvl9pPr lvl="8">
              <a:buNone/>
              <a:defRPr sz="1300">
                <a:solidFill>
                  <a:srgbClr val="8036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_2_2">
    <p:bg>
      <p:bgPr>
        <a:solidFill>
          <a:srgbClr val="FBF8F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4"/>
          <p:cNvPicPr preferRelativeResize="0"/>
          <p:nvPr/>
        </p:nvPicPr>
        <p:blipFill>
          <a:blip r:embed="rId2">
            <a:alphaModFix/>
          </a:blip>
          <a:stretch>
            <a:fillRect/>
          </a:stretch>
        </p:blipFill>
        <p:spPr>
          <a:xfrm flipH="1">
            <a:off x="5" y="0"/>
            <a:ext cx="4856840" cy="5143501"/>
          </a:xfrm>
          <a:prstGeom prst="rect">
            <a:avLst/>
          </a:prstGeom>
          <a:noFill/>
          <a:ln>
            <a:noFill/>
          </a:ln>
        </p:spPr>
      </p:pic>
      <p:pic>
        <p:nvPicPr>
          <p:cNvPr id="19" name="Google Shape;19;p4"/>
          <p:cNvPicPr preferRelativeResize="0"/>
          <p:nvPr/>
        </p:nvPicPr>
        <p:blipFill>
          <a:blip r:embed="rId3">
            <a:alphaModFix/>
          </a:blip>
          <a:stretch>
            <a:fillRect/>
          </a:stretch>
        </p:blipFill>
        <p:spPr>
          <a:xfrm>
            <a:off x="225475" y="234475"/>
            <a:ext cx="1263300" cy="534825"/>
          </a:xfrm>
          <a:prstGeom prst="rect">
            <a:avLst/>
          </a:prstGeom>
          <a:noFill/>
          <a:ln>
            <a:noFill/>
          </a:ln>
        </p:spPr>
      </p:pic>
      <p:pic>
        <p:nvPicPr>
          <p:cNvPr id="20" name="Google Shape;20;p4"/>
          <p:cNvPicPr preferRelativeResize="0"/>
          <p:nvPr/>
        </p:nvPicPr>
        <p:blipFill>
          <a:blip r:embed="rId4">
            <a:alphaModFix/>
          </a:blip>
          <a:stretch>
            <a:fillRect/>
          </a:stretch>
        </p:blipFill>
        <p:spPr>
          <a:xfrm>
            <a:off x="4579400" y="947724"/>
            <a:ext cx="4254474" cy="3022573"/>
          </a:xfrm>
          <a:prstGeom prst="rect">
            <a:avLst/>
          </a:prstGeom>
          <a:noFill/>
          <a:ln>
            <a:noFill/>
          </a:ln>
        </p:spPr>
      </p:pic>
      <p:sp>
        <p:nvSpPr>
          <p:cNvPr id="21" name="Google Shape;21;p4"/>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sic Page Layout 2 3">
  <p:cSld name="TITLE_AND_BODY_5_1_3">
    <p:bg>
      <p:bgPr>
        <a:solidFill>
          <a:srgbClr val="FBF8F1"/>
        </a:solidFill>
        <a:effectLst/>
      </p:bgPr>
    </p:bg>
    <p:spTree>
      <p:nvGrpSpPr>
        <p:cNvPr id="1" name="Shape 130"/>
        <p:cNvGrpSpPr/>
        <p:nvPr/>
      </p:nvGrpSpPr>
      <p:grpSpPr>
        <a:xfrm>
          <a:off x="0" y="0"/>
          <a:ext cx="0" cy="0"/>
          <a:chOff x="0" y="0"/>
          <a:chExt cx="0" cy="0"/>
        </a:xfrm>
      </p:grpSpPr>
      <p:sp>
        <p:nvSpPr>
          <p:cNvPr id="131" name="Google Shape;131;p32"/>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FBF8F1"/>
                </a:solidFill>
                <a:latin typeface="Roboto"/>
                <a:ea typeface="Roboto"/>
                <a:cs typeface="Roboto"/>
                <a:sym typeface="Roboto"/>
              </a:rPr>
              <a:t>‹#›</a:t>
            </a:fld>
            <a:endParaRPr sz="800">
              <a:solidFill>
                <a:srgbClr val="FBF8F1"/>
              </a:solidFill>
              <a:latin typeface="Roboto"/>
              <a:ea typeface="Roboto"/>
              <a:cs typeface="Roboto"/>
              <a:sym typeface="Roboto"/>
            </a:endParaRPr>
          </a:p>
        </p:txBody>
      </p:sp>
      <p:sp>
        <p:nvSpPr>
          <p:cNvPr id="132" name="Google Shape;132;p32"/>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rgbClr val="FBF8F1"/>
                </a:solidFill>
                <a:latin typeface="Roboto"/>
                <a:ea typeface="Roboto"/>
                <a:cs typeface="Roboto"/>
                <a:sym typeface="Roboto"/>
              </a:rPr>
              <a:t>© 2022 Thyme Care, Inc - Proprietary and Confidential</a:t>
            </a:r>
            <a:endParaRPr sz="600">
              <a:solidFill>
                <a:srgbClr val="FBF8F1"/>
              </a:solidFill>
              <a:latin typeface="Roboto"/>
              <a:ea typeface="Roboto"/>
              <a:cs typeface="Roboto"/>
              <a:sym typeface="Roboto"/>
            </a:endParaRPr>
          </a:p>
        </p:txBody>
      </p:sp>
      <p:pic>
        <p:nvPicPr>
          <p:cNvPr id="133" name="Google Shape;133;p32"/>
          <p:cNvPicPr preferRelativeResize="0"/>
          <p:nvPr/>
        </p:nvPicPr>
        <p:blipFill>
          <a:blip r:embed="rId2">
            <a:alphaModFix/>
          </a:blip>
          <a:stretch>
            <a:fillRect/>
          </a:stretch>
        </p:blipFill>
        <p:spPr>
          <a:xfrm>
            <a:off x="248550" y="4649325"/>
            <a:ext cx="265575" cy="265575"/>
          </a:xfrm>
          <a:prstGeom prst="rect">
            <a:avLst/>
          </a:prstGeom>
          <a:noFill/>
          <a:ln>
            <a:noFill/>
          </a:ln>
        </p:spPr>
      </p:pic>
      <p:sp>
        <p:nvSpPr>
          <p:cNvPr id="134" name="Google Shape;134;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sic Page Layout 2 1">
  <p:cSld name="TITLE_AND_BODY_5_1_1">
    <p:bg>
      <p:bgPr>
        <a:solidFill>
          <a:srgbClr val="FBF8F1"/>
        </a:solidFill>
        <a:effectLst/>
      </p:bgPr>
    </p:bg>
    <p:spTree>
      <p:nvGrpSpPr>
        <p:cNvPr id="1" name="Shape 135"/>
        <p:cNvGrpSpPr/>
        <p:nvPr/>
      </p:nvGrpSpPr>
      <p:grpSpPr>
        <a:xfrm>
          <a:off x="0" y="0"/>
          <a:ext cx="0" cy="0"/>
          <a:chOff x="0" y="0"/>
          <a:chExt cx="0" cy="0"/>
        </a:xfrm>
      </p:grpSpPr>
      <p:pic>
        <p:nvPicPr>
          <p:cNvPr id="136" name="Google Shape;136;p33"/>
          <p:cNvPicPr preferRelativeResize="0"/>
          <p:nvPr/>
        </p:nvPicPr>
        <p:blipFill rotWithShape="1">
          <a:blip r:embed="rId2">
            <a:alphaModFix amt="46000"/>
          </a:blip>
          <a:srcRect/>
          <a:stretch/>
        </p:blipFill>
        <p:spPr>
          <a:xfrm>
            <a:off x="-67745" y="-38100"/>
            <a:ext cx="9211747" cy="5181600"/>
          </a:xfrm>
          <a:prstGeom prst="rect">
            <a:avLst/>
          </a:prstGeom>
          <a:noFill/>
          <a:ln>
            <a:noFill/>
          </a:ln>
        </p:spPr>
      </p:pic>
      <p:pic>
        <p:nvPicPr>
          <p:cNvPr id="137" name="Google Shape;137;p33"/>
          <p:cNvPicPr preferRelativeResize="0"/>
          <p:nvPr/>
        </p:nvPicPr>
        <p:blipFill rotWithShape="1">
          <a:blip r:embed="rId3">
            <a:alphaModFix/>
          </a:blip>
          <a:srcRect/>
          <a:stretch/>
        </p:blipFill>
        <p:spPr>
          <a:xfrm>
            <a:off x="228598" y="4603325"/>
            <a:ext cx="305475" cy="356798"/>
          </a:xfrm>
          <a:prstGeom prst="rect">
            <a:avLst/>
          </a:prstGeom>
          <a:noFill/>
          <a:ln>
            <a:noFill/>
          </a:ln>
        </p:spPr>
      </p:pic>
      <p:sp>
        <p:nvSpPr>
          <p:cNvPr id="138" name="Google Shape;138;p33"/>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803663"/>
                </a:solidFill>
                <a:latin typeface="Roboto"/>
                <a:ea typeface="Roboto"/>
                <a:cs typeface="Roboto"/>
                <a:sym typeface="Roboto"/>
              </a:rPr>
              <a:t>‹#›</a:t>
            </a:fld>
            <a:endParaRPr sz="800" b="0" i="0" u="none" strike="noStrike" cap="none">
              <a:solidFill>
                <a:srgbClr val="803663"/>
              </a:solidFill>
              <a:latin typeface="Roboto"/>
              <a:ea typeface="Roboto"/>
              <a:cs typeface="Roboto"/>
              <a:sym typeface="Roboto"/>
            </a:endParaRPr>
          </a:p>
        </p:txBody>
      </p:sp>
      <p:sp>
        <p:nvSpPr>
          <p:cNvPr id="139" name="Google Shape;139;p33"/>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Roboto"/>
                <a:ea typeface="Roboto"/>
                <a:cs typeface="Roboto"/>
                <a:sym typeface="Roboto"/>
              </a:rPr>
              <a:t>© 2022 Thyme Care, Inc - Proprietary and Confidential</a:t>
            </a:r>
            <a:endParaRPr sz="600" b="0" i="0" u="none" strike="noStrike" cap="none">
              <a:solidFill>
                <a:srgbClr val="803663"/>
              </a:solidFill>
              <a:latin typeface="Roboto"/>
              <a:ea typeface="Roboto"/>
              <a:cs typeface="Roboto"/>
              <a:sym typeface="Roboto"/>
            </a:endParaRPr>
          </a:p>
        </p:txBody>
      </p:sp>
      <p:sp>
        <p:nvSpPr>
          <p:cNvPr id="140" name="Google Shape;140;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2">
  <p:cSld name="TITLE_1_2">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ody 1">
  <p:cSld name="SECTION_HEADER_1_4">
    <p:bg>
      <p:bgPr>
        <a:solidFill>
          <a:srgbClr val="FBF8F1"/>
        </a:solidFill>
        <a:effectLst/>
      </p:bgPr>
    </p:bg>
    <p:spTree>
      <p:nvGrpSpPr>
        <p:cNvPr id="1" name="Shape 143"/>
        <p:cNvGrpSpPr/>
        <p:nvPr/>
      </p:nvGrpSpPr>
      <p:grpSpPr>
        <a:xfrm>
          <a:off x="0" y="0"/>
          <a:ext cx="0" cy="0"/>
          <a:chOff x="0" y="0"/>
          <a:chExt cx="0" cy="0"/>
        </a:xfrm>
      </p:grpSpPr>
      <p:sp>
        <p:nvSpPr>
          <p:cNvPr id="144" name="Google Shape;144;p3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3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2023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sic Page Layout 1">
  <p:cSld name="TITLE_AND_BODY_5_3">
    <p:bg>
      <p:bgPr>
        <a:solidFill>
          <a:srgbClr val="FBF8F1"/>
        </a:solidFill>
        <a:effectLst/>
      </p:bgPr>
    </p:bg>
    <p:spTree>
      <p:nvGrpSpPr>
        <p:cNvPr id="1" name="Shape 146"/>
        <p:cNvGrpSpPr/>
        <p:nvPr/>
      </p:nvGrpSpPr>
      <p:grpSpPr>
        <a:xfrm>
          <a:off x="0" y="0"/>
          <a:ext cx="0" cy="0"/>
          <a:chOff x="0" y="0"/>
          <a:chExt cx="0" cy="0"/>
        </a:xfrm>
      </p:grpSpPr>
      <p:sp>
        <p:nvSpPr>
          <p:cNvPr id="147" name="Google Shape;147;p36"/>
          <p:cNvSpPr txBox="1">
            <a:spLocks noGrp="1"/>
          </p:cNvSpPr>
          <p:nvPr>
            <p:ph type="title"/>
          </p:nvPr>
        </p:nvSpPr>
        <p:spPr>
          <a:xfrm>
            <a:off x="233400" y="1208025"/>
            <a:ext cx="4333800" cy="127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rgbClr val="803663"/>
              </a:buClr>
              <a:buSzPts val="3200"/>
              <a:buNone/>
              <a:defRPr sz="3200">
                <a:solidFill>
                  <a:srgbClr val="803663"/>
                </a:solidFill>
              </a:defRPr>
            </a:lvl1pPr>
            <a:lvl2pPr lvl="1">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2pPr>
            <a:lvl3pPr lvl="2">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3pPr>
            <a:lvl4pPr lvl="3">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4pPr>
            <a:lvl5pPr lvl="4">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5pPr>
            <a:lvl6pPr lvl="5">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6pPr>
            <a:lvl7pPr lvl="6">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7pPr>
            <a:lvl8pPr lvl="7">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8pPr>
            <a:lvl9pPr lvl="8">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9pPr>
          </a:lstStyle>
          <a:p>
            <a:endParaRPr/>
          </a:p>
        </p:txBody>
      </p:sp>
      <p:pic>
        <p:nvPicPr>
          <p:cNvPr id="148" name="Google Shape;148;p36"/>
          <p:cNvPicPr preferRelativeResize="0"/>
          <p:nvPr/>
        </p:nvPicPr>
        <p:blipFill>
          <a:blip r:embed="rId2">
            <a:alphaModFix/>
          </a:blip>
          <a:stretch>
            <a:fillRect/>
          </a:stretch>
        </p:blipFill>
        <p:spPr>
          <a:xfrm>
            <a:off x="228598" y="4603325"/>
            <a:ext cx="305475" cy="356798"/>
          </a:xfrm>
          <a:prstGeom prst="rect">
            <a:avLst/>
          </a:prstGeom>
          <a:noFill/>
          <a:ln>
            <a:noFill/>
          </a:ln>
        </p:spPr>
      </p:pic>
      <p:sp>
        <p:nvSpPr>
          <p:cNvPr id="149" name="Google Shape;149;p36"/>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803663"/>
                </a:solidFill>
                <a:latin typeface="Roboto"/>
                <a:ea typeface="Roboto"/>
                <a:cs typeface="Roboto"/>
                <a:sym typeface="Roboto"/>
              </a:rPr>
              <a:t>‹#›</a:t>
            </a:fld>
            <a:endParaRPr sz="800">
              <a:solidFill>
                <a:srgbClr val="803663"/>
              </a:solidFill>
              <a:latin typeface="Roboto"/>
              <a:ea typeface="Roboto"/>
              <a:cs typeface="Roboto"/>
              <a:sym typeface="Roboto"/>
            </a:endParaRPr>
          </a:p>
        </p:txBody>
      </p:sp>
      <p:sp>
        <p:nvSpPr>
          <p:cNvPr id="150" name="Google Shape;150;p36"/>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chemeClr val="dk1"/>
                </a:solidFill>
                <a:latin typeface="Roboto"/>
                <a:ea typeface="Roboto"/>
                <a:cs typeface="Roboto"/>
                <a:sym typeface="Roboto"/>
              </a:rPr>
              <a:t>© 2022 Thyme Care, Inc - Proprietary and Confidential</a:t>
            </a:r>
            <a:endParaRPr sz="600">
              <a:solidFill>
                <a:srgbClr val="803663"/>
              </a:solidFill>
              <a:latin typeface="Roboto"/>
              <a:ea typeface="Roboto"/>
              <a:cs typeface="Roboto"/>
              <a:sym typeface="Roboto"/>
            </a:endParaRPr>
          </a:p>
        </p:txBody>
      </p:sp>
      <p:sp>
        <p:nvSpPr>
          <p:cNvPr id="151" name="Google Shape;151;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803663"/>
                </a:solidFill>
                <a:latin typeface="Arial"/>
                <a:ea typeface="Arial"/>
                <a:cs typeface="Arial"/>
                <a:sym typeface="Arial"/>
              </a:defRPr>
            </a:lvl1pPr>
            <a:lvl2pPr lvl="1">
              <a:buNone/>
              <a:defRPr sz="1300">
                <a:solidFill>
                  <a:srgbClr val="803663"/>
                </a:solidFill>
                <a:latin typeface="Arial"/>
                <a:ea typeface="Arial"/>
                <a:cs typeface="Arial"/>
                <a:sym typeface="Arial"/>
              </a:defRPr>
            </a:lvl2pPr>
            <a:lvl3pPr lvl="2">
              <a:buNone/>
              <a:defRPr sz="1300">
                <a:solidFill>
                  <a:srgbClr val="803663"/>
                </a:solidFill>
                <a:latin typeface="Arial"/>
                <a:ea typeface="Arial"/>
                <a:cs typeface="Arial"/>
                <a:sym typeface="Arial"/>
              </a:defRPr>
            </a:lvl3pPr>
            <a:lvl4pPr lvl="3">
              <a:buNone/>
              <a:defRPr sz="1300">
                <a:solidFill>
                  <a:srgbClr val="803663"/>
                </a:solidFill>
                <a:latin typeface="Arial"/>
                <a:ea typeface="Arial"/>
                <a:cs typeface="Arial"/>
                <a:sym typeface="Arial"/>
              </a:defRPr>
            </a:lvl4pPr>
            <a:lvl5pPr lvl="4">
              <a:buNone/>
              <a:defRPr sz="1300">
                <a:solidFill>
                  <a:srgbClr val="803663"/>
                </a:solidFill>
                <a:latin typeface="Arial"/>
                <a:ea typeface="Arial"/>
                <a:cs typeface="Arial"/>
                <a:sym typeface="Arial"/>
              </a:defRPr>
            </a:lvl5pPr>
            <a:lvl6pPr lvl="5">
              <a:buNone/>
              <a:defRPr sz="1300">
                <a:solidFill>
                  <a:srgbClr val="803663"/>
                </a:solidFill>
                <a:latin typeface="Arial"/>
                <a:ea typeface="Arial"/>
                <a:cs typeface="Arial"/>
                <a:sym typeface="Arial"/>
              </a:defRPr>
            </a:lvl6pPr>
            <a:lvl7pPr lvl="6">
              <a:buNone/>
              <a:defRPr sz="1300">
                <a:solidFill>
                  <a:srgbClr val="803663"/>
                </a:solidFill>
                <a:latin typeface="Arial"/>
                <a:ea typeface="Arial"/>
                <a:cs typeface="Arial"/>
                <a:sym typeface="Arial"/>
              </a:defRPr>
            </a:lvl7pPr>
            <a:lvl8pPr lvl="7">
              <a:buNone/>
              <a:defRPr sz="1300">
                <a:solidFill>
                  <a:srgbClr val="803663"/>
                </a:solidFill>
                <a:latin typeface="Arial"/>
                <a:ea typeface="Arial"/>
                <a:cs typeface="Arial"/>
                <a:sym typeface="Arial"/>
              </a:defRPr>
            </a:lvl8pPr>
            <a:lvl9pPr lvl="8">
              <a:buNone/>
              <a:defRPr sz="1300">
                <a:solidFill>
                  <a:srgbClr val="8036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Body 1 1">
  <p:cSld name="SECTION_HEADER_1_4_1">
    <p:bg>
      <p:bgPr>
        <a:solidFill>
          <a:srgbClr val="FBF8F1"/>
        </a:solidFill>
        <a:effectLst/>
      </p:bgPr>
    </p:bg>
    <p:spTree>
      <p:nvGrpSpPr>
        <p:cNvPr id="1" name="Shape 152"/>
        <p:cNvGrpSpPr/>
        <p:nvPr/>
      </p:nvGrpSpPr>
      <p:grpSpPr>
        <a:xfrm>
          <a:off x="0" y="0"/>
          <a:ext cx="0" cy="0"/>
          <a:chOff x="0" y="0"/>
          <a:chExt cx="0" cy="0"/>
        </a:xfrm>
      </p:grpSpPr>
      <p:sp>
        <p:nvSpPr>
          <p:cNvPr id="153" name="Google Shape;153;p37"/>
          <p:cNvSpPr txBox="1">
            <a:spLocks noGrp="1"/>
          </p:cNvSpPr>
          <p:nvPr>
            <p:ph type="body" idx="1"/>
          </p:nvPr>
        </p:nvSpPr>
        <p:spPr>
          <a:xfrm>
            <a:off x="238125" y="2562225"/>
            <a:ext cx="4041600" cy="2028900"/>
          </a:xfrm>
          <a:prstGeom prst="rect">
            <a:avLst/>
          </a:prstGeom>
          <a:noFill/>
          <a:ln>
            <a:noFill/>
          </a:ln>
        </p:spPr>
        <p:txBody>
          <a:bodyPr spcFirstLastPara="1" wrap="square" lIns="0" tIns="0" rIns="0" bIns="0" anchor="t" anchorCtr="0">
            <a:noAutofit/>
          </a:bodyPr>
          <a:lstStyle>
            <a:lvl1pPr marL="457200" lvl="0" indent="-304800">
              <a:lnSpc>
                <a:spcPct val="115000"/>
              </a:lnSpc>
              <a:spcBef>
                <a:spcPts val="0"/>
              </a:spcBef>
              <a:spcAft>
                <a:spcPts val="0"/>
              </a:spcAft>
              <a:buClr>
                <a:srgbClr val="803663"/>
              </a:buClr>
              <a:buSzPts val="1200"/>
              <a:buFont typeface="Roboto"/>
              <a:buChar char="●"/>
              <a:defRPr sz="1200" b="1">
                <a:solidFill>
                  <a:srgbClr val="803663"/>
                </a:solidFill>
                <a:latin typeface="Roboto"/>
                <a:ea typeface="Roboto"/>
                <a:cs typeface="Roboto"/>
                <a:sym typeface="Roboto"/>
              </a:defRPr>
            </a:lvl1pPr>
            <a:lvl2pPr marL="914400" lvl="1"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2pPr>
            <a:lvl3pPr marL="1371600" lvl="2"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3pPr>
            <a:lvl4pPr marL="1828800" lvl="3"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4pPr>
            <a:lvl5pPr marL="2286000" lvl="4"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5pPr>
            <a:lvl6pPr marL="2743200" lvl="5"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6pPr>
            <a:lvl7pPr marL="3200400" lvl="6"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7pPr>
            <a:lvl8pPr marL="3657600" lvl="7"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8pPr>
            <a:lvl9pPr marL="4114800" lvl="8"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9pPr>
          </a:lstStyle>
          <a:p>
            <a:endParaRPr/>
          </a:p>
        </p:txBody>
      </p:sp>
      <p:sp>
        <p:nvSpPr>
          <p:cNvPr id="154" name="Google Shape;154;p37"/>
          <p:cNvSpPr txBox="1">
            <a:spLocks noGrp="1"/>
          </p:cNvSpPr>
          <p:nvPr>
            <p:ph type="title"/>
          </p:nvPr>
        </p:nvSpPr>
        <p:spPr>
          <a:xfrm>
            <a:off x="233400" y="1208025"/>
            <a:ext cx="4333800" cy="127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rgbClr val="803663"/>
              </a:buClr>
              <a:buSzPts val="3200"/>
              <a:buNone/>
              <a:defRPr sz="3200">
                <a:solidFill>
                  <a:srgbClr val="803663"/>
                </a:solidFill>
              </a:defRPr>
            </a:lvl1pPr>
            <a:lvl2pPr lvl="1">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2pPr>
            <a:lvl3pPr lvl="2">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3pPr>
            <a:lvl4pPr lvl="3">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4pPr>
            <a:lvl5pPr lvl="4">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5pPr>
            <a:lvl6pPr lvl="5">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6pPr>
            <a:lvl7pPr lvl="6">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7pPr>
            <a:lvl8pPr lvl="7">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8pPr>
            <a:lvl9pPr lvl="8">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9pPr>
          </a:lstStyle>
          <a:p>
            <a:endParaRPr/>
          </a:p>
        </p:txBody>
      </p:sp>
      <p:pic>
        <p:nvPicPr>
          <p:cNvPr id="155" name="Google Shape;155;p37"/>
          <p:cNvPicPr preferRelativeResize="0"/>
          <p:nvPr/>
        </p:nvPicPr>
        <p:blipFill>
          <a:blip r:embed="rId2">
            <a:alphaModFix/>
          </a:blip>
          <a:stretch>
            <a:fillRect/>
          </a:stretch>
        </p:blipFill>
        <p:spPr>
          <a:xfrm>
            <a:off x="8609923" y="4603325"/>
            <a:ext cx="305475" cy="356798"/>
          </a:xfrm>
          <a:prstGeom prst="rect">
            <a:avLst/>
          </a:prstGeom>
          <a:noFill/>
          <a:ln>
            <a:noFill/>
          </a:ln>
        </p:spPr>
      </p:pic>
      <p:sp>
        <p:nvSpPr>
          <p:cNvPr id="156" name="Google Shape;156;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803663"/>
                </a:solidFill>
                <a:latin typeface="Roboto"/>
                <a:ea typeface="Roboto"/>
                <a:cs typeface="Roboto"/>
                <a:sym typeface="Roboto"/>
              </a:defRPr>
            </a:lvl1pPr>
            <a:lvl2pPr lvl="1">
              <a:buNone/>
              <a:defRPr sz="1300">
                <a:solidFill>
                  <a:srgbClr val="803663"/>
                </a:solidFill>
                <a:latin typeface="Roboto"/>
                <a:ea typeface="Roboto"/>
                <a:cs typeface="Roboto"/>
                <a:sym typeface="Roboto"/>
              </a:defRPr>
            </a:lvl2pPr>
            <a:lvl3pPr lvl="2">
              <a:buNone/>
              <a:defRPr sz="1300">
                <a:solidFill>
                  <a:srgbClr val="803663"/>
                </a:solidFill>
                <a:latin typeface="Roboto"/>
                <a:ea typeface="Roboto"/>
                <a:cs typeface="Roboto"/>
                <a:sym typeface="Roboto"/>
              </a:defRPr>
            </a:lvl3pPr>
            <a:lvl4pPr lvl="3">
              <a:buNone/>
              <a:defRPr sz="1300">
                <a:solidFill>
                  <a:srgbClr val="803663"/>
                </a:solidFill>
                <a:latin typeface="Roboto"/>
                <a:ea typeface="Roboto"/>
                <a:cs typeface="Roboto"/>
                <a:sym typeface="Roboto"/>
              </a:defRPr>
            </a:lvl4pPr>
            <a:lvl5pPr lvl="4">
              <a:buNone/>
              <a:defRPr sz="1300">
                <a:solidFill>
                  <a:srgbClr val="803663"/>
                </a:solidFill>
                <a:latin typeface="Roboto"/>
                <a:ea typeface="Roboto"/>
                <a:cs typeface="Roboto"/>
                <a:sym typeface="Roboto"/>
              </a:defRPr>
            </a:lvl5pPr>
            <a:lvl6pPr lvl="5">
              <a:buNone/>
              <a:defRPr sz="1300">
                <a:solidFill>
                  <a:srgbClr val="803663"/>
                </a:solidFill>
                <a:latin typeface="Roboto"/>
                <a:ea typeface="Roboto"/>
                <a:cs typeface="Roboto"/>
                <a:sym typeface="Roboto"/>
              </a:defRPr>
            </a:lvl6pPr>
            <a:lvl7pPr lvl="6">
              <a:buNone/>
              <a:defRPr sz="1300">
                <a:solidFill>
                  <a:srgbClr val="803663"/>
                </a:solidFill>
                <a:latin typeface="Roboto"/>
                <a:ea typeface="Roboto"/>
                <a:cs typeface="Roboto"/>
                <a:sym typeface="Roboto"/>
              </a:defRPr>
            </a:lvl7pPr>
            <a:lvl8pPr lvl="7">
              <a:buNone/>
              <a:defRPr sz="1300">
                <a:solidFill>
                  <a:srgbClr val="803663"/>
                </a:solidFill>
                <a:latin typeface="Roboto"/>
                <a:ea typeface="Roboto"/>
                <a:cs typeface="Roboto"/>
                <a:sym typeface="Roboto"/>
              </a:defRPr>
            </a:lvl8pPr>
            <a:lvl9pPr lvl="8">
              <a:buNone/>
              <a:defRPr sz="1300">
                <a:solidFill>
                  <a:srgbClr val="80366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3">
  <p:cSld name="TITLE_AND_BODY_3_1">
    <p:spTree>
      <p:nvGrpSpPr>
        <p:cNvPr id="1" name="Shape 157"/>
        <p:cNvGrpSpPr/>
        <p:nvPr/>
      </p:nvGrpSpPr>
      <p:grpSpPr>
        <a:xfrm>
          <a:off x="0" y="0"/>
          <a:ext cx="0" cy="0"/>
          <a:chOff x="0" y="0"/>
          <a:chExt cx="0" cy="0"/>
        </a:xfrm>
      </p:grpSpPr>
      <p:sp>
        <p:nvSpPr>
          <p:cNvPr id="158" name="Google Shape;15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age Layout 2 2">
  <p:cSld name="TITLE_AND_BODY_5_1_2">
    <p:bg>
      <p:bgPr>
        <a:solidFill>
          <a:srgbClr val="FBF8F1"/>
        </a:solidFill>
        <a:effectLst/>
      </p:bgPr>
    </p:bg>
    <p:spTree>
      <p:nvGrpSpPr>
        <p:cNvPr id="1" name="Shape 159"/>
        <p:cNvGrpSpPr/>
        <p:nvPr/>
      </p:nvGrpSpPr>
      <p:grpSpPr>
        <a:xfrm>
          <a:off x="0" y="0"/>
          <a:ext cx="0" cy="0"/>
          <a:chOff x="0" y="0"/>
          <a:chExt cx="0" cy="0"/>
        </a:xfrm>
      </p:grpSpPr>
      <p:pic>
        <p:nvPicPr>
          <p:cNvPr id="160" name="Google Shape;160;p39"/>
          <p:cNvPicPr preferRelativeResize="0"/>
          <p:nvPr/>
        </p:nvPicPr>
        <p:blipFill>
          <a:blip r:embed="rId2">
            <a:alphaModFix/>
          </a:blip>
          <a:stretch>
            <a:fillRect/>
          </a:stretch>
        </p:blipFill>
        <p:spPr>
          <a:xfrm>
            <a:off x="228598" y="4603325"/>
            <a:ext cx="305475" cy="356798"/>
          </a:xfrm>
          <a:prstGeom prst="rect">
            <a:avLst/>
          </a:prstGeom>
          <a:noFill/>
          <a:ln>
            <a:noFill/>
          </a:ln>
        </p:spPr>
      </p:pic>
      <p:sp>
        <p:nvSpPr>
          <p:cNvPr id="161" name="Google Shape;161;p39"/>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rgbClr val="803663"/>
                </a:solidFill>
                <a:latin typeface="Roboto"/>
                <a:ea typeface="Roboto"/>
                <a:cs typeface="Roboto"/>
                <a:sym typeface="Roboto"/>
              </a:rPr>
              <a:t>© 2022 Thyme Care, Inc - Proprietary and Confidential</a:t>
            </a:r>
            <a:endParaRPr sz="600">
              <a:solidFill>
                <a:srgbClr val="803663"/>
              </a:solidFill>
              <a:latin typeface="Roboto"/>
              <a:ea typeface="Roboto"/>
              <a:cs typeface="Roboto"/>
              <a:sym typeface="Robo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3 3">
  <p:cSld name="TITLE_AND_BODY_3_1_4">
    <p:spTree>
      <p:nvGrpSpPr>
        <p:cNvPr id="1" name="Shape 162"/>
        <p:cNvGrpSpPr/>
        <p:nvPr/>
      </p:nvGrpSpPr>
      <p:grpSpPr>
        <a:xfrm>
          <a:off x="0" y="0"/>
          <a:ext cx="0" cy="0"/>
          <a:chOff x="0" y="0"/>
          <a:chExt cx="0" cy="0"/>
        </a:xfrm>
      </p:grpSpPr>
      <p:sp>
        <p:nvSpPr>
          <p:cNvPr id="163" name="Google Shape;163;p40"/>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803663"/>
                </a:solidFill>
                <a:latin typeface="Roboto"/>
                <a:ea typeface="Roboto"/>
                <a:cs typeface="Roboto"/>
                <a:sym typeface="Roboto"/>
              </a:rPr>
              <a:t>‹#›</a:t>
            </a:fld>
            <a:endParaRPr sz="800">
              <a:solidFill>
                <a:srgbClr val="803663"/>
              </a:solidFill>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3 1">
  <p:cSld name="TITLE_AND_BODY_3_1_2">
    <p:spTree>
      <p:nvGrpSpPr>
        <p:cNvPr id="1" name="Shape 164"/>
        <p:cNvGrpSpPr/>
        <p:nvPr/>
      </p:nvGrpSpPr>
      <p:grpSpPr>
        <a:xfrm>
          <a:off x="0" y="0"/>
          <a:ext cx="0" cy="0"/>
          <a:chOff x="0" y="0"/>
          <a:chExt cx="0" cy="0"/>
        </a:xfrm>
      </p:grpSpPr>
      <p:sp>
        <p:nvSpPr>
          <p:cNvPr id="165" name="Google Shape;16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_2_1">
    <p:bg>
      <p:bgPr>
        <a:solidFill>
          <a:schemeClr val="dk1"/>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5"/>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pic>
        <p:nvPicPr>
          <p:cNvPr id="25" name="Google Shape;25;p5"/>
          <p:cNvPicPr preferRelativeResize="0"/>
          <p:nvPr/>
        </p:nvPicPr>
        <p:blipFill rotWithShape="1">
          <a:blip r:embed="rId3">
            <a:alphaModFix/>
          </a:blip>
          <a:srcRect/>
          <a:stretch/>
        </p:blipFill>
        <p:spPr>
          <a:xfrm>
            <a:off x="3943129" y="1"/>
            <a:ext cx="5364647" cy="5143499"/>
          </a:xfrm>
          <a:prstGeom prst="rect">
            <a:avLst/>
          </a:prstGeom>
          <a:noFill/>
          <a:ln>
            <a:noFill/>
          </a:ln>
        </p:spPr>
      </p:pic>
      <p:sp>
        <p:nvSpPr>
          <p:cNvPr id="26" name="Google Shape;26;p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Page">
  <p:cSld name="CUSTOM_2">
    <p:bg>
      <p:bgPr>
        <a:solidFill>
          <a:srgbClr val="FBF8F1"/>
        </a:solidFill>
        <a:effectLst/>
      </p:bgPr>
    </p:bg>
    <p:spTree>
      <p:nvGrpSpPr>
        <p:cNvPr id="1" name="Shape 166"/>
        <p:cNvGrpSpPr/>
        <p:nvPr/>
      </p:nvGrpSpPr>
      <p:grpSpPr>
        <a:xfrm>
          <a:off x="0" y="0"/>
          <a:ext cx="0" cy="0"/>
          <a:chOff x="0" y="0"/>
          <a:chExt cx="0" cy="0"/>
        </a:xfrm>
      </p:grpSpPr>
      <p:sp>
        <p:nvSpPr>
          <p:cNvPr id="167" name="Google Shape;167;p42"/>
          <p:cNvSpPr txBox="1">
            <a:spLocks noGrp="1"/>
          </p:cNvSpPr>
          <p:nvPr>
            <p:ph type="title"/>
          </p:nvPr>
        </p:nvSpPr>
        <p:spPr>
          <a:xfrm>
            <a:off x="233400" y="1208025"/>
            <a:ext cx="4333800" cy="127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rgbClr val="803663"/>
              </a:buClr>
              <a:buSzPts val="3200"/>
              <a:buNone/>
              <a:defRPr sz="3200">
                <a:solidFill>
                  <a:srgbClr val="803663"/>
                </a:solidFill>
              </a:defRPr>
            </a:lvl1pPr>
            <a:lvl2pPr lvl="1">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2pPr>
            <a:lvl3pPr lvl="2">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3pPr>
            <a:lvl4pPr lvl="3">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4pPr>
            <a:lvl5pPr lvl="4">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5pPr>
            <a:lvl6pPr lvl="5">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6pPr>
            <a:lvl7pPr lvl="6">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7pPr>
            <a:lvl8pPr lvl="7">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8pPr>
            <a:lvl9pPr lvl="8">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9pPr>
          </a:lstStyle>
          <a:p>
            <a:endParaRPr/>
          </a:p>
        </p:txBody>
      </p:sp>
      <p:sp>
        <p:nvSpPr>
          <p:cNvPr id="168" name="Google Shape;168;p42"/>
          <p:cNvSpPr txBox="1">
            <a:spLocks noGrp="1"/>
          </p:cNvSpPr>
          <p:nvPr>
            <p:ph type="body" idx="1"/>
          </p:nvPr>
        </p:nvSpPr>
        <p:spPr>
          <a:xfrm>
            <a:off x="4581563" y="1340000"/>
            <a:ext cx="4333800" cy="2028900"/>
          </a:xfrm>
          <a:prstGeom prst="rect">
            <a:avLst/>
          </a:prstGeom>
          <a:noFill/>
          <a:ln>
            <a:noFill/>
          </a:ln>
        </p:spPr>
        <p:txBody>
          <a:bodyPr spcFirstLastPara="1" wrap="square" lIns="0" tIns="0" rIns="0" bIns="0" anchor="t" anchorCtr="0">
            <a:noAutofit/>
          </a:bodyPr>
          <a:lstStyle>
            <a:lvl1pPr marL="457200" lvl="0" indent="-304800">
              <a:lnSpc>
                <a:spcPct val="115000"/>
              </a:lnSpc>
              <a:spcBef>
                <a:spcPts val="0"/>
              </a:spcBef>
              <a:spcAft>
                <a:spcPts val="0"/>
              </a:spcAft>
              <a:buClr>
                <a:srgbClr val="803663"/>
              </a:buClr>
              <a:buSzPts val="1200"/>
              <a:buFont typeface="Roboto"/>
              <a:buChar char="●"/>
              <a:defRPr sz="1200" b="1">
                <a:solidFill>
                  <a:srgbClr val="803663"/>
                </a:solidFill>
                <a:latin typeface="Roboto"/>
                <a:ea typeface="Roboto"/>
                <a:cs typeface="Roboto"/>
                <a:sym typeface="Roboto"/>
              </a:defRPr>
            </a:lvl1pPr>
            <a:lvl2pPr marL="914400" lvl="1"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2pPr>
            <a:lvl3pPr marL="1371600" lvl="2"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3pPr>
            <a:lvl4pPr marL="1828800" lvl="3"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4pPr>
            <a:lvl5pPr marL="2286000" lvl="4"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5pPr>
            <a:lvl6pPr marL="2743200" lvl="5"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6pPr>
            <a:lvl7pPr marL="3200400" lvl="6"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7pPr>
            <a:lvl8pPr marL="3657600" lvl="7"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8pPr>
            <a:lvl9pPr marL="4114800" lvl="8"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9pPr>
          </a:lstStyle>
          <a:p>
            <a:endParaRPr/>
          </a:p>
        </p:txBody>
      </p:sp>
      <p:pic>
        <p:nvPicPr>
          <p:cNvPr id="169" name="Google Shape;169;p42"/>
          <p:cNvPicPr preferRelativeResize="0"/>
          <p:nvPr/>
        </p:nvPicPr>
        <p:blipFill>
          <a:blip r:embed="rId2">
            <a:alphaModFix/>
          </a:blip>
          <a:stretch>
            <a:fillRect/>
          </a:stretch>
        </p:blipFill>
        <p:spPr>
          <a:xfrm>
            <a:off x="228598" y="4603325"/>
            <a:ext cx="305475" cy="356798"/>
          </a:xfrm>
          <a:prstGeom prst="rect">
            <a:avLst/>
          </a:prstGeom>
          <a:noFill/>
          <a:ln>
            <a:noFill/>
          </a:ln>
        </p:spPr>
      </p:pic>
      <p:sp>
        <p:nvSpPr>
          <p:cNvPr id="170" name="Google Shape;170;p42"/>
          <p:cNvSpPr txBox="1"/>
          <p:nvPr/>
        </p:nvSpPr>
        <p:spPr>
          <a:xfrm>
            <a:off x="4297645" y="4677952"/>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800">
                <a:solidFill>
                  <a:srgbClr val="803663"/>
                </a:solidFill>
                <a:latin typeface="Roboto"/>
                <a:ea typeface="Roboto"/>
                <a:cs typeface="Roboto"/>
                <a:sym typeface="Roboto"/>
              </a:rPr>
              <a:t>‹#›</a:t>
            </a:fld>
            <a:endParaRPr sz="800">
              <a:solidFill>
                <a:srgbClr val="803663"/>
              </a:solidFill>
              <a:latin typeface="Roboto"/>
              <a:ea typeface="Roboto"/>
              <a:cs typeface="Roboto"/>
              <a:sym typeface="Roboto"/>
            </a:endParaRPr>
          </a:p>
        </p:txBody>
      </p:sp>
      <p:sp>
        <p:nvSpPr>
          <p:cNvPr id="171" name="Google Shape;171;p42"/>
          <p:cNvSpPr txBox="1"/>
          <p:nvPr/>
        </p:nvSpPr>
        <p:spPr>
          <a:xfrm>
            <a:off x="6624900" y="4736294"/>
            <a:ext cx="2290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solidFill>
                  <a:srgbClr val="803663"/>
                </a:solidFill>
                <a:latin typeface="Roboto"/>
                <a:ea typeface="Roboto"/>
                <a:cs typeface="Roboto"/>
                <a:sym typeface="Roboto"/>
              </a:rPr>
              <a:t>© 2022 Thyme Care, Inc - Proprietary and Confidential</a:t>
            </a:r>
            <a:endParaRPr sz="600">
              <a:solidFill>
                <a:srgbClr val="803663"/>
              </a:solidFill>
              <a:latin typeface="Roboto"/>
              <a:ea typeface="Roboto"/>
              <a:cs typeface="Roboto"/>
              <a:sym typeface="Robo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Body 1 2">
  <p:cSld name="SECTION_HEADER_1_4_2">
    <p:bg>
      <p:bgPr>
        <a:solidFill>
          <a:srgbClr val="FBF8F1"/>
        </a:solidFill>
        <a:effectLst/>
      </p:bgPr>
    </p:bg>
    <p:spTree>
      <p:nvGrpSpPr>
        <p:cNvPr id="1" name="Shape 172"/>
        <p:cNvGrpSpPr/>
        <p:nvPr/>
      </p:nvGrpSpPr>
      <p:grpSpPr>
        <a:xfrm>
          <a:off x="0" y="0"/>
          <a:ext cx="0" cy="0"/>
          <a:chOff x="0" y="0"/>
          <a:chExt cx="0" cy="0"/>
        </a:xfrm>
      </p:grpSpPr>
      <p:sp>
        <p:nvSpPr>
          <p:cNvPr id="173" name="Google Shape;173;p43"/>
          <p:cNvSpPr txBox="1">
            <a:spLocks noGrp="1"/>
          </p:cNvSpPr>
          <p:nvPr>
            <p:ph type="body" idx="1"/>
          </p:nvPr>
        </p:nvSpPr>
        <p:spPr>
          <a:xfrm>
            <a:off x="238125" y="2562225"/>
            <a:ext cx="4041600" cy="2028900"/>
          </a:xfrm>
          <a:prstGeom prst="rect">
            <a:avLst/>
          </a:prstGeom>
          <a:noFill/>
          <a:ln>
            <a:noFill/>
          </a:ln>
        </p:spPr>
        <p:txBody>
          <a:bodyPr spcFirstLastPara="1" wrap="square" lIns="0" tIns="0" rIns="0" bIns="0" anchor="t" anchorCtr="0">
            <a:noAutofit/>
          </a:bodyPr>
          <a:lstStyle>
            <a:lvl1pPr marL="457200" lvl="0" indent="-304800">
              <a:lnSpc>
                <a:spcPct val="115000"/>
              </a:lnSpc>
              <a:spcBef>
                <a:spcPts val="0"/>
              </a:spcBef>
              <a:spcAft>
                <a:spcPts val="0"/>
              </a:spcAft>
              <a:buClr>
                <a:srgbClr val="803663"/>
              </a:buClr>
              <a:buSzPts val="1200"/>
              <a:buFont typeface="Roboto"/>
              <a:buChar char="●"/>
              <a:defRPr sz="1200" b="1">
                <a:solidFill>
                  <a:srgbClr val="803663"/>
                </a:solidFill>
                <a:latin typeface="Roboto"/>
                <a:ea typeface="Roboto"/>
                <a:cs typeface="Roboto"/>
                <a:sym typeface="Roboto"/>
              </a:defRPr>
            </a:lvl1pPr>
            <a:lvl2pPr marL="914400" lvl="1"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2pPr>
            <a:lvl3pPr marL="1371600" lvl="2" indent="-317500">
              <a:lnSpc>
                <a:spcPct val="115000"/>
              </a:lnSpc>
              <a:spcBef>
                <a:spcPts val="0"/>
              </a:spcBef>
              <a:spcAft>
                <a:spcPts val="0"/>
              </a:spcAft>
              <a:buClr>
                <a:srgbClr val="803663"/>
              </a:buClr>
              <a:buSzPts val="1400"/>
              <a:buFont typeface="Roboto"/>
              <a:buChar char="■"/>
              <a:defRPr>
                <a:solidFill>
                  <a:srgbClr val="803663"/>
                </a:solidFill>
                <a:latin typeface="Roboto"/>
                <a:ea typeface="Roboto"/>
                <a:cs typeface="Roboto"/>
                <a:sym typeface="Roboto"/>
              </a:defRPr>
            </a:lvl3pPr>
            <a:lvl4pPr marL="1828800" lvl="3"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4pPr>
            <a:lvl5pPr marL="2286000" lvl="4"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5pPr>
            <a:lvl6pPr marL="2743200" lvl="5"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6pPr>
            <a:lvl7pPr marL="3200400" lvl="6"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7pPr>
            <a:lvl8pPr marL="3657600" lvl="7"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8pPr>
            <a:lvl9pPr marL="4114800" lvl="8" indent="-292100">
              <a:lnSpc>
                <a:spcPct val="115000"/>
              </a:lnSpc>
              <a:spcBef>
                <a:spcPts val="0"/>
              </a:spcBef>
              <a:spcAft>
                <a:spcPts val="0"/>
              </a:spcAft>
              <a:buClr>
                <a:srgbClr val="803663"/>
              </a:buClr>
              <a:buSzPts val="1000"/>
              <a:buFont typeface="Roboto"/>
              <a:buChar char="■"/>
              <a:defRPr sz="1000">
                <a:solidFill>
                  <a:srgbClr val="803663"/>
                </a:solidFill>
                <a:latin typeface="Roboto"/>
                <a:ea typeface="Roboto"/>
                <a:cs typeface="Roboto"/>
                <a:sym typeface="Roboto"/>
              </a:defRPr>
            </a:lvl9pPr>
          </a:lstStyle>
          <a:p>
            <a:endParaRPr/>
          </a:p>
        </p:txBody>
      </p:sp>
      <p:sp>
        <p:nvSpPr>
          <p:cNvPr id="174" name="Google Shape;174;p43"/>
          <p:cNvSpPr txBox="1">
            <a:spLocks noGrp="1"/>
          </p:cNvSpPr>
          <p:nvPr>
            <p:ph type="title"/>
          </p:nvPr>
        </p:nvSpPr>
        <p:spPr>
          <a:xfrm>
            <a:off x="233400" y="1208025"/>
            <a:ext cx="4333800" cy="127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rgbClr val="803663"/>
              </a:buClr>
              <a:buSzPts val="3200"/>
              <a:buNone/>
              <a:defRPr sz="3200">
                <a:solidFill>
                  <a:srgbClr val="803663"/>
                </a:solidFill>
              </a:defRPr>
            </a:lvl1pPr>
            <a:lvl2pPr lvl="1">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2pPr>
            <a:lvl3pPr lvl="2">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3pPr>
            <a:lvl4pPr lvl="3">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4pPr>
            <a:lvl5pPr lvl="4">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5pPr>
            <a:lvl6pPr lvl="5">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6pPr>
            <a:lvl7pPr lvl="6">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7pPr>
            <a:lvl8pPr lvl="7">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8pPr>
            <a:lvl9pPr lvl="8">
              <a:spcBef>
                <a:spcPts val="0"/>
              </a:spcBef>
              <a:spcAft>
                <a:spcPts val="0"/>
              </a:spcAft>
              <a:buSzPts val="1400"/>
              <a:buFont typeface="Merriweather Sans ExtraBold"/>
              <a:buNone/>
              <a:defRPr>
                <a:latin typeface="Merriweather Sans ExtraBold"/>
                <a:ea typeface="Merriweather Sans ExtraBold"/>
                <a:cs typeface="Merriweather Sans ExtraBold"/>
                <a:sym typeface="Merriweather Sans ExtraBold"/>
              </a:defRPr>
            </a:lvl9pPr>
          </a:lstStyle>
          <a:p>
            <a:endParaRPr/>
          </a:p>
        </p:txBody>
      </p:sp>
      <p:pic>
        <p:nvPicPr>
          <p:cNvPr id="175" name="Google Shape;175;p43"/>
          <p:cNvPicPr preferRelativeResize="0"/>
          <p:nvPr/>
        </p:nvPicPr>
        <p:blipFill>
          <a:blip r:embed="rId2">
            <a:alphaModFix/>
          </a:blip>
          <a:stretch>
            <a:fillRect/>
          </a:stretch>
        </p:blipFill>
        <p:spPr>
          <a:xfrm>
            <a:off x="8609923" y="4603325"/>
            <a:ext cx="305475" cy="35679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1 1">
  <p:cSld name="TITLE_1_3">
    <p:spTree>
      <p:nvGrpSpPr>
        <p:cNvPr id="1" name="Shape 176"/>
        <p:cNvGrpSpPr/>
        <p:nvPr/>
      </p:nvGrpSpPr>
      <p:grpSpPr>
        <a:xfrm>
          <a:off x="0" y="0"/>
          <a:ext cx="0" cy="0"/>
          <a:chOff x="0" y="0"/>
          <a:chExt cx="0" cy="0"/>
        </a:xfrm>
      </p:grpSpPr>
      <p:sp>
        <p:nvSpPr>
          <p:cNvPr id="177" name="Google Shape;17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quares Title 1">
  <p:cSld name="CUSTOM_1">
    <p:spTree>
      <p:nvGrpSpPr>
        <p:cNvPr id="1" name="Shape 178"/>
        <p:cNvGrpSpPr/>
        <p:nvPr/>
      </p:nvGrpSpPr>
      <p:grpSpPr>
        <a:xfrm>
          <a:off x="0" y="0"/>
          <a:ext cx="0" cy="0"/>
          <a:chOff x="0" y="0"/>
          <a:chExt cx="0" cy="0"/>
        </a:xfrm>
      </p:grpSpPr>
      <p:sp>
        <p:nvSpPr>
          <p:cNvPr id="179" name="Google Shape;179;p4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80" name="Google Shape;180;p45" title="Slides_Cover_3.png"/>
          <p:cNvPicPr preferRelativeResize="0"/>
          <p:nvPr/>
        </p:nvPicPr>
        <p:blipFill>
          <a:blip r:embed="rId2">
            <a:alphaModFix/>
          </a:blip>
          <a:stretch>
            <a:fillRect/>
          </a:stretch>
        </p:blipFill>
        <p:spPr>
          <a:xfrm>
            <a:off x="89150" y="139675"/>
            <a:ext cx="8825451" cy="46186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3 2">
  <p:cSld name="TITLE_AND_BODY_3_1_3">
    <p:spTree>
      <p:nvGrpSpPr>
        <p:cNvPr id="1" name="Shape 181"/>
        <p:cNvGrpSpPr/>
        <p:nvPr/>
      </p:nvGrpSpPr>
      <p:grpSpPr>
        <a:xfrm>
          <a:off x="0" y="0"/>
          <a:ext cx="0" cy="0"/>
          <a:chOff x="0" y="0"/>
          <a:chExt cx="0" cy="0"/>
        </a:xfrm>
      </p:grpSpPr>
      <p:sp>
        <p:nvSpPr>
          <p:cNvPr id="182" name="Google Shape;182;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187"/>
        <p:cNvGrpSpPr/>
        <p:nvPr/>
      </p:nvGrpSpPr>
      <p:grpSpPr>
        <a:xfrm>
          <a:off x="0" y="0"/>
          <a:ext cx="0" cy="0"/>
          <a:chOff x="0" y="0"/>
          <a:chExt cx="0" cy="0"/>
        </a:xfrm>
      </p:grpSpPr>
      <p:sp>
        <p:nvSpPr>
          <p:cNvPr id="188" name="Google Shape;188;p4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89" name="Google Shape;189;p49"/>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190" name="Google Shape;190;p49"/>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71132"/>
        </a:solidFill>
        <a:effectLst/>
      </p:bgPr>
    </p:bg>
    <p:spTree>
      <p:nvGrpSpPr>
        <p:cNvPr id="1" name="Shape 191"/>
        <p:cNvGrpSpPr/>
        <p:nvPr/>
      </p:nvGrpSpPr>
      <p:grpSpPr>
        <a:xfrm>
          <a:off x="0" y="0"/>
          <a:ext cx="0" cy="0"/>
          <a:chOff x="0" y="0"/>
          <a:chExt cx="0" cy="0"/>
        </a:xfrm>
      </p:grpSpPr>
      <p:sp>
        <p:nvSpPr>
          <p:cNvPr id="192" name="Google Shape;192;p50"/>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50"/>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194"/>
        <p:cNvGrpSpPr/>
        <p:nvPr/>
      </p:nvGrpSpPr>
      <p:grpSpPr>
        <a:xfrm>
          <a:off x="0" y="0"/>
          <a:ext cx="0" cy="0"/>
          <a:chOff x="0" y="0"/>
          <a:chExt cx="0" cy="0"/>
        </a:xfrm>
      </p:grpSpPr>
      <p:sp>
        <p:nvSpPr>
          <p:cNvPr id="195" name="Google Shape;195;p51"/>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196" name="Google Shape;196;p51"/>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irrored Rectangles 2">
  <p:cSld name="TITLE_AND_BODY_4">
    <p:spTree>
      <p:nvGrpSpPr>
        <p:cNvPr id="1" name="Shape 197"/>
        <p:cNvGrpSpPr/>
        <p:nvPr/>
      </p:nvGrpSpPr>
      <p:grpSpPr>
        <a:xfrm>
          <a:off x="0" y="0"/>
          <a:ext cx="0" cy="0"/>
          <a:chOff x="0" y="0"/>
          <a:chExt cx="0" cy="0"/>
        </a:xfrm>
      </p:grpSpPr>
      <p:pic>
        <p:nvPicPr>
          <p:cNvPr id="198" name="Google Shape;198;p52"/>
          <p:cNvPicPr preferRelativeResize="0"/>
          <p:nvPr/>
        </p:nvPicPr>
        <p:blipFill>
          <a:blip r:embed="rId2">
            <a:alphaModFix/>
          </a:blip>
          <a:stretch>
            <a:fillRect/>
          </a:stretch>
        </p:blipFill>
        <p:spPr>
          <a:xfrm>
            <a:off x="0" y="2026864"/>
            <a:ext cx="9144000" cy="3116586"/>
          </a:xfrm>
          <a:prstGeom prst="rect">
            <a:avLst/>
          </a:prstGeom>
          <a:noFill/>
          <a:ln>
            <a:noFill/>
          </a:ln>
        </p:spPr>
      </p:pic>
      <p:sp>
        <p:nvSpPr>
          <p:cNvPr id="199" name="Google Shape;199;p52"/>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52"/>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irrored Rectangles 1">
  <p:cSld name="TITLE_AND_BODY_3">
    <p:spTree>
      <p:nvGrpSpPr>
        <p:cNvPr id="1" name="Shape 201"/>
        <p:cNvGrpSpPr/>
        <p:nvPr/>
      </p:nvGrpSpPr>
      <p:grpSpPr>
        <a:xfrm>
          <a:off x="0" y="0"/>
          <a:ext cx="0" cy="0"/>
          <a:chOff x="0" y="0"/>
          <a:chExt cx="0" cy="0"/>
        </a:xfrm>
      </p:grpSpPr>
      <p:sp>
        <p:nvSpPr>
          <p:cNvPr id="202" name="Google Shape;202;p53"/>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203" name="Google Shape;203;p53"/>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04" name="Google Shape;204;p53"/>
          <p:cNvPicPr preferRelativeResize="0"/>
          <p:nvPr/>
        </p:nvPicPr>
        <p:blipFill>
          <a:blip r:embed="rId2">
            <a:alphaModFix/>
          </a:blip>
          <a:stretch>
            <a:fillRect/>
          </a:stretch>
        </p:blipFill>
        <p:spPr>
          <a:xfrm>
            <a:off x="7899077" y="0"/>
            <a:ext cx="1244923" cy="5143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_2_1_1">
    <p:bg>
      <p:bgPr>
        <a:solidFill>
          <a:schemeClr val="dk1"/>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6"/>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pic>
        <p:nvPicPr>
          <p:cNvPr id="30" name="Google Shape;30;p6"/>
          <p:cNvPicPr preferRelativeResize="0"/>
          <p:nvPr/>
        </p:nvPicPr>
        <p:blipFill rotWithShape="1">
          <a:blip r:embed="rId3">
            <a:alphaModFix/>
          </a:blip>
          <a:srcRect/>
          <a:stretch/>
        </p:blipFill>
        <p:spPr>
          <a:xfrm>
            <a:off x="3943129" y="1"/>
            <a:ext cx="5364647" cy="5143499"/>
          </a:xfrm>
          <a:prstGeom prst="rect">
            <a:avLst/>
          </a:prstGeom>
          <a:noFill/>
          <a:ln>
            <a:noFill/>
          </a:ln>
        </p:spPr>
      </p:pic>
      <p:sp>
        <p:nvSpPr>
          <p:cNvPr id="31" name="Google Shape;31;p6"/>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205"/>
        <p:cNvGrpSpPr/>
        <p:nvPr/>
      </p:nvGrpSpPr>
      <p:grpSpPr>
        <a:xfrm>
          <a:off x="0" y="0"/>
          <a:ext cx="0" cy="0"/>
          <a:chOff x="0" y="0"/>
          <a:chExt cx="0" cy="0"/>
        </a:xfrm>
      </p:grpSpPr>
      <p:sp>
        <p:nvSpPr>
          <p:cNvPr id="206" name="Google Shape;206;p54"/>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4"/>
          <p:cNvSpPr txBox="1"/>
          <p:nvPr/>
        </p:nvSpPr>
        <p:spPr>
          <a:xfrm>
            <a:off x="8374884" y="470445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sz="600">
                <a:solidFill>
                  <a:schemeClr val="dk2"/>
                </a:solidFill>
                <a:latin typeface="DM Sans"/>
                <a:ea typeface="DM Sans"/>
                <a:cs typeface="DM Sans"/>
                <a:sym typeface="DM Sans"/>
              </a:rPr>
              <a:t>‹#›</a:t>
            </a:fld>
            <a:endParaRPr sz="600">
              <a:solidFill>
                <a:schemeClr val="dk2"/>
              </a:solidFill>
              <a:latin typeface="DM Sans"/>
              <a:ea typeface="DM Sans"/>
              <a:cs typeface="DM Sans"/>
              <a:sym typeface="DM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plit">
  <p:cSld name="SECTION_TITLE_AND_DESCRIPTION">
    <p:spTree>
      <p:nvGrpSpPr>
        <p:cNvPr id="1" name="Shape 208"/>
        <p:cNvGrpSpPr/>
        <p:nvPr/>
      </p:nvGrpSpPr>
      <p:grpSpPr>
        <a:xfrm>
          <a:off x="0" y="0"/>
          <a:ext cx="0" cy="0"/>
          <a:chOff x="0" y="0"/>
          <a:chExt cx="0" cy="0"/>
        </a:xfrm>
      </p:grpSpPr>
      <p:sp>
        <p:nvSpPr>
          <p:cNvPr id="209" name="Google Shape;209;p55"/>
          <p:cNvSpPr/>
          <p:nvPr/>
        </p:nvSpPr>
        <p:spPr>
          <a:xfrm>
            <a:off x="0" y="-125"/>
            <a:ext cx="3664800" cy="51435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5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llustration 1">
  <p:cSld name="SECTION_TITLE_AND_DESCRIPTION_1">
    <p:spTree>
      <p:nvGrpSpPr>
        <p:cNvPr id="1" name="Shape 212"/>
        <p:cNvGrpSpPr/>
        <p:nvPr/>
      </p:nvGrpSpPr>
      <p:grpSpPr>
        <a:xfrm>
          <a:off x="0" y="0"/>
          <a:ext cx="0" cy="0"/>
          <a:chOff x="0" y="0"/>
          <a:chExt cx="0" cy="0"/>
        </a:xfrm>
      </p:grpSpPr>
      <p:sp>
        <p:nvSpPr>
          <p:cNvPr id="213" name="Google Shape;213;p56"/>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4" name="Google Shape;214;p56"/>
          <p:cNvPicPr preferRelativeResize="0"/>
          <p:nvPr/>
        </p:nvPicPr>
        <p:blipFill rotWithShape="1">
          <a:blip r:embed="rId2">
            <a:alphaModFix/>
          </a:blip>
          <a:srcRect l="6900" r="4636"/>
          <a:stretch/>
        </p:blipFill>
        <p:spPr>
          <a:xfrm>
            <a:off x="4637875" y="692300"/>
            <a:ext cx="4276726" cy="35503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 You" type="blank">
  <p:cSld name="BLANK">
    <p:bg>
      <p:bgPr>
        <a:solidFill>
          <a:srgbClr val="803663"/>
        </a:solidFill>
        <a:effectLst/>
      </p:bgPr>
    </p:bg>
    <p:spTree>
      <p:nvGrpSpPr>
        <p:cNvPr id="1" name="Shape 215"/>
        <p:cNvGrpSpPr/>
        <p:nvPr/>
      </p:nvGrpSpPr>
      <p:grpSpPr>
        <a:xfrm>
          <a:off x="0" y="0"/>
          <a:ext cx="0" cy="0"/>
          <a:chOff x="0" y="0"/>
          <a:chExt cx="0" cy="0"/>
        </a:xfrm>
      </p:grpSpPr>
      <p:pic>
        <p:nvPicPr>
          <p:cNvPr id="216" name="Google Shape;216;p57"/>
          <p:cNvPicPr preferRelativeResize="0"/>
          <p:nvPr/>
        </p:nvPicPr>
        <p:blipFill rotWithShape="1">
          <a:blip r:embed="rId2">
            <a:alphaModFix/>
          </a:blip>
          <a:srcRect t="4129" b="4120"/>
          <a:stretch/>
        </p:blipFill>
        <p:spPr>
          <a:xfrm>
            <a:off x="225475" y="234475"/>
            <a:ext cx="1263299" cy="534825"/>
          </a:xfrm>
          <a:prstGeom prst="rect">
            <a:avLst/>
          </a:prstGeom>
          <a:noFill/>
          <a:ln>
            <a:noFill/>
          </a:ln>
        </p:spPr>
      </p:pic>
      <p:sp>
        <p:nvSpPr>
          <p:cNvPr id="217" name="Google Shape;217;p57"/>
          <p:cNvSpPr txBox="1"/>
          <p:nvPr/>
        </p:nvSpPr>
        <p:spPr>
          <a:xfrm>
            <a:off x="225475" y="2187000"/>
            <a:ext cx="5074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BF8F1"/>
                </a:solidFill>
                <a:latin typeface="Petrona"/>
                <a:ea typeface="Petrona"/>
                <a:cs typeface="Petrona"/>
                <a:sym typeface="Petrona"/>
              </a:rPr>
              <a:t>Thank you!</a:t>
            </a:r>
            <a:endParaRPr sz="3800">
              <a:solidFill>
                <a:srgbClr val="FBF8F1"/>
              </a:solidFill>
              <a:latin typeface="Petrona"/>
              <a:ea typeface="Petrona"/>
              <a:cs typeface="Petrona"/>
              <a:sym typeface="Petrona"/>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1">
  <p:cSld name="TITLE_1_3">
    <p:spTree>
      <p:nvGrpSpPr>
        <p:cNvPr id="1" name="Shape 218"/>
        <p:cNvGrpSpPr/>
        <p:nvPr/>
      </p:nvGrpSpPr>
      <p:grpSpPr>
        <a:xfrm>
          <a:off x="0" y="0"/>
          <a:ext cx="0" cy="0"/>
          <a:chOff x="0" y="0"/>
          <a:chExt cx="0" cy="0"/>
        </a:xfrm>
      </p:grpSpPr>
      <p:sp>
        <p:nvSpPr>
          <p:cNvPr id="219" name="Google Shape;21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3">
  <p:cSld name="TITLE_2_2">
    <p:bg>
      <p:bgPr>
        <a:solidFill>
          <a:srgbClr val="FBF8F1"/>
        </a:solidFill>
        <a:effectLst/>
      </p:bgPr>
    </p:bg>
    <p:spTree>
      <p:nvGrpSpPr>
        <p:cNvPr id="1" name="Shape 220"/>
        <p:cNvGrpSpPr/>
        <p:nvPr/>
      </p:nvGrpSpPr>
      <p:grpSpPr>
        <a:xfrm>
          <a:off x="0" y="0"/>
          <a:ext cx="0" cy="0"/>
          <a:chOff x="0" y="0"/>
          <a:chExt cx="0" cy="0"/>
        </a:xfrm>
      </p:grpSpPr>
      <p:sp>
        <p:nvSpPr>
          <p:cNvPr id="221" name="Google Shape;221;p5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2" name="Google Shape;222;p59"/>
          <p:cNvPicPr preferRelativeResize="0"/>
          <p:nvPr/>
        </p:nvPicPr>
        <p:blipFill>
          <a:blip r:embed="rId2">
            <a:alphaModFix/>
          </a:blip>
          <a:stretch>
            <a:fillRect/>
          </a:stretch>
        </p:blipFill>
        <p:spPr>
          <a:xfrm flipH="1">
            <a:off x="5" y="0"/>
            <a:ext cx="4856840" cy="5143501"/>
          </a:xfrm>
          <a:prstGeom prst="rect">
            <a:avLst/>
          </a:prstGeom>
          <a:noFill/>
          <a:ln>
            <a:noFill/>
          </a:ln>
        </p:spPr>
      </p:pic>
      <p:pic>
        <p:nvPicPr>
          <p:cNvPr id="223" name="Google Shape;223;p59"/>
          <p:cNvPicPr preferRelativeResize="0"/>
          <p:nvPr/>
        </p:nvPicPr>
        <p:blipFill>
          <a:blip r:embed="rId3">
            <a:alphaModFix/>
          </a:blip>
          <a:stretch>
            <a:fillRect/>
          </a:stretch>
        </p:blipFill>
        <p:spPr>
          <a:xfrm>
            <a:off x="225475" y="234475"/>
            <a:ext cx="1263300" cy="534825"/>
          </a:xfrm>
          <a:prstGeom prst="rect">
            <a:avLst/>
          </a:prstGeom>
          <a:noFill/>
          <a:ln>
            <a:noFill/>
          </a:ln>
        </p:spPr>
      </p:pic>
      <p:pic>
        <p:nvPicPr>
          <p:cNvPr id="224" name="Google Shape;224;p59"/>
          <p:cNvPicPr preferRelativeResize="0"/>
          <p:nvPr/>
        </p:nvPicPr>
        <p:blipFill>
          <a:blip r:embed="rId4">
            <a:alphaModFix/>
          </a:blip>
          <a:stretch>
            <a:fillRect/>
          </a:stretch>
        </p:blipFill>
        <p:spPr>
          <a:xfrm>
            <a:off x="4579400" y="947724"/>
            <a:ext cx="4254474" cy="3022573"/>
          </a:xfrm>
          <a:prstGeom prst="rect">
            <a:avLst/>
          </a:prstGeom>
          <a:noFill/>
          <a:ln>
            <a:noFill/>
          </a:ln>
        </p:spPr>
      </p:pic>
      <p:sp>
        <p:nvSpPr>
          <p:cNvPr id="225" name="Google Shape;225;p59"/>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3">
  <p:cSld name="TITLE_AND_BODY_3_1">
    <p:spTree>
      <p:nvGrpSpPr>
        <p:cNvPr id="1" name="Shape 226"/>
        <p:cNvGrpSpPr/>
        <p:nvPr/>
      </p:nvGrpSpPr>
      <p:grpSpPr>
        <a:xfrm>
          <a:off x="0" y="0"/>
          <a:ext cx="0" cy="0"/>
          <a:chOff x="0" y="0"/>
          <a:chExt cx="0" cy="0"/>
        </a:xfrm>
      </p:grpSpPr>
      <p:sp>
        <p:nvSpPr>
          <p:cNvPr id="227" name="Google Shape;227;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28"/>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232"/>
        <p:cNvGrpSpPr/>
        <p:nvPr/>
      </p:nvGrpSpPr>
      <p:grpSpPr>
        <a:xfrm>
          <a:off x="0" y="0"/>
          <a:ext cx="0" cy="0"/>
          <a:chOff x="0" y="0"/>
          <a:chExt cx="0" cy="0"/>
        </a:xfrm>
      </p:grpSpPr>
      <p:sp>
        <p:nvSpPr>
          <p:cNvPr id="233" name="Google Shape;233;p63"/>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4" name="Google Shape;234;p63"/>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235" name="Google Shape;235;p63"/>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236"/>
        <p:cNvGrpSpPr/>
        <p:nvPr/>
      </p:nvGrpSpPr>
      <p:grpSpPr>
        <a:xfrm>
          <a:off x="0" y="0"/>
          <a:ext cx="0" cy="0"/>
          <a:chOff x="0" y="0"/>
          <a:chExt cx="0" cy="0"/>
        </a:xfrm>
      </p:grpSpPr>
      <p:sp>
        <p:nvSpPr>
          <p:cNvPr id="237" name="Google Shape;237;p64"/>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238" name="Google Shape;238;p64"/>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6">
  <p:cSld name="TITLE_2_1_1_1">
    <p:bg>
      <p:bgPr>
        <a:solidFill>
          <a:schemeClr val="dk1"/>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7"/>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sp>
        <p:nvSpPr>
          <p:cNvPr id="35" name="Google Shape;35;p7"/>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pic>
        <p:nvPicPr>
          <p:cNvPr id="36" name="Google Shape;36;p7"/>
          <p:cNvPicPr preferRelativeResize="0"/>
          <p:nvPr/>
        </p:nvPicPr>
        <p:blipFill>
          <a:blip r:embed="rId3">
            <a:alphaModFix/>
          </a:blip>
          <a:stretch>
            <a:fillRect/>
          </a:stretch>
        </p:blipFill>
        <p:spPr>
          <a:xfrm>
            <a:off x="4924417" y="0"/>
            <a:ext cx="4219584" cy="51435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p:cSld name="TITLE_1_3">
    <p:spTree>
      <p:nvGrpSpPr>
        <p:cNvPr id="1" name="Shape 239"/>
        <p:cNvGrpSpPr/>
        <p:nvPr/>
      </p:nvGrpSpPr>
      <p:grpSpPr>
        <a:xfrm>
          <a:off x="0" y="0"/>
          <a:ext cx="0" cy="0"/>
          <a:chOff x="0" y="0"/>
          <a:chExt cx="0" cy="0"/>
        </a:xfrm>
      </p:grpSpPr>
      <p:sp>
        <p:nvSpPr>
          <p:cNvPr id="240" name="Google Shape;24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71132"/>
        </a:solidFill>
        <a:effectLst/>
      </p:bgPr>
    </p:bg>
    <p:spTree>
      <p:nvGrpSpPr>
        <p:cNvPr id="1" name="Shape 241"/>
        <p:cNvGrpSpPr/>
        <p:nvPr/>
      </p:nvGrpSpPr>
      <p:grpSpPr>
        <a:xfrm>
          <a:off x="0" y="0"/>
          <a:ext cx="0" cy="0"/>
          <a:chOff x="0" y="0"/>
          <a:chExt cx="0" cy="0"/>
        </a:xfrm>
      </p:grpSpPr>
      <p:sp>
        <p:nvSpPr>
          <p:cNvPr id="242" name="Google Shape;242;p66"/>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66"/>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FBF8F1"/>
                </a:solidFill>
                <a:latin typeface="DM Sans Medium"/>
                <a:ea typeface="DM Sans Medium"/>
                <a:cs typeface="DM Sans Medium"/>
                <a:sym typeface="DM Sans Medium"/>
              </a:rPr>
              <a:t>© 2024 Thyme Care, Inc - Proprietary &amp; Confidential</a:t>
            </a:r>
            <a:endParaRPr sz="600">
              <a:solidFill>
                <a:srgbClr val="FBF8F1"/>
              </a:solidFill>
              <a:latin typeface="DM Sans Medium"/>
              <a:ea typeface="DM Sans Medium"/>
              <a:cs typeface="DM Sans Medium"/>
              <a:sym typeface="DM Sans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244"/>
        <p:cNvGrpSpPr/>
        <p:nvPr/>
      </p:nvGrpSpPr>
      <p:grpSpPr>
        <a:xfrm>
          <a:off x="0" y="0"/>
          <a:ext cx="0" cy="0"/>
          <a:chOff x="0" y="0"/>
          <a:chExt cx="0" cy="0"/>
        </a:xfrm>
      </p:grpSpPr>
      <p:sp>
        <p:nvSpPr>
          <p:cNvPr id="245" name="Google Shape;245;p67"/>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67"/>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250"/>
        <p:cNvGrpSpPr/>
        <p:nvPr/>
      </p:nvGrpSpPr>
      <p:grpSpPr>
        <a:xfrm>
          <a:off x="0" y="0"/>
          <a:ext cx="0" cy="0"/>
          <a:chOff x="0" y="0"/>
          <a:chExt cx="0" cy="0"/>
        </a:xfrm>
      </p:grpSpPr>
      <p:sp>
        <p:nvSpPr>
          <p:cNvPr id="251" name="Google Shape;251;p6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52" name="Google Shape;252;p69"/>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253" name="Google Shape;253;p69"/>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FBF8F1"/>
        </a:solidFill>
        <a:effectLst/>
      </p:bgPr>
    </p:bg>
    <p:spTree>
      <p:nvGrpSpPr>
        <p:cNvPr id="1" name="Shape 254"/>
        <p:cNvGrpSpPr/>
        <p:nvPr/>
      </p:nvGrpSpPr>
      <p:grpSpPr>
        <a:xfrm>
          <a:off x="0" y="0"/>
          <a:ext cx="0" cy="0"/>
          <a:chOff x="0" y="0"/>
          <a:chExt cx="0" cy="0"/>
        </a:xfrm>
      </p:grpSpPr>
      <p:sp>
        <p:nvSpPr>
          <p:cNvPr id="255" name="Google Shape;255;p70"/>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56" name="Google Shape;256;p70"/>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257" name="Google Shape;257;p70"/>
          <p:cNvPicPr preferRelativeResize="0"/>
          <p:nvPr/>
        </p:nvPicPr>
        <p:blipFill>
          <a:blip r:embed="rId3">
            <a:alphaModFix/>
          </a:blip>
          <a:stretch>
            <a:fillRect/>
          </a:stretch>
        </p:blipFill>
        <p:spPr>
          <a:xfrm>
            <a:off x="3930979" y="1"/>
            <a:ext cx="5364647" cy="51434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3">
  <p:cSld name="TITLE_2_2">
    <p:bg>
      <p:bgPr>
        <a:solidFill>
          <a:srgbClr val="FBF8F1"/>
        </a:solidFill>
        <a:effectLst/>
      </p:bgPr>
    </p:bg>
    <p:spTree>
      <p:nvGrpSpPr>
        <p:cNvPr id="1" name="Shape 258"/>
        <p:cNvGrpSpPr/>
        <p:nvPr/>
      </p:nvGrpSpPr>
      <p:grpSpPr>
        <a:xfrm>
          <a:off x="0" y="0"/>
          <a:ext cx="0" cy="0"/>
          <a:chOff x="0" y="0"/>
          <a:chExt cx="0" cy="0"/>
        </a:xfrm>
      </p:grpSpPr>
      <p:sp>
        <p:nvSpPr>
          <p:cNvPr id="259" name="Google Shape;259;p71"/>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60" name="Google Shape;260;p71"/>
          <p:cNvPicPr preferRelativeResize="0"/>
          <p:nvPr/>
        </p:nvPicPr>
        <p:blipFill>
          <a:blip r:embed="rId2">
            <a:alphaModFix/>
          </a:blip>
          <a:stretch>
            <a:fillRect/>
          </a:stretch>
        </p:blipFill>
        <p:spPr>
          <a:xfrm flipH="1">
            <a:off x="5" y="0"/>
            <a:ext cx="4856840" cy="5143501"/>
          </a:xfrm>
          <a:prstGeom prst="rect">
            <a:avLst/>
          </a:prstGeom>
          <a:noFill/>
          <a:ln>
            <a:noFill/>
          </a:ln>
        </p:spPr>
      </p:pic>
      <p:pic>
        <p:nvPicPr>
          <p:cNvPr id="261" name="Google Shape;261;p71"/>
          <p:cNvPicPr preferRelativeResize="0"/>
          <p:nvPr/>
        </p:nvPicPr>
        <p:blipFill>
          <a:blip r:embed="rId3">
            <a:alphaModFix/>
          </a:blip>
          <a:stretch>
            <a:fillRect/>
          </a:stretch>
        </p:blipFill>
        <p:spPr>
          <a:xfrm>
            <a:off x="225475" y="234475"/>
            <a:ext cx="1263300" cy="534825"/>
          </a:xfrm>
          <a:prstGeom prst="rect">
            <a:avLst/>
          </a:prstGeom>
          <a:noFill/>
          <a:ln>
            <a:noFill/>
          </a:ln>
        </p:spPr>
      </p:pic>
      <p:pic>
        <p:nvPicPr>
          <p:cNvPr id="262" name="Google Shape;262;p71"/>
          <p:cNvPicPr preferRelativeResize="0"/>
          <p:nvPr/>
        </p:nvPicPr>
        <p:blipFill>
          <a:blip r:embed="rId4">
            <a:alphaModFix/>
          </a:blip>
          <a:stretch>
            <a:fillRect/>
          </a:stretch>
        </p:blipFill>
        <p:spPr>
          <a:xfrm>
            <a:off x="4579400" y="947724"/>
            <a:ext cx="4254474" cy="302257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4">
  <p:cSld name="TITLE_2_1">
    <p:bg>
      <p:bgPr>
        <a:solidFill>
          <a:schemeClr val="dk1"/>
        </a:solidFill>
        <a:effectLst/>
      </p:bgPr>
    </p:bg>
    <p:spTree>
      <p:nvGrpSpPr>
        <p:cNvPr id="1" name="Shape 263"/>
        <p:cNvGrpSpPr/>
        <p:nvPr/>
      </p:nvGrpSpPr>
      <p:grpSpPr>
        <a:xfrm>
          <a:off x="0" y="0"/>
          <a:ext cx="0" cy="0"/>
          <a:chOff x="0" y="0"/>
          <a:chExt cx="0" cy="0"/>
        </a:xfrm>
      </p:grpSpPr>
      <p:sp>
        <p:nvSpPr>
          <p:cNvPr id="264" name="Google Shape;264;p72"/>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65" name="Google Shape;265;p72"/>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pic>
        <p:nvPicPr>
          <p:cNvPr id="266" name="Google Shape;266;p72"/>
          <p:cNvPicPr preferRelativeResize="0"/>
          <p:nvPr/>
        </p:nvPicPr>
        <p:blipFill rotWithShape="1">
          <a:blip r:embed="rId3">
            <a:alphaModFix/>
          </a:blip>
          <a:srcRect/>
          <a:stretch/>
        </p:blipFill>
        <p:spPr>
          <a:xfrm>
            <a:off x="3943129" y="1"/>
            <a:ext cx="5364647" cy="5143499"/>
          </a:xfrm>
          <a:prstGeom prst="rect">
            <a:avLst/>
          </a:prstGeom>
          <a:noFill/>
          <a:ln>
            <a:noFill/>
          </a:ln>
        </p:spPr>
      </p:pic>
      <p:sp>
        <p:nvSpPr>
          <p:cNvPr id="267" name="Google Shape;267;p72"/>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2024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5">
  <p:cSld name="TITLE_2_1_1">
    <p:bg>
      <p:bgPr>
        <a:solidFill>
          <a:schemeClr val="dk1"/>
        </a:solidFill>
        <a:effectLst/>
      </p:bgPr>
    </p:bg>
    <p:spTree>
      <p:nvGrpSpPr>
        <p:cNvPr id="1" name="Shape 268"/>
        <p:cNvGrpSpPr/>
        <p:nvPr/>
      </p:nvGrpSpPr>
      <p:grpSpPr>
        <a:xfrm>
          <a:off x="0" y="0"/>
          <a:ext cx="0" cy="0"/>
          <a:chOff x="0" y="0"/>
          <a:chExt cx="0" cy="0"/>
        </a:xfrm>
      </p:grpSpPr>
      <p:sp>
        <p:nvSpPr>
          <p:cNvPr id="269" name="Google Shape;269;p73"/>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70" name="Google Shape;270;p73"/>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pic>
        <p:nvPicPr>
          <p:cNvPr id="271" name="Google Shape;271;p73"/>
          <p:cNvPicPr preferRelativeResize="0"/>
          <p:nvPr/>
        </p:nvPicPr>
        <p:blipFill rotWithShape="1">
          <a:blip r:embed="rId3">
            <a:alphaModFix/>
          </a:blip>
          <a:srcRect/>
          <a:stretch/>
        </p:blipFill>
        <p:spPr>
          <a:xfrm>
            <a:off x="3943129" y="1"/>
            <a:ext cx="5364647" cy="5143499"/>
          </a:xfrm>
          <a:prstGeom prst="rect">
            <a:avLst/>
          </a:prstGeom>
          <a:noFill/>
          <a:ln>
            <a:noFill/>
          </a:ln>
        </p:spPr>
      </p:pic>
      <p:sp>
        <p:nvSpPr>
          <p:cNvPr id="272" name="Google Shape;272;p73"/>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2024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6">
  <p:cSld name="TITLE_2_1_1_1">
    <p:bg>
      <p:bgPr>
        <a:solidFill>
          <a:schemeClr val="dk1"/>
        </a:solidFill>
        <a:effectLst/>
      </p:bgPr>
    </p:bg>
    <p:spTree>
      <p:nvGrpSpPr>
        <p:cNvPr id="1" name="Shape 273"/>
        <p:cNvGrpSpPr/>
        <p:nvPr/>
      </p:nvGrpSpPr>
      <p:grpSpPr>
        <a:xfrm>
          <a:off x="0" y="0"/>
          <a:ext cx="0" cy="0"/>
          <a:chOff x="0" y="0"/>
          <a:chExt cx="0" cy="0"/>
        </a:xfrm>
      </p:grpSpPr>
      <p:sp>
        <p:nvSpPr>
          <p:cNvPr id="274" name="Google Shape;274;p74"/>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75" name="Google Shape;275;p74"/>
          <p:cNvPicPr preferRelativeResize="0"/>
          <p:nvPr/>
        </p:nvPicPr>
        <p:blipFill rotWithShape="1">
          <a:blip r:embed="rId2">
            <a:alphaModFix/>
          </a:blip>
          <a:srcRect l="288" r="288"/>
          <a:stretch/>
        </p:blipFill>
        <p:spPr>
          <a:xfrm>
            <a:off x="225475" y="234475"/>
            <a:ext cx="1263299" cy="534826"/>
          </a:xfrm>
          <a:prstGeom prst="rect">
            <a:avLst/>
          </a:prstGeom>
          <a:noFill/>
          <a:ln>
            <a:noFill/>
          </a:ln>
        </p:spPr>
      </p:pic>
      <p:sp>
        <p:nvSpPr>
          <p:cNvPr id="276" name="Google Shape;276;p74"/>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2024 Thyme Care, Inc - Proprietary &amp; Confidential</a:t>
            </a:r>
            <a:endParaRPr sz="600">
              <a:solidFill>
                <a:schemeClr val="lt1"/>
              </a:solidFill>
              <a:latin typeface="DM Sans Medium"/>
              <a:ea typeface="DM Sans Medium"/>
              <a:cs typeface="DM Sans Medium"/>
              <a:sym typeface="DM Sans Medium"/>
            </a:endParaRPr>
          </a:p>
        </p:txBody>
      </p:sp>
      <p:pic>
        <p:nvPicPr>
          <p:cNvPr id="277" name="Google Shape;277;p74"/>
          <p:cNvPicPr preferRelativeResize="0"/>
          <p:nvPr/>
        </p:nvPicPr>
        <p:blipFill>
          <a:blip r:embed="rId3">
            <a:alphaModFix/>
          </a:blip>
          <a:stretch>
            <a:fillRect/>
          </a:stretch>
        </p:blipFill>
        <p:spPr>
          <a:xfrm>
            <a:off x="4924417" y="0"/>
            <a:ext cx="4219584" cy="51435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irrored Rectangles 2">
  <p:cSld name="TITLE_AND_BODY_4">
    <p:spTree>
      <p:nvGrpSpPr>
        <p:cNvPr id="1" name="Shape 284"/>
        <p:cNvGrpSpPr/>
        <p:nvPr/>
      </p:nvGrpSpPr>
      <p:grpSpPr>
        <a:xfrm>
          <a:off x="0" y="0"/>
          <a:ext cx="0" cy="0"/>
          <a:chOff x="0" y="0"/>
          <a:chExt cx="0" cy="0"/>
        </a:xfrm>
      </p:grpSpPr>
      <p:pic>
        <p:nvPicPr>
          <p:cNvPr id="285" name="Google Shape;285;p77"/>
          <p:cNvPicPr preferRelativeResize="0"/>
          <p:nvPr/>
        </p:nvPicPr>
        <p:blipFill>
          <a:blip r:embed="rId2">
            <a:alphaModFix/>
          </a:blip>
          <a:stretch>
            <a:fillRect/>
          </a:stretch>
        </p:blipFill>
        <p:spPr>
          <a:xfrm>
            <a:off x="0" y="2026864"/>
            <a:ext cx="9144000" cy="3116586"/>
          </a:xfrm>
          <a:prstGeom prst="rect">
            <a:avLst/>
          </a:prstGeom>
          <a:noFill/>
          <a:ln>
            <a:noFill/>
          </a:ln>
        </p:spPr>
      </p:pic>
      <p:sp>
        <p:nvSpPr>
          <p:cNvPr id="286" name="Google Shape;286;p77"/>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sz="600">
                <a:solidFill>
                  <a:srgbClr val="FBF8F1"/>
                </a:solidFill>
              </a:defRPr>
            </a:lvl1pPr>
            <a:lvl2pPr lvl="1">
              <a:buNone/>
              <a:defRPr sz="600">
                <a:solidFill>
                  <a:srgbClr val="FBF8F1"/>
                </a:solidFill>
              </a:defRPr>
            </a:lvl2pPr>
            <a:lvl3pPr lvl="2">
              <a:buNone/>
              <a:defRPr sz="600">
                <a:solidFill>
                  <a:srgbClr val="FBF8F1"/>
                </a:solidFill>
              </a:defRPr>
            </a:lvl3pPr>
            <a:lvl4pPr lvl="3">
              <a:buNone/>
              <a:defRPr sz="600">
                <a:solidFill>
                  <a:srgbClr val="FBF8F1"/>
                </a:solidFill>
              </a:defRPr>
            </a:lvl4pPr>
            <a:lvl5pPr lvl="4">
              <a:buNone/>
              <a:defRPr sz="600">
                <a:solidFill>
                  <a:srgbClr val="FBF8F1"/>
                </a:solidFill>
              </a:defRPr>
            </a:lvl5pPr>
            <a:lvl6pPr lvl="5">
              <a:buNone/>
              <a:defRPr sz="600">
                <a:solidFill>
                  <a:srgbClr val="FBF8F1"/>
                </a:solidFill>
              </a:defRPr>
            </a:lvl6pPr>
            <a:lvl7pPr lvl="6">
              <a:buNone/>
              <a:defRPr sz="600">
                <a:solidFill>
                  <a:srgbClr val="FBF8F1"/>
                </a:solidFill>
              </a:defRPr>
            </a:lvl7pPr>
            <a:lvl8pPr lvl="7">
              <a:buNone/>
              <a:defRPr sz="600">
                <a:solidFill>
                  <a:srgbClr val="FBF8F1"/>
                </a:solidFill>
              </a:defRPr>
            </a:lvl8pPr>
            <a:lvl9pPr lvl="8">
              <a:buNone/>
              <a:defRPr sz="600">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287" name="Google Shape;287;p77"/>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2024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71132"/>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8"/>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irrored Rectangles 1">
  <p:cSld name="TITLE_AND_BODY_3">
    <p:spTree>
      <p:nvGrpSpPr>
        <p:cNvPr id="1" name="Shape 288"/>
        <p:cNvGrpSpPr/>
        <p:nvPr/>
      </p:nvGrpSpPr>
      <p:grpSpPr>
        <a:xfrm>
          <a:off x="0" y="0"/>
          <a:ext cx="0" cy="0"/>
          <a:chOff x="0" y="0"/>
          <a:chExt cx="0" cy="0"/>
        </a:xfrm>
      </p:grpSpPr>
      <p:sp>
        <p:nvSpPr>
          <p:cNvPr id="289" name="Google Shape;289;p78"/>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400" b="1">
              <a:solidFill>
                <a:srgbClr val="471132"/>
              </a:solidFill>
              <a:latin typeface="DM Sans"/>
              <a:ea typeface="DM Sans"/>
              <a:cs typeface="DM Sans"/>
              <a:sym typeface="DM Sans"/>
            </a:endParaRPr>
          </a:p>
        </p:txBody>
      </p:sp>
      <p:sp>
        <p:nvSpPr>
          <p:cNvPr id="290" name="Google Shape;290;p78"/>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91" name="Google Shape;291;p78"/>
          <p:cNvPicPr preferRelativeResize="0"/>
          <p:nvPr/>
        </p:nvPicPr>
        <p:blipFill>
          <a:blip r:embed="rId2">
            <a:alphaModFix/>
          </a:blip>
          <a:stretch>
            <a:fillRect/>
          </a:stretch>
        </p:blipFill>
        <p:spPr>
          <a:xfrm>
            <a:off x="7899077" y="0"/>
            <a:ext cx="1244923" cy="51434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hoto 1">
  <p:cSld name="TITLE_AND_BODY_2">
    <p:spTree>
      <p:nvGrpSpPr>
        <p:cNvPr id="1" name="Shape 292"/>
        <p:cNvGrpSpPr/>
        <p:nvPr/>
      </p:nvGrpSpPr>
      <p:grpSpPr>
        <a:xfrm>
          <a:off x="0" y="0"/>
          <a:ext cx="0" cy="0"/>
          <a:chOff x="0" y="0"/>
          <a:chExt cx="0" cy="0"/>
        </a:xfrm>
      </p:grpSpPr>
      <p:sp>
        <p:nvSpPr>
          <p:cNvPr id="293" name="Google Shape;293;p79"/>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400" b="1">
              <a:solidFill>
                <a:srgbClr val="471132"/>
              </a:solidFill>
              <a:latin typeface="DM Sans"/>
              <a:ea typeface="DM Sans"/>
              <a:cs typeface="DM Sans"/>
              <a:sym typeface="DM Sans"/>
            </a:endParaRPr>
          </a:p>
        </p:txBody>
      </p:sp>
      <p:sp>
        <p:nvSpPr>
          <p:cNvPr id="294" name="Google Shape;294;p79"/>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295" name="Google Shape;295;p79"/>
          <p:cNvPicPr preferRelativeResize="0"/>
          <p:nvPr/>
        </p:nvPicPr>
        <p:blipFill rotWithShape="1">
          <a:blip r:embed="rId2">
            <a:alphaModFix/>
          </a:blip>
          <a:srcRect l="28829" r="27792"/>
          <a:stretch/>
        </p:blipFill>
        <p:spPr>
          <a:xfrm>
            <a:off x="5796225" y="0"/>
            <a:ext cx="3347773" cy="514350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296"/>
        <p:cNvGrpSpPr/>
        <p:nvPr/>
      </p:nvGrpSpPr>
      <p:grpSpPr>
        <a:xfrm>
          <a:off x="0" y="0"/>
          <a:ext cx="0" cy="0"/>
          <a:chOff x="0" y="0"/>
          <a:chExt cx="0" cy="0"/>
        </a:xfrm>
      </p:grpSpPr>
      <p:sp>
        <p:nvSpPr>
          <p:cNvPr id="297" name="Google Shape;297;p80"/>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sp>
        <p:nvSpPr>
          <p:cNvPr id="298" name="Google Shape;298;p80"/>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plit">
  <p:cSld name="SECTION_TITLE_AND_DESCRIPTION">
    <p:spTree>
      <p:nvGrpSpPr>
        <p:cNvPr id="1" name="Shape 299"/>
        <p:cNvGrpSpPr/>
        <p:nvPr/>
      </p:nvGrpSpPr>
      <p:grpSpPr>
        <a:xfrm>
          <a:off x="0" y="0"/>
          <a:ext cx="0" cy="0"/>
          <a:chOff x="0" y="0"/>
          <a:chExt cx="0" cy="0"/>
        </a:xfrm>
      </p:grpSpPr>
      <p:sp>
        <p:nvSpPr>
          <p:cNvPr id="300" name="Google Shape;300;p81"/>
          <p:cNvSpPr/>
          <p:nvPr/>
        </p:nvSpPr>
        <p:spPr>
          <a:xfrm>
            <a:off x="0" y="-125"/>
            <a:ext cx="3664800" cy="51435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1"/>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sp>
        <p:nvSpPr>
          <p:cNvPr id="302" name="Google Shape;302;p81"/>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2024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llustration 1">
  <p:cSld name="SECTION_TITLE_AND_DESCRIPTION_1">
    <p:spTree>
      <p:nvGrpSpPr>
        <p:cNvPr id="1" name="Shape 303"/>
        <p:cNvGrpSpPr/>
        <p:nvPr/>
      </p:nvGrpSpPr>
      <p:grpSpPr>
        <a:xfrm>
          <a:off x="0" y="0"/>
          <a:ext cx="0" cy="0"/>
          <a:chOff x="0" y="0"/>
          <a:chExt cx="0" cy="0"/>
        </a:xfrm>
      </p:grpSpPr>
      <p:sp>
        <p:nvSpPr>
          <p:cNvPr id="304" name="Google Shape;304;p82"/>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marL="0" lvl="0" indent="0" algn="r" rtl="0">
              <a:spcBef>
                <a:spcPts val="0"/>
              </a:spcBef>
              <a:spcAft>
                <a:spcPts val="0"/>
              </a:spcAft>
              <a:buNone/>
            </a:pPr>
            <a:fld id="{00000000-1234-1234-1234-123412341234}" type="slidenum">
              <a:rPr lang="en"/>
              <a:t>‹#›</a:t>
            </a:fld>
            <a:endParaRPr/>
          </a:p>
        </p:txBody>
      </p:sp>
      <p:pic>
        <p:nvPicPr>
          <p:cNvPr id="305" name="Google Shape;305;p82"/>
          <p:cNvPicPr preferRelativeResize="0"/>
          <p:nvPr/>
        </p:nvPicPr>
        <p:blipFill rotWithShape="1">
          <a:blip r:embed="rId2">
            <a:alphaModFix/>
          </a:blip>
          <a:srcRect l="6900" r="4636"/>
          <a:stretch/>
        </p:blipFill>
        <p:spPr>
          <a:xfrm>
            <a:off x="4637875" y="692300"/>
            <a:ext cx="4276726" cy="35503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 You" type="blank">
  <p:cSld name="BLANK">
    <p:bg>
      <p:bgPr>
        <a:solidFill>
          <a:srgbClr val="803663"/>
        </a:solidFill>
        <a:effectLst/>
      </p:bgPr>
    </p:bg>
    <p:spTree>
      <p:nvGrpSpPr>
        <p:cNvPr id="1" name="Shape 306"/>
        <p:cNvGrpSpPr/>
        <p:nvPr/>
      </p:nvGrpSpPr>
      <p:grpSpPr>
        <a:xfrm>
          <a:off x="0" y="0"/>
          <a:ext cx="0" cy="0"/>
          <a:chOff x="0" y="0"/>
          <a:chExt cx="0" cy="0"/>
        </a:xfrm>
      </p:grpSpPr>
      <p:pic>
        <p:nvPicPr>
          <p:cNvPr id="307" name="Google Shape;307;p83"/>
          <p:cNvPicPr preferRelativeResize="0"/>
          <p:nvPr/>
        </p:nvPicPr>
        <p:blipFill rotWithShape="1">
          <a:blip r:embed="rId2">
            <a:alphaModFix/>
          </a:blip>
          <a:srcRect t="4129" b="4120"/>
          <a:stretch/>
        </p:blipFill>
        <p:spPr>
          <a:xfrm>
            <a:off x="225475" y="234475"/>
            <a:ext cx="1263299" cy="534825"/>
          </a:xfrm>
          <a:prstGeom prst="rect">
            <a:avLst/>
          </a:prstGeom>
          <a:noFill/>
          <a:ln>
            <a:noFill/>
          </a:ln>
        </p:spPr>
      </p:pic>
      <p:sp>
        <p:nvSpPr>
          <p:cNvPr id="308" name="Google Shape;308;p83"/>
          <p:cNvSpPr txBox="1"/>
          <p:nvPr/>
        </p:nvSpPr>
        <p:spPr>
          <a:xfrm>
            <a:off x="225475" y="2187000"/>
            <a:ext cx="5074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BF8F1"/>
                </a:solidFill>
                <a:latin typeface="Petrona"/>
                <a:ea typeface="Petrona"/>
                <a:cs typeface="Petrona"/>
                <a:sym typeface="Petrona"/>
              </a:rPr>
              <a:t>Thank you!</a:t>
            </a:r>
            <a:endParaRPr sz="3800">
              <a:solidFill>
                <a:srgbClr val="FBF8F1"/>
              </a:solidFill>
              <a:latin typeface="Petrona"/>
              <a:ea typeface="Petrona"/>
              <a:cs typeface="Petrona"/>
              <a:sym typeface="Petrona"/>
            </a:endParaRPr>
          </a:p>
        </p:txBody>
      </p:sp>
      <p:sp>
        <p:nvSpPr>
          <p:cNvPr id="309" name="Google Shape;309;p83"/>
          <p:cNvSpPr/>
          <p:nvPr/>
        </p:nvSpPr>
        <p:spPr>
          <a:xfrm>
            <a:off x="250600" y="4755650"/>
            <a:ext cx="2416500" cy="226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0" name="Google Shape;310;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11"/>
        <p:cNvGrpSpPr/>
        <p:nvPr/>
      </p:nvGrpSpPr>
      <p:grpSpPr>
        <a:xfrm>
          <a:off x="0" y="0"/>
          <a:ext cx="0" cy="0"/>
          <a:chOff x="0" y="0"/>
          <a:chExt cx="0" cy="0"/>
        </a:xfrm>
      </p:grpSpPr>
      <p:sp>
        <p:nvSpPr>
          <p:cNvPr id="312" name="Google Shape;312;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_HEADER_2_1">
    <p:bg>
      <p:bgPr>
        <a:solidFill>
          <a:srgbClr val="471132"/>
        </a:solidFill>
        <a:effectLst/>
      </p:bgPr>
    </p:bg>
    <p:spTree>
      <p:nvGrpSpPr>
        <p:cNvPr id="1" name="Shape 313"/>
        <p:cNvGrpSpPr/>
        <p:nvPr/>
      </p:nvGrpSpPr>
      <p:grpSpPr>
        <a:xfrm>
          <a:off x="0" y="0"/>
          <a:ext cx="0" cy="0"/>
          <a:chOff x="0" y="0"/>
          <a:chExt cx="0" cy="0"/>
        </a:xfrm>
      </p:grpSpPr>
      <p:sp>
        <p:nvSpPr>
          <p:cNvPr id="314" name="Google Shape;314;p8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sz="600">
                <a:solidFill>
                  <a:srgbClr val="FBF8F1"/>
                </a:solidFill>
              </a:defRPr>
            </a:lvl1pPr>
            <a:lvl2pPr lvl="1">
              <a:buNone/>
              <a:defRPr sz="600">
                <a:solidFill>
                  <a:srgbClr val="FBF8F1"/>
                </a:solidFill>
              </a:defRPr>
            </a:lvl2pPr>
            <a:lvl3pPr lvl="2">
              <a:buNone/>
              <a:defRPr sz="600">
                <a:solidFill>
                  <a:srgbClr val="FBF8F1"/>
                </a:solidFill>
              </a:defRPr>
            </a:lvl3pPr>
            <a:lvl4pPr lvl="3">
              <a:buNone/>
              <a:defRPr sz="600">
                <a:solidFill>
                  <a:srgbClr val="FBF8F1"/>
                </a:solidFill>
              </a:defRPr>
            </a:lvl4pPr>
            <a:lvl5pPr lvl="4">
              <a:buNone/>
              <a:defRPr sz="600">
                <a:solidFill>
                  <a:srgbClr val="FBF8F1"/>
                </a:solidFill>
              </a:defRPr>
            </a:lvl5pPr>
            <a:lvl6pPr lvl="5">
              <a:buNone/>
              <a:defRPr sz="600">
                <a:solidFill>
                  <a:srgbClr val="FBF8F1"/>
                </a:solidFill>
              </a:defRPr>
            </a:lvl6pPr>
            <a:lvl7pPr lvl="6">
              <a:buNone/>
              <a:defRPr sz="600">
                <a:solidFill>
                  <a:srgbClr val="FBF8F1"/>
                </a:solidFill>
              </a:defRPr>
            </a:lvl7pPr>
            <a:lvl8pPr lvl="7">
              <a:buNone/>
              <a:defRPr sz="600">
                <a:solidFill>
                  <a:srgbClr val="FBF8F1"/>
                </a:solidFill>
              </a:defRPr>
            </a:lvl8pPr>
            <a:lvl9pPr lvl="8">
              <a:buNone/>
              <a:defRPr sz="600">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8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FBF8F1"/>
                </a:solidFill>
                <a:latin typeface="DM Sans Medium"/>
                <a:ea typeface="DM Sans Medium"/>
                <a:cs typeface="DM Sans Medium"/>
                <a:sym typeface="DM Sans Medium"/>
              </a:rPr>
              <a:t>© 2026 Thyme Care, Inc - Proprietary &amp; Confidential</a:t>
            </a:r>
            <a:endParaRPr sz="600">
              <a:solidFill>
                <a:srgbClr val="FBF8F1"/>
              </a:solidFill>
              <a:latin typeface="DM Sans Medium"/>
              <a:ea typeface="DM Sans Medium"/>
              <a:cs typeface="DM Sans Medium"/>
              <a:sym typeface="DM Sans Medium"/>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71132"/>
        </a:solidFill>
        <a:effectLst/>
      </p:bgPr>
    </p:bg>
    <p:spTree>
      <p:nvGrpSpPr>
        <p:cNvPr id="1" name="Shape 316"/>
        <p:cNvGrpSpPr/>
        <p:nvPr/>
      </p:nvGrpSpPr>
      <p:grpSpPr>
        <a:xfrm>
          <a:off x="0" y="0"/>
          <a:ext cx="0" cy="0"/>
          <a:chOff x="0" y="0"/>
          <a:chExt cx="0" cy="0"/>
        </a:xfrm>
      </p:grpSpPr>
      <p:sp>
        <p:nvSpPr>
          <p:cNvPr id="317" name="Google Shape;317;p86"/>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BF8F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18" name="Google Shape;318;p86"/>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BF8F1"/>
                </a:solidFill>
                <a:latin typeface="DM Sans Medium"/>
                <a:ea typeface="DM Sans Medium"/>
                <a:cs typeface="DM Sans Medium"/>
                <a:sym typeface="DM Sans Medium"/>
              </a:rPr>
              <a:t>© 202</a:t>
            </a:r>
            <a:r>
              <a:rPr lang="en" sz="600">
                <a:solidFill>
                  <a:srgbClr val="FBF8F1"/>
                </a:solidFill>
                <a:latin typeface="DM Sans Medium"/>
                <a:ea typeface="DM Sans Medium"/>
                <a:cs typeface="DM Sans Medium"/>
                <a:sym typeface="DM Sans Medium"/>
              </a:rPr>
              <a:t>6</a:t>
            </a:r>
            <a:r>
              <a:rPr lang="en" sz="600" b="0" i="0" u="none" strike="noStrike" cap="none">
                <a:solidFill>
                  <a:srgbClr val="FBF8F1"/>
                </a:solidFill>
                <a:latin typeface="DM Sans Medium"/>
                <a:ea typeface="DM Sans Medium"/>
                <a:cs typeface="DM Sans Medium"/>
                <a:sym typeface="DM Sans Medium"/>
              </a:rPr>
              <a:t> Thyme Care, Inc - Proprietary &amp; Confidential</a:t>
            </a:r>
            <a:endParaRPr sz="600" b="0" i="0" u="none" strike="noStrike" cap="none">
              <a:solidFill>
                <a:srgbClr val="FBF8F1"/>
              </a:solidFill>
              <a:latin typeface="DM Sans Medium"/>
              <a:ea typeface="DM Sans Medium"/>
              <a:cs typeface="DM Sans Medium"/>
              <a:sym typeface="DM Sans Medium"/>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3">
  <p:cSld name="TITLE_AND_BODY_3_1">
    <p:spTree>
      <p:nvGrpSpPr>
        <p:cNvPr id="1" name="Shape 319"/>
        <p:cNvGrpSpPr/>
        <p:nvPr/>
      </p:nvGrpSpPr>
      <p:grpSpPr>
        <a:xfrm>
          <a:off x="0" y="0"/>
          <a:ext cx="0" cy="0"/>
          <a:chOff x="0" y="0"/>
          <a:chExt cx="0" cy="0"/>
        </a:xfrm>
      </p:grpSpPr>
      <p:sp>
        <p:nvSpPr>
          <p:cNvPr id="320" name="Google Shape;32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40"/>
        <p:cNvGrpSpPr/>
        <p:nvPr/>
      </p:nvGrpSpPr>
      <p:grpSpPr>
        <a:xfrm>
          <a:off x="0" y="0"/>
          <a:ext cx="0" cy="0"/>
          <a:chOff x="0" y="0"/>
          <a:chExt cx="0" cy="0"/>
        </a:xfrm>
      </p:grpSpPr>
      <p:sp>
        <p:nvSpPr>
          <p:cNvPr id="41" name="Google Shape;41;p9"/>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42" name="Google Shape;42;p9"/>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BF8F1"/>
        </a:solidFill>
        <a:effectLst/>
      </p:bgPr>
    </p:bg>
    <p:spTree>
      <p:nvGrpSpPr>
        <p:cNvPr id="1" name="Shape 324"/>
        <p:cNvGrpSpPr/>
        <p:nvPr/>
      </p:nvGrpSpPr>
      <p:grpSpPr>
        <a:xfrm>
          <a:off x="0" y="0"/>
          <a:ext cx="0" cy="0"/>
          <a:chOff x="0" y="0"/>
          <a:chExt cx="0" cy="0"/>
        </a:xfrm>
      </p:grpSpPr>
      <p:sp>
        <p:nvSpPr>
          <p:cNvPr id="325" name="Google Shape;325;p8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6" name="Google Shape;326;p89"/>
          <p:cNvPicPr preferRelativeResize="0"/>
          <p:nvPr/>
        </p:nvPicPr>
        <p:blipFill>
          <a:blip r:embed="rId2">
            <a:alphaModFix/>
          </a:blip>
          <a:stretch>
            <a:fillRect/>
          </a:stretch>
        </p:blipFill>
        <p:spPr>
          <a:xfrm>
            <a:off x="225475" y="234475"/>
            <a:ext cx="1263300" cy="534825"/>
          </a:xfrm>
          <a:prstGeom prst="rect">
            <a:avLst/>
          </a:prstGeom>
          <a:noFill/>
          <a:ln>
            <a:noFill/>
          </a:ln>
        </p:spPr>
      </p:pic>
      <p:pic>
        <p:nvPicPr>
          <p:cNvPr id="327" name="Google Shape;327;p89"/>
          <p:cNvPicPr preferRelativeResize="0"/>
          <p:nvPr/>
        </p:nvPicPr>
        <p:blipFill>
          <a:blip r:embed="rId3">
            <a:alphaModFix/>
          </a:blip>
          <a:stretch>
            <a:fillRect/>
          </a:stretch>
        </p:blipFill>
        <p:spPr>
          <a:xfrm>
            <a:off x="4476372" y="0"/>
            <a:ext cx="4676437" cy="51523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71132"/>
        </a:solidFill>
        <a:effectLst/>
      </p:bgPr>
    </p:bg>
    <p:spTree>
      <p:nvGrpSpPr>
        <p:cNvPr id="1" name="Shape 328"/>
        <p:cNvGrpSpPr/>
        <p:nvPr/>
      </p:nvGrpSpPr>
      <p:grpSpPr>
        <a:xfrm>
          <a:off x="0" y="0"/>
          <a:ext cx="0" cy="0"/>
          <a:chOff x="0" y="0"/>
          <a:chExt cx="0" cy="0"/>
        </a:xfrm>
      </p:grpSpPr>
      <p:sp>
        <p:nvSpPr>
          <p:cNvPr id="329" name="Google Shape;329;p90"/>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330" name="Google Shape;330;p90"/>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2025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331"/>
        <p:cNvGrpSpPr/>
        <p:nvPr/>
      </p:nvGrpSpPr>
      <p:grpSpPr>
        <a:xfrm>
          <a:off x="0" y="0"/>
          <a:ext cx="0" cy="0"/>
          <a:chOff x="0" y="0"/>
          <a:chExt cx="0" cy="0"/>
        </a:xfrm>
      </p:grpSpPr>
      <p:sp>
        <p:nvSpPr>
          <p:cNvPr id="332" name="Google Shape;332;p91"/>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333" name="Google Shape;333;p91"/>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irrored Rectangles 2">
  <p:cSld name="TITLE_AND_BODY_4">
    <p:spTree>
      <p:nvGrpSpPr>
        <p:cNvPr id="1" name="Shape 334"/>
        <p:cNvGrpSpPr/>
        <p:nvPr/>
      </p:nvGrpSpPr>
      <p:grpSpPr>
        <a:xfrm>
          <a:off x="0" y="0"/>
          <a:ext cx="0" cy="0"/>
          <a:chOff x="0" y="0"/>
          <a:chExt cx="0" cy="0"/>
        </a:xfrm>
      </p:grpSpPr>
      <p:pic>
        <p:nvPicPr>
          <p:cNvPr id="335" name="Google Shape;335;p92"/>
          <p:cNvPicPr preferRelativeResize="0"/>
          <p:nvPr/>
        </p:nvPicPr>
        <p:blipFill>
          <a:blip r:embed="rId2">
            <a:alphaModFix/>
          </a:blip>
          <a:stretch>
            <a:fillRect/>
          </a:stretch>
        </p:blipFill>
        <p:spPr>
          <a:xfrm>
            <a:off x="0" y="2026864"/>
            <a:ext cx="9144000" cy="3116586"/>
          </a:xfrm>
          <a:prstGeom prst="rect">
            <a:avLst/>
          </a:prstGeom>
          <a:noFill/>
          <a:ln>
            <a:noFill/>
          </a:ln>
        </p:spPr>
      </p:pic>
      <p:sp>
        <p:nvSpPr>
          <p:cNvPr id="336" name="Google Shape;336;p92"/>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92"/>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2025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irrored Rectangles 1">
  <p:cSld name="TITLE_AND_BODY_3">
    <p:spTree>
      <p:nvGrpSpPr>
        <p:cNvPr id="1" name="Shape 338"/>
        <p:cNvGrpSpPr/>
        <p:nvPr/>
      </p:nvGrpSpPr>
      <p:grpSpPr>
        <a:xfrm>
          <a:off x="0" y="0"/>
          <a:ext cx="0" cy="0"/>
          <a:chOff x="0" y="0"/>
          <a:chExt cx="0" cy="0"/>
        </a:xfrm>
      </p:grpSpPr>
      <p:sp>
        <p:nvSpPr>
          <p:cNvPr id="339" name="Google Shape;339;p93"/>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340" name="Google Shape;340;p93"/>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1" name="Google Shape;341;p93"/>
          <p:cNvPicPr preferRelativeResize="0"/>
          <p:nvPr/>
        </p:nvPicPr>
        <p:blipFill>
          <a:blip r:embed="rId2">
            <a:alphaModFix/>
          </a:blip>
          <a:stretch>
            <a:fillRect/>
          </a:stretch>
        </p:blipFill>
        <p:spPr>
          <a:xfrm>
            <a:off x="7899077" y="0"/>
            <a:ext cx="1244923" cy="51434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Agenda / Table of Contents">
  <p:cSld name="TITLE_AND_BODY_1">
    <p:spTree>
      <p:nvGrpSpPr>
        <p:cNvPr id="1" name="Shape 342"/>
        <p:cNvGrpSpPr/>
        <p:nvPr/>
      </p:nvGrpSpPr>
      <p:grpSpPr>
        <a:xfrm>
          <a:off x="0" y="0"/>
          <a:ext cx="0" cy="0"/>
          <a:chOff x="0" y="0"/>
          <a:chExt cx="0" cy="0"/>
        </a:xfrm>
      </p:grpSpPr>
      <p:sp>
        <p:nvSpPr>
          <p:cNvPr id="343" name="Google Shape;343;p94"/>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4" name="Google Shape;344;p94"/>
          <p:cNvSpPr/>
          <p:nvPr/>
        </p:nvSpPr>
        <p:spPr>
          <a:xfrm>
            <a:off x="2749375" y="491700"/>
            <a:ext cx="26400" cy="41601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plit">
  <p:cSld name="SECTION_TITLE_AND_DESCRIPTION">
    <p:spTree>
      <p:nvGrpSpPr>
        <p:cNvPr id="1" name="Shape 345"/>
        <p:cNvGrpSpPr/>
        <p:nvPr/>
      </p:nvGrpSpPr>
      <p:grpSpPr>
        <a:xfrm>
          <a:off x="0" y="0"/>
          <a:ext cx="0" cy="0"/>
          <a:chOff x="0" y="0"/>
          <a:chExt cx="0" cy="0"/>
        </a:xfrm>
      </p:grpSpPr>
      <p:sp>
        <p:nvSpPr>
          <p:cNvPr id="346" name="Google Shape;346;p95"/>
          <p:cNvSpPr/>
          <p:nvPr/>
        </p:nvSpPr>
        <p:spPr>
          <a:xfrm>
            <a:off x="0" y="-125"/>
            <a:ext cx="3664800" cy="5143500"/>
          </a:xfrm>
          <a:prstGeom prst="rect">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5"/>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8" name="Google Shape;348;p95"/>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2025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llustration 1">
  <p:cSld name="SECTION_TITLE_AND_DESCRIPTION_1">
    <p:spTree>
      <p:nvGrpSpPr>
        <p:cNvPr id="1" name="Shape 349"/>
        <p:cNvGrpSpPr/>
        <p:nvPr/>
      </p:nvGrpSpPr>
      <p:grpSpPr>
        <a:xfrm>
          <a:off x="0" y="0"/>
          <a:ext cx="0" cy="0"/>
          <a:chOff x="0" y="0"/>
          <a:chExt cx="0" cy="0"/>
        </a:xfrm>
      </p:grpSpPr>
      <p:sp>
        <p:nvSpPr>
          <p:cNvPr id="350" name="Google Shape;350;p96"/>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51" name="Google Shape;351;p96"/>
          <p:cNvPicPr preferRelativeResize="0"/>
          <p:nvPr/>
        </p:nvPicPr>
        <p:blipFill rotWithShape="1">
          <a:blip r:embed="rId2">
            <a:alphaModFix/>
          </a:blip>
          <a:srcRect l="6900" r="4636"/>
          <a:stretch/>
        </p:blipFill>
        <p:spPr>
          <a:xfrm>
            <a:off x="4637875" y="692300"/>
            <a:ext cx="4276726" cy="355035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 You" type="blank">
  <p:cSld name="BLANK">
    <p:bg>
      <p:bgPr>
        <a:solidFill>
          <a:srgbClr val="803663"/>
        </a:solidFill>
        <a:effectLst/>
      </p:bgPr>
    </p:bg>
    <p:spTree>
      <p:nvGrpSpPr>
        <p:cNvPr id="1" name="Shape 352"/>
        <p:cNvGrpSpPr/>
        <p:nvPr/>
      </p:nvGrpSpPr>
      <p:grpSpPr>
        <a:xfrm>
          <a:off x="0" y="0"/>
          <a:ext cx="0" cy="0"/>
          <a:chOff x="0" y="0"/>
          <a:chExt cx="0" cy="0"/>
        </a:xfrm>
      </p:grpSpPr>
      <p:pic>
        <p:nvPicPr>
          <p:cNvPr id="353" name="Google Shape;353;p97"/>
          <p:cNvPicPr preferRelativeResize="0"/>
          <p:nvPr/>
        </p:nvPicPr>
        <p:blipFill rotWithShape="1">
          <a:blip r:embed="rId2">
            <a:alphaModFix/>
          </a:blip>
          <a:srcRect t="4129" b="4120"/>
          <a:stretch/>
        </p:blipFill>
        <p:spPr>
          <a:xfrm>
            <a:off x="225475" y="234475"/>
            <a:ext cx="1263299" cy="534825"/>
          </a:xfrm>
          <a:prstGeom prst="rect">
            <a:avLst/>
          </a:prstGeom>
          <a:noFill/>
          <a:ln>
            <a:noFill/>
          </a:ln>
        </p:spPr>
      </p:pic>
      <p:sp>
        <p:nvSpPr>
          <p:cNvPr id="354" name="Google Shape;354;p97"/>
          <p:cNvSpPr txBox="1"/>
          <p:nvPr/>
        </p:nvSpPr>
        <p:spPr>
          <a:xfrm>
            <a:off x="225475" y="2187000"/>
            <a:ext cx="5074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BF8F1"/>
                </a:solidFill>
                <a:latin typeface="Petrona"/>
                <a:ea typeface="Petrona"/>
                <a:cs typeface="Petrona"/>
                <a:sym typeface="Petrona"/>
              </a:rPr>
              <a:t>Thank you!</a:t>
            </a:r>
            <a:endParaRPr sz="3800">
              <a:solidFill>
                <a:srgbClr val="FBF8F1"/>
              </a:solidFill>
              <a:latin typeface="Petrona"/>
              <a:ea typeface="Petrona"/>
              <a:cs typeface="Petrona"/>
              <a:sym typeface="Petrona"/>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1 1">
  <p:cSld name="TITLE_1_3">
    <p:spTree>
      <p:nvGrpSpPr>
        <p:cNvPr id="1" name="Shape 355"/>
        <p:cNvGrpSpPr/>
        <p:nvPr/>
      </p:nvGrpSpPr>
      <p:grpSpPr>
        <a:xfrm>
          <a:off x="0" y="0"/>
          <a:ext cx="0" cy="0"/>
          <a:chOff x="0" y="0"/>
          <a:chExt cx="0" cy="0"/>
        </a:xfrm>
      </p:grpSpPr>
      <p:sp>
        <p:nvSpPr>
          <p:cNvPr id="356" name="Google Shape;356;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irrored Rectangles 2">
  <p:cSld name="TITLE_AND_BODY_4">
    <p:spTree>
      <p:nvGrpSpPr>
        <p:cNvPr id="1" name="Shape 43"/>
        <p:cNvGrpSpPr/>
        <p:nvPr/>
      </p:nvGrpSpPr>
      <p:grpSpPr>
        <a:xfrm>
          <a:off x="0" y="0"/>
          <a:ext cx="0" cy="0"/>
          <a:chOff x="0" y="0"/>
          <a:chExt cx="0" cy="0"/>
        </a:xfrm>
      </p:grpSpPr>
      <p:pic>
        <p:nvPicPr>
          <p:cNvPr id="44" name="Google Shape;44;p10"/>
          <p:cNvPicPr preferRelativeResize="0"/>
          <p:nvPr/>
        </p:nvPicPr>
        <p:blipFill>
          <a:blip r:embed="rId2">
            <a:alphaModFix/>
          </a:blip>
          <a:stretch>
            <a:fillRect/>
          </a:stretch>
        </p:blipFill>
        <p:spPr>
          <a:xfrm>
            <a:off x="0" y="2026864"/>
            <a:ext cx="9144000" cy="3116586"/>
          </a:xfrm>
          <a:prstGeom prst="rect">
            <a:avLst/>
          </a:prstGeom>
          <a:noFill/>
          <a:ln>
            <a:noFill/>
          </a:ln>
        </p:spPr>
      </p:pic>
      <p:sp>
        <p:nvSpPr>
          <p:cNvPr id="45" name="Google Shape;45;p10"/>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rtl="0">
              <a:buNone/>
              <a:defRPr>
                <a:solidFill>
                  <a:srgbClr val="FBF8F1"/>
                </a:solidFill>
              </a:defRPr>
            </a:lvl1pPr>
            <a:lvl2pPr lvl="1" rtl="0">
              <a:buNone/>
              <a:defRPr>
                <a:solidFill>
                  <a:srgbClr val="FBF8F1"/>
                </a:solidFill>
              </a:defRPr>
            </a:lvl2pPr>
            <a:lvl3pPr lvl="2" rtl="0">
              <a:buNone/>
              <a:defRPr>
                <a:solidFill>
                  <a:srgbClr val="FBF8F1"/>
                </a:solidFill>
              </a:defRPr>
            </a:lvl3pPr>
            <a:lvl4pPr lvl="3" rtl="0">
              <a:buNone/>
              <a:defRPr>
                <a:solidFill>
                  <a:srgbClr val="FBF8F1"/>
                </a:solidFill>
              </a:defRPr>
            </a:lvl4pPr>
            <a:lvl5pPr lvl="4" rtl="0">
              <a:buNone/>
              <a:defRPr>
                <a:solidFill>
                  <a:srgbClr val="FBF8F1"/>
                </a:solidFill>
              </a:defRPr>
            </a:lvl5pPr>
            <a:lvl6pPr lvl="5" rtl="0">
              <a:buNone/>
              <a:defRPr>
                <a:solidFill>
                  <a:srgbClr val="FBF8F1"/>
                </a:solidFill>
              </a:defRPr>
            </a:lvl6pPr>
            <a:lvl7pPr lvl="6" rtl="0">
              <a:buNone/>
              <a:defRPr>
                <a:solidFill>
                  <a:srgbClr val="FBF8F1"/>
                </a:solidFill>
              </a:defRPr>
            </a:lvl7pPr>
            <a:lvl8pPr lvl="7" rtl="0">
              <a:buNone/>
              <a:defRPr>
                <a:solidFill>
                  <a:srgbClr val="FBF8F1"/>
                </a:solidFill>
              </a:defRPr>
            </a:lvl8pPr>
            <a:lvl9pPr lvl="8" rtl="0">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10"/>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DM Sans Medium"/>
                <a:ea typeface="DM Sans Medium"/>
                <a:cs typeface="DM Sans Medium"/>
                <a:sym typeface="DM Sans Medium"/>
              </a:rPr>
              <a:t>© 2026 Thyme Care, Inc - Proprietary &amp; Confidential</a:t>
            </a:r>
            <a:endParaRPr sz="6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3">
  <p:cSld name="TITLE_2_2">
    <p:bg>
      <p:bgPr>
        <a:solidFill>
          <a:srgbClr val="FBF8F1"/>
        </a:solidFill>
        <a:effectLst/>
      </p:bgPr>
    </p:bg>
    <p:spTree>
      <p:nvGrpSpPr>
        <p:cNvPr id="1" name="Shape 357"/>
        <p:cNvGrpSpPr/>
        <p:nvPr/>
      </p:nvGrpSpPr>
      <p:grpSpPr>
        <a:xfrm>
          <a:off x="0" y="0"/>
          <a:ext cx="0" cy="0"/>
          <a:chOff x="0" y="0"/>
          <a:chExt cx="0" cy="0"/>
        </a:xfrm>
      </p:grpSpPr>
      <p:sp>
        <p:nvSpPr>
          <p:cNvPr id="358" name="Google Shape;358;p99"/>
          <p:cNvSpPr txBox="1">
            <a:spLocks noGrp="1"/>
          </p:cNvSpPr>
          <p:nvPr>
            <p:ph type="sldNum" idx="12"/>
          </p:nvPr>
        </p:nvSpPr>
        <p:spPr>
          <a:xfrm>
            <a:off x="826020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59" name="Google Shape;359;p99"/>
          <p:cNvPicPr preferRelativeResize="0"/>
          <p:nvPr/>
        </p:nvPicPr>
        <p:blipFill>
          <a:blip r:embed="rId2">
            <a:alphaModFix/>
          </a:blip>
          <a:stretch>
            <a:fillRect/>
          </a:stretch>
        </p:blipFill>
        <p:spPr>
          <a:xfrm flipH="1">
            <a:off x="5" y="0"/>
            <a:ext cx="4856840" cy="5143501"/>
          </a:xfrm>
          <a:prstGeom prst="rect">
            <a:avLst/>
          </a:prstGeom>
          <a:noFill/>
          <a:ln>
            <a:noFill/>
          </a:ln>
        </p:spPr>
      </p:pic>
      <p:pic>
        <p:nvPicPr>
          <p:cNvPr id="360" name="Google Shape;360;p99"/>
          <p:cNvPicPr preferRelativeResize="0"/>
          <p:nvPr/>
        </p:nvPicPr>
        <p:blipFill>
          <a:blip r:embed="rId3">
            <a:alphaModFix/>
          </a:blip>
          <a:stretch>
            <a:fillRect/>
          </a:stretch>
        </p:blipFill>
        <p:spPr>
          <a:xfrm>
            <a:off x="225475" y="234475"/>
            <a:ext cx="1263300" cy="534825"/>
          </a:xfrm>
          <a:prstGeom prst="rect">
            <a:avLst/>
          </a:prstGeom>
          <a:noFill/>
          <a:ln>
            <a:noFill/>
          </a:ln>
        </p:spPr>
      </p:pic>
      <p:pic>
        <p:nvPicPr>
          <p:cNvPr id="361" name="Google Shape;361;p99"/>
          <p:cNvPicPr preferRelativeResize="0"/>
          <p:nvPr/>
        </p:nvPicPr>
        <p:blipFill>
          <a:blip r:embed="rId4">
            <a:alphaModFix/>
          </a:blip>
          <a:stretch>
            <a:fillRect/>
          </a:stretch>
        </p:blipFill>
        <p:spPr>
          <a:xfrm>
            <a:off x="4579400" y="947724"/>
            <a:ext cx="4254474" cy="3022573"/>
          </a:xfrm>
          <a:prstGeom prst="rect">
            <a:avLst/>
          </a:prstGeom>
          <a:noFill/>
          <a:ln>
            <a:noFill/>
          </a:ln>
        </p:spPr>
      </p:pic>
      <p:sp>
        <p:nvSpPr>
          <p:cNvPr id="362" name="Google Shape;362;p99"/>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2025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3">
  <p:cSld name="TITLE_AND_BODY_3_1">
    <p:spTree>
      <p:nvGrpSpPr>
        <p:cNvPr id="1" name="Shape 363"/>
        <p:cNvGrpSpPr/>
        <p:nvPr/>
      </p:nvGrpSpPr>
      <p:grpSpPr>
        <a:xfrm>
          <a:off x="0" y="0"/>
          <a:ext cx="0" cy="0"/>
          <a:chOff x="0" y="0"/>
          <a:chExt cx="0" cy="0"/>
        </a:xfrm>
      </p:grpSpPr>
      <p:sp>
        <p:nvSpPr>
          <p:cNvPr id="364" name="Google Shape;364;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hoto 1">
  <p:cSld name="TITLE_AND_BODY_2">
    <p:spTree>
      <p:nvGrpSpPr>
        <p:cNvPr id="1" name="Shape 365"/>
        <p:cNvGrpSpPr/>
        <p:nvPr/>
      </p:nvGrpSpPr>
      <p:grpSpPr>
        <a:xfrm>
          <a:off x="0" y="0"/>
          <a:ext cx="0" cy="0"/>
          <a:chOff x="0" y="0"/>
          <a:chExt cx="0" cy="0"/>
        </a:xfrm>
      </p:grpSpPr>
      <p:sp>
        <p:nvSpPr>
          <p:cNvPr id="366" name="Google Shape;366;p101"/>
          <p:cNvSpPr txBox="1"/>
          <p:nvPr/>
        </p:nvSpPr>
        <p:spPr>
          <a:xfrm>
            <a:off x="225475" y="220225"/>
            <a:ext cx="507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471132"/>
              </a:solidFill>
              <a:latin typeface="DM Sans"/>
              <a:ea typeface="DM Sans"/>
              <a:cs typeface="DM Sans"/>
              <a:sym typeface="DM Sans"/>
            </a:endParaRPr>
          </a:p>
        </p:txBody>
      </p:sp>
      <p:sp>
        <p:nvSpPr>
          <p:cNvPr id="367" name="Google Shape;367;p101"/>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101"/>
          <p:cNvPicPr preferRelativeResize="0"/>
          <p:nvPr/>
        </p:nvPicPr>
        <p:blipFill rotWithShape="1">
          <a:blip r:embed="rId2">
            <a:alphaModFix/>
          </a:blip>
          <a:srcRect l="28829" r="23777"/>
          <a:stretch/>
        </p:blipFill>
        <p:spPr>
          <a:xfrm>
            <a:off x="5486400" y="0"/>
            <a:ext cx="3657600" cy="5143501"/>
          </a:xfrm>
          <a:prstGeom prst="rect">
            <a:avLst/>
          </a:prstGeom>
          <a:noFill/>
          <a:ln>
            <a:noFill/>
          </a:ln>
        </p:spPr>
      </p:pic>
      <p:sp>
        <p:nvSpPr>
          <p:cNvPr id="369" name="Google Shape;369;p101"/>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2025 Thyme Care, Inc - Proprietary &amp; Confidential</a:t>
            </a:r>
            <a:endParaRPr sz="600">
              <a:solidFill>
                <a:srgbClr val="471132"/>
              </a:solidFill>
              <a:latin typeface="DM Sans Medium"/>
              <a:ea typeface="DM Sans Medium"/>
              <a:cs typeface="DM Sans Medium"/>
              <a:sym typeface="DM Sans Medium"/>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rgbClr val="471132"/>
        </a:solidFill>
        <a:effectLst/>
      </p:bgPr>
    </p:bg>
    <p:spTree>
      <p:nvGrpSpPr>
        <p:cNvPr id="1" name="Shape 370"/>
        <p:cNvGrpSpPr/>
        <p:nvPr/>
      </p:nvGrpSpPr>
      <p:grpSpPr>
        <a:xfrm>
          <a:off x="0" y="0"/>
          <a:ext cx="0" cy="0"/>
          <a:chOff x="0" y="0"/>
          <a:chExt cx="0" cy="0"/>
        </a:xfrm>
      </p:grpSpPr>
      <p:sp>
        <p:nvSpPr>
          <p:cNvPr id="371" name="Google Shape;371;p102"/>
          <p:cNvSpPr txBox="1">
            <a:spLocks noGrp="1"/>
          </p:cNvSpPr>
          <p:nvPr>
            <p:ph type="sldNum" idx="12"/>
          </p:nvPr>
        </p:nvSpPr>
        <p:spPr>
          <a:xfrm>
            <a:off x="8365908" y="4663217"/>
            <a:ext cx="548700" cy="393600"/>
          </a:xfrm>
          <a:prstGeom prst="rect">
            <a:avLst/>
          </a:prstGeom>
        </p:spPr>
        <p:txBody>
          <a:bodyPr spcFirstLastPara="1" wrap="square" lIns="91425" tIns="91425" rIns="91425" bIns="91425" anchor="ctr" anchorCtr="0">
            <a:normAutofit/>
          </a:bodyPr>
          <a:lstStyle>
            <a:lvl1pPr lvl="0">
              <a:buNone/>
              <a:defRPr>
                <a:solidFill>
                  <a:srgbClr val="FBF8F1"/>
                </a:solidFill>
              </a:defRPr>
            </a:lvl1pPr>
            <a:lvl2pPr lvl="1">
              <a:buNone/>
              <a:defRPr>
                <a:solidFill>
                  <a:srgbClr val="FBF8F1"/>
                </a:solidFill>
              </a:defRPr>
            </a:lvl2pPr>
            <a:lvl3pPr lvl="2">
              <a:buNone/>
              <a:defRPr>
                <a:solidFill>
                  <a:srgbClr val="FBF8F1"/>
                </a:solidFill>
              </a:defRPr>
            </a:lvl3pPr>
            <a:lvl4pPr lvl="3">
              <a:buNone/>
              <a:defRPr>
                <a:solidFill>
                  <a:srgbClr val="FBF8F1"/>
                </a:solidFill>
              </a:defRPr>
            </a:lvl4pPr>
            <a:lvl5pPr lvl="4">
              <a:buNone/>
              <a:defRPr>
                <a:solidFill>
                  <a:srgbClr val="FBF8F1"/>
                </a:solidFill>
              </a:defRPr>
            </a:lvl5pPr>
            <a:lvl6pPr lvl="5">
              <a:buNone/>
              <a:defRPr>
                <a:solidFill>
                  <a:srgbClr val="FBF8F1"/>
                </a:solidFill>
              </a:defRPr>
            </a:lvl6pPr>
            <a:lvl7pPr lvl="6">
              <a:buNone/>
              <a:defRPr>
                <a:solidFill>
                  <a:srgbClr val="FBF8F1"/>
                </a:solidFill>
              </a:defRPr>
            </a:lvl7pPr>
            <a:lvl8pPr lvl="7">
              <a:buNone/>
              <a:defRPr>
                <a:solidFill>
                  <a:srgbClr val="FBF8F1"/>
                </a:solidFill>
              </a:defRPr>
            </a:lvl8pPr>
            <a:lvl9pPr lvl="8">
              <a:buNone/>
              <a:defRPr>
                <a:solidFill>
                  <a:srgbClr val="FBF8F1"/>
                </a:solidFill>
              </a:defRPr>
            </a:lvl9pPr>
          </a:lstStyle>
          <a:p>
            <a:pPr marL="0" lvl="0" indent="0" algn="r" rtl="0">
              <a:spcBef>
                <a:spcPts val="0"/>
              </a:spcBef>
              <a:spcAft>
                <a:spcPts val="0"/>
              </a:spcAft>
              <a:buNone/>
            </a:pPr>
            <a:fld id="{00000000-1234-1234-1234-123412341234}" type="slidenum">
              <a:rPr lang="en"/>
              <a:t>‹#›</a:t>
            </a:fld>
            <a:endParaRPr/>
          </a:p>
        </p:txBody>
      </p:sp>
      <p:sp>
        <p:nvSpPr>
          <p:cNvPr id="372" name="Google Shape;372;p102"/>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FBF8F1"/>
                </a:solidFill>
                <a:latin typeface="DM Sans Medium"/>
                <a:ea typeface="DM Sans Medium"/>
                <a:cs typeface="DM Sans Medium"/>
                <a:sym typeface="DM Sans Medium"/>
              </a:rPr>
              <a:t>© 2025 Thyme Care, Inc - Proprietary &amp; Confidential</a:t>
            </a:r>
            <a:endParaRPr sz="600">
              <a:solidFill>
                <a:srgbClr val="FBF8F1"/>
              </a:solidFill>
              <a:latin typeface="DM Sans Medium"/>
              <a:ea typeface="DM Sans Medium"/>
              <a:cs typeface="DM Sans Medium"/>
              <a:sym typeface="DM Sans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4.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600">
                <a:solidFill>
                  <a:srgbClr val="471132"/>
                </a:solidFill>
                <a:latin typeface="DM Sans"/>
                <a:ea typeface="DM Sans"/>
                <a:cs typeface="DM Sans"/>
                <a:sym typeface="DM Sans"/>
              </a:defRPr>
            </a:lvl1pPr>
            <a:lvl2pPr lvl="1" algn="r">
              <a:buNone/>
              <a:defRPr sz="600">
                <a:solidFill>
                  <a:srgbClr val="471132"/>
                </a:solidFill>
                <a:latin typeface="DM Sans"/>
                <a:ea typeface="DM Sans"/>
                <a:cs typeface="DM Sans"/>
                <a:sym typeface="DM Sans"/>
              </a:defRPr>
            </a:lvl2pPr>
            <a:lvl3pPr lvl="2" algn="r">
              <a:buNone/>
              <a:defRPr sz="600">
                <a:solidFill>
                  <a:srgbClr val="471132"/>
                </a:solidFill>
                <a:latin typeface="DM Sans"/>
                <a:ea typeface="DM Sans"/>
                <a:cs typeface="DM Sans"/>
                <a:sym typeface="DM Sans"/>
              </a:defRPr>
            </a:lvl3pPr>
            <a:lvl4pPr lvl="3" algn="r">
              <a:buNone/>
              <a:defRPr sz="600">
                <a:solidFill>
                  <a:srgbClr val="471132"/>
                </a:solidFill>
                <a:latin typeface="DM Sans"/>
                <a:ea typeface="DM Sans"/>
                <a:cs typeface="DM Sans"/>
                <a:sym typeface="DM Sans"/>
              </a:defRPr>
            </a:lvl4pPr>
            <a:lvl5pPr lvl="4" algn="r">
              <a:buNone/>
              <a:defRPr sz="600">
                <a:solidFill>
                  <a:srgbClr val="471132"/>
                </a:solidFill>
                <a:latin typeface="DM Sans"/>
                <a:ea typeface="DM Sans"/>
                <a:cs typeface="DM Sans"/>
                <a:sym typeface="DM Sans"/>
              </a:defRPr>
            </a:lvl5pPr>
            <a:lvl6pPr lvl="5" algn="r">
              <a:buNone/>
              <a:defRPr sz="600">
                <a:solidFill>
                  <a:srgbClr val="471132"/>
                </a:solidFill>
                <a:latin typeface="DM Sans"/>
                <a:ea typeface="DM Sans"/>
                <a:cs typeface="DM Sans"/>
                <a:sym typeface="DM Sans"/>
              </a:defRPr>
            </a:lvl6pPr>
            <a:lvl7pPr lvl="6" algn="r">
              <a:buNone/>
              <a:defRPr sz="600">
                <a:solidFill>
                  <a:srgbClr val="471132"/>
                </a:solidFill>
                <a:latin typeface="DM Sans"/>
                <a:ea typeface="DM Sans"/>
                <a:cs typeface="DM Sans"/>
                <a:sym typeface="DM Sans"/>
              </a:defRPr>
            </a:lvl7pPr>
            <a:lvl8pPr lvl="7" algn="r">
              <a:buNone/>
              <a:defRPr sz="600">
                <a:solidFill>
                  <a:srgbClr val="471132"/>
                </a:solidFill>
                <a:latin typeface="DM Sans"/>
                <a:ea typeface="DM Sans"/>
                <a:cs typeface="DM Sans"/>
                <a:sym typeface="DM Sans"/>
              </a:defRPr>
            </a:lvl8pPr>
            <a:lvl9pPr lvl="8" algn="r">
              <a:buNone/>
              <a:defRPr sz="6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rgbClr val="471132"/>
                </a:solidFill>
                <a:latin typeface="DM Sans"/>
                <a:ea typeface="DM Sans"/>
                <a:cs typeface="DM Sans"/>
                <a:sym typeface="DM Sans"/>
              </a:defRPr>
            </a:lvl1pPr>
            <a:lvl2pPr lvl="1" algn="r">
              <a:buNone/>
              <a:defRPr sz="800">
                <a:solidFill>
                  <a:srgbClr val="471132"/>
                </a:solidFill>
                <a:latin typeface="DM Sans"/>
                <a:ea typeface="DM Sans"/>
                <a:cs typeface="DM Sans"/>
                <a:sym typeface="DM Sans"/>
              </a:defRPr>
            </a:lvl2pPr>
            <a:lvl3pPr lvl="2" algn="r">
              <a:buNone/>
              <a:defRPr sz="800">
                <a:solidFill>
                  <a:srgbClr val="471132"/>
                </a:solidFill>
                <a:latin typeface="DM Sans"/>
                <a:ea typeface="DM Sans"/>
                <a:cs typeface="DM Sans"/>
                <a:sym typeface="DM Sans"/>
              </a:defRPr>
            </a:lvl3pPr>
            <a:lvl4pPr lvl="3" algn="r">
              <a:buNone/>
              <a:defRPr sz="800">
                <a:solidFill>
                  <a:srgbClr val="471132"/>
                </a:solidFill>
                <a:latin typeface="DM Sans"/>
                <a:ea typeface="DM Sans"/>
                <a:cs typeface="DM Sans"/>
                <a:sym typeface="DM Sans"/>
              </a:defRPr>
            </a:lvl4pPr>
            <a:lvl5pPr lvl="4" algn="r">
              <a:buNone/>
              <a:defRPr sz="800">
                <a:solidFill>
                  <a:srgbClr val="471132"/>
                </a:solidFill>
                <a:latin typeface="DM Sans"/>
                <a:ea typeface="DM Sans"/>
                <a:cs typeface="DM Sans"/>
                <a:sym typeface="DM Sans"/>
              </a:defRPr>
            </a:lvl5pPr>
            <a:lvl6pPr lvl="5" algn="r">
              <a:buNone/>
              <a:defRPr sz="800">
                <a:solidFill>
                  <a:srgbClr val="471132"/>
                </a:solidFill>
                <a:latin typeface="DM Sans"/>
                <a:ea typeface="DM Sans"/>
                <a:cs typeface="DM Sans"/>
                <a:sym typeface="DM Sans"/>
              </a:defRPr>
            </a:lvl6pPr>
            <a:lvl7pPr lvl="6" algn="r">
              <a:buNone/>
              <a:defRPr sz="800">
                <a:solidFill>
                  <a:srgbClr val="471132"/>
                </a:solidFill>
                <a:latin typeface="DM Sans"/>
                <a:ea typeface="DM Sans"/>
                <a:cs typeface="DM Sans"/>
                <a:sym typeface="DM Sans"/>
              </a:defRPr>
            </a:lvl7pPr>
            <a:lvl8pPr lvl="7" algn="r">
              <a:buNone/>
              <a:defRPr sz="800">
                <a:solidFill>
                  <a:srgbClr val="471132"/>
                </a:solidFill>
                <a:latin typeface="DM Sans"/>
                <a:ea typeface="DM Sans"/>
                <a:cs typeface="DM Sans"/>
                <a:sym typeface="DM Sans"/>
              </a:defRPr>
            </a:lvl8pPr>
            <a:lvl9pPr lvl="8" algn="r">
              <a:buNone/>
              <a:defRPr sz="8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8"/>
          <p:cNvSpPr txBox="1">
            <a:spLocks noGrp="1"/>
          </p:cNvSpPr>
          <p:nvPr>
            <p:ph type="sldNum" idx="2"/>
          </p:nvPr>
        </p:nvSpPr>
        <p:spPr>
          <a:xfrm>
            <a:off x="225480" y="4663225"/>
            <a:ext cx="1955100" cy="393600"/>
          </a:xfrm>
          <a:prstGeom prst="rect">
            <a:avLst/>
          </a:prstGeom>
          <a:noFill/>
          <a:ln>
            <a:noFill/>
          </a:ln>
        </p:spPr>
        <p:txBody>
          <a:bodyPr spcFirstLastPara="1" wrap="square" lIns="91425" tIns="91425" rIns="91425" bIns="91425" anchor="ctr" anchorCtr="0">
            <a:normAutofit/>
          </a:bodyPr>
          <a:lstStyle>
            <a:lvl1pPr lvl="0">
              <a:buNone/>
              <a:defRPr sz="800">
                <a:solidFill>
                  <a:srgbClr val="471132"/>
                </a:solidFill>
                <a:latin typeface="DM Sans Medium"/>
                <a:ea typeface="DM Sans Medium"/>
                <a:cs typeface="DM Sans Medium"/>
                <a:sym typeface="DM Sans Medium"/>
              </a:defRPr>
            </a:lvl1pPr>
            <a:lvl2pPr lvl="1">
              <a:buNone/>
              <a:defRPr sz="800">
                <a:solidFill>
                  <a:srgbClr val="471132"/>
                </a:solidFill>
                <a:latin typeface="DM Sans Medium"/>
                <a:ea typeface="DM Sans Medium"/>
                <a:cs typeface="DM Sans Medium"/>
                <a:sym typeface="DM Sans Medium"/>
              </a:defRPr>
            </a:lvl2pPr>
            <a:lvl3pPr lvl="2">
              <a:buNone/>
              <a:defRPr sz="800">
                <a:solidFill>
                  <a:srgbClr val="471132"/>
                </a:solidFill>
                <a:latin typeface="DM Sans Medium"/>
                <a:ea typeface="DM Sans Medium"/>
                <a:cs typeface="DM Sans Medium"/>
                <a:sym typeface="DM Sans Medium"/>
              </a:defRPr>
            </a:lvl3pPr>
            <a:lvl4pPr lvl="3">
              <a:buNone/>
              <a:defRPr sz="800">
                <a:solidFill>
                  <a:srgbClr val="471132"/>
                </a:solidFill>
                <a:latin typeface="DM Sans Medium"/>
                <a:ea typeface="DM Sans Medium"/>
                <a:cs typeface="DM Sans Medium"/>
                <a:sym typeface="DM Sans Medium"/>
              </a:defRPr>
            </a:lvl4pPr>
            <a:lvl5pPr lvl="4">
              <a:buNone/>
              <a:defRPr sz="800">
                <a:solidFill>
                  <a:srgbClr val="471132"/>
                </a:solidFill>
                <a:latin typeface="DM Sans Medium"/>
                <a:ea typeface="DM Sans Medium"/>
                <a:cs typeface="DM Sans Medium"/>
                <a:sym typeface="DM Sans Medium"/>
              </a:defRPr>
            </a:lvl5pPr>
            <a:lvl6pPr lvl="5">
              <a:buNone/>
              <a:defRPr sz="800">
                <a:solidFill>
                  <a:srgbClr val="471132"/>
                </a:solidFill>
                <a:latin typeface="DM Sans Medium"/>
                <a:ea typeface="DM Sans Medium"/>
                <a:cs typeface="DM Sans Medium"/>
                <a:sym typeface="DM Sans Medium"/>
              </a:defRPr>
            </a:lvl6pPr>
            <a:lvl7pPr lvl="6">
              <a:buNone/>
              <a:defRPr sz="800">
                <a:solidFill>
                  <a:srgbClr val="471132"/>
                </a:solidFill>
                <a:latin typeface="DM Sans Medium"/>
                <a:ea typeface="DM Sans Medium"/>
                <a:cs typeface="DM Sans Medium"/>
                <a:sym typeface="DM Sans Medium"/>
              </a:defRPr>
            </a:lvl7pPr>
            <a:lvl8pPr lvl="7">
              <a:buNone/>
              <a:defRPr sz="800">
                <a:solidFill>
                  <a:srgbClr val="471132"/>
                </a:solidFill>
                <a:latin typeface="DM Sans Medium"/>
                <a:ea typeface="DM Sans Medium"/>
                <a:cs typeface="DM Sans Medium"/>
                <a:sym typeface="DM Sans Medium"/>
              </a:defRPr>
            </a:lvl8pPr>
            <a:lvl9pPr lvl="8">
              <a:buNone/>
              <a:defRPr sz="800">
                <a:solidFill>
                  <a:srgbClr val="471132"/>
                </a:solidFill>
                <a:latin typeface="DM Sans Medium"/>
                <a:ea typeface="DM Sans Medium"/>
                <a:cs typeface="DM Sans Medium"/>
                <a:sym typeface="DM Sans Medium"/>
              </a:defRPr>
            </a:lvl9pPr>
          </a:lstStyle>
          <a:p>
            <a:pPr marL="0" lvl="0" indent="0" algn="l" rtl="0">
              <a:spcBef>
                <a:spcPts val="0"/>
              </a:spcBef>
              <a:spcAft>
                <a:spcPts val="0"/>
              </a:spcAft>
              <a:buNone/>
            </a:pPr>
            <a:r>
              <a:rPr lang="en"/>
              <a:t>Thyme Care</a:t>
            </a:r>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184"/>
        <p:cNvGrpSpPr/>
        <p:nvPr/>
      </p:nvGrpSpPr>
      <p:grpSpPr>
        <a:xfrm>
          <a:off x="0" y="0"/>
          <a:ext cx="0" cy="0"/>
          <a:chOff x="0" y="0"/>
          <a:chExt cx="0" cy="0"/>
        </a:xfrm>
      </p:grpSpPr>
      <p:sp>
        <p:nvSpPr>
          <p:cNvPr id="185" name="Google Shape;185;p48"/>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rgbClr val="471132"/>
                </a:solidFill>
                <a:latin typeface="DM Sans"/>
                <a:ea typeface="DM Sans"/>
                <a:cs typeface="DM Sans"/>
                <a:sym typeface="DM Sans"/>
              </a:defRPr>
            </a:lvl1pPr>
            <a:lvl2pPr lvl="1" algn="r">
              <a:buNone/>
              <a:defRPr sz="800">
                <a:solidFill>
                  <a:srgbClr val="471132"/>
                </a:solidFill>
                <a:latin typeface="DM Sans"/>
                <a:ea typeface="DM Sans"/>
                <a:cs typeface="DM Sans"/>
                <a:sym typeface="DM Sans"/>
              </a:defRPr>
            </a:lvl2pPr>
            <a:lvl3pPr lvl="2" algn="r">
              <a:buNone/>
              <a:defRPr sz="800">
                <a:solidFill>
                  <a:srgbClr val="471132"/>
                </a:solidFill>
                <a:latin typeface="DM Sans"/>
                <a:ea typeface="DM Sans"/>
                <a:cs typeface="DM Sans"/>
                <a:sym typeface="DM Sans"/>
              </a:defRPr>
            </a:lvl3pPr>
            <a:lvl4pPr lvl="3" algn="r">
              <a:buNone/>
              <a:defRPr sz="800">
                <a:solidFill>
                  <a:srgbClr val="471132"/>
                </a:solidFill>
                <a:latin typeface="DM Sans"/>
                <a:ea typeface="DM Sans"/>
                <a:cs typeface="DM Sans"/>
                <a:sym typeface="DM Sans"/>
              </a:defRPr>
            </a:lvl4pPr>
            <a:lvl5pPr lvl="4" algn="r">
              <a:buNone/>
              <a:defRPr sz="800">
                <a:solidFill>
                  <a:srgbClr val="471132"/>
                </a:solidFill>
                <a:latin typeface="DM Sans"/>
                <a:ea typeface="DM Sans"/>
                <a:cs typeface="DM Sans"/>
                <a:sym typeface="DM Sans"/>
              </a:defRPr>
            </a:lvl5pPr>
            <a:lvl6pPr lvl="5" algn="r">
              <a:buNone/>
              <a:defRPr sz="800">
                <a:solidFill>
                  <a:srgbClr val="471132"/>
                </a:solidFill>
                <a:latin typeface="DM Sans"/>
                <a:ea typeface="DM Sans"/>
                <a:cs typeface="DM Sans"/>
                <a:sym typeface="DM Sans"/>
              </a:defRPr>
            </a:lvl6pPr>
            <a:lvl7pPr lvl="6" algn="r">
              <a:buNone/>
              <a:defRPr sz="800">
                <a:solidFill>
                  <a:srgbClr val="471132"/>
                </a:solidFill>
                <a:latin typeface="DM Sans"/>
                <a:ea typeface="DM Sans"/>
                <a:cs typeface="DM Sans"/>
                <a:sym typeface="DM Sans"/>
              </a:defRPr>
            </a:lvl7pPr>
            <a:lvl8pPr lvl="7" algn="r">
              <a:buNone/>
              <a:defRPr sz="800">
                <a:solidFill>
                  <a:srgbClr val="471132"/>
                </a:solidFill>
                <a:latin typeface="DM Sans"/>
                <a:ea typeface="DM Sans"/>
                <a:cs typeface="DM Sans"/>
                <a:sym typeface="DM Sans"/>
              </a:defRPr>
            </a:lvl8pPr>
            <a:lvl9pPr lvl="8" algn="r">
              <a:buNone/>
              <a:defRPr sz="8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86" name="Google Shape;186;p48"/>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229"/>
        <p:cNvGrpSpPr/>
        <p:nvPr/>
      </p:nvGrpSpPr>
      <p:grpSpPr>
        <a:xfrm>
          <a:off x="0" y="0"/>
          <a:ext cx="0" cy="0"/>
          <a:chOff x="0" y="0"/>
          <a:chExt cx="0" cy="0"/>
        </a:xfrm>
      </p:grpSpPr>
      <p:sp>
        <p:nvSpPr>
          <p:cNvPr id="230" name="Google Shape;230;p62"/>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rgbClr val="471132"/>
                </a:solidFill>
                <a:latin typeface="DM Sans"/>
                <a:ea typeface="DM Sans"/>
                <a:cs typeface="DM Sans"/>
                <a:sym typeface="DM Sans"/>
              </a:defRPr>
            </a:lvl1pPr>
            <a:lvl2pPr lvl="1" algn="r">
              <a:buNone/>
              <a:defRPr sz="800">
                <a:solidFill>
                  <a:srgbClr val="471132"/>
                </a:solidFill>
                <a:latin typeface="DM Sans"/>
                <a:ea typeface="DM Sans"/>
                <a:cs typeface="DM Sans"/>
                <a:sym typeface="DM Sans"/>
              </a:defRPr>
            </a:lvl2pPr>
            <a:lvl3pPr lvl="2" algn="r">
              <a:buNone/>
              <a:defRPr sz="800">
                <a:solidFill>
                  <a:srgbClr val="471132"/>
                </a:solidFill>
                <a:latin typeface="DM Sans"/>
                <a:ea typeface="DM Sans"/>
                <a:cs typeface="DM Sans"/>
                <a:sym typeface="DM Sans"/>
              </a:defRPr>
            </a:lvl3pPr>
            <a:lvl4pPr lvl="3" algn="r">
              <a:buNone/>
              <a:defRPr sz="800">
                <a:solidFill>
                  <a:srgbClr val="471132"/>
                </a:solidFill>
                <a:latin typeface="DM Sans"/>
                <a:ea typeface="DM Sans"/>
                <a:cs typeface="DM Sans"/>
                <a:sym typeface="DM Sans"/>
              </a:defRPr>
            </a:lvl4pPr>
            <a:lvl5pPr lvl="4" algn="r">
              <a:buNone/>
              <a:defRPr sz="800">
                <a:solidFill>
                  <a:srgbClr val="471132"/>
                </a:solidFill>
                <a:latin typeface="DM Sans"/>
                <a:ea typeface="DM Sans"/>
                <a:cs typeface="DM Sans"/>
                <a:sym typeface="DM Sans"/>
              </a:defRPr>
            </a:lvl5pPr>
            <a:lvl6pPr lvl="5" algn="r">
              <a:buNone/>
              <a:defRPr sz="800">
                <a:solidFill>
                  <a:srgbClr val="471132"/>
                </a:solidFill>
                <a:latin typeface="DM Sans"/>
                <a:ea typeface="DM Sans"/>
                <a:cs typeface="DM Sans"/>
                <a:sym typeface="DM Sans"/>
              </a:defRPr>
            </a:lvl6pPr>
            <a:lvl7pPr lvl="6" algn="r">
              <a:buNone/>
              <a:defRPr sz="800">
                <a:solidFill>
                  <a:srgbClr val="471132"/>
                </a:solidFill>
                <a:latin typeface="DM Sans"/>
                <a:ea typeface="DM Sans"/>
                <a:cs typeface="DM Sans"/>
                <a:sym typeface="DM Sans"/>
              </a:defRPr>
            </a:lvl7pPr>
            <a:lvl8pPr lvl="7" algn="r">
              <a:buNone/>
              <a:defRPr sz="800">
                <a:solidFill>
                  <a:srgbClr val="471132"/>
                </a:solidFill>
                <a:latin typeface="DM Sans"/>
                <a:ea typeface="DM Sans"/>
                <a:cs typeface="DM Sans"/>
                <a:sym typeface="DM Sans"/>
              </a:defRPr>
            </a:lvl8pPr>
            <a:lvl9pPr lvl="8" algn="r">
              <a:buNone/>
              <a:defRPr sz="8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62"/>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247"/>
        <p:cNvGrpSpPr/>
        <p:nvPr/>
      </p:nvGrpSpPr>
      <p:grpSpPr>
        <a:xfrm>
          <a:off x="0" y="0"/>
          <a:ext cx="0" cy="0"/>
          <a:chOff x="0" y="0"/>
          <a:chExt cx="0" cy="0"/>
        </a:xfrm>
      </p:grpSpPr>
      <p:sp>
        <p:nvSpPr>
          <p:cNvPr id="248" name="Google Shape;248;p68"/>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600">
                <a:solidFill>
                  <a:srgbClr val="471132"/>
                </a:solidFill>
                <a:latin typeface="DM Sans"/>
                <a:ea typeface="DM Sans"/>
                <a:cs typeface="DM Sans"/>
                <a:sym typeface="DM Sans"/>
              </a:defRPr>
            </a:lvl1pPr>
            <a:lvl2pPr lvl="1" algn="r">
              <a:buNone/>
              <a:defRPr sz="600">
                <a:solidFill>
                  <a:srgbClr val="471132"/>
                </a:solidFill>
                <a:latin typeface="DM Sans"/>
                <a:ea typeface="DM Sans"/>
                <a:cs typeface="DM Sans"/>
                <a:sym typeface="DM Sans"/>
              </a:defRPr>
            </a:lvl2pPr>
            <a:lvl3pPr lvl="2" algn="r">
              <a:buNone/>
              <a:defRPr sz="600">
                <a:solidFill>
                  <a:srgbClr val="471132"/>
                </a:solidFill>
                <a:latin typeface="DM Sans"/>
                <a:ea typeface="DM Sans"/>
                <a:cs typeface="DM Sans"/>
                <a:sym typeface="DM Sans"/>
              </a:defRPr>
            </a:lvl3pPr>
            <a:lvl4pPr lvl="3" algn="r">
              <a:buNone/>
              <a:defRPr sz="600">
                <a:solidFill>
                  <a:srgbClr val="471132"/>
                </a:solidFill>
                <a:latin typeface="DM Sans"/>
                <a:ea typeface="DM Sans"/>
                <a:cs typeface="DM Sans"/>
                <a:sym typeface="DM Sans"/>
              </a:defRPr>
            </a:lvl4pPr>
            <a:lvl5pPr lvl="4" algn="r">
              <a:buNone/>
              <a:defRPr sz="600">
                <a:solidFill>
                  <a:srgbClr val="471132"/>
                </a:solidFill>
                <a:latin typeface="DM Sans"/>
                <a:ea typeface="DM Sans"/>
                <a:cs typeface="DM Sans"/>
                <a:sym typeface="DM Sans"/>
              </a:defRPr>
            </a:lvl5pPr>
            <a:lvl6pPr lvl="5" algn="r">
              <a:buNone/>
              <a:defRPr sz="600">
                <a:solidFill>
                  <a:srgbClr val="471132"/>
                </a:solidFill>
                <a:latin typeface="DM Sans"/>
                <a:ea typeface="DM Sans"/>
                <a:cs typeface="DM Sans"/>
                <a:sym typeface="DM Sans"/>
              </a:defRPr>
            </a:lvl6pPr>
            <a:lvl7pPr lvl="6" algn="r">
              <a:buNone/>
              <a:defRPr sz="600">
                <a:solidFill>
                  <a:srgbClr val="471132"/>
                </a:solidFill>
                <a:latin typeface="DM Sans"/>
                <a:ea typeface="DM Sans"/>
                <a:cs typeface="DM Sans"/>
                <a:sym typeface="DM Sans"/>
              </a:defRPr>
            </a:lvl7pPr>
            <a:lvl8pPr lvl="7" algn="r">
              <a:buNone/>
              <a:defRPr sz="600">
                <a:solidFill>
                  <a:srgbClr val="471132"/>
                </a:solidFill>
                <a:latin typeface="DM Sans"/>
                <a:ea typeface="DM Sans"/>
                <a:cs typeface="DM Sans"/>
                <a:sym typeface="DM Sans"/>
              </a:defRPr>
            </a:lvl8pPr>
            <a:lvl9pPr lvl="8" algn="r">
              <a:buNone/>
              <a:defRPr sz="6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68"/>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2026 Thyme Care, Inc - Proprietary &amp; Confidential</a:t>
            </a:r>
            <a:endParaRPr sz="600">
              <a:solidFill>
                <a:srgbClr val="471132"/>
              </a:solidFill>
              <a:latin typeface="DM Sans Medium"/>
              <a:ea typeface="DM Sans Medium"/>
              <a:cs typeface="DM Sans Medium"/>
              <a:sym typeface="DM Sans Medium"/>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rgbClr val="FBF8F1"/>
        </a:solidFill>
        <a:effectLst/>
      </p:bgPr>
    </p:bg>
    <p:spTree>
      <p:nvGrpSpPr>
        <p:cNvPr id="1" name="Shape 321"/>
        <p:cNvGrpSpPr/>
        <p:nvPr/>
      </p:nvGrpSpPr>
      <p:grpSpPr>
        <a:xfrm>
          <a:off x="0" y="0"/>
          <a:ext cx="0" cy="0"/>
          <a:chOff x="0" y="0"/>
          <a:chExt cx="0" cy="0"/>
        </a:xfrm>
      </p:grpSpPr>
      <p:sp>
        <p:nvSpPr>
          <p:cNvPr id="322" name="Google Shape;322;p88"/>
          <p:cNvSpPr txBox="1">
            <a:spLocks noGrp="1"/>
          </p:cNvSpPr>
          <p:nvPr>
            <p:ph type="sldNum" idx="12"/>
          </p:nvPr>
        </p:nvSpPr>
        <p:spPr>
          <a:xfrm>
            <a:off x="836590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rgbClr val="471132"/>
                </a:solidFill>
                <a:latin typeface="DM Sans"/>
                <a:ea typeface="DM Sans"/>
                <a:cs typeface="DM Sans"/>
                <a:sym typeface="DM Sans"/>
              </a:defRPr>
            </a:lvl1pPr>
            <a:lvl2pPr lvl="1" algn="r">
              <a:buNone/>
              <a:defRPr sz="800">
                <a:solidFill>
                  <a:srgbClr val="471132"/>
                </a:solidFill>
                <a:latin typeface="DM Sans"/>
                <a:ea typeface="DM Sans"/>
                <a:cs typeface="DM Sans"/>
                <a:sym typeface="DM Sans"/>
              </a:defRPr>
            </a:lvl2pPr>
            <a:lvl3pPr lvl="2" algn="r">
              <a:buNone/>
              <a:defRPr sz="800">
                <a:solidFill>
                  <a:srgbClr val="471132"/>
                </a:solidFill>
                <a:latin typeface="DM Sans"/>
                <a:ea typeface="DM Sans"/>
                <a:cs typeface="DM Sans"/>
                <a:sym typeface="DM Sans"/>
              </a:defRPr>
            </a:lvl3pPr>
            <a:lvl4pPr lvl="3" algn="r">
              <a:buNone/>
              <a:defRPr sz="800">
                <a:solidFill>
                  <a:srgbClr val="471132"/>
                </a:solidFill>
                <a:latin typeface="DM Sans"/>
                <a:ea typeface="DM Sans"/>
                <a:cs typeface="DM Sans"/>
                <a:sym typeface="DM Sans"/>
              </a:defRPr>
            </a:lvl4pPr>
            <a:lvl5pPr lvl="4" algn="r">
              <a:buNone/>
              <a:defRPr sz="800">
                <a:solidFill>
                  <a:srgbClr val="471132"/>
                </a:solidFill>
                <a:latin typeface="DM Sans"/>
                <a:ea typeface="DM Sans"/>
                <a:cs typeface="DM Sans"/>
                <a:sym typeface="DM Sans"/>
              </a:defRPr>
            </a:lvl5pPr>
            <a:lvl6pPr lvl="5" algn="r">
              <a:buNone/>
              <a:defRPr sz="800">
                <a:solidFill>
                  <a:srgbClr val="471132"/>
                </a:solidFill>
                <a:latin typeface="DM Sans"/>
                <a:ea typeface="DM Sans"/>
                <a:cs typeface="DM Sans"/>
                <a:sym typeface="DM Sans"/>
              </a:defRPr>
            </a:lvl6pPr>
            <a:lvl7pPr lvl="6" algn="r">
              <a:buNone/>
              <a:defRPr sz="800">
                <a:solidFill>
                  <a:srgbClr val="471132"/>
                </a:solidFill>
                <a:latin typeface="DM Sans"/>
                <a:ea typeface="DM Sans"/>
                <a:cs typeface="DM Sans"/>
                <a:sym typeface="DM Sans"/>
              </a:defRPr>
            </a:lvl7pPr>
            <a:lvl8pPr lvl="7" algn="r">
              <a:buNone/>
              <a:defRPr sz="800">
                <a:solidFill>
                  <a:srgbClr val="471132"/>
                </a:solidFill>
                <a:latin typeface="DM Sans"/>
                <a:ea typeface="DM Sans"/>
                <a:cs typeface="DM Sans"/>
                <a:sym typeface="DM Sans"/>
              </a:defRPr>
            </a:lvl8pPr>
            <a:lvl9pPr lvl="8" algn="r">
              <a:buNone/>
              <a:defRPr sz="800">
                <a:solidFill>
                  <a:srgbClr val="47113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88"/>
          <p:cNvSpPr txBox="1"/>
          <p:nvPr/>
        </p:nvSpPr>
        <p:spPr>
          <a:xfrm>
            <a:off x="225475" y="4706125"/>
            <a:ext cx="5074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471132"/>
                </a:solidFill>
                <a:latin typeface="DM Sans Medium"/>
                <a:ea typeface="DM Sans Medium"/>
                <a:cs typeface="DM Sans Medium"/>
                <a:sym typeface="DM Sans Medium"/>
              </a:rPr>
              <a:t>© 2025  Thyme Care, Inc - Proprietary &amp; Confidential</a:t>
            </a:r>
            <a:endParaRPr sz="600">
              <a:solidFill>
                <a:srgbClr val="471132"/>
              </a:solidFill>
              <a:latin typeface="DM Sans Medium"/>
              <a:ea typeface="DM Sans Medium"/>
              <a:cs typeface="DM Sans Medium"/>
              <a:sym typeface="DM Sans Medium"/>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www.linkedin.com/in/mark-lombardi/" TargetMode="External"/><Relationship Id="rId18" Type="http://schemas.openxmlformats.org/officeDocument/2006/relationships/image" Target="../media/image30.png"/><Relationship Id="rId3" Type="http://schemas.openxmlformats.org/officeDocument/2006/relationships/hyperlink" Target="https://www.linkedin.com/in/robin-shah-8072bb35/" TargetMode="External"/><Relationship Id="rId7" Type="http://schemas.openxmlformats.org/officeDocument/2006/relationships/image" Target="../media/image24.png"/><Relationship Id="rId12" Type="http://schemas.openxmlformats.org/officeDocument/2006/relationships/image" Target="../media/image27.jpg"/><Relationship Id="rId17" Type="http://schemas.openxmlformats.org/officeDocument/2006/relationships/hyperlink" Target="https://www.linkedin.com/in/julia-frydman-1b080b1b/" TargetMode="External"/><Relationship Id="rId2" Type="http://schemas.openxmlformats.org/officeDocument/2006/relationships/notesSlide" Target="../notesSlides/notesSlide4.xml"/><Relationship Id="rId16" Type="http://schemas.openxmlformats.org/officeDocument/2006/relationships/image" Target="../media/image29.jpg"/><Relationship Id="rId20" Type="http://schemas.openxmlformats.org/officeDocument/2006/relationships/image" Target="../media/image31.png"/><Relationship Id="rId1" Type="http://schemas.openxmlformats.org/officeDocument/2006/relationships/slideLayout" Target="../slideLayouts/slideLayout47.xml"/><Relationship Id="rId6" Type="http://schemas.openxmlformats.org/officeDocument/2006/relationships/image" Target="../media/image23.png"/><Relationship Id="rId11" Type="http://schemas.openxmlformats.org/officeDocument/2006/relationships/hyperlink" Target="https://www.linkedin.com/in/ashleypatton28/" TargetMode="External"/><Relationship Id="rId5" Type="http://schemas.openxmlformats.org/officeDocument/2006/relationships/hyperlink" Target="https://www.linkedin.com/in/julia-ivanova-689a415/" TargetMode="External"/><Relationship Id="rId15" Type="http://schemas.openxmlformats.org/officeDocument/2006/relationships/hyperlink" Target="https://www.linkedin.com/in/brian-dorsey-299556145/" TargetMode="External"/><Relationship Id="rId10" Type="http://schemas.openxmlformats.org/officeDocument/2006/relationships/image" Target="../media/image26.png"/><Relationship Id="rId19" Type="http://schemas.openxmlformats.org/officeDocument/2006/relationships/hyperlink" Target="https://www.linkedin.com/in/jefflovesy/" TargetMode="External"/><Relationship Id="rId4" Type="http://schemas.openxmlformats.org/officeDocument/2006/relationships/hyperlink" Target="https://www.linkedin.com/in/drbobbygreen/" TargetMode="External"/><Relationship Id="rId9" Type="http://schemas.openxmlformats.org/officeDocument/2006/relationships/hyperlink" Target="https://www.linkedin.com/in/bdiephuis/" TargetMode="Externa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03"/>
          <p:cNvSpPr txBox="1"/>
          <p:nvPr/>
        </p:nvSpPr>
        <p:spPr>
          <a:xfrm>
            <a:off x="541049" y="2659728"/>
            <a:ext cx="4467300"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dirty="0">
                <a:solidFill>
                  <a:schemeClr val="lt1"/>
                </a:solidFill>
                <a:latin typeface="Petrona"/>
                <a:ea typeface="Petrona"/>
                <a:cs typeface="Petrona"/>
                <a:sym typeface="Petrona"/>
              </a:rPr>
              <a:t>Thyme </a:t>
            </a:r>
            <a:r>
              <a:rPr lang="en" sz="2200" b="1">
                <a:solidFill>
                  <a:schemeClr val="lt1"/>
                </a:solidFill>
                <a:latin typeface="Petrona"/>
                <a:ea typeface="Petrona"/>
                <a:cs typeface="Petrona"/>
                <a:sym typeface="Petrona"/>
              </a:rPr>
              <a:t>Care </a:t>
            </a:r>
          </a:p>
          <a:p>
            <a:pPr marL="0" lvl="0" indent="0" algn="l" rtl="0">
              <a:lnSpc>
                <a:spcPct val="115000"/>
              </a:lnSpc>
              <a:spcBef>
                <a:spcPts val="0"/>
              </a:spcBef>
              <a:spcAft>
                <a:spcPts val="0"/>
              </a:spcAft>
              <a:buNone/>
            </a:pPr>
            <a:r>
              <a:rPr lang="en" sz="2200" b="1">
                <a:solidFill>
                  <a:schemeClr val="lt1"/>
                </a:solidFill>
                <a:latin typeface="Petrona"/>
                <a:ea typeface="Petrona"/>
                <a:cs typeface="Petrona"/>
                <a:sym typeface="Petrona"/>
              </a:rPr>
              <a:t>NJSOM </a:t>
            </a:r>
            <a:r>
              <a:rPr lang="en" sz="2200" b="1" dirty="0">
                <a:solidFill>
                  <a:schemeClr val="lt1"/>
                </a:solidFill>
                <a:latin typeface="Petrona"/>
                <a:ea typeface="Petrona"/>
                <a:cs typeface="Petrona"/>
                <a:sym typeface="Petrona"/>
              </a:rPr>
              <a:t>Meeting</a:t>
            </a:r>
            <a:endParaRPr sz="3200" b="1" dirty="0">
              <a:solidFill>
                <a:schemeClr val="lt1"/>
              </a:solidFill>
              <a:latin typeface="Petrona"/>
              <a:ea typeface="Petrona"/>
              <a:cs typeface="Petrona"/>
              <a:sym typeface="Petrona"/>
            </a:endParaRPr>
          </a:p>
        </p:txBody>
      </p:sp>
      <p:sp>
        <p:nvSpPr>
          <p:cNvPr id="378" name="Google Shape;378;p103"/>
          <p:cNvSpPr txBox="1"/>
          <p:nvPr/>
        </p:nvSpPr>
        <p:spPr>
          <a:xfrm>
            <a:off x="631150" y="3623038"/>
            <a:ext cx="33336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lt1"/>
                </a:solidFill>
                <a:latin typeface="DM Sans"/>
                <a:ea typeface="DM Sans"/>
                <a:cs typeface="DM Sans"/>
                <a:sym typeface="DM Sans"/>
              </a:rPr>
              <a:t>June 26 2026</a:t>
            </a:r>
            <a:endParaRPr dirty="0">
              <a:solidFill>
                <a:schemeClr val="lt1"/>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11"/>
          <p:cNvSpPr txBox="1">
            <a:spLocks noGrp="1"/>
          </p:cNvSpPr>
          <p:nvPr>
            <p:ph type="sldNum" idx="12"/>
          </p:nvPr>
        </p:nvSpPr>
        <p:spPr>
          <a:xfrm>
            <a:off x="8374884" y="4749851"/>
            <a:ext cx="548700" cy="3078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a:t>10</a:t>
            </a:fld>
            <a:endParaRPr/>
          </a:p>
        </p:txBody>
      </p:sp>
      <p:sp>
        <p:nvSpPr>
          <p:cNvPr id="571" name="Google Shape;571;p111"/>
          <p:cNvSpPr txBox="1"/>
          <p:nvPr/>
        </p:nvSpPr>
        <p:spPr>
          <a:xfrm>
            <a:off x="259200" y="860711"/>
            <a:ext cx="8625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b="1">
              <a:solidFill>
                <a:schemeClr val="dk1"/>
              </a:solidFill>
              <a:latin typeface="Petrona"/>
              <a:ea typeface="Petrona"/>
              <a:cs typeface="Petrona"/>
              <a:sym typeface="Petrona"/>
            </a:endParaRPr>
          </a:p>
        </p:txBody>
      </p:sp>
      <p:grpSp>
        <p:nvGrpSpPr>
          <p:cNvPr id="572" name="Google Shape;572;p111"/>
          <p:cNvGrpSpPr/>
          <p:nvPr/>
        </p:nvGrpSpPr>
        <p:grpSpPr>
          <a:xfrm>
            <a:off x="3004422" y="4051966"/>
            <a:ext cx="400039" cy="400039"/>
            <a:chOff x="5083800" y="4005950"/>
            <a:chExt cx="523200" cy="523200"/>
          </a:xfrm>
        </p:grpSpPr>
        <p:sp>
          <p:nvSpPr>
            <p:cNvPr id="573" name="Google Shape;573;p111"/>
            <p:cNvSpPr/>
            <p:nvPr/>
          </p:nvSpPr>
          <p:spPr>
            <a:xfrm>
              <a:off x="5083800" y="4005950"/>
              <a:ext cx="523200" cy="523200"/>
            </a:xfrm>
            <a:prstGeom prst="ellipse">
              <a:avLst/>
            </a:prstGeom>
            <a:solidFill>
              <a:srgbClr val="53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4" name="Google Shape;574;p111"/>
            <p:cNvPicPr preferRelativeResize="0"/>
            <p:nvPr/>
          </p:nvPicPr>
          <p:blipFill rotWithShape="1">
            <a:blip r:embed="rId3">
              <a:alphaModFix/>
            </a:blip>
            <a:srcRect/>
            <a:stretch/>
          </p:blipFill>
          <p:spPr>
            <a:xfrm>
              <a:off x="5149625" y="4125750"/>
              <a:ext cx="283600" cy="283600"/>
            </a:xfrm>
            <a:prstGeom prst="rect">
              <a:avLst/>
            </a:prstGeom>
            <a:noFill/>
            <a:ln>
              <a:noFill/>
            </a:ln>
          </p:spPr>
        </p:pic>
        <p:pic>
          <p:nvPicPr>
            <p:cNvPr id="575" name="Google Shape;575;p111"/>
            <p:cNvPicPr preferRelativeResize="0"/>
            <p:nvPr/>
          </p:nvPicPr>
          <p:blipFill>
            <a:blip r:embed="rId4">
              <a:alphaModFix/>
            </a:blip>
            <a:stretch>
              <a:fillRect/>
            </a:stretch>
          </p:blipFill>
          <p:spPr>
            <a:xfrm>
              <a:off x="5362767" y="4108812"/>
              <a:ext cx="194700" cy="194700"/>
            </a:xfrm>
            <a:prstGeom prst="rect">
              <a:avLst/>
            </a:prstGeom>
            <a:noFill/>
            <a:ln>
              <a:noFill/>
            </a:ln>
          </p:spPr>
        </p:pic>
      </p:grpSp>
      <p:sp>
        <p:nvSpPr>
          <p:cNvPr id="576" name="Google Shape;576;p111"/>
          <p:cNvSpPr txBox="1"/>
          <p:nvPr/>
        </p:nvSpPr>
        <p:spPr>
          <a:xfrm>
            <a:off x="5418350" y="1425150"/>
            <a:ext cx="3381900" cy="314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50">
              <a:solidFill>
                <a:schemeClr val="dk1"/>
              </a:solidFill>
              <a:latin typeface="DM Sans Medium"/>
              <a:ea typeface="DM Sans Medium"/>
              <a:cs typeface="DM Sans Medium"/>
              <a:sym typeface="DM Sans Medium"/>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latin typeface="DM Sans"/>
                <a:ea typeface="DM Sans"/>
                <a:cs typeface="DM Sans"/>
                <a:sym typeface="DM Sans"/>
              </a:rPr>
              <a:t>No cost, 24/7 between-visit support </a:t>
            </a:r>
            <a:r>
              <a:rPr lang="en" sz="1050">
                <a:solidFill>
                  <a:schemeClr val="dk1"/>
                </a:solidFill>
                <a:latin typeface="DM Sans Medium"/>
                <a:ea typeface="DM Sans Medium"/>
                <a:cs typeface="DM Sans Medium"/>
                <a:sym typeface="DM Sans Medium"/>
              </a:rPr>
              <a:t>provided by Thyme Care’s fully employed oncology-trained care team, comprised of 500+ members. </a:t>
            </a:r>
            <a:endParaRPr sz="1050">
              <a:solidFill>
                <a:schemeClr val="dk1"/>
              </a:solidFill>
              <a:latin typeface="DM Sans Medium"/>
              <a:ea typeface="DM Sans Medium"/>
              <a:cs typeface="DM Sans Medium"/>
              <a:sym typeface="DM Sans Medium"/>
            </a:endParaRPr>
          </a:p>
          <a:p>
            <a:pPr marL="457200" lvl="0" indent="-295275" algn="l" rtl="0">
              <a:lnSpc>
                <a:spcPct val="115000"/>
              </a:lnSpc>
              <a:spcBef>
                <a:spcPts val="1000"/>
              </a:spcBef>
              <a:spcAft>
                <a:spcPts val="0"/>
              </a:spcAft>
              <a:buClr>
                <a:schemeClr val="dk1"/>
              </a:buClr>
              <a:buSzPts val="1050"/>
              <a:buFont typeface="DM Sans Medium"/>
              <a:buChar char="●"/>
            </a:pPr>
            <a:r>
              <a:rPr lang="en" sz="1050">
                <a:solidFill>
                  <a:schemeClr val="dk1"/>
                </a:solidFill>
                <a:latin typeface="DM Sans Medium"/>
                <a:ea typeface="DM Sans Medium"/>
                <a:cs typeface="DM Sans Medium"/>
                <a:sym typeface="DM Sans Medium"/>
              </a:rPr>
              <a:t>Members form a </a:t>
            </a:r>
            <a:r>
              <a:rPr lang="en" sz="1050" b="1">
                <a:solidFill>
                  <a:schemeClr val="dk1"/>
                </a:solidFill>
                <a:latin typeface="DM Sans"/>
                <a:ea typeface="DM Sans"/>
                <a:cs typeface="DM Sans"/>
                <a:sym typeface="DM Sans"/>
              </a:rPr>
              <a:t>trusted, longitudinal relationship</a:t>
            </a:r>
            <a:r>
              <a:rPr lang="en" sz="1050">
                <a:solidFill>
                  <a:schemeClr val="dk1"/>
                </a:solidFill>
                <a:latin typeface="DM Sans Medium"/>
                <a:ea typeface="DM Sans Medium"/>
                <a:cs typeface="DM Sans Medium"/>
                <a:sym typeface="DM Sans Medium"/>
              </a:rPr>
              <a:t> with a consistent care team.</a:t>
            </a:r>
            <a:endParaRPr sz="1050">
              <a:solidFill>
                <a:schemeClr val="accent2"/>
              </a:solidFill>
              <a:latin typeface="DM Sans SemiBold"/>
              <a:ea typeface="DM Sans SemiBold"/>
              <a:cs typeface="DM Sans SemiBold"/>
              <a:sym typeface="DM Sans SemiBold"/>
            </a:endParaRPr>
          </a:p>
          <a:p>
            <a:pPr marL="457200" lvl="0" indent="-295275" algn="l" rtl="0">
              <a:lnSpc>
                <a:spcPct val="115000"/>
              </a:lnSpc>
              <a:spcBef>
                <a:spcPts val="1000"/>
              </a:spcBef>
              <a:spcAft>
                <a:spcPts val="0"/>
              </a:spcAft>
              <a:buClr>
                <a:schemeClr val="dk1"/>
              </a:buClr>
              <a:buSzPts val="1050"/>
              <a:buChar char="●"/>
            </a:pPr>
            <a:r>
              <a:rPr lang="en" sz="1050">
                <a:solidFill>
                  <a:schemeClr val="dk1"/>
                </a:solidFill>
                <a:latin typeface="DM Sans Medium"/>
                <a:ea typeface="DM Sans Medium"/>
                <a:cs typeface="DM Sans Medium"/>
                <a:sym typeface="DM Sans Medium"/>
              </a:rPr>
              <a:t>Thyme Care provides patient support </a:t>
            </a:r>
            <a:r>
              <a:rPr lang="en" sz="1050" b="1">
                <a:solidFill>
                  <a:schemeClr val="dk1"/>
                </a:solidFill>
                <a:latin typeface="DM Sans"/>
                <a:ea typeface="DM Sans"/>
                <a:cs typeface="DM Sans"/>
                <a:sym typeface="DM Sans"/>
              </a:rPr>
              <a:t>from symptom management to reducing the social barriers to care. </a:t>
            </a:r>
            <a:endParaRPr sz="1050">
              <a:solidFill>
                <a:schemeClr val="dk1"/>
              </a:solidFill>
              <a:latin typeface="DM Sans Medium"/>
              <a:ea typeface="DM Sans Medium"/>
              <a:cs typeface="DM Sans Medium"/>
              <a:sym typeface="DM Sans Medium"/>
            </a:endParaRPr>
          </a:p>
          <a:p>
            <a:pPr marL="457200" lvl="0" indent="-295275" algn="l" rtl="0">
              <a:lnSpc>
                <a:spcPct val="115000"/>
              </a:lnSpc>
              <a:spcBef>
                <a:spcPts val="1000"/>
              </a:spcBef>
              <a:spcAft>
                <a:spcPts val="1000"/>
              </a:spcAft>
              <a:buClr>
                <a:schemeClr val="dk1"/>
              </a:buClr>
              <a:buSzPts val="1050"/>
              <a:buChar char="●"/>
            </a:pPr>
            <a:r>
              <a:rPr lang="en" sz="1050" b="1">
                <a:solidFill>
                  <a:schemeClr val="dk1"/>
                </a:solidFill>
                <a:latin typeface="DM Sans"/>
                <a:ea typeface="DM Sans"/>
                <a:cs typeface="DM Sans"/>
                <a:sym typeface="DM Sans"/>
              </a:rPr>
              <a:t>Thyme Care works in collaboration with the member’s oncology practice </a:t>
            </a:r>
            <a:r>
              <a:rPr lang="en" sz="1050">
                <a:solidFill>
                  <a:schemeClr val="dk1"/>
                </a:solidFill>
                <a:latin typeface="DM Sans Medium"/>
                <a:ea typeface="DM Sans Medium"/>
                <a:cs typeface="DM Sans Medium"/>
                <a:sym typeface="DM Sans Medium"/>
              </a:rPr>
              <a:t>to ensure visibility, continuity of care, and reduce administrative burden on practices.  </a:t>
            </a:r>
            <a:endParaRPr sz="1050">
              <a:solidFill>
                <a:schemeClr val="dk1"/>
              </a:solidFill>
              <a:latin typeface="DM Sans Medium"/>
              <a:ea typeface="DM Sans Medium"/>
              <a:cs typeface="DM Sans Medium"/>
              <a:sym typeface="DM Sans Medium"/>
            </a:endParaRPr>
          </a:p>
        </p:txBody>
      </p:sp>
      <p:sp>
        <p:nvSpPr>
          <p:cNvPr id="577" name="Google Shape;577;p111"/>
          <p:cNvSpPr txBox="1"/>
          <p:nvPr/>
        </p:nvSpPr>
        <p:spPr>
          <a:xfrm>
            <a:off x="211275" y="539750"/>
            <a:ext cx="86385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Petrona Medium"/>
                <a:ea typeface="Petrona Medium"/>
                <a:cs typeface="Petrona Medium"/>
                <a:sym typeface="Petrona Medium"/>
              </a:rPr>
              <a:t>Thyme Care’s fully employed oncology care team provides 24/7 virtual support for all clinical and non-clinical needs that arise in-between oncology appointments.</a:t>
            </a:r>
            <a:endParaRPr sz="1700" b="1">
              <a:solidFill>
                <a:schemeClr val="dk1"/>
              </a:solidFill>
              <a:latin typeface="Petrona"/>
              <a:ea typeface="Petrona"/>
              <a:cs typeface="Petrona"/>
              <a:sym typeface="Petrona"/>
            </a:endParaRPr>
          </a:p>
        </p:txBody>
      </p:sp>
      <p:sp>
        <p:nvSpPr>
          <p:cNvPr id="578" name="Google Shape;578;p111"/>
          <p:cNvSpPr txBox="1"/>
          <p:nvPr/>
        </p:nvSpPr>
        <p:spPr>
          <a:xfrm>
            <a:off x="265975" y="4421150"/>
            <a:ext cx="5174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1200">
              <a:solidFill>
                <a:srgbClr val="116978"/>
              </a:solidFill>
              <a:latin typeface="DM Sans SemiBold"/>
              <a:ea typeface="DM Sans SemiBold"/>
              <a:cs typeface="DM Sans SemiBold"/>
              <a:sym typeface="DM Sans SemiBold"/>
            </a:endParaRPr>
          </a:p>
        </p:txBody>
      </p:sp>
      <p:sp>
        <p:nvSpPr>
          <p:cNvPr id="579" name="Google Shape;579;p111"/>
          <p:cNvSpPr/>
          <p:nvPr/>
        </p:nvSpPr>
        <p:spPr>
          <a:xfrm>
            <a:off x="248725" y="1646250"/>
            <a:ext cx="5208900" cy="3075000"/>
          </a:xfrm>
          <a:prstGeom prst="roundRect">
            <a:avLst>
              <a:gd name="adj" fmla="val 6404"/>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0" name="Google Shape;580;p111"/>
          <p:cNvSpPr/>
          <p:nvPr/>
        </p:nvSpPr>
        <p:spPr>
          <a:xfrm>
            <a:off x="3362237" y="4019659"/>
            <a:ext cx="2068800" cy="637500"/>
          </a:xfrm>
          <a:prstGeom prst="wedgeRoundRectCallout">
            <a:avLst>
              <a:gd name="adj1" fmla="val -54490"/>
              <a:gd name="adj2" fmla="val 21802"/>
              <a:gd name="adj3"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471132"/>
                </a:solidFill>
                <a:latin typeface="DM Sans"/>
                <a:ea typeface="DM Sans"/>
                <a:cs typeface="DM Sans"/>
                <a:sym typeface="DM Sans"/>
              </a:rPr>
              <a:t>Care Partner</a:t>
            </a:r>
            <a:endParaRPr sz="900" b="1">
              <a:solidFill>
                <a:srgbClr val="471132"/>
              </a:solidFill>
              <a:latin typeface="DM Sans"/>
              <a:ea typeface="DM Sans"/>
              <a:cs typeface="DM Sans"/>
              <a:sym typeface="DM Sans"/>
            </a:endParaRPr>
          </a:p>
          <a:p>
            <a:pPr marL="0" lvl="0" indent="0" algn="l" rtl="0">
              <a:spcBef>
                <a:spcPts val="0"/>
              </a:spcBef>
              <a:spcAft>
                <a:spcPts val="0"/>
              </a:spcAft>
              <a:buNone/>
            </a:pPr>
            <a:r>
              <a:rPr lang="en" sz="900">
                <a:solidFill>
                  <a:srgbClr val="471132"/>
                </a:solidFill>
                <a:latin typeface="DM Sans"/>
                <a:ea typeface="DM Sans"/>
                <a:cs typeface="DM Sans"/>
                <a:sym typeface="DM Sans"/>
              </a:rPr>
              <a:t>Member advocate addressing whole-person needs and care coordination support</a:t>
            </a:r>
            <a:endParaRPr sz="900">
              <a:solidFill>
                <a:srgbClr val="471132"/>
              </a:solidFill>
              <a:latin typeface="DM Sans"/>
              <a:ea typeface="DM Sans"/>
              <a:cs typeface="DM Sans"/>
              <a:sym typeface="DM Sans"/>
            </a:endParaRPr>
          </a:p>
        </p:txBody>
      </p:sp>
      <p:sp>
        <p:nvSpPr>
          <p:cNvPr id="581" name="Google Shape;581;p111"/>
          <p:cNvSpPr/>
          <p:nvPr/>
        </p:nvSpPr>
        <p:spPr>
          <a:xfrm>
            <a:off x="297045" y="1886244"/>
            <a:ext cx="1360800" cy="925500"/>
          </a:xfrm>
          <a:prstGeom prst="wedgeRoundRectCallout">
            <a:avLst>
              <a:gd name="adj1" fmla="val 54020"/>
              <a:gd name="adj2" fmla="val 19728"/>
              <a:gd name="adj3"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471132"/>
                </a:solidFill>
                <a:latin typeface="DM Sans"/>
                <a:ea typeface="DM Sans"/>
                <a:cs typeface="DM Sans"/>
                <a:sym typeface="DM Sans"/>
              </a:rPr>
              <a:t>Oncology Nurse</a:t>
            </a:r>
            <a:endParaRPr sz="900" b="1">
              <a:solidFill>
                <a:srgbClr val="471132"/>
              </a:solidFill>
              <a:latin typeface="DM Sans"/>
              <a:ea typeface="DM Sans"/>
              <a:cs typeface="DM Sans"/>
              <a:sym typeface="DM Sans"/>
            </a:endParaRPr>
          </a:p>
          <a:p>
            <a:pPr marL="0" lvl="0" indent="0" algn="l" rtl="0">
              <a:spcBef>
                <a:spcPts val="0"/>
              </a:spcBef>
              <a:spcAft>
                <a:spcPts val="0"/>
              </a:spcAft>
              <a:buNone/>
            </a:pPr>
            <a:r>
              <a:rPr lang="en" sz="900">
                <a:solidFill>
                  <a:srgbClr val="471132"/>
                </a:solidFill>
                <a:latin typeface="DM Sans"/>
                <a:ea typeface="DM Sans"/>
                <a:cs typeface="DM Sans"/>
                <a:sym typeface="DM Sans"/>
              </a:rPr>
              <a:t>Clinical education, support, symptom management and chronic conditions management</a:t>
            </a:r>
            <a:endParaRPr sz="900">
              <a:solidFill>
                <a:srgbClr val="471132"/>
              </a:solidFill>
              <a:latin typeface="DM Sans"/>
              <a:ea typeface="DM Sans"/>
              <a:cs typeface="DM Sans"/>
              <a:sym typeface="DM Sans"/>
            </a:endParaRPr>
          </a:p>
        </p:txBody>
      </p:sp>
      <p:sp>
        <p:nvSpPr>
          <p:cNvPr id="582" name="Google Shape;582;p111"/>
          <p:cNvSpPr/>
          <p:nvPr/>
        </p:nvSpPr>
        <p:spPr>
          <a:xfrm>
            <a:off x="260175" y="3278747"/>
            <a:ext cx="1492500" cy="1341900"/>
          </a:xfrm>
          <a:prstGeom prst="wedgeRoundRectCallout">
            <a:avLst>
              <a:gd name="adj1" fmla="val 53498"/>
              <a:gd name="adj2" fmla="val -19843"/>
              <a:gd name="adj3" fmla="val 0"/>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471132"/>
                </a:solidFill>
                <a:latin typeface="DM Sans"/>
                <a:ea typeface="DM Sans"/>
                <a:cs typeface="DM Sans"/>
                <a:sym typeface="DM Sans"/>
              </a:rPr>
              <a:t>Social Worker </a:t>
            </a:r>
            <a:endParaRPr sz="900" b="1">
              <a:solidFill>
                <a:srgbClr val="471132"/>
              </a:solidFill>
              <a:latin typeface="DM Sans"/>
              <a:ea typeface="DM Sans"/>
              <a:cs typeface="DM Sans"/>
              <a:sym typeface="DM Sans"/>
            </a:endParaRPr>
          </a:p>
          <a:p>
            <a:pPr marL="0" lvl="0" indent="0" algn="l" rtl="0">
              <a:spcBef>
                <a:spcPts val="0"/>
              </a:spcBef>
              <a:spcAft>
                <a:spcPts val="0"/>
              </a:spcAft>
              <a:buNone/>
            </a:pPr>
            <a:r>
              <a:rPr lang="en" sz="900">
                <a:solidFill>
                  <a:srgbClr val="471132"/>
                </a:solidFill>
                <a:latin typeface="DM Sans"/>
                <a:ea typeface="DM Sans"/>
                <a:cs typeface="DM Sans"/>
                <a:sym typeface="DM Sans"/>
              </a:rPr>
              <a:t>Addresses emotional and psychosocial challenges and connects members with needed support resources </a:t>
            </a:r>
            <a:endParaRPr sz="1500"/>
          </a:p>
        </p:txBody>
      </p:sp>
      <p:sp>
        <p:nvSpPr>
          <p:cNvPr id="583" name="Google Shape;583;p111"/>
          <p:cNvSpPr/>
          <p:nvPr/>
        </p:nvSpPr>
        <p:spPr>
          <a:xfrm>
            <a:off x="4086733" y="2858502"/>
            <a:ext cx="1492500" cy="576300"/>
          </a:xfrm>
          <a:prstGeom prst="wedgeRoundRectCallout">
            <a:avLst>
              <a:gd name="adj1" fmla="val -56696"/>
              <a:gd name="adj2" fmla="val -5837"/>
              <a:gd name="adj3" fmla="val 0"/>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471132"/>
                </a:solidFill>
                <a:latin typeface="DM Sans"/>
                <a:ea typeface="DM Sans"/>
                <a:cs typeface="DM Sans"/>
                <a:sym typeface="DM Sans"/>
              </a:rPr>
              <a:t>Nurse Practitioner                                                 </a:t>
            </a:r>
            <a:endParaRPr sz="900" b="1">
              <a:solidFill>
                <a:srgbClr val="471132"/>
              </a:solidFill>
              <a:latin typeface="DM Sans"/>
              <a:ea typeface="DM Sans"/>
              <a:cs typeface="DM Sans"/>
              <a:sym typeface="DM Sans"/>
            </a:endParaRPr>
          </a:p>
          <a:p>
            <a:pPr marL="0" lvl="0" indent="0" algn="l" rtl="0">
              <a:spcBef>
                <a:spcPts val="0"/>
              </a:spcBef>
              <a:spcAft>
                <a:spcPts val="0"/>
              </a:spcAft>
              <a:buNone/>
            </a:pPr>
            <a:r>
              <a:rPr lang="en" sz="900">
                <a:solidFill>
                  <a:srgbClr val="471132"/>
                </a:solidFill>
                <a:latin typeface="DM Sans"/>
                <a:ea typeface="DM Sans"/>
                <a:cs typeface="DM Sans"/>
                <a:sym typeface="DM Sans"/>
              </a:rPr>
              <a:t>Support Care Team in complex medical decision making</a:t>
            </a:r>
            <a:endParaRPr sz="900">
              <a:solidFill>
                <a:srgbClr val="471132"/>
              </a:solidFill>
              <a:latin typeface="DM Sans"/>
              <a:ea typeface="DM Sans"/>
              <a:cs typeface="DM Sans"/>
              <a:sym typeface="DM Sans"/>
            </a:endParaRPr>
          </a:p>
        </p:txBody>
      </p:sp>
      <p:sp>
        <p:nvSpPr>
          <p:cNvPr id="584" name="Google Shape;584;p111"/>
          <p:cNvSpPr/>
          <p:nvPr/>
        </p:nvSpPr>
        <p:spPr>
          <a:xfrm>
            <a:off x="1657939" y="2101948"/>
            <a:ext cx="2250600" cy="2150700"/>
          </a:xfrm>
          <a:prstGeom prst="ellipse">
            <a:avLst/>
          </a:prstGeom>
          <a:noFill/>
          <a:ln w="19050" cap="flat" cmpd="sng">
            <a:solidFill>
              <a:srgbClr val="11697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1"/>
          <p:cNvSpPr/>
          <p:nvPr/>
        </p:nvSpPr>
        <p:spPr>
          <a:xfrm>
            <a:off x="3686726" y="3021026"/>
            <a:ext cx="399900" cy="399900"/>
          </a:xfrm>
          <a:prstGeom prst="ellipse">
            <a:avLst/>
          </a:prstGeom>
          <a:solidFill>
            <a:srgbClr val="EC6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 name="Google Shape;586;p111"/>
          <p:cNvPicPr preferRelativeResize="0"/>
          <p:nvPr/>
        </p:nvPicPr>
        <p:blipFill rotWithShape="1">
          <a:blip r:embed="rId3">
            <a:alphaModFix/>
          </a:blip>
          <a:srcRect/>
          <a:stretch/>
        </p:blipFill>
        <p:spPr>
          <a:xfrm>
            <a:off x="3737052" y="3112620"/>
            <a:ext cx="216827" cy="216828"/>
          </a:xfrm>
          <a:prstGeom prst="rect">
            <a:avLst/>
          </a:prstGeom>
          <a:noFill/>
          <a:ln>
            <a:noFill/>
          </a:ln>
        </p:spPr>
      </p:pic>
      <p:grpSp>
        <p:nvGrpSpPr>
          <p:cNvPr id="587" name="Google Shape;587;p111"/>
          <p:cNvGrpSpPr/>
          <p:nvPr/>
        </p:nvGrpSpPr>
        <p:grpSpPr>
          <a:xfrm>
            <a:off x="2935622" y="3999366"/>
            <a:ext cx="400039" cy="400039"/>
            <a:chOff x="5083800" y="4005950"/>
            <a:chExt cx="523200" cy="523200"/>
          </a:xfrm>
        </p:grpSpPr>
        <p:sp>
          <p:nvSpPr>
            <p:cNvPr id="588" name="Google Shape;588;p111"/>
            <p:cNvSpPr/>
            <p:nvPr/>
          </p:nvSpPr>
          <p:spPr>
            <a:xfrm>
              <a:off x="5083800" y="4005950"/>
              <a:ext cx="523200" cy="523200"/>
            </a:xfrm>
            <a:prstGeom prst="ellipse">
              <a:avLst/>
            </a:prstGeom>
            <a:solidFill>
              <a:srgbClr val="53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9" name="Google Shape;589;p111"/>
            <p:cNvPicPr preferRelativeResize="0"/>
            <p:nvPr/>
          </p:nvPicPr>
          <p:blipFill rotWithShape="1">
            <a:blip r:embed="rId3">
              <a:alphaModFix/>
            </a:blip>
            <a:srcRect/>
            <a:stretch/>
          </p:blipFill>
          <p:spPr>
            <a:xfrm>
              <a:off x="5149625" y="4125750"/>
              <a:ext cx="283600" cy="283600"/>
            </a:xfrm>
            <a:prstGeom prst="rect">
              <a:avLst/>
            </a:prstGeom>
            <a:noFill/>
            <a:ln>
              <a:noFill/>
            </a:ln>
          </p:spPr>
        </p:pic>
        <p:pic>
          <p:nvPicPr>
            <p:cNvPr id="590" name="Google Shape;590;p111"/>
            <p:cNvPicPr preferRelativeResize="0"/>
            <p:nvPr/>
          </p:nvPicPr>
          <p:blipFill>
            <a:blip r:embed="rId4">
              <a:alphaModFix/>
            </a:blip>
            <a:stretch>
              <a:fillRect/>
            </a:stretch>
          </p:blipFill>
          <p:spPr>
            <a:xfrm>
              <a:off x="5362767" y="4108812"/>
              <a:ext cx="194700" cy="194700"/>
            </a:xfrm>
            <a:prstGeom prst="rect">
              <a:avLst/>
            </a:prstGeom>
            <a:noFill/>
            <a:ln>
              <a:noFill/>
            </a:ln>
          </p:spPr>
        </p:pic>
      </p:grpSp>
      <p:sp>
        <p:nvSpPr>
          <p:cNvPr id="591" name="Google Shape;591;p111"/>
          <p:cNvSpPr/>
          <p:nvPr/>
        </p:nvSpPr>
        <p:spPr>
          <a:xfrm>
            <a:off x="1698313" y="2325915"/>
            <a:ext cx="399900" cy="399900"/>
          </a:xfrm>
          <a:prstGeom prst="ellipse">
            <a:avLst/>
          </a:prstGeom>
          <a:solidFill>
            <a:srgbClr val="11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2" name="Google Shape;592;p111"/>
          <p:cNvPicPr preferRelativeResize="0"/>
          <p:nvPr/>
        </p:nvPicPr>
        <p:blipFill rotWithShape="1">
          <a:blip r:embed="rId3">
            <a:alphaModFix/>
          </a:blip>
          <a:srcRect/>
          <a:stretch/>
        </p:blipFill>
        <p:spPr>
          <a:xfrm>
            <a:off x="1748640" y="2417509"/>
            <a:ext cx="216827" cy="216828"/>
          </a:xfrm>
          <a:prstGeom prst="rect">
            <a:avLst/>
          </a:prstGeom>
          <a:noFill/>
          <a:ln>
            <a:noFill/>
          </a:ln>
        </p:spPr>
      </p:pic>
      <p:grpSp>
        <p:nvGrpSpPr>
          <p:cNvPr id="593" name="Google Shape;593;p111"/>
          <p:cNvGrpSpPr/>
          <p:nvPr/>
        </p:nvGrpSpPr>
        <p:grpSpPr>
          <a:xfrm>
            <a:off x="1647084" y="3628052"/>
            <a:ext cx="400039" cy="400039"/>
            <a:chOff x="3348672" y="2785598"/>
            <a:chExt cx="523200" cy="523200"/>
          </a:xfrm>
        </p:grpSpPr>
        <p:sp>
          <p:nvSpPr>
            <p:cNvPr id="594" name="Google Shape;594;p111"/>
            <p:cNvSpPr/>
            <p:nvPr/>
          </p:nvSpPr>
          <p:spPr>
            <a:xfrm>
              <a:off x="3348672" y="2785598"/>
              <a:ext cx="523200" cy="523200"/>
            </a:xfrm>
            <a:prstGeom prst="ellipse">
              <a:avLst/>
            </a:prstGeom>
            <a:solidFill>
              <a:srgbClr val="313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5" name="Google Shape;595;p111"/>
            <p:cNvPicPr preferRelativeResize="0"/>
            <p:nvPr/>
          </p:nvPicPr>
          <p:blipFill rotWithShape="1">
            <a:blip r:embed="rId3">
              <a:alphaModFix/>
            </a:blip>
            <a:srcRect/>
            <a:stretch/>
          </p:blipFill>
          <p:spPr>
            <a:xfrm>
              <a:off x="3414500" y="2905400"/>
              <a:ext cx="283600" cy="283600"/>
            </a:xfrm>
            <a:prstGeom prst="rect">
              <a:avLst/>
            </a:prstGeom>
            <a:noFill/>
            <a:ln>
              <a:noFill/>
            </a:ln>
          </p:spPr>
        </p:pic>
      </p:grpSp>
      <p:sp>
        <p:nvSpPr>
          <p:cNvPr id="596" name="Google Shape;596;p111"/>
          <p:cNvSpPr/>
          <p:nvPr/>
        </p:nvSpPr>
        <p:spPr>
          <a:xfrm>
            <a:off x="3489151" y="1846000"/>
            <a:ext cx="1761300" cy="576300"/>
          </a:xfrm>
          <a:prstGeom prst="wedgeRoundRectCallout">
            <a:avLst>
              <a:gd name="adj1" fmla="val -474"/>
              <a:gd name="adj2" fmla="val 58217"/>
              <a:gd name="adj3"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471132"/>
                </a:solidFill>
                <a:latin typeface="DM Sans"/>
                <a:ea typeface="DM Sans"/>
                <a:cs typeface="DM Sans"/>
                <a:sym typeface="DM Sans"/>
              </a:rPr>
              <a:t>Medical Director </a:t>
            </a:r>
            <a:endParaRPr sz="900" b="1">
              <a:solidFill>
                <a:srgbClr val="471132"/>
              </a:solidFill>
              <a:latin typeface="DM Sans"/>
              <a:ea typeface="DM Sans"/>
              <a:cs typeface="DM Sans"/>
              <a:sym typeface="DM Sans"/>
            </a:endParaRPr>
          </a:p>
          <a:p>
            <a:pPr marL="0" lvl="0" indent="0" algn="l" rtl="0">
              <a:spcBef>
                <a:spcPts val="0"/>
              </a:spcBef>
              <a:spcAft>
                <a:spcPts val="0"/>
              </a:spcAft>
              <a:buNone/>
            </a:pPr>
            <a:r>
              <a:rPr lang="en" sz="900">
                <a:solidFill>
                  <a:srgbClr val="471132"/>
                </a:solidFill>
                <a:latin typeface="DM Sans"/>
                <a:ea typeface="DM Sans"/>
                <a:cs typeface="DM Sans"/>
                <a:sym typeface="DM Sans"/>
              </a:rPr>
              <a:t>Clinical case review and complex case management</a:t>
            </a:r>
            <a:endParaRPr sz="900">
              <a:solidFill>
                <a:srgbClr val="471132"/>
              </a:solidFill>
              <a:latin typeface="DM Sans"/>
              <a:ea typeface="DM Sans"/>
              <a:cs typeface="DM Sans"/>
              <a:sym typeface="DM Sans"/>
            </a:endParaRPr>
          </a:p>
        </p:txBody>
      </p:sp>
      <p:grpSp>
        <p:nvGrpSpPr>
          <p:cNvPr id="597" name="Google Shape;597;p111"/>
          <p:cNvGrpSpPr/>
          <p:nvPr/>
        </p:nvGrpSpPr>
        <p:grpSpPr>
          <a:xfrm>
            <a:off x="3082359" y="1934126"/>
            <a:ext cx="400039" cy="400039"/>
            <a:chOff x="4310400" y="2039850"/>
            <a:chExt cx="523200" cy="523200"/>
          </a:xfrm>
        </p:grpSpPr>
        <p:sp>
          <p:nvSpPr>
            <p:cNvPr id="598" name="Google Shape;598;p111"/>
            <p:cNvSpPr/>
            <p:nvPr/>
          </p:nvSpPr>
          <p:spPr>
            <a:xfrm>
              <a:off x="4310400" y="2039850"/>
              <a:ext cx="523200" cy="523200"/>
            </a:xfrm>
            <a:prstGeom prst="ellipse">
              <a:avLst/>
            </a:prstGeom>
            <a:solidFill>
              <a:srgbClr val="80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p111"/>
            <p:cNvPicPr preferRelativeResize="0"/>
            <p:nvPr/>
          </p:nvPicPr>
          <p:blipFill rotWithShape="1">
            <a:blip r:embed="rId3">
              <a:alphaModFix/>
            </a:blip>
            <a:srcRect/>
            <a:stretch/>
          </p:blipFill>
          <p:spPr>
            <a:xfrm>
              <a:off x="4376225" y="2159650"/>
              <a:ext cx="283600" cy="283600"/>
            </a:xfrm>
            <a:prstGeom prst="rect">
              <a:avLst/>
            </a:prstGeom>
            <a:noFill/>
            <a:ln>
              <a:noFill/>
            </a:ln>
          </p:spPr>
        </p:pic>
        <p:pic>
          <p:nvPicPr>
            <p:cNvPr id="600" name="Google Shape;600;p111"/>
            <p:cNvPicPr preferRelativeResize="0"/>
            <p:nvPr/>
          </p:nvPicPr>
          <p:blipFill>
            <a:blip r:embed="rId5">
              <a:alphaModFix/>
            </a:blip>
            <a:stretch>
              <a:fillRect/>
            </a:stretch>
          </p:blipFill>
          <p:spPr>
            <a:xfrm>
              <a:off x="4609925" y="2159650"/>
              <a:ext cx="130200" cy="160850"/>
            </a:xfrm>
            <a:prstGeom prst="rect">
              <a:avLst/>
            </a:prstGeom>
            <a:noFill/>
            <a:ln>
              <a:noFill/>
            </a:ln>
          </p:spPr>
        </p:pic>
      </p:grpSp>
      <p:pic>
        <p:nvPicPr>
          <p:cNvPr id="601" name="Google Shape;601;p111"/>
          <p:cNvPicPr preferRelativeResize="0"/>
          <p:nvPr/>
        </p:nvPicPr>
        <p:blipFill rotWithShape="1">
          <a:blip r:embed="rId6">
            <a:alphaModFix/>
          </a:blip>
          <a:srcRect l="39438" t="13795" r="5249" b="2802"/>
          <a:stretch/>
        </p:blipFill>
        <p:spPr>
          <a:xfrm>
            <a:off x="2128199" y="2476244"/>
            <a:ext cx="1337100" cy="1343400"/>
          </a:xfrm>
          <a:prstGeom prst="ellipse">
            <a:avLst/>
          </a:prstGeom>
          <a:noFill/>
          <a:ln w="76200" cap="flat" cmpd="sng">
            <a:solidFill>
              <a:srgbClr val="116978"/>
            </a:solidFill>
            <a:prstDash val="solid"/>
            <a:round/>
            <a:headEnd type="none" w="sm" len="sm"/>
            <a:tailEnd type="none" w="sm" len="sm"/>
          </a:ln>
        </p:spPr>
      </p:pic>
      <p:pic>
        <p:nvPicPr>
          <p:cNvPr id="602" name="Google Shape;602;p111"/>
          <p:cNvPicPr preferRelativeResize="0"/>
          <p:nvPr/>
        </p:nvPicPr>
        <p:blipFill>
          <a:blip r:embed="rId7">
            <a:alphaModFix/>
          </a:blip>
          <a:stretch>
            <a:fillRect/>
          </a:stretch>
        </p:blipFill>
        <p:spPr>
          <a:xfrm>
            <a:off x="1864698" y="3731257"/>
            <a:ext cx="148854" cy="148878"/>
          </a:xfrm>
          <a:prstGeom prst="rect">
            <a:avLst/>
          </a:prstGeom>
          <a:noFill/>
          <a:ln>
            <a:noFill/>
          </a:ln>
        </p:spPr>
      </p:pic>
      <p:pic>
        <p:nvPicPr>
          <p:cNvPr id="603" name="Google Shape;603;p111"/>
          <p:cNvPicPr preferRelativeResize="0"/>
          <p:nvPr/>
        </p:nvPicPr>
        <p:blipFill>
          <a:blip r:embed="rId8">
            <a:alphaModFix/>
          </a:blip>
          <a:stretch>
            <a:fillRect/>
          </a:stretch>
        </p:blipFill>
        <p:spPr>
          <a:xfrm>
            <a:off x="3935639" y="3154786"/>
            <a:ext cx="123972" cy="123973"/>
          </a:xfrm>
          <a:prstGeom prst="rect">
            <a:avLst/>
          </a:prstGeom>
          <a:noFill/>
          <a:ln>
            <a:noFill/>
          </a:ln>
        </p:spPr>
      </p:pic>
      <p:pic>
        <p:nvPicPr>
          <p:cNvPr id="604" name="Google Shape;604;p111"/>
          <p:cNvPicPr preferRelativeResize="0"/>
          <p:nvPr/>
        </p:nvPicPr>
        <p:blipFill rotWithShape="1">
          <a:blip r:embed="rId9">
            <a:alphaModFix/>
          </a:blip>
          <a:srcRect t="249" b="259"/>
          <a:stretch/>
        </p:blipFill>
        <p:spPr>
          <a:xfrm>
            <a:off x="1928728" y="2417498"/>
            <a:ext cx="109886" cy="109886"/>
          </a:xfrm>
          <a:prstGeom prst="rect">
            <a:avLst/>
          </a:prstGeom>
          <a:noFill/>
          <a:ln>
            <a:noFill/>
          </a:ln>
        </p:spPr>
      </p:pic>
      <p:grpSp>
        <p:nvGrpSpPr>
          <p:cNvPr id="605" name="Google Shape;605;p111"/>
          <p:cNvGrpSpPr/>
          <p:nvPr/>
        </p:nvGrpSpPr>
        <p:grpSpPr>
          <a:xfrm>
            <a:off x="2145412" y="3629574"/>
            <a:ext cx="1336983" cy="216823"/>
            <a:chOff x="2124600" y="3367750"/>
            <a:chExt cx="1418700" cy="230100"/>
          </a:xfrm>
        </p:grpSpPr>
        <p:sp>
          <p:nvSpPr>
            <p:cNvPr id="606" name="Google Shape;606;p111"/>
            <p:cNvSpPr/>
            <p:nvPr/>
          </p:nvSpPr>
          <p:spPr>
            <a:xfrm>
              <a:off x="2124600" y="3367750"/>
              <a:ext cx="1418700" cy="230100"/>
            </a:xfrm>
            <a:prstGeom prst="roundRect">
              <a:avLst>
                <a:gd name="adj" fmla="val 16667"/>
              </a:avLst>
            </a:prstGeom>
            <a:solidFill>
              <a:srgbClr val="F2E7D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7" name="Google Shape;607;p111"/>
            <p:cNvSpPr txBox="1"/>
            <p:nvPr/>
          </p:nvSpPr>
          <p:spPr>
            <a:xfrm>
              <a:off x="2124600" y="3417700"/>
              <a:ext cx="1418700" cy="160500"/>
            </a:xfrm>
            <a:prstGeom prst="rect">
              <a:avLst/>
            </a:prstGeom>
            <a:noFill/>
            <a:ln>
              <a:noFill/>
            </a:ln>
          </p:spPr>
          <p:txBody>
            <a:bodyPr spcFirstLastPara="1" wrap="square" lIns="91425" tIns="0" rIns="91425" bIns="0" anchor="t" anchorCtr="0">
              <a:noAutofit/>
            </a:bodyPr>
            <a:lstStyle/>
            <a:p>
              <a:pPr marL="0" lvl="0" indent="0" algn="ctr" rtl="0">
                <a:spcBef>
                  <a:spcPts val="0"/>
                </a:spcBef>
                <a:spcAft>
                  <a:spcPts val="400"/>
                </a:spcAft>
                <a:buNone/>
              </a:pPr>
              <a:r>
                <a:rPr lang="en" sz="800" i="1">
                  <a:solidFill>
                    <a:srgbClr val="470F33"/>
                  </a:solidFill>
                  <a:latin typeface="DM Sans"/>
                  <a:ea typeface="DM Sans"/>
                  <a:cs typeface="DM Sans"/>
                  <a:sym typeface="DM Sans"/>
                </a:rPr>
                <a:t>Member and Oncologist</a:t>
              </a:r>
              <a:endParaRPr sz="800" b="1">
                <a:solidFill>
                  <a:srgbClr val="803663"/>
                </a:solidFill>
                <a:latin typeface="DM Sans"/>
                <a:ea typeface="DM Sans"/>
                <a:cs typeface="DM Sans"/>
                <a:sym typeface="DM Sans"/>
              </a:endParaRPr>
            </a:p>
          </p:txBody>
        </p:sp>
      </p:grpSp>
      <p:sp>
        <p:nvSpPr>
          <p:cNvPr id="608" name="Google Shape;608;p111"/>
          <p:cNvSpPr txBox="1"/>
          <p:nvPr/>
        </p:nvSpPr>
        <p:spPr>
          <a:xfrm>
            <a:off x="248725" y="1465875"/>
            <a:ext cx="5208900" cy="323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chemeClr val="accent6"/>
                </a:solidFill>
                <a:highlight>
                  <a:schemeClr val="accent2"/>
                </a:highlight>
                <a:latin typeface="DM Sans SemiBold"/>
                <a:ea typeface="DM Sans SemiBold"/>
                <a:cs typeface="DM Sans SemiBold"/>
                <a:sym typeface="DM Sans SemiBold"/>
              </a:rPr>
              <a:t>Multi-disciplinary oncology-trained team, with small panel sizes per care pod</a:t>
            </a:r>
            <a:endParaRPr sz="1200">
              <a:solidFill>
                <a:schemeClr val="accent6"/>
              </a:solidFill>
              <a:highlight>
                <a:schemeClr val="accent2"/>
              </a:highlight>
              <a:latin typeface="DM Sans SemiBold"/>
              <a:ea typeface="DM Sans SemiBold"/>
              <a:cs typeface="DM Sans SemiBold"/>
              <a:sym typeface="DM Sans SemiBold"/>
            </a:endParaRPr>
          </a:p>
        </p:txBody>
      </p:sp>
      <p:sp>
        <p:nvSpPr>
          <p:cNvPr id="609" name="Google Shape;609;p111"/>
          <p:cNvSpPr txBox="1"/>
          <p:nvPr/>
        </p:nvSpPr>
        <p:spPr>
          <a:xfrm>
            <a:off x="228600" y="228600"/>
            <a:ext cx="3954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Expert Care Team</a:t>
            </a:r>
            <a:endParaRPr sz="900">
              <a:solidFill>
                <a:schemeClr val="dk1"/>
              </a:solidFill>
              <a:latin typeface="Karla ExtraBold"/>
              <a:ea typeface="Karla ExtraBold"/>
              <a:cs typeface="Karla ExtraBold"/>
              <a:sym typeface="Karla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cxnSp>
        <p:nvCxnSpPr>
          <p:cNvPr id="614" name="Google Shape;614;p112"/>
          <p:cNvCxnSpPr/>
          <p:nvPr/>
        </p:nvCxnSpPr>
        <p:spPr>
          <a:xfrm>
            <a:off x="7981639" y="3278063"/>
            <a:ext cx="0" cy="229500"/>
          </a:xfrm>
          <a:prstGeom prst="straightConnector1">
            <a:avLst/>
          </a:prstGeom>
          <a:noFill/>
          <a:ln w="18800" cap="flat" cmpd="sng">
            <a:solidFill>
              <a:schemeClr val="dk2"/>
            </a:solidFill>
            <a:prstDash val="solid"/>
            <a:round/>
            <a:headEnd type="none" w="med" len="med"/>
            <a:tailEnd type="triangle" w="med" len="med"/>
          </a:ln>
        </p:spPr>
      </p:cxnSp>
      <p:sp>
        <p:nvSpPr>
          <p:cNvPr id="615" name="Google Shape;615;p112"/>
          <p:cNvSpPr/>
          <p:nvPr/>
        </p:nvSpPr>
        <p:spPr>
          <a:xfrm>
            <a:off x="188050" y="3681450"/>
            <a:ext cx="8659500" cy="9939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cxnSp>
        <p:nvCxnSpPr>
          <p:cNvPr id="616" name="Google Shape;616;p112"/>
          <p:cNvCxnSpPr/>
          <p:nvPr/>
        </p:nvCxnSpPr>
        <p:spPr>
          <a:xfrm>
            <a:off x="1056810" y="3278063"/>
            <a:ext cx="0" cy="229500"/>
          </a:xfrm>
          <a:prstGeom prst="straightConnector1">
            <a:avLst/>
          </a:prstGeom>
          <a:noFill/>
          <a:ln w="18800" cap="flat" cmpd="sng">
            <a:solidFill>
              <a:schemeClr val="dk2"/>
            </a:solidFill>
            <a:prstDash val="solid"/>
            <a:round/>
            <a:headEnd type="none" w="med" len="med"/>
            <a:tailEnd type="triangle" w="med" len="med"/>
          </a:ln>
        </p:spPr>
      </p:cxnSp>
      <p:cxnSp>
        <p:nvCxnSpPr>
          <p:cNvPr id="617" name="Google Shape;617;p112"/>
          <p:cNvCxnSpPr/>
          <p:nvPr/>
        </p:nvCxnSpPr>
        <p:spPr>
          <a:xfrm>
            <a:off x="2806286" y="3278063"/>
            <a:ext cx="0" cy="229500"/>
          </a:xfrm>
          <a:prstGeom prst="straightConnector1">
            <a:avLst/>
          </a:prstGeom>
          <a:noFill/>
          <a:ln w="18800" cap="flat" cmpd="sng">
            <a:solidFill>
              <a:schemeClr val="dk2"/>
            </a:solidFill>
            <a:prstDash val="solid"/>
            <a:round/>
            <a:headEnd type="none" w="med" len="med"/>
            <a:tailEnd type="triangle" w="med" len="med"/>
          </a:ln>
        </p:spPr>
      </p:cxnSp>
      <p:cxnSp>
        <p:nvCxnSpPr>
          <p:cNvPr id="618" name="Google Shape;618;p112"/>
          <p:cNvCxnSpPr/>
          <p:nvPr/>
        </p:nvCxnSpPr>
        <p:spPr>
          <a:xfrm>
            <a:off x="4555763" y="3278063"/>
            <a:ext cx="0" cy="229500"/>
          </a:xfrm>
          <a:prstGeom prst="straightConnector1">
            <a:avLst/>
          </a:prstGeom>
          <a:noFill/>
          <a:ln w="18800" cap="flat" cmpd="sng">
            <a:solidFill>
              <a:schemeClr val="dk2"/>
            </a:solidFill>
            <a:prstDash val="solid"/>
            <a:round/>
            <a:headEnd type="none" w="med" len="med"/>
            <a:tailEnd type="triangle" w="med" len="med"/>
          </a:ln>
        </p:spPr>
      </p:cxnSp>
      <p:cxnSp>
        <p:nvCxnSpPr>
          <p:cNvPr id="619" name="Google Shape;619;p112"/>
          <p:cNvCxnSpPr/>
          <p:nvPr/>
        </p:nvCxnSpPr>
        <p:spPr>
          <a:xfrm>
            <a:off x="6305239" y="3278063"/>
            <a:ext cx="0" cy="229500"/>
          </a:xfrm>
          <a:prstGeom prst="straightConnector1">
            <a:avLst/>
          </a:prstGeom>
          <a:noFill/>
          <a:ln w="18800" cap="flat" cmpd="sng">
            <a:solidFill>
              <a:schemeClr val="dk2"/>
            </a:solidFill>
            <a:prstDash val="solid"/>
            <a:round/>
            <a:headEnd type="none" w="med" len="med"/>
            <a:tailEnd type="triangle" w="med" len="med"/>
          </a:ln>
        </p:spPr>
      </p:cxnSp>
      <p:sp>
        <p:nvSpPr>
          <p:cNvPr id="620" name="Google Shape;620;p112"/>
          <p:cNvSpPr txBox="1"/>
          <p:nvPr/>
        </p:nvSpPr>
        <p:spPr>
          <a:xfrm>
            <a:off x="126775" y="634825"/>
            <a:ext cx="8722200" cy="492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2000" b="1">
              <a:solidFill>
                <a:schemeClr val="dk1"/>
              </a:solidFill>
              <a:latin typeface="Petrona"/>
              <a:ea typeface="Petrona"/>
              <a:cs typeface="Petrona"/>
              <a:sym typeface="Petrona"/>
            </a:endParaRPr>
          </a:p>
        </p:txBody>
      </p:sp>
      <p:sp>
        <p:nvSpPr>
          <p:cNvPr id="621" name="Google Shape;621;p112"/>
          <p:cNvSpPr/>
          <p:nvPr/>
        </p:nvSpPr>
        <p:spPr>
          <a:xfrm>
            <a:off x="196550" y="1778125"/>
            <a:ext cx="1666800" cy="15648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sp>
        <p:nvSpPr>
          <p:cNvPr id="622" name="Google Shape;622;p112"/>
          <p:cNvSpPr/>
          <p:nvPr/>
        </p:nvSpPr>
        <p:spPr>
          <a:xfrm>
            <a:off x="196550" y="1778125"/>
            <a:ext cx="1666800" cy="391200"/>
          </a:xfrm>
          <a:prstGeom prst="round2SameRect">
            <a:avLst>
              <a:gd name="adj1" fmla="val 16667"/>
              <a:gd name="adj2" fmla="val 0"/>
            </a:avLst>
          </a:prstGeom>
          <a:solidFill>
            <a:schemeClr val="dk2"/>
          </a:solidFill>
          <a:ln>
            <a:noFill/>
          </a:ln>
        </p:spPr>
        <p:txBody>
          <a:bodyPr spcFirstLastPara="1" wrap="square" lIns="451575" tIns="90300" rIns="90300" bIns="90300" anchor="ctr" anchorCtr="0">
            <a:noAutofit/>
          </a:bodyPr>
          <a:lstStyle/>
          <a:p>
            <a:pPr marL="0" lvl="0" indent="0" algn="l" rtl="0">
              <a:spcBef>
                <a:spcPts val="0"/>
              </a:spcBef>
              <a:spcAft>
                <a:spcPts val="0"/>
              </a:spcAft>
              <a:buNone/>
            </a:pPr>
            <a:r>
              <a:rPr lang="en" sz="988" b="1">
                <a:solidFill>
                  <a:schemeClr val="accent6"/>
                </a:solidFill>
                <a:latin typeface="DM Sans"/>
                <a:ea typeface="DM Sans"/>
                <a:cs typeface="DM Sans"/>
                <a:sym typeface="DM Sans"/>
              </a:rPr>
              <a:t>Monitoring &amp; Triage</a:t>
            </a:r>
            <a:endParaRPr sz="988" b="1">
              <a:solidFill>
                <a:schemeClr val="accent6"/>
              </a:solidFill>
              <a:latin typeface="DM Sans"/>
              <a:ea typeface="DM Sans"/>
              <a:cs typeface="DM Sans"/>
              <a:sym typeface="DM Sans"/>
            </a:endParaRPr>
          </a:p>
        </p:txBody>
      </p:sp>
      <p:pic>
        <p:nvPicPr>
          <p:cNvPr id="623" name="Google Shape;623;p112"/>
          <p:cNvPicPr preferRelativeResize="0"/>
          <p:nvPr/>
        </p:nvPicPr>
        <p:blipFill>
          <a:blip r:embed="rId3">
            <a:alphaModFix/>
          </a:blip>
          <a:stretch>
            <a:fillRect/>
          </a:stretch>
        </p:blipFill>
        <p:spPr>
          <a:xfrm>
            <a:off x="292542" y="1849304"/>
            <a:ext cx="199169" cy="248490"/>
          </a:xfrm>
          <a:prstGeom prst="rect">
            <a:avLst/>
          </a:prstGeom>
          <a:noFill/>
          <a:ln>
            <a:noFill/>
          </a:ln>
        </p:spPr>
      </p:pic>
      <p:sp>
        <p:nvSpPr>
          <p:cNvPr id="624" name="Google Shape;624;p112"/>
          <p:cNvSpPr/>
          <p:nvPr/>
        </p:nvSpPr>
        <p:spPr>
          <a:xfrm>
            <a:off x="1942819" y="1778125"/>
            <a:ext cx="1666800" cy="15648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sp>
        <p:nvSpPr>
          <p:cNvPr id="625" name="Google Shape;625;p112"/>
          <p:cNvSpPr/>
          <p:nvPr/>
        </p:nvSpPr>
        <p:spPr>
          <a:xfrm>
            <a:off x="1942811" y="1778125"/>
            <a:ext cx="1666800" cy="391200"/>
          </a:xfrm>
          <a:prstGeom prst="round2SameRect">
            <a:avLst>
              <a:gd name="adj1" fmla="val 16667"/>
              <a:gd name="adj2" fmla="val 0"/>
            </a:avLst>
          </a:prstGeom>
          <a:solidFill>
            <a:schemeClr val="dk2"/>
          </a:solidFill>
          <a:ln>
            <a:noFill/>
          </a:ln>
        </p:spPr>
        <p:txBody>
          <a:bodyPr spcFirstLastPara="1" wrap="square" lIns="451575" tIns="90300" rIns="90300" bIns="90300" anchor="ctr" anchorCtr="0">
            <a:noAutofit/>
          </a:bodyPr>
          <a:lstStyle/>
          <a:p>
            <a:pPr marL="0" lvl="0" indent="0" algn="l" rtl="0">
              <a:spcBef>
                <a:spcPts val="0"/>
              </a:spcBef>
              <a:spcAft>
                <a:spcPts val="0"/>
              </a:spcAft>
              <a:buNone/>
            </a:pPr>
            <a:r>
              <a:rPr lang="en" sz="988" b="1">
                <a:solidFill>
                  <a:schemeClr val="accent6"/>
                </a:solidFill>
                <a:latin typeface="DM Sans"/>
                <a:ea typeface="DM Sans"/>
                <a:cs typeface="DM Sans"/>
                <a:sym typeface="DM Sans"/>
              </a:rPr>
              <a:t>Transitions of Care</a:t>
            </a:r>
            <a:endParaRPr sz="988" b="1">
              <a:solidFill>
                <a:schemeClr val="accent6"/>
              </a:solidFill>
              <a:latin typeface="DM Sans"/>
              <a:ea typeface="DM Sans"/>
              <a:cs typeface="DM Sans"/>
              <a:sym typeface="DM Sans"/>
            </a:endParaRPr>
          </a:p>
        </p:txBody>
      </p:sp>
      <p:sp>
        <p:nvSpPr>
          <p:cNvPr id="626" name="Google Shape;626;p112"/>
          <p:cNvSpPr/>
          <p:nvPr/>
        </p:nvSpPr>
        <p:spPr>
          <a:xfrm>
            <a:off x="3689080" y="1778125"/>
            <a:ext cx="1666800" cy="15648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sp>
        <p:nvSpPr>
          <p:cNvPr id="627" name="Google Shape;627;p112"/>
          <p:cNvSpPr/>
          <p:nvPr/>
        </p:nvSpPr>
        <p:spPr>
          <a:xfrm>
            <a:off x="3689072" y="1778125"/>
            <a:ext cx="1666800" cy="391200"/>
          </a:xfrm>
          <a:prstGeom prst="round2SameRect">
            <a:avLst>
              <a:gd name="adj1" fmla="val 16667"/>
              <a:gd name="adj2" fmla="val 0"/>
            </a:avLst>
          </a:prstGeom>
          <a:solidFill>
            <a:schemeClr val="dk2"/>
          </a:solidFill>
          <a:ln>
            <a:noFill/>
          </a:ln>
        </p:spPr>
        <p:txBody>
          <a:bodyPr spcFirstLastPara="1" wrap="square" lIns="451575" tIns="90300" rIns="90300" bIns="90300" anchor="ctr" anchorCtr="0">
            <a:noAutofit/>
          </a:bodyPr>
          <a:lstStyle/>
          <a:p>
            <a:pPr marL="0" lvl="0" indent="0" algn="l" rtl="0">
              <a:spcBef>
                <a:spcPts val="0"/>
              </a:spcBef>
              <a:spcAft>
                <a:spcPts val="0"/>
              </a:spcAft>
              <a:buNone/>
            </a:pPr>
            <a:r>
              <a:rPr lang="en" sz="988" b="1">
                <a:solidFill>
                  <a:schemeClr val="accent6"/>
                </a:solidFill>
                <a:latin typeface="DM Sans"/>
                <a:ea typeface="DM Sans"/>
                <a:cs typeface="DM Sans"/>
                <a:sym typeface="DM Sans"/>
              </a:rPr>
              <a:t>Advanced Illness Program</a:t>
            </a:r>
            <a:endParaRPr sz="988" b="1">
              <a:solidFill>
                <a:schemeClr val="accent6"/>
              </a:solidFill>
              <a:latin typeface="DM Sans"/>
              <a:ea typeface="DM Sans"/>
              <a:cs typeface="DM Sans"/>
              <a:sym typeface="DM Sans"/>
            </a:endParaRPr>
          </a:p>
        </p:txBody>
      </p:sp>
      <p:sp>
        <p:nvSpPr>
          <p:cNvPr id="628" name="Google Shape;628;p112"/>
          <p:cNvSpPr/>
          <p:nvPr/>
        </p:nvSpPr>
        <p:spPr>
          <a:xfrm>
            <a:off x="5435340" y="1778125"/>
            <a:ext cx="1666800" cy="15648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sp>
        <p:nvSpPr>
          <p:cNvPr id="629" name="Google Shape;629;p112"/>
          <p:cNvSpPr/>
          <p:nvPr/>
        </p:nvSpPr>
        <p:spPr>
          <a:xfrm>
            <a:off x="5435333" y="1778125"/>
            <a:ext cx="1666800" cy="391200"/>
          </a:xfrm>
          <a:prstGeom prst="round2SameRect">
            <a:avLst>
              <a:gd name="adj1" fmla="val 16667"/>
              <a:gd name="adj2" fmla="val 0"/>
            </a:avLst>
          </a:prstGeom>
          <a:solidFill>
            <a:schemeClr val="dk2"/>
          </a:solidFill>
          <a:ln>
            <a:noFill/>
          </a:ln>
        </p:spPr>
        <p:txBody>
          <a:bodyPr spcFirstLastPara="1" wrap="square" lIns="451575" tIns="90300" rIns="90300" bIns="90300" anchor="ctr" anchorCtr="0">
            <a:noAutofit/>
          </a:bodyPr>
          <a:lstStyle/>
          <a:p>
            <a:pPr marL="0" lvl="0" indent="0" algn="l" rtl="0">
              <a:spcBef>
                <a:spcPts val="0"/>
              </a:spcBef>
              <a:spcAft>
                <a:spcPts val="0"/>
              </a:spcAft>
              <a:buNone/>
            </a:pPr>
            <a:r>
              <a:rPr lang="en" sz="988" b="1">
                <a:solidFill>
                  <a:schemeClr val="accent6"/>
                </a:solidFill>
                <a:latin typeface="DM Sans"/>
                <a:ea typeface="DM Sans"/>
                <a:cs typeface="DM Sans"/>
                <a:sym typeface="DM Sans"/>
              </a:rPr>
              <a:t>Integrated Social Support</a:t>
            </a:r>
            <a:endParaRPr sz="988" b="1">
              <a:solidFill>
                <a:schemeClr val="accent6"/>
              </a:solidFill>
              <a:latin typeface="DM Sans"/>
              <a:ea typeface="DM Sans"/>
              <a:cs typeface="DM Sans"/>
              <a:sym typeface="DM Sans"/>
            </a:endParaRPr>
          </a:p>
        </p:txBody>
      </p:sp>
      <p:pic>
        <p:nvPicPr>
          <p:cNvPr id="630" name="Google Shape;630;p112"/>
          <p:cNvPicPr preferRelativeResize="0"/>
          <p:nvPr/>
        </p:nvPicPr>
        <p:blipFill>
          <a:blip r:embed="rId4">
            <a:alphaModFix/>
          </a:blip>
          <a:stretch>
            <a:fillRect/>
          </a:stretch>
        </p:blipFill>
        <p:spPr>
          <a:xfrm>
            <a:off x="2028560" y="1879143"/>
            <a:ext cx="199169" cy="188855"/>
          </a:xfrm>
          <a:prstGeom prst="rect">
            <a:avLst/>
          </a:prstGeom>
          <a:noFill/>
          <a:ln>
            <a:noFill/>
          </a:ln>
        </p:spPr>
      </p:pic>
      <p:pic>
        <p:nvPicPr>
          <p:cNvPr id="631" name="Google Shape;631;p112"/>
          <p:cNvPicPr preferRelativeResize="0"/>
          <p:nvPr/>
        </p:nvPicPr>
        <p:blipFill>
          <a:blip r:embed="rId5">
            <a:alphaModFix/>
          </a:blip>
          <a:stretch>
            <a:fillRect/>
          </a:stretch>
        </p:blipFill>
        <p:spPr>
          <a:xfrm>
            <a:off x="3786458" y="1866305"/>
            <a:ext cx="177813" cy="214462"/>
          </a:xfrm>
          <a:prstGeom prst="rect">
            <a:avLst/>
          </a:prstGeom>
          <a:noFill/>
          <a:ln>
            <a:noFill/>
          </a:ln>
        </p:spPr>
      </p:pic>
      <p:pic>
        <p:nvPicPr>
          <p:cNvPr id="632" name="Google Shape;632;p112"/>
          <p:cNvPicPr preferRelativeResize="0"/>
          <p:nvPr/>
        </p:nvPicPr>
        <p:blipFill>
          <a:blip r:embed="rId6">
            <a:alphaModFix/>
          </a:blip>
          <a:stretch>
            <a:fillRect/>
          </a:stretch>
        </p:blipFill>
        <p:spPr>
          <a:xfrm>
            <a:off x="5523000" y="1849341"/>
            <a:ext cx="199169" cy="248490"/>
          </a:xfrm>
          <a:prstGeom prst="rect">
            <a:avLst/>
          </a:prstGeom>
          <a:noFill/>
          <a:ln>
            <a:noFill/>
          </a:ln>
        </p:spPr>
      </p:pic>
      <p:sp>
        <p:nvSpPr>
          <p:cNvPr id="633" name="Google Shape;633;p112"/>
          <p:cNvSpPr txBox="1"/>
          <p:nvPr/>
        </p:nvSpPr>
        <p:spPr>
          <a:xfrm>
            <a:off x="342300" y="2168972"/>
            <a:ext cx="1701600" cy="1290600"/>
          </a:xfrm>
          <a:prstGeom prst="rect">
            <a:avLst/>
          </a:prstGeom>
          <a:noFill/>
          <a:ln>
            <a:noFill/>
          </a:ln>
        </p:spPr>
        <p:txBody>
          <a:bodyPr spcFirstLastPara="1" wrap="square" lIns="90300" tIns="90300" rIns="90300" bIns="90300" anchor="t" anchorCtr="0">
            <a:spAutoFit/>
          </a:bodyPr>
          <a:lstStyle/>
          <a:p>
            <a:pPr marL="0" marR="90319" lvl="0" indent="0" algn="l" rtl="0">
              <a:spcBef>
                <a:spcPts val="0"/>
              </a:spcBef>
              <a:spcAft>
                <a:spcPts val="0"/>
              </a:spcAft>
              <a:buNone/>
            </a:pPr>
            <a:r>
              <a:rPr lang="en" sz="900">
                <a:solidFill>
                  <a:schemeClr val="dk1"/>
                </a:solidFill>
                <a:latin typeface="DM Sans"/>
                <a:ea typeface="DM Sans"/>
                <a:cs typeface="DM Sans"/>
                <a:sym typeface="DM Sans"/>
              </a:rPr>
              <a:t>Proactive patient-reported outcome surveys (ePROs) </a:t>
            </a:r>
            <a:r>
              <a:rPr lang="en" sz="900" b="1">
                <a:solidFill>
                  <a:schemeClr val="dk1"/>
                </a:solidFill>
                <a:latin typeface="DM Sans"/>
                <a:ea typeface="DM Sans"/>
                <a:cs typeface="DM Sans"/>
                <a:sym typeface="DM Sans"/>
              </a:rPr>
              <a:t>identify and address symptoms before ED escalation</a:t>
            </a:r>
            <a:r>
              <a:rPr lang="en" sz="900">
                <a:solidFill>
                  <a:schemeClr val="dk1"/>
                </a:solidFill>
                <a:latin typeface="DM Sans"/>
                <a:ea typeface="DM Sans"/>
                <a:cs typeface="DM Sans"/>
                <a:sym typeface="DM Sans"/>
              </a:rPr>
              <a:t> based on member needs. </a:t>
            </a:r>
            <a:endParaRPr sz="900">
              <a:solidFill>
                <a:schemeClr val="dk1"/>
              </a:solidFill>
              <a:latin typeface="DM Sans"/>
              <a:ea typeface="DM Sans"/>
              <a:cs typeface="DM Sans"/>
              <a:sym typeface="DM Sans"/>
            </a:endParaRPr>
          </a:p>
          <a:p>
            <a:pPr marL="0" marR="90319" lvl="0" indent="0" algn="l" rtl="0">
              <a:spcBef>
                <a:spcPts val="0"/>
              </a:spcBef>
              <a:spcAft>
                <a:spcPts val="0"/>
              </a:spcAft>
              <a:buNone/>
            </a:pPr>
            <a:endParaRPr sz="900">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chemeClr val="dk1"/>
              </a:solidFill>
              <a:latin typeface="DM Sans"/>
              <a:ea typeface="DM Sans"/>
              <a:cs typeface="DM Sans"/>
              <a:sym typeface="DM Sans"/>
            </a:endParaRPr>
          </a:p>
        </p:txBody>
      </p:sp>
      <p:sp>
        <p:nvSpPr>
          <p:cNvPr id="634" name="Google Shape;634;p112"/>
          <p:cNvSpPr txBox="1"/>
          <p:nvPr/>
        </p:nvSpPr>
        <p:spPr>
          <a:xfrm>
            <a:off x="2104760" y="2168972"/>
            <a:ext cx="1666800" cy="1290600"/>
          </a:xfrm>
          <a:prstGeom prst="rect">
            <a:avLst/>
          </a:prstGeom>
          <a:noFill/>
          <a:ln>
            <a:noFill/>
          </a:ln>
        </p:spPr>
        <p:txBody>
          <a:bodyPr spcFirstLastPara="1" wrap="square" lIns="90300" tIns="90300" rIns="90300" bIns="90300" anchor="t" anchorCtr="0">
            <a:spAutoFit/>
          </a:bodyPr>
          <a:lstStyle/>
          <a:p>
            <a:pPr marL="0" marR="90319" lvl="0" indent="0" algn="l" rtl="0">
              <a:spcBef>
                <a:spcPts val="0"/>
              </a:spcBef>
              <a:spcAft>
                <a:spcPts val="0"/>
              </a:spcAft>
              <a:buNone/>
            </a:pPr>
            <a:r>
              <a:rPr lang="en" sz="900">
                <a:solidFill>
                  <a:schemeClr val="dk1"/>
                </a:solidFill>
                <a:latin typeface="DM Sans"/>
                <a:ea typeface="DM Sans"/>
                <a:cs typeface="DM Sans"/>
                <a:sym typeface="DM Sans"/>
              </a:rPr>
              <a:t>Data feeds provide </a:t>
            </a:r>
            <a:r>
              <a:rPr lang="en" sz="900" b="1">
                <a:solidFill>
                  <a:schemeClr val="dk1"/>
                </a:solidFill>
                <a:latin typeface="DM Sans"/>
                <a:ea typeface="DM Sans"/>
                <a:cs typeface="DM Sans"/>
                <a:sym typeface="DM Sans"/>
              </a:rPr>
              <a:t>real-time admission and discharge information</a:t>
            </a:r>
            <a:r>
              <a:rPr lang="en" sz="900">
                <a:solidFill>
                  <a:schemeClr val="dk1"/>
                </a:solidFill>
                <a:latin typeface="DM Sans"/>
                <a:ea typeface="DM Sans"/>
                <a:cs typeface="DM Sans"/>
                <a:sym typeface="DM Sans"/>
              </a:rPr>
              <a:t>, enabling timely support to help patients avoid readmission. </a:t>
            </a:r>
            <a:endParaRPr sz="900">
              <a:solidFill>
                <a:schemeClr val="dk1"/>
              </a:solidFill>
              <a:latin typeface="DM Sans"/>
              <a:ea typeface="DM Sans"/>
              <a:cs typeface="DM Sans"/>
              <a:sym typeface="DM Sans"/>
            </a:endParaRPr>
          </a:p>
          <a:p>
            <a:pPr marL="0" marR="90319" lvl="0" indent="0" algn="l" rtl="0">
              <a:spcBef>
                <a:spcPts val="0"/>
              </a:spcBef>
              <a:spcAft>
                <a:spcPts val="0"/>
              </a:spcAft>
              <a:buNone/>
            </a:pPr>
            <a:endParaRPr sz="900">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rgbClr val="BF9000"/>
              </a:solidFill>
              <a:latin typeface="DM Sans"/>
              <a:ea typeface="DM Sans"/>
              <a:cs typeface="DM Sans"/>
              <a:sym typeface="DM Sans"/>
            </a:endParaRPr>
          </a:p>
        </p:txBody>
      </p:sp>
      <p:sp>
        <p:nvSpPr>
          <p:cNvPr id="635" name="Google Shape;635;p112"/>
          <p:cNvSpPr txBox="1"/>
          <p:nvPr/>
        </p:nvSpPr>
        <p:spPr>
          <a:xfrm>
            <a:off x="3838206" y="2168972"/>
            <a:ext cx="1621500" cy="1290600"/>
          </a:xfrm>
          <a:prstGeom prst="rect">
            <a:avLst/>
          </a:prstGeom>
          <a:noFill/>
          <a:ln>
            <a:noFill/>
          </a:ln>
        </p:spPr>
        <p:txBody>
          <a:bodyPr spcFirstLastPara="1" wrap="square" lIns="90300" tIns="90300" rIns="90300" bIns="90300" anchor="t" anchorCtr="0">
            <a:spAutoFit/>
          </a:bodyPr>
          <a:lstStyle/>
          <a:p>
            <a:pPr marL="0" marR="81895" lvl="0" indent="0" algn="l" rtl="0">
              <a:spcBef>
                <a:spcPts val="0"/>
              </a:spcBef>
              <a:spcAft>
                <a:spcPts val="0"/>
              </a:spcAft>
              <a:buNone/>
            </a:pPr>
            <a:r>
              <a:rPr lang="en" sz="900" b="1">
                <a:solidFill>
                  <a:schemeClr val="dk1"/>
                </a:solidFill>
                <a:latin typeface="DM Sans"/>
                <a:ea typeface="DM Sans"/>
                <a:cs typeface="DM Sans"/>
                <a:sym typeface="DM Sans"/>
              </a:rPr>
              <a:t>Early interventions ensure goal-concordant care </a:t>
            </a:r>
            <a:r>
              <a:rPr lang="en" sz="900">
                <a:solidFill>
                  <a:schemeClr val="dk1"/>
                </a:solidFill>
                <a:latin typeface="DM Sans"/>
                <a:ea typeface="DM Sans"/>
                <a:cs typeface="DM Sans"/>
                <a:sym typeface="DM Sans"/>
              </a:rPr>
              <a:t>throughout treatment, with referrals to palliative care and/or hospice, as appropriate.</a:t>
            </a:r>
            <a:br>
              <a:rPr lang="en" sz="900">
                <a:solidFill>
                  <a:schemeClr val="dk1"/>
                </a:solidFill>
                <a:latin typeface="DM Sans"/>
                <a:ea typeface="DM Sans"/>
                <a:cs typeface="DM Sans"/>
                <a:sym typeface="DM Sans"/>
              </a:rPr>
            </a:br>
            <a:br>
              <a:rPr lang="en" sz="900">
                <a:solidFill>
                  <a:schemeClr val="dk1"/>
                </a:solidFill>
                <a:latin typeface="DM Sans"/>
                <a:ea typeface="DM Sans"/>
                <a:cs typeface="DM Sans"/>
                <a:sym typeface="DM Sans"/>
              </a:rPr>
            </a:br>
            <a:endParaRPr sz="900" b="1">
              <a:solidFill>
                <a:srgbClr val="38761D"/>
              </a:solidFill>
              <a:latin typeface="DM Sans"/>
              <a:ea typeface="DM Sans"/>
              <a:cs typeface="DM Sans"/>
              <a:sym typeface="DM Sans"/>
            </a:endParaRPr>
          </a:p>
        </p:txBody>
      </p:sp>
      <p:sp>
        <p:nvSpPr>
          <p:cNvPr id="636" name="Google Shape;636;p112"/>
          <p:cNvSpPr txBox="1"/>
          <p:nvPr/>
        </p:nvSpPr>
        <p:spPr>
          <a:xfrm>
            <a:off x="5565237" y="2168972"/>
            <a:ext cx="1666800" cy="1290600"/>
          </a:xfrm>
          <a:prstGeom prst="rect">
            <a:avLst/>
          </a:prstGeom>
          <a:noFill/>
          <a:ln>
            <a:noFill/>
          </a:ln>
        </p:spPr>
        <p:txBody>
          <a:bodyPr spcFirstLastPara="1" wrap="square" lIns="90300" tIns="90300" rIns="90300" bIns="90300" anchor="t" anchorCtr="0">
            <a:spAutoFit/>
          </a:bodyPr>
          <a:lstStyle/>
          <a:p>
            <a:pPr marL="0" marR="81895" lvl="0" indent="0" algn="l" rtl="0">
              <a:spcBef>
                <a:spcPts val="0"/>
              </a:spcBef>
              <a:spcAft>
                <a:spcPts val="0"/>
              </a:spcAft>
              <a:buNone/>
            </a:pPr>
            <a:r>
              <a:rPr lang="en" sz="900">
                <a:solidFill>
                  <a:schemeClr val="dk1"/>
                </a:solidFill>
                <a:latin typeface="DM Sans"/>
                <a:ea typeface="DM Sans"/>
                <a:cs typeface="DM Sans"/>
                <a:sym typeface="DM Sans"/>
              </a:rPr>
              <a:t>Structured assessments identify SDOH needs. We provide direct support and </a:t>
            </a:r>
            <a:r>
              <a:rPr lang="en" sz="900" b="1">
                <a:solidFill>
                  <a:schemeClr val="dk1"/>
                </a:solidFill>
                <a:latin typeface="DM Sans"/>
                <a:ea typeface="DM Sans"/>
                <a:cs typeface="DM Sans"/>
                <a:sym typeface="DM Sans"/>
              </a:rPr>
              <a:t>connect members to local resources</a:t>
            </a:r>
            <a:r>
              <a:rPr lang="en" sz="900">
                <a:solidFill>
                  <a:schemeClr val="dk1"/>
                </a:solidFill>
                <a:latin typeface="DM Sans"/>
                <a:ea typeface="DM Sans"/>
                <a:cs typeface="DM Sans"/>
                <a:sym typeface="DM Sans"/>
              </a:rPr>
              <a:t> to address barriers &amp; close loops.</a:t>
            </a:r>
            <a:endParaRPr sz="900">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chemeClr val="dk1"/>
              </a:solidFill>
              <a:latin typeface="DM Sans"/>
              <a:ea typeface="DM Sans"/>
              <a:cs typeface="DM Sans"/>
              <a:sym typeface="DM Sans"/>
            </a:endParaRPr>
          </a:p>
        </p:txBody>
      </p:sp>
      <p:sp>
        <p:nvSpPr>
          <p:cNvPr id="637" name="Google Shape;637;p112"/>
          <p:cNvSpPr txBox="1"/>
          <p:nvPr/>
        </p:nvSpPr>
        <p:spPr>
          <a:xfrm>
            <a:off x="3224675" y="20775"/>
            <a:ext cx="1415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b="1">
              <a:solidFill>
                <a:schemeClr val="dk1"/>
              </a:solidFill>
              <a:latin typeface="Petrona"/>
              <a:ea typeface="Petrona"/>
              <a:cs typeface="Petrona"/>
              <a:sym typeface="Petrona"/>
            </a:endParaRPr>
          </a:p>
        </p:txBody>
      </p:sp>
      <p:sp>
        <p:nvSpPr>
          <p:cNvPr id="638" name="Google Shape;638;p112"/>
          <p:cNvSpPr/>
          <p:nvPr/>
        </p:nvSpPr>
        <p:spPr>
          <a:xfrm>
            <a:off x="156875" y="1443041"/>
            <a:ext cx="8659500" cy="248700"/>
          </a:xfrm>
          <a:prstGeom prst="roundRect">
            <a:avLst>
              <a:gd name="adj" fmla="val 16667"/>
            </a:avLst>
          </a:prstGeom>
          <a:solidFill>
            <a:schemeClr val="dk1"/>
          </a:solidFill>
          <a:ln>
            <a:noFill/>
          </a:ln>
        </p:spPr>
        <p:txBody>
          <a:bodyPr spcFirstLastPara="1" wrap="square" lIns="90300" tIns="90300" rIns="90300" bIns="90300" anchor="ctr" anchorCtr="0">
            <a:noAutofit/>
          </a:bodyPr>
          <a:lstStyle/>
          <a:p>
            <a:pPr marL="0" lvl="0" indent="0" algn="ctr" rtl="0">
              <a:spcBef>
                <a:spcPts val="0"/>
              </a:spcBef>
              <a:spcAft>
                <a:spcPts val="0"/>
              </a:spcAft>
              <a:buNone/>
            </a:pPr>
            <a:endParaRPr sz="988">
              <a:solidFill>
                <a:schemeClr val="dk1"/>
              </a:solidFill>
              <a:latin typeface="DM Sans"/>
              <a:ea typeface="DM Sans"/>
              <a:cs typeface="DM Sans"/>
              <a:sym typeface="DM Sans"/>
            </a:endParaRPr>
          </a:p>
        </p:txBody>
      </p:sp>
      <p:sp>
        <p:nvSpPr>
          <p:cNvPr id="639" name="Google Shape;639;p112"/>
          <p:cNvSpPr txBox="1"/>
          <p:nvPr/>
        </p:nvSpPr>
        <p:spPr>
          <a:xfrm>
            <a:off x="1019864" y="1400075"/>
            <a:ext cx="6933600" cy="351600"/>
          </a:xfrm>
          <a:prstGeom prst="rect">
            <a:avLst/>
          </a:prstGeom>
          <a:noFill/>
          <a:ln>
            <a:noFill/>
          </a:ln>
        </p:spPr>
        <p:txBody>
          <a:bodyPr spcFirstLastPara="1" wrap="square" lIns="90300" tIns="90300" rIns="90300" bIns="90300" anchor="t" anchorCtr="0">
            <a:spAutoFit/>
          </a:bodyPr>
          <a:lstStyle/>
          <a:p>
            <a:pPr marL="0" lvl="0" indent="0" algn="ctr" rtl="0">
              <a:spcBef>
                <a:spcPts val="0"/>
              </a:spcBef>
              <a:spcAft>
                <a:spcPts val="0"/>
              </a:spcAft>
              <a:buNone/>
            </a:pPr>
            <a:r>
              <a:rPr lang="en" sz="1100" b="1">
                <a:solidFill>
                  <a:schemeClr val="lt1"/>
                </a:solidFill>
                <a:latin typeface="DM Sans"/>
                <a:ea typeface="DM Sans"/>
                <a:cs typeface="DM Sans"/>
                <a:sym typeface="DM Sans"/>
              </a:rPr>
              <a:t>Core Interventions:</a:t>
            </a:r>
            <a:endParaRPr sz="1100" b="1">
              <a:solidFill>
                <a:schemeClr val="lt1"/>
              </a:solidFill>
              <a:latin typeface="DM Sans"/>
              <a:ea typeface="DM Sans"/>
              <a:cs typeface="DM Sans"/>
              <a:sym typeface="DM Sans"/>
            </a:endParaRPr>
          </a:p>
        </p:txBody>
      </p:sp>
      <p:sp>
        <p:nvSpPr>
          <p:cNvPr id="640" name="Google Shape;640;p112"/>
          <p:cNvSpPr/>
          <p:nvPr/>
        </p:nvSpPr>
        <p:spPr>
          <a:xfrm>
            <a:off x="188038" y="3550671"/>
            <a:ext cx="8659500" cy="248700"/>
          </a:xfrm>
          <a:prstGeom prst="roundRect">
            <a:avLst>
              <a:gd name="adj" fmla="val 16667"/>
            </a:avLst>
          </a:prstGeom>
          <a:solidFill>
            <a:schemeClr val="lt2"/>
          </a:solidFill>
          <a:ln>
            <a:noFill/>
          </a:ln>
        </p:spPr>
        <p:txBody>
          <a:bodyPr spcFirstLastPara="1" wrap="square" lIns="90300" tIns="90300" rIns="90300" bIns="90300" anchor="ctr" anchorCtr="0">
            <a:noAutofit/>
          </a:bodyPr>
          <a:lstStyle/>
          <a:p>
            <a:pPr marL="0" lvl="0" indent="0" algn="ctr" rtl="0">
              <a:spcBef>
                <a:spcPts val="0"/>
              </a:spcBef>
              <a:spcAft>
                <a:spcPts val="0"/>
              </a:spcAft>
              <a:buNone/>
            </a:pPr>
            <a:endParaRPr sz="1383">
              <a:solidFill>
                <a:schemeClr val="accent6"/>
              </a:solidFill>
            </a:endParaRPr>
          </a:p>
        </p:txBody>
      </p:sp>
      <p:sp>
        <p:nvSpPr>
          <p:cNvPr id="641" name="Google Shape;641;p112"/>
          <p:cNvSpPr txBox="1"/>
          <p:nvPr/>
        </p:nvSpPr>
        <p:spPr>
          <a:xfrm>
            <a:off x="2068830" y="3507705"/>
            <a:ext cx="4835700" cy="351600"/>
          </a:xfrm>
          <a:prstGeom prst="rect">
            <a:avLst/>
          </a:prstGeom>
          <a:noFill/>
          <a:ln>
            <a:noFill/>
          </a:ln>
        </p:spPr>
        <p:txBody>
          <a:bodyPr spcFirstLastPara="1" wrap="square" lIns="90300" tIns="90300" rIns="90300" bIns="90300" anchor="t" anchorCtr="0">
            <a:spAutoFit/>
          </a:bodyPr>
          <a:lstStyle/>
          <a:p>
            <a:pPr marL="0" lvl="0" indent="0" algn="ctr" rtl="0">
              <a:spcBef>
                <a:spcPts val="0"/>
              </a:spcBef>
              <a:spcAft>
                <a:spcPts val="0"/>
              </a:spcAft>
              <a:buNone/>
            </a:pPr>
            <a:r>
              <a:rPr lang="en" sz="1100" b="1">
                <a:solidFill>
                  <a:schemeClr val="dk1"/>
                </a:solidFill>
                <a:latin typeface="DM Sans"/>
                <a:ea typeface="DM Sans"/>
                <a:cs typeface="DM Sans"/>
                <a:sym typeface="DM Sans"/>
              </a:rPr>
              <a:t>Impact:</a:t>
            </a:r>
            <a:endParaRPr sz="1100" b="1">
              <a:solidFill>
                <a:schemeClr val="dk1"/>
              </a:solidFill>
              <a:latin typeface="DM Sans"/>
              <a:ea typeface="DM Sans"/>
              <a:cs typeface="DM Sans"/>
              <a:sym typeface="DM Sans"/>
            </a:endParaRPr>
          </a:p>
        </p:txBody>
      </p:sp>
      <p:sp>
        <p:nvSpPr>
          <p:cNvPr id="642" name="Google Shape;642;p112"/>
          <p:cNvSpPr txBox="1"/>
          <p:nvPr/>
        </p:nvSpPr>
        <p:spPr>
          <a:xfrm>
            <a:off x="228600" y="228600"/>
            <a:ext cx="417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Member-Facing Services: Core Interventions </a:t>
            </a:r>
            <a:endParaRPr sz="900" b="1">
              <a:solidFill>
                <a:schemeClr val="dk1"/>
              </a:solidFill>
              <a:latin typeface="DM Sans"/>
              <a:ea typeface="DM Sans"/>
              <a:cs typeface="DM Sans"/>
              <a:sym typeface="DM Sans"/>
            </a:endParaRPr>
          </a:p>
        </p:txBody>
      </p:sp>
      <p:sp>
        <p:nvSpPr>
          <p:cNvPr id="643" name="Google Shape;643;p112"/>
          <p:cNvSpPr txBox="1"/>
          <p:nvPr/>
        </p:nvSpPr>
        <p:spPr>
          <a:xfrm>
            <a:off x="283325" y="3877025"/>
            <a:ext cx="8470500" cy="708000"/>
          </a:xfrm>
          <a:prstGeom prst="rect">
            <a:avLst/>
          </a:prstGeom>
          <a:noFill/>
          <a:ln>
            <a:noFill/>
          </a:ln>
        </p:spPr>
        <p:txBody>
          <a:bodyPr spcFirstLastPara="1" wrap="square" lIns="91425" tIns="91425" rIns="91425" bIns="91425" anchor="ctr" anchorCtr="0">
            <a:noAutofit/>
          </a:bodyPr>
          <a:lstStyle/>
          <a:p>
            <a:pPr marL="457200" lvl="0" indent="-298450" algn="l" rtl="0">
              <a:spcBef>
                <a:spcPts val="600"/>
              </a:spcBef>
              <a:spcAft>
                <a:spcPts val="0"/>
              </a:spcAft>
              <a:buClr>
                <a:schemeClr val="dk1"/>
              </a:buClr>
              <a:buSzPts val="1100"/>
              <a:buFont typeface="DM Sans"/>
              <a:buChar char="✓"/>
            </a:pPr>
            <a:r>
              <a:rPr lang="en" sz="1100" b="1">
                <a:solidFill>
                  <a:schemeClr val="dk1"/>
                </a:solidFill>
                <a:latin typeface="DM Sans"/>
                <a:ea typeface="DM Sans"/>
                <a:cs typeface="DM Sans"/>
                <a:sym typeface="DM Sans"/>
              </a:rPr>
              <a:t>Reduced ED visits, readmissions, and inpatient admissions </a:t>
            </a:r>
            <a:endParaRPr sz="1100" b="1">
              <a:solidFill>
                <a:schemeClr val="dk1"/>
              </a:solidFill>
              <a:latin typeface="DM Sans"/>
              <a:ea typeface="DM Sans"/>
              <a:cs typeface="DM Sans"/>
              <a:sym typeface="DM Sans"/>
            </a:endParaRPr>
          </a:p>
          <a:p>
            <a:pPr marL="457200" lvl="0" indent="-298450" algn="l" rtl="0">
              <a:spcBef>
                <a:spcPts val="600"/>
              </a:spcBef>
              <a:spcAft>
                <a:spcPts val="0"/>
              </a:spcAft>
              <a:buClr>
                <a:schemeClr val="dk1"/>
              </a:buClr>
              <a:buSzPts val="1100"/>
              <a:buFont typeface="DM Sans"/>
              <a:buChar char="✓"/>
            </a:pPr>
            <a:r>
              <a:rPr lang="en" sz="1100" b="1">
                <a:solidFill>
                  <a:schemeClr val="dk1"/>
                </a:solidFill>
                <a:latin typeface="DM Sans"/>
                <a:ea typeface="DM Sans"/>
                <a:cs typeface="DM Sans"/>
                <a:sym typeface="DM Sans"/>
              </a:rPr>
              <a:t>Reduced chemotherapy at end of life</a:t>
            </a:r>
            <a:endParaRPr sz="1100" b="1">
              <a:solidFill>
                <a:schemeClr val="dk1"/>
              </a:solidFill>
              <a:latin typeface="DM Sans"/>
              <a:ea typeface="DM Sans"/>
              <a:cs typeface="DM Sans"/>
              <a:sym typeface="DM Sans"/>
            </a:endParaRPr>
          </a:p>
          <a:p>
            <a:pPr marL="457200" lvl="0" indent="-298450" algn="l" rtl="0">
              <a:spcBef>
                <a:spcPts val="600"/>
              </a:spcBef>
              <a:spcAft>
                <a:spcPts val="600"/>
              </a:spcAft>
              <a:buClr>
                <a:schemeClr val="dk1"/>
              </a:buClr>
              <a:buSzPts val="1100"/>
              <a:buFont typeface="DM Sans"/>
              <a:buChar char="✓"/>
            </a:pPr>
            <a:r>
              <a:rPr lang="en" sz="1100" b="1">
                <a:solidFill>
                  <a:schemeClr val="dk1"/>
                </a:solidFill>
                <a:latin typeface="DM Sans"/>
                <a:ea typeface="DM Sans"/>
                <a:cs typeface="DM Sans"/>
                <a:sym typeface="DM Sans"/>
              </a:rPr>
              <a:t>Higher patient satisfaction</a:t>
            </a:r>
            <a:endParaRPr sz="1100" b="1">
              <a:solidFill>
                <a:schemeClr val="dk1"/>
              </a:solidFill>
              <a:latin typeface="DM Sans"/>
              <a:ea typeface="DM Sans"/>
              <a:cs typeface="DM Sans"/>
              <a:sym typeface="DM Sans"/>
            </a:endParaRPr>
          </a:p>
        </p:txBody>
      </p:sp>
      <p:sp>
        <p:nvSpPr>
          <p:cNvPr id="644" name="Google Shape;644;p112"/>
          <p:cNvSpPr/>
          <p:nvPr/>
        </p:nvSpPr>
        <p:spPr>
          <a:xfrm>
            <a:off x="7187940" y="1778125"/>
            <a:ext cx="1666800" cy="1564800"/>
          </a:xfrm>
          <a:prstGeom prst="roundRect">
            <a:avLst>
              <a:gd name="adj" fmla="val 2815"/>
            </a:avLst>
          </a:prstGeom>
          <a:solidFill>
            <a:srgbClr val="FFFFFF"/>
          </a:solidFill>
          <a:ln>
            <a:noFill/>
          </a:ln>
          <a:effectLst>
            <a:outerShdw blurRad="56449" dist="18816" dir="5400000" algn="bl" rotWithShape="0">
              <a:srgbClr val="75717E">
                <a:alpha val="21000"/>
              </a:srgbClr>
            </a:outerShdw>
          </a:effectLst>
        </p:spPr>
        <p:txBody>
          <a:bodyPr spcFirstLastPara="1" wrap="square" lIns="90300" tIns="90300" rIns="90300" bIns="90300" anchor="ctr" anchorCtr="0">
            <a:noAutofit/>
          </a:bodyPr>
          <a:lstStyle/>
          <a:p>
            <a:pPr marL="0" lvl="0" indent="0" algn="ctr" rtl="0">
              <a:spcBef>
                <a:spcPts val="0"/>
              </a:spcBef>
              <a:spcAft>
                <a:spcPts val="0"/>
              </a:spcAft>
              <a:buNone/>
            </a:pPr>
            <a:endParaRPr sz="1383"/>
          </a:p>
        </p:txBody>
      </p:sp>
      <p:sp>
        <p:nvSpPr>
          <p:cNvPr id="645" name="Google Shape;645;p112"/>
          <p:cNvSpPr/>
          <p:nvPr/>
        </p:nvSpPr>
        <p:spPr>
          <a:xfrm>
            <a:off x="7187933" y="1778125"/>
            <a:ext cx="1666800" cy="391200"/>
          </a:xfrm>
          <a:prstGeom prst="round2SameRect">
            <a:avLst>
              <a:gd name="adj1" fmla="val 16667"/>
              <a:gd name="adj2" fmla="val 0"/>
            </a:avLst>
          </a:prstGeom>
          <a:solidFill>
            <a:schemeClr val="dk2"/>
          </a:solidFill>
          <a:ln>
            <a:noFill/>
          </a:ln>
        </p:spPr>
        <p:txBody>
          <a:bodyPr spcFirstLastPara="1" wrap="square" lIns="451575" tIns="90300" rIns="90300" bIns="90300" anchor="ctr" anchorCtr="0">
            <a:noAutofit/>
          </a:bodyPr>
          <a:lstStyle/>
          <a:p>
            <a:pPr marL="0" lvl="0" indent="0" algn="l" rtl="0">
              <a:spcBef>
                <a:spcPts val="0"/>
              </a:spcBef>
              <a:spcAft>
                <a:spcPts val="0"/>
              </a:spcAft>
              <a:buNone/>
            </a:pPr>
            <a:r>
              <a:rPr lang="en" sz="988" b="1">
                <a:solidFill>
                  <a:schemeClr val="accent6"/>
                </a:solidFill>
                <a:latin typeface="DM Sans"/>
                <a:ea typeface="DM Sans"/>
                <a:cs typeface="DM Sans"/>
                <a:sym typeface="DM Sans"/>
              </a:rPr>
              <a:t>Comorbid Support</a:t>
            </a:r>
            <a:endParaRPr sz="988" b="1">
              <a:solidFill>
                <a:schemeClr val="accent6"/>
              </a:solidFill>
              <a:latin typeface="DM Sans"/>
              <a:ea typeface="DM Sans"/>
              <a:cs typeface="DM Sans"/>
              <a:sym typeface="DM Sans"/>
            </a:endParaRPr>
          </a:p>
        </p:txBody>
      </p:sp>
      <p:sp>
        <p:nvSpPr>
          <p:cNvPr id="646" name="Google Shape;646;p112"/>
          <p:cNvSpPr txBox="1"/>
          <p:nvPr/>
        </p:nvSpPr>
        <p:spPr>
          <a:xfrm>
            <a:off x="7317837" y="2168972"/>
            <a:ext cx="1666800" cy="1152000"/>
          </a:xfrm>
          <a:prstGeom prst="rect">
            <a:avLst/>
          </a:prstGeom>
          <a:noFill/>
          <a:ln>
            <a:noFill/>
          </a:ln>
        </p:spPr>
        <p:txBody>
          <a:bodyPr spcFirstLastPara="1" wrap="square" lIns="90300" tIns="90300" rIns="90300" bIns="90300" anchor="t" anchorCtr="0">
            <a:spAutoFit/>
          </a:bodyPr>
          <a:lstStyle/>
          <a:p>
            <a:pPr marL="0" marR="81895" lvl="0" indent="0" algn="l" rtl="0">
              <a:spcBef>
                <a:spcPts val="0"/>
              </a:spcBef>
              <a:spcAft>
                <a:spcPts val="0"/>
              </a:spcAft>
              <a:buNone/>
            </a:pPr>
            <a:r>
              <a:rPr lang="en" sz="900">
                <a:solidFill>
                  <a:schemeClr val="dk1"/>
                </a:solidFill>
                <a:latin typeface="DM Sans"/>
                <a:ea typeface="DM Sans"/>
                <a:cs typeface="DM Sans"/>
                <a:sym typeface="DM Sans"/>
              </a:rPr>
              <a:t>Identification of the </a:t>
            </a:r>
            <a:r>
              <a:rPr lang="en" sz="900" b="1">
                <a:solidFill>
                  <a:schemeClr val="dk1"/>
                </a:solidFill>
                <a:latin typeface="DM Sans"/>
                <a:ea typeface="DM Sans"/>
                <a:cs typeface="DM Sans"/>
                <a:sym typeface="DM Sans"/>
              </a:rPr>
              <a:t>root cause of the poor control </a:t>
            </a:r>
            <a:r>
              <a:rPr lang="en" sz="900">
                <a:solidFill>
                  <a:schemeClr val="dk1"/>
                </a:solidFill>
                <a:latin typeface="DM Sans"/>
                <a:ea typeface="DM Sans"/>
                <a:cs typeface="DM Sans"/>
                <a:sym typeface="DM Sans"/>
              </a:rPr>
              <a:t>and coordination with primary care and specialists to </a:t>
            </a:r>
            <a:r>
              <a:rPr lang="en" sz="900" b="1">
                <a:solidFill>
                  <a:schemeClr val="dk1"/>
                </a:solidFill>
                <a:latin typeface="DM Sans"/>
                <a:ea typeface="DM Sans"/>
                <a:cs typeface="DM Sans"/>
                <a:sym typeface="DM Sans"/>
              </a:rPr>
              <a:t>develop action plans.  </a:t>
            </a:r>
            <a:endParaRPr sz="900" b="1">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chemeClr val="dk1"/>
              </a:solidFill>
              <a:latin typeface="DM Sans"/>
              <a:ea typeface="DM Sans"/>
              <a:cs typeface="DM Sans"/>
              <a:sym typeface="DM Sans"/>
            </a:endParaRPr>
          </a:p>
          <a:p>
            <a:pPr marL="0" marR="81895" lvl="0" indent="0" algn="l" rtl="0">
              <a:spcBef>
                <a:spcPts val="0"/>
              </a:spcBef>
              <a:spcAft>
                <a:spcPts val="0"/>
              </a:spcAft>
              <a:buNone/>
            </a:pPr>
            <a:endParaRPr sz="900">
              <a:solidFill>
                <a:schemeClr val="dk1"/>
              </a:solidFill>
              <a:latin typeface="DM Sans"/>
              <a:ea typeface="DM Sans"/>
              <a:cs typeface="DM Sans"/>
              <a:sym typeface="DM Sans"/>
            </a:endParaRPr>
          </a:p>
        </p:txBody>
      </p:sp>
      <p:pic>
        <p:nvPicPr>
          <p:cNvPr id="647" name="Google Shape;647;p112"/>
          <p:cNvPicPr preferRelativeResize="0"/>
          <p:nvPr/>
        </p:nvPicPr>
        <p:blipFill rotWithShape="1">
          <a:blip r:embed="rId7">
            <a:alphaModFix/>
          </a:blip>
          <a:srcRect/>
          <a:stretch/>
        </p:blipFill>
        <p:spPr>
          <a:xfrm>
            <a:off x="7264993" y="1837625"/>
            <a:ext cx="248700" cy="248700"/>
          </a:xfrm>
          <a:prstGeom prst="rect">
            <a:avLst/>
          </a:prstGeom>
          <a:noFill/>
          <a:ln>
            <a:noFill/>
          </a:ln>
        </p:spPr>
      </p:pic>
      <p:sp>
        <p:nvSpPr>
          <p:cNvPr id="648" name="Google Shape;648;p112"/>
          <p:cNvSpPr txBox="1"/>
          <p:nvPr/>
        </p:nvSpPr>
        <p:spPr>
          <a:xfrm>
            <a:off x="227625" y="543224"/>
            <a:ext cx="8625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471132"/>
                </a:solidFill>
                <a:latin typeface="Petrona"/>
                <a:ea typeface="Petrona"/>
                <a:cs typeface="Petrona"/>
                <a:sym typeface="Petrona"/>
              </a:rPr>
              <a:t>Thyme Care core member-facing interventions focus on proactive, patient-centered strategies to drive meaningful outcomes.</a:t>
            </a:r>
            <a:endParaRPr sz="1700">
              <a:solidFill>
                <a:srgbClr val="471132"/>
              </a:solidFill>
              <a:latin typeface="Petrona"/>
              <a:ea typeface="Petrona"/>
              <a:cs typeface="Petrona"/>
              <a:sym typeface="Petrona"/>
            </a:endParaRPr>
          </a:p>
        </p:txBody>
      </p:sp>
      <p:sp>
        <p:nvSpPr>
          <p:cNvPr id="649" name="Google Shape;649;p112"/>
          <p:cNvSpPr txBox="1">
            <a:spLocks noGrp="1"/>
          </p:cNvSpPr>
          <p:nvPr>
            <p:ph type="sldNum" idx="12"/>
          </p:nvPr>
        </p:nvSpPr>
        <p:spPr>
          <a:xfrm>
            <a:off x="8374884" y="4749851"/>
            <a:ext cx="548700" cy="3078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13"/>
          <p:cNvSpPr/>
          <p:nvPr/>
        </p:nvSpPr>
        <p:spPr>
          <a:xfrm>
            <a:off x="2374411" y="2274750"/>
            <a:ext cx="3473400" cy="502800"/>
          </a:xfrm>
          <a:prstGeom prst="roundRect">
            <a:avLst>
              <a:gd name="adj" fmla="val 5748"/>
            </a:avLst>
          </a:prstGeom>
          <a:solidFill>
            <a:schemeClr val="accent6"/>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lt1"/>
              </a:solidFill>
              <a:latin typeface="DM Sans"/>
              <a:ea typeface="DM Sans"/>
              <a:cs typeface="DM Sans"/>
              <a:sym typeface="DM Sans"/>
            </a:endParaRPr>
          </a:p>
        </p:txBody>
      </p:sp>
      <p:sp>
        <p:nvSpPr>
          <p:cNvPr id="655" name="Google Shape;655;p113"/>
          <p:cNvSpPr/>
          <p:nvPr/>
        </p:nvSpPr>
        <p:spPr>
          <a:xfrm>
            <a:off x="2416761" y="3541725"/>
            <a:ext cx="3420600" cy="502800"/>
          </a:xfrm>
          <a:prstGeom prst="roundRect">
            <a:avLst>
              <a:gd name="adj" fmla="val 5748"/>
            </a:avLst>
          </a:prstGeom>
          <a:solidFill>
            <a:schemeClr val="accent6"/>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lt1"/>
              </a:solidFill>
              <a:latin typeface="DM Sans"/>
              <a:ea typeface="DM Sans"/>
              <a:cs typeface="DM Sans"/>
              <a:sym typeface="DM Sans"/>
            </a:endParaRPr>
          </a:p>
        </p:txBody>
      </p:sp>
      <p:sp>
        <p:nvSpPr>
          <p:cNvPr id="656" name="Google Shape;656;p113"/>
          <p:cNvSpPr/>
          <p:nvPr/>
        </p:nvSpPr>
        <p:spPr>
          <a:xfrm>
            <a:off x="2363886" y="4177075"/>
            <a:ext cx="3473400" cy="502800"/>
          </a:xfrm>
          <a:prstGeom prst="roundRect">
            <a:avLst>
              <a:gd name="adj" fmla="val 5748"/>
            </a:avLst>
          </a:prstGeom>
          <a:solidFill>
            <a:schemeClr val="accent6"/>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lt1"/>
              </a:solidFill>
              <a:latin typeface="DM Sans"/>
              <a:ea typeface="DM Sans"/>
              <a:cs typeface="DM Sans"/>
              <a:sym typeface="DM Sans"/>
            </a:endParaRPr>
          </a:p>
        </p:txBody>
      </p:sp>
      <p:sp>
        <p:nvSpPr>
          <p:cNvPr id="657" name="Google Shape;657;p113"/>
          <p:cNvSpPr/>
          <p:nvPr/>
        </p:nvSpPr>
        <p:spPr>
          <a:xfrm>
            <a:off x="2363885" y="2910575"/>
            <a:ext cx="3473400" cy="502800"/>
          </a:xfrm>
          <a:prstGeom prst="roundRect">
            <a:avLst>
              <a:gd name="adj" fmla="val 5748"/>
            </a:avLst>
          </a:prstGeom>
          <a:solidFill>
            <a:schemeClr val="accent6"/>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lt1"/>
              </a:solidFill>
              <a:latin typeface="DM Sans"/>
              <a:ea typeface="DM Sans"/>
              <a:cs typeface="DM Sans"/>
              <a:sym typeface="DM Sans"/>
            </a:endParaRPr>
          </a:p>
        </p:txBody>
      </p:sp>
      <p:sp>
        <p:nvSpPr>
          <p:cNvPr id="658" name="Google Shape;658;p113"/>
          <p:cNvSpPr/>
          <p:nvPr/>
        </p:nvSpPr>
        <p:spPr>
          <a:xfrm>
            <a:off x="2363886" y="1635825"/>
            <a:ext cx="3473400" cy="502800"/>
          </a:xfrm>
          <a:prstGeom prst="roundRect">
            <a:avLst>
              <a:gd name="adj" fmla="val 5748"/>
            </a:avLst>
          </a:prstGeom>
          <a:solidFill>
            <a:schemeClr val="accent6"/>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lt1"/>
              </a:solidFill>
              <a:latin typeface="DM Sans"/>
              <a:ea typeface="DM Sans"/>
              <a:cs typeface="DM Sans"/>
              <a:sym typeface="DM Sans"/>
            </a:endParaRPr>
          </a:p>
        </p:txBody>
      </p:sp>
      <p:sp>
        <p:nvSpPr>
          <p:cNvPr id="659" name="Google Shape;659;p113"/>
          <p:cNvSpPr txBox="1"/>
          <p:nvPr/>
        </p:nvSpPr>
        <p:spPr>
          <a:xfrm>
            <a:off x="227000" y="561049"/>
            <a:ext cx="8696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Petrona"/>
                <a:ea typeface="Petrona"/>
                <a:cs typeface="Petrona"/>
                <a:sym typeface="Petrona"/>
              </a:rPr>
              <a:t>Thyme Care oncologist-partnered drug interventions span five categories and focus on high value drug opportunities that are challenging to address through traditional UM.</a:t>
            </a:r>
            <a:endParaRPr sz="1700">
              <a:solidFill>
                <a:schemeClr val="dk1"/>
              </a:solidFill>
              <a:latin typeface="Petrona"/>
              <a:ea typeface="Petrona"/>
              <a:cs typeface="Petrona"/>
              <a:sym typeface="Petrona"/>
            </a:endParaRPr>
          </a:p>
        </p:txBody>
      </p:sp>
      <p:sp>
        <p:nvSpPr>
          <p:cNvPr id="660" name="Google Shape;660;p113"/>
          <p:cNvSpPr/>
          <p:nvPr/>
        </p:nvSpPr>
        <p:spPr>
          <a:xfrm>
            <a:off x="309986" y="2906425"/>
            <a:ext cx="2232900" cy="502800"/>
          </a:xfrm>
          <a:prstGeom prst="roundRect">
            <a:avLst>
              <a:gd name="adj" fmla="val 574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Reduction of Lower Value Drugs </a:t>
            </a:r>
            <a:endParaRPr sz="1200" b="1">
              <a:solidFill>
                <a:schemeClr val="lt1"/>
              </a:solidFill>
              <a:latin typeface="DM Sans"/>
              <a:ea typeface="DM Sans"/>
              <a:cs typeface="DM Sans"/>
              <a:sym typeface="DM Sans"/>
            </a:endParaRPr>
          </a:p>
        </p:txBody>
      </p:sp>
      <p:sp>
        <p:nvSpPr>
          <p:cNvPr id="661" name="Google Shape;661;p113"/>
          <p:cNvSpPr/>
          <p:nvPr/>
        </p:nvSpPr>
        <p:spPr>
          <a:xfrm>
            <a:off x="309986" y="1635825"/>
            <a:ext cx="2232900" cy="502800"/>
          </a:xfrm>
          <a:prstGeom prst="roundRect">
            <a:avLst>
              <a:gd name="adj" fmla="val 574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Drug Waste Minimization </a:t>
            </a:r>
            <a:endParaRPr sz="1200" b="1">
              <a:solidFill>
                <a:schemeClr val="lt1"/>
              </a:solidFill>
              <a:latin typeface="DM Sans"/>
              <a:ea typeface="DM Sans"/>
              <a:cs typeface="DM Sans"/>
              <a:sym typeface="DM Sans"/>
            </a:endParaRPr>
          </a:p>
        </p:txBody>
      </p:sp>
      <p:sp>
        <p:nvSpPr>
          <p:cNvPr id="662" name="Google Shape;662;p113"/>
          <p:cNvSpPr/>
          <p:nvPr/>
        </p:nvSpPr>
        <p:spPr>
          <a:xfrm>
            <a:off x="309986" y="4177050"/>
            <a:ext cx="2232900" cy="502800"/>
          </a:xfrm>
          <a:prstGeom prst="roundRect">
            <a:avLst>
              <a:gd name="adj" fmla="val 574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Biosimilar / 505(b)(2) Substitutions   </a:t>
            </a:r>
            <a:endParaRPr sz="1200" b="1">
              <a:solidFill>
                <a:schemeClr val="lt1"/>
              </a:solidFill>
              <a:latin typeface="DM Sans"/>
              <a:ea typeface="DM Sans"/>
              <a:cs typeface="DM Sans"/>
              <a:sym typeface="DM Sans"/>
            </a:endParaRPr>
          </a:p>
        </p:txBody>
      </p:sp>
      <p:sp>
        <p:nvSpPr>
          <p:cNvPr id="663" name="Google Shape;663;p113"/>
          <p:cNvSpPr/>
          <p:nvPr/>
        </p:nvSpPr>
        <p:spPr>
          <a:xfrm>
            <a:off x="309986" y="3541750"/>
            <a:ext cx="2232900" cy="502800"/>
          </a:xfrm>
          <a:prstGeom prst="roundRect">
            <a:avLst>
              <a:gd name="adj" fmla="val 574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Free Drug Program </a:t>
            </a:r>
            <a:endParaRPr sz="1200" b="1">
              <a:solidFill>
                <a:schemeClr val="lt1"/>
              </a:solidFill>
              <a:latin typeface="DM Sans"/>
              <a:ea typeface="DM Sans"/>
              <a:cs typeface="DM Sans"/>
              <a:sym typeface="DM Sans"/>
            </a:endParaRPr>
          </a:p>
        </p:txBody>
      </p:sp>
      <p:sp>
        <p:nvSpPr>
          <p:cNvPr id="664" name="Google Shape;664;p113"/>
          <p:cNvSpPr/>
          <p:nvPr/>
        </p:nvSpPr>
        <p:spPr>
          <a:xfrm>
            <a:off x="309986" y="2274750"/>
            <a:ext cx="2232900" cy="502800"/>
          </a:xfrm>
          <a:prstGeom prst="roundRect">
            <a:avLst>
              <a:gd name="adj" fmla="val 574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Drug Benefit Optimization </a:t>
            </a:r>
            <a:endParaRPr sz="1200" b="1">
              <a:solidFill>
                <a:schemeClr val="lt1"/>
              </a:solidFill>
              <a:latin typeface="DM Sans"/>
              <a:ea typeface="DM Sans"/>
              <a:cs typeface="DM Sans"/>
              <a:sym typeface="DM Sans"/>
            </a:endParaRPr>
          </a:p>
        </p:txBody>
      </p:sp>
      <p:sp>
        <p:nvSpPr>
          <p:cNvPr id="665" name="Google Shape;665;p113"/>
          <p:cNvSpPr txBox="1"/>
          <p:nvPr/>
        </p:nvSpPr>
        <p:spPr>
          <a:xfrm>
            <a:off x="2532186" y="2922875"/>
            <a:ext cx="3199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22222"/>
                </a:solidFill>
                <a:latin typeface="DM Sans Light"/>
                <a:ea typeface="DM Sans Light"/>
                <a:cs typeface="DM Sans Light"/>
                <a:sym typeface="DM Sans Light"/>
              </a:rPr>
              <a:t>Therapeutic / formulary interchanges for specific drugs, maintaining treatment efficacy </a:t>
            </a:r>
            <a:endParaRPr sz="1100">
              <a:solidFill>
                <a:srgbClr val="222222"/>
              </a:solidFill>
              <a:latin typeface="DM Sans"/>
              <a:ea typeface="DM Sans"/>
              <a:cs typeface="DM Sans"/>
              <a:sym typeface="DM Sans"/>
            </a:endParaRPr>
          </a:p>
        </p:txBody>
      </p:sp>
      <p:sp>
        <p:nvSpPr>
          <p:cNvPr id="666" name="Google Shape;666;p113"/>
          <p:cNvSpPr txBox="1"/>
          <p:nvPr/>
        </p:nvSpPr>
        <p:spPr>
          <a:xfrm>
            <a:off x="2532174" y="1625825"/>
            <a:ext cx="3305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22222"/>
                </a:solidFill>
                <a:latin typeface="DM Sans Light"/>
                <a:ea typeface="DM Sans Light"/>
                <a:cs typeface="DM Sans Light"/>
                <a:sym typeface="DM Sans Light"/>
              </a:rPr>
              <a:t>Adjust drug administration protocols from fixed dosing to weight-based dosing when indicated</a:t>
            </a:r>
            <a:endParaRPr sz="1100">
              <a:solidFill>
                <a:srgbClr val="222222"/>
              </a:solidFill>
              <a:latin typeface="DM Sans Light"/>
              <a:ea typeface="DM Sans Light"/>
              <a:cs typeface="DM Sans Light"/>
              <a:sym typeface="DM Sans Light"/>
            </a:endParaRPr>
          </a:p>
        </p:txBody>
      </p:sp>
      <p:sp>
        <p:nvSpPr>
          <p:cNvPr id="667" name="Google Shape;667;p113"/>
          <p:cNvSpPr txBox="1"/>
          <p:nvPr/>
        </p:nvSpPr>
        <p:spPr>
          <a:xfrm>
            <a:off x="2532175" y="2274350"/>
            <a:ext cx="3384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22222"/>
                </a:solidFill>
                <a:latin typeface="DM Sans Light"/>
                <a:ea typeface="DM Sans Light"/>
                <a:cs typeface="DM Sans Light"/>
                <a:sym typeface="DM Sans Light"/>
              </a:rPr>
              <a:t>Shift billing from Part B to D when it reduces patient OOP costs and decreases payment lag</a:t>
            </a:r>
            <a:endParaRPr sz="1100">
              <a:solidFill>
                <a:srgbClr val="222222"/>
              </a:solidFill>
              <a:latin typeface="DM Sans Light"/>
              <a:ea typeface="DM Sans Light"/>
              <a:cs typeface="DM Sans Light"/>
              <a:sym typeface="DM Sans Light"/>
            </a:endParaRPr>
          </a:p>
        </p:txBody>
      </p:sp>
      <p:sp>
        <p:nvSpPr>
          <p:cNvPr id="668" name="Google Shape;668;p113"/>
          <p:cNvSpPr txBox="1"/>
          <p:nvPr/>
        </p:nvSpPr>
        <p:spPr>
          <a:xfrm>
            <a:off x="2532186" y="3458375"/>
            <a:ext cx="3199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2222"/>
                </a:solidFill>
                <a:latin typeface="DM Sans Light"/>
                <a:ea typeface="DM Sans Light"/>
                <a:cs typeface="DM Sans Light"/>
                <a:sym typeface="DM Sans Light"/>
              </a:rPr>
              <a:t>Identify and complete applications with patients for manufacturer assistance programs </a:t>
            </a:r>
            <a:endParaRPr sz="1100" dirty="0">
              <a:solidFill>
                <a:srgbClr val="222222"/>
              </a:solidFill>
              <a:latin typeface="DM Sans"/>
              <a:ea typeface="DM Sans"/>
              <a:cs typeface="DM Sans"/>
              <a:sym typeface="DM Sans"/>
            </a:endParaRPr>
          </a:p>
        </p:txBody>
      </p:sp>
      <p:sp>
        <p:nvSpPr>
          <p:cNvPr id="669" name="Google Shape;669;p113"/>
          <p:cNvSpPr txBox="1"/>
          <p:nvPr/>
        </p:nvSpPr>
        <p:spPr>
          <a:xfrm>
            <a:off x="2532186" y="4150735"/>
            <a:ext cx="342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22222"/>
                </a:solidFill>
                <a:latin typeface="DM Sans Light"/>
                <a:ea typeface="DM Sans Light"/>
                <a:cs typeface="DM Sans Light"/>
                <a:sym typeface="DM Sans Light"/>
              </a:rPr>
              <a:t>Drive adoption of lower cost biosimilars, including switching from expensive 505(b)(2) products</a:t>
            </a:r>
            <a:endParaRPr sz="1100">
              <a:solidFill>
                <a:srgbClr val="222222"/>
              </a:solidFill>
              <a:latin typeface="DM Sans"/>
              <a:ea typeface="DM Sans"/>
              <a:cs typeface="DM Sans"/>
              <a:sym typeface="DM Sans"/>
            </a:endParaRPr>
          </a:p>
        </p:txBody>
      </p:sp>
      <p:sp>
        <p:nvSpPr>
          <p:cNvPr id="670" name="Google Shape;670;p113"/>
          <p:cNvSpPr txBox="1"/>
          <p:nvPr/>
        </p:nvSpPr>
        <p:spPr>
          <a:xfrm>
            <a:off x="309987" y="1314600"/>
            <a:ext cx="5537700" cy="31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DM Sans"/>
                <a:ea typeface="DM Sans"/>
                <a:cs typeface="DM Sans"/>
                <a:sym typeface="DM Sans"/>
              </a:rPr>
              <a:t>Thyme Care Oncologist-Partnered Drug Intervention Categories </a:t>
            </a:r>
            <a:endParaRPr sz="1200" b="1">
              <a:latin typeface="DM Sans"/>
              <a:ea typeface="DM Sans"/>
              <a:cs typeface="DM Sans"/>
              <a:sym typeface="DM Sans"/>
            </a:endParaRPr>
          </a:p>
        </p:txBody>
      </p:sp>
      <p:sp>
        <p:nvSpPr>
          <p:cNvPr id="671" name="Google Shape;671;p113"/>
          <p:cNvSpPr/>
          <p:nvPr/>
        </p:nvSpPr>
        <p:spPr>
          <a:xfrm rot="5400000">
            <a:off x="4526700" y="3059075"/>
            <a:ext cx="2975700" cy="196800"/>
          </a:xfrm>
          <a:prstGeom prst="triangle">
            <a:avLst>
              <a:gd name="adj" fmla="val 50000"/>
            </a:avLst>
          </a:pr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2" name="Google Shape;672;p113"/>
          <p:cNvSpPr txBox="1"/>
          <p:nvPr/>
        </p:nvSpPr>
        <p:spPr>
          <a:xfrm>
            <a:off x="228600" y="226442"/>
            <a:ext cx="3473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Oncologist-Partnered Drug Interventions</a:t>
            </a:r>
            <a:endParaRPr sz="900" b="1">
              <a:solidFill>
                <a:schemeClr val="dk1"/>
              </a:solidFill>
              <a:latin typeface="DM Sans"/>
              <a:ea typeface="DM Sans"/>
              <a:cs typeface="DM Sans"/>
              <a:sym typeface="DM Sans"/>
            </a:endParaRPr>
          </a:p>
        </p:txBody>
      </p:sp>
      <p:sp>
        <p:nvSpPr>
          <p:cNvPr id="673" name="Google Shape;673;p113"/>
          <p:cNvSpPr txBox="1"/>
          <p:nvPr/>
        </p:nvSpPr>
        <p:spPr>
          <a:xfrm>
            <a:off x="8348384" y="4793626"/>
            <a:ext cx="5487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800">
                <a:solidFill>
                  <a:srgbClr val="471132"/>
                </a:solidFill>
                <a:latin typeface="DM Sans"/>
                <a:ea typeface="DM Sans"/>
                <a:cs typeface="DM Sans"/>
                <a:sym typeface="DM Sans"/>
              </a:rPr>
              <a:t>12</a:t>
            </a:fld>
            <a:endParaRPr sz="800">
              <a:solidFill>
                <a:srgbClr val="471132"/>
              </a:solidFill>
              <a:latin typeface="DM Sans"/>
              <a:ea typeface="DM Sans"/>
              <a:cs typeface="DM Sans"/>
              <a:sym typeface="DM Sans"/>
            </a:endParaRPr>
          </a:p>
        </p:txBody>
      </p:sp>
      <p:sp>
        <p:nvSpPr>
          <p:cNvPr id="674" name="Google Shape;674;p113"/>
          <p:cNvSpPr/>
          <p:nvPr/>
        </p:nvSpPr>
        <p:spPr>
          <a:xfrm>
            <a:off x="6247600" y="1629225"/>
            <a:ext cx="2550600" cy="3044700"/>
          </a:xfrm>
          <a:prstGeom prst="rect">
            <a:avLst/>
          </a:prstGeom>
          <a:solidFill>
            <a:srgbClr val="F2E7D1"/>
          </a:solidFill>
          <a:ln w="9525" cap="flat" cmpd="sng">
            <a:solidFill>
              <a:srgbClr val="313F71"/>
            </a:solidFill>
            <a:prstDash val="solid"/>
            <a:round/>
            <a:headEnd type="none" w="sm" len="sm"/>
            <a:tailEnd type="none" w="sm" len="sm"/>
          </a:ln>
        </p:spPr>
        <p:txBody>
          <a:bodyPr spcFirstLastPara="1" wrap="square" lIns="91425" tIns="91425" rIns="91425" bIns="91425" anchor="ctr" anchorCtr="0">
            <a:noAutofit/>
          </a:bodyPr>
          <a:lstStyle/>
          <a:p>
            <a:pPr marL="285750" marR="91173" lvl="0" indent="-209550" algn="l" rtl="0">
              <a:lnSpc>
                <a:spcPct val="115000"/>
              </a:lnSpc>
              <a:spcBef>
                <a:spcPts val="600"/>
              </a:spcBef>
              <a:spcAft>
                <a:spcPts val="0"/>
              </a:spcAft>
              <a:buSzPts val="1050"/>
              <a:buFont typeface="DM Sans"/>
              <a:buChar char="●"/>
            </a:pPr>
            <a:r>
              <a:rPr lang="en" sz="1050">
                <a:latin typeface="DM Sans"/>
                <a:ea typeface="DM Sans"/>
                <a:cs typeface="DM Sans"/>
                <a:sym typeface="DM Sans"/>
              </a:rPr>
              <a:t>Thyme Care’s drug interventions address oncology decisions </a:t>
            </a:r>
            <a:r>
              <a:rPr lang="en" sz="1050" b="1">
                <a:latin typeface="DM Sans"/>
                <a:ea typeface="DM Sans"/>
                <a:cs typeface="DM Sans"/>
                <a:sym typeface="DM Sans"/>
              </a:rPr>
              <a:t>beyond the reach of traditional Utilization Management.</a:t>
            </a:r>
            <a:r>
              <a:rPr lang="en" sz="1050">
                <a:latin typeface="DM Sans"/>
                <a:ea typeface="DM Sans"/>
                <a:cs typeface="DM Sans"/>
                <a:sym typeface="DM Sans"/>
              </a:rPr>
              <a:t> </a:t>
            </a:r>
            <a:endParaRPr sz="1050">
              <a:latin typeface="DM Sans"/>
              <a:ea typeface="DM Sans"/>
              <a:cs typeface="DM Sans"/>
              <a:sym typeface="DM Sans"/>
            </a:endParaRPr>
          </a:p>
          <a:p>
            <a:pPr marL="285750" marR="91173" lvl="0" indent="-209550" algn="l" rtl="0">
              <a:lnSpc>
                <a:spcPct val="115000"/>
              </a:lnSpc>
              <a:spcBef>
                <a:spcPts val="600"/>
              </a:spcBef>
              <a:spcAft>
                <a:spcPts val="600"/>
              </a:spcAft>
              <a:buSzPts val="1050"/>
              <a:buFont typeface="DM Sans"/>
              <a:buChar char="●"/>
            </a:pPr>
            <a:r>
              <a:rPr lang="en" sz="1050">
                <a:latin typeface="DM Sans"/>
                <a:ea typeface="DM Sans"/>
                <a:cs typeface="DM Sans"/>
                <a:sym typeface="DM Sans"/>
              </a:rPr>
              <a:t>Our drug interventions use a drug list curated by </a:t>
            </a:r>
            <a:r>
              <a:rPr lang="en" sz="1050" b="1">
                <a:latin typeface="DM Sans"/>
                <a:ea typeface="DM Sans"/>
                <a:cs typeface="DM Sans"/>
                <a:sym typeface="DM Sans"/>
              </a:rPr>
              <a:t>Thyme Care</a:t>
            </a:r>
            <a:r>
              <a:rPr lang="en" sz="1050">
                <a:latin typeface="DM Sans"/>
                <a:ea typeface="DM Sans"/>
                <a:cs typeface="DM Sans"/>
                <a:sym typeface="DM Sans"/>
              </a:rPr>
              <a:t> based on highest-cost drugs with most savings opportunity, not a payer-mandated list</a:t>
            </a:r>
            <a:endParaRPr sz="1050">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17"/>
          <p:cNvPicPr preferRelativeResize="0"/>
          <p:nvPr/>
        </p:nvPicPr>
        <p:blipFill rotWithShape="1">
          <a:blip r:embed="rId3">
            <a:alphaModFix/>
          </a:blip>
          <a:srcRect/>
          <a:stretch/>
        </p:blipFill>
        <p:spPr>
          <a:xfrm>
            <a:off x="3679675" y="0"/>
            <a:ext cx="4504824" cy="5143499"/>
          </a:xfrm>
          <a:prstGeom prst="rect">
            <a:avLst/>
          </a:prstGeom>
          <a:noFill/>
          <a:ln>
            <a:noFill/>
          </a:ln>
        </p:spPr>
      </p:pic>
      <p:sp>
        <p:nvSpPr>
          <p:cNvPr id="788" name="Google Shape;788;p117"/>
          <p:cNvSpPr/>
          <p:nvPr/>
        </p:nvSpPr>
        <p:spPr>
          <a:xfrm>
            <a:off x="8178854" y="0"/>
            <a:ext cx="959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7"/>
          <p:cNvSpPr txBox="1"/>
          <p:nvPr/>
        </p:nvSpPr>
        <p:spPr>
          <a:xfrm>
            <a:off x="4750450" y="2309950"/>
            <a:ext cx="4214100" cy="1264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lt1"/>
                </a:solidFill>
                <a:latin typeface="DM Sans"/>
                <a:ea typeface="DM Sans"/>
                <a:cs typeface="DM Sans"/>
                <a:sym typeface="DM Sans"/>
              </a:rPr>
              <a:t>Cancer care, reimagined.</a:t>
            </a:r>
            <a:endParaRPr sz="1200" b="1">
              <a:solidFill>
                <a:schemeClr val="lt1"/>
              </a:solidFill>
              <a:latin typeface="DM Sans"/>
              <a:ea typeface="DM Sans"/>
              <a:cs typeface="DM Sans"/>
              <a:sym typeface="DM Sans"/>
            </a:endParaRPr>
          </a:p>
          <a:p>
            <a:pPr marL="0" lvl="0" indent="0" algn="l" rtl="0">
              <a:lnSpc>
                <a:spcPct val="115000"/>
              </a:lnSpc>
              <a:spcBef>
                <a:spcPts val="1400"/>
              </a:spcBef>
              <a:spcAft>
                <a:spcPts val="0"/>
              </a:spcAft>
              <a:buNone/>
            </a:pPr>
            <a:r>
              <a:rPr lang="en" sz="1000">
                <a:solidFill>
                  <a:schemeClr val="lt1"/>
                </a:solidFill>
                <a:latin typeface="DM Sans"/>
                <a:ea typeface="DM Sans"/>
                <a:cs typeface="DM Sans"/>
                <a:sym typeface="DM Sans"/>
              </a:rPr>
              <a:t>Extending the reach of high-quality cancer care by creating a </a:t>
            </a:r>
            <a:r>
              <a:rPr lang="en" sz="1000" b="1">
                <a:solidFill>
                  <a:schemeClr val="lt1"/>
                </a:solidFill>
                <a:latin typeface="DM Sans"/>
                <a:ea typeface="DM Sans"/>
                <a:cs typeface="DM Sans"/>
                <a:sym typeface="DM Sans"/>
              </a:rPr>
              <a:t>better experience, improved outcomes, and lower costs.</a:t>
            </a:r>
            <a:endParaRPr sz="1000" b="1">
              <a:solidFill>
                <a:schemeClr val="lt1"/>
              </a:solidFill>
              <a:latin typeface="DM Sans"/>
              <a:ea typeface="DM Sans"/>
              <a:cs typeface="DM Sans"/>
              <a:sym typeface="DM Sans"/>
            </a:endParaRPr>
          </a:p>
          <a:p>
            <a:pPr marL="0" lvl="0" indent="0" algn="l" rtl="0">
              <a:lnSpc>
                <a:spcPct val="115000"/>
              </a:lnSpc>
              <a:spcBef>
                <a:spcPts val="1400"/>
              </a:spcBef>
              <a:spcAft>
                <a:spcPts val="1400"/>
              </a:spcAft>
              <a:buNone/>
            </a:pPr>
            <a:endParaRPr sz="1000">
              <a:solidFill>
                <a:schemeClr val="lt1"/>
              </a:solidFill>
              <a:latin typeface="DM Sans"/>
              <a:ea typeface="DM Sans"/>
              <a:cs typeface="DM Sans"/>
              <a:sym typeface="DM Sans"/>
            </a:endParaRPr>
          </a:p>
        </p:txBody>
      </p:sp>
      <p:sp>
        <p:nvSpPr>
          <p:cNvPr id="790" name="Google Shape;790;p117"/>
          <p:cNvSpPr txBox="1"/>
          <p:nvPr/>
        </p:nvSpPr>
        <p:spPr>
          <a:xfrm>
            <a:off x="3907150" y="4550500"/>
            <a:ext cx="484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FBF8F1"/>
                </a:solidFill>
                <a:latin typeface="DM Sans"/>
                <a:ea typeface="DM Sans"/>
                <a:cs typeface="DM Sans"/>
                <a:sym typeface="DM Sans"/>
              </a:rPr>
              <a:t>Thyme Care Medical, PLLC, (Thyme Care Provider) is a health care provider offering clinical cancer support services to its patients. Thyme Care Provider does not direct diagnosis or prescribing of medication for cancer treatment. Thyme Care, Inc. provides management support services to Thyme Care Provider or cancer support services to its members.</a:t>
            </a:r>
            <a:endParaRPr sz="600">
              <a:solidFill>
                <a:srgbClr val="FBF8F1"/>
              </a:solidFill>
              <a:latin typeface="DM Sans"/>
              <a:ea typeface="DM Sans"/>
              <a:cs typeface="DM Sans"/>
              <a:sym typeface="DM Sans"/>
            </a:endParaRPr>
          </a:p>
        </p:txBody>
      </p:sp>
      <p:sp>
        <p:nvSpPr>
          <p:cNvPr id="791" name="Google Shape;791;p117"/>
          <p:cNvSpPr txBox="1"/>
          <p:nvPr/>
        </p:nvSpPr>
        <p:spPr>
          <a:xfrm>
            <a:off x="639625" y="2256150"/>
            <a:ext cx="26121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rgbClr val="803663"/>
                </a:solidFill>
                <a:latin typeface="Petrona"/>
                <a:ea typeface="Petrona"/>
                <a:cs typeface="Petrona"/>
                <a:sym typeface="Petrona"/>
              </a:rPr>
              <a:t>Thank You!</a:t>
            </a:r>
            <a:endParaRPr sz="2900" b="1">
              <a:solidFill>
                <a:srgbClr val="803663"/>
              </a:solidFill>
              <a:latin typeface="Petrona"/>
              <a:ea typeface="Petrona"/>
              <a:cs typeface="Petrona"/>
              <a:sym typeface="Petrona"/>
            </a:endParaRPr>
          </a:p>
        </p:txBody>
      </p:sp>
      <p:sp>
        <p:nvSpPr>
          <p:cNvPr id="792" name="Google Shape;792;p117"/>
          <p:cNvSpPr txBox="1"/>
          <p:nvPr/>
        </p:nvSpPr>
        <p:spPr>
          <a:xfrm>
            <a:off x="381000" y="4705300"/>
            <a:ext cx="2545500" cy="28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highlight>
                  <a:schemeClr val="lt1"/>
                </a:highlight>
                <a:latin typeface="DM Sans"/>
                <a:ea typeface="DM Sans"/>
                <a:cs typeface="DM Sans"/>
                <a:sym typeface="DM Sans"/>
              </a:rPr>
              <a:t>2026 Thyme Care, Inc - Proprietary &amp; Confidential</a:t>
            </a:r>
            <a:endParaRPr sz="600">
              <a:solidFill>
                <a:schemeClr val="dk1"/>
              </a:solidFill>
              <a:highlight>
                <a:schemeClr val="lt1"/>
              </a:highlight>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66"/>
          <p:cNvSpPr txBox="1"/>
          <p:nvPr/>
        </p:nvSpPr>
        <p:spPr>
          <a:xfrm>
            <a:off x="2957262" y="1436288"/>
            <a:ext cx="3532800" cy="20743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dirty="0">
                <a:solidFill>
                  <a:schemeClr val="dk1"/>
                </a:solidFill>
                <a:latin typeface="Petrona"/>
                <a:ea typeface="Petrona"/>
                <a:cs typeface="Petrona"/>
                <a:sym typeface="Petrona"/>
              </a:rPr>
              <a:t>Review Thyme Care Value Prop</a:t>
            </a:r>
            <a:endParaRPr sz="1800" dirty="0">
              <a:solidFill>
                <a:schemeClr val="dk1"/>
              </a:solidFill>
              <a:latin typeface="Petrona"/>
              <a:ea typeface="Petrona"/>
              <a:cs typeface="Petrona"/>
              <a:sym typeface="Petrona"/>
            </a:endParaRPr>
          </a:p>
          <a:p>
            <a:pPr marL="0" lvl="0" indent="0" algn="l" rtl="0">
              <a:lnSpc>
                <a:spcPct val="115000"/>
              </a:lnSpc>
              <a:spcBef>
                <a:spcPts val="1200"/>
              </a:spcBef>
              <a:spcAft>
                <a:spcPts val="0"/>
              </a:spcAft>
              <a:buNone/>
            </a:pPr>
            <a:r>
              <a:rPr lang="en-US" sz="1800" dirty="0">
                <a:solidFill>
                  <a:schemeClr val="dk1"/>
                </a:solidFill>
                <a:latin typeface="Petrona"/>
                <a:ea typeface="Petrona"/>
                <a:cs typeface="Petrona"/>
                <a:sym typeface="Petrona"/>
              </a:rPr>
              <a:t>Share some stories</a:t>
            </a:r>
          </a:p>
          <a:p>
            <a:pPr marL="0" lvl="0" indent="0" algn="l" rtl="0">
              <a:lnSpc>
                <a:spcPct val="115000"/>
              </a:lnSpc>
              <a:spcBef>
                <a:spcPts val="1200"/>
              </a:spcBef>
              <a:spcAft>
                <a:spcPts val="0"/>
              </a:spcAft>
              <a:buNone/>
            </a:pPr>
            <a:r>
              <a:rPr lang="en-US" sz="1800" dirty="0">
                <a:solidFill>
                  <a:schemeClr val="dk1"/>
                </a:solidFill>
                <a:latin typeface="Petrona"/>
                <a:ea typeface="Petrona"/>
                <a:cs typeface="Petrona"/>
                <a:sym typeface="Petrona"/>
              </a:rPr>
              <a:t>Where we are headed</a:t>
            </a:r>
            <a:endParaRPr sz="1800" dirty="0">
              <a:solidFill>
                <a:schemeClr val="dk1"/>
              </a:solidFill>
              <a:latin typeface="Petrona"/>
              <a:ea typeface="Petrona"/>
              <a:cs typeface="Petrona"/>
              <a:sym typeface="Petrona"/>
            </a:endParaRPr>
          </a:p>
          <a:p>
            <a:pPr marL="0" lvl="0" indent="0" algn="l" rtl="0">
              <a:lnSpc>
                <a:spcPct val="115000"/>
              </a:lnSpc>
              <a:spcBef>
                <a:spcPts val="1200"/>
              </a:spcBef>
              <a:spcAft>
                <a:spcPts val="0"/>
              </a:spcAft>
              <a:buNone/>
            </a:pPr>
            <a:r>
              <a:rPr lang="en-US" sz="1800" dirty="0">
                <a:solidFill>
                  <a:schemeClr val="dk1"/>
                </a:solidFill>
                <a:latin typeface="Petrona"/>
                <a:ea typeface="Petrona"/>
                <a:cs typeface="Petrona"/>
                <a:sym typeface="Petrona"/>
              </a:rPr>
              <a:t>Questions</a:t>
            </a:r>
            <a:endParaRPr sz="1800" dirty="0">
              <a:solidFill>
                <a:schemeClr val="dk1"/>
              </a:solidFill>
              <a:latin typeface="Petrona"/>
              <a:ea typeface="Petrona"/>
              <a:cs typeface="Petrona"/>
              <a:sym typeface="Petrona"/>
            </a:endParaRPr>
          </a:p>
        </p:txBody>
      </p:sp>
      <p:sp>
        <p:nvSpPr>
          <p:cNvPr id="269" name="Google Shape;269;p66"/>
          <p:cNvSpPr txBox="1"/>
          <p:nvPr/>
        </p:nvSpPr>
        <p:spPr>
          <a:xfrm>
            <a:off x="225475" y="1894500"/>
            <a:ext cx="21606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471132"/>
                </a:solidFill>
                <a:latin typeface="Petrona"/>
                <a:ea typeface="Petrona"/>
                <a:cs typeface="Petrona"/>
                <a:sym typeface="Petrona"/>
              </a:rPr>
              <a:t>Todays Goals</a:t>
            </a:r>
            <a:endParaRPr sz="3600" dirty="0">
              <a:solidFill>
                <a:srgbClr val="471132"/>
              </a:solidFill>
              <a:latin typeface="Petrona"/>
              <a:ea typeface="Petrona"/>
              <a:cs typeface="Petrona"/>
              <a:sym typeface="Petrona"/>
            </a:endParaRPr>
          </a:p>
        </p:txBody>
      </p:sp>
      <p:sp>
        <p:nvSpPr>
          <p:cNvPr id="270" name="Google Shape;270;p66"/>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04"/>
          <p:cNvSpPr txBox="1"/>
          <p:nvPr/>
        </p:nvSpPr>
        <p:spPr>
          <a:xfrm>
            <a:off x="232750" y="228604"/>
            <a:ext cx="3954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Overview</a:t>
            </a:r>
            <a:endParaRPr sz="900">
              <a:solidFill>
                <a:schemeClr val="dk1"/>
              </a:solidFill>
              <a:latin typeface="Karla ExtraBold"/>
              <a:ea typeface="Karla ExtraBold"/>
              <a:cs typeface="Karla ExtraBold"/>
              <a:sym typeface="Karla ExtraBold"/>
            </a:endParaRPr>
          </a:p>
        </p:txBody>
      </p:sp>
      <p:sp>
        <p:nvSpPr>
          <p:cNvPr id="385" name="Google Shape;385;p104"/>
          <p:cNvSpPr/>
          <p:nvPr/>
        </p:nvSpPr>
        <p:spPr>
          <a:xfrm>
            <a:off x="6036600" y="1410273"/>
            <a:ext cx="2633700" cy="3067800"/>
          </a:xfrm>
          <a:prstGeom prst="roundRect">
            <a:avLst>
              <a:gd name="adj" fmla="val 3805"/>
            </a:avLst>
          </a:prstGeom>
          <a:solidFill>
            <a:srgbClr val="FFFFFF"/>
          </a:solidFill>
          <a:ln>
            <a:noFill/>
          </a:ln>
        </p:spPr>
        <p:txBody>
          <a:bodyPr spcFirstLastPara="1" wrap="square" lIns="91425" tIns="548625" rIns="91425" bIns="91425" anchor="t" anchorCtr="0">
            <a:noAutofit/>
          </a:bodyPr>
          <a:lstStyle/>
          <a:p>
            <a:pPr marL="0" marR="8317" lvl="0" indent="0" algn="ctr" rtl="0">
              <a:spcBef>
                <a:spcPts val="0"/>
              </a:spcBef>
              <a:spcAft>
                <a:spcPts val="0"/>
              </a:spcAft>
              <a:buNone/>
            </a:pPr>
            <a:r>
              <a:rPr lang="en" sz="1100">
                <a:solidFill>
                  <a:srgbClr val="471132"/>
                </a:solidFill>
                <a:latin typeface="DM Sans"/>
                <a:ea typeface="DM Sans"/>
                <a:cs typeface="DM Sans"/>
                <a:sym typeface="DM Sans"/>
              </a:rPr>
              <a:t>Thyme Care </a:t>
            </a:r>
            <a:r>
              <a:rPr lang="en" sz="1100" b="1">
                <a:solidFill>
                  <a:srgbClr val="471132"/>
                </a:solidFill>
                <a:latin typeface="DM Sans"/>
                <a:ea typeface="DM Sans"/>
                <a:cs typeface="DM Sans"/>
                <a:sym typeface="DM Sans"/>
              </a:rPr>
              <a:t>coordinates care</a:t>
            </a:r>
            <a:r>
              <a:rPr lang="en" sz="1100">
                <a:solidFill>
                  <a:srgbClr val="471132"/>
                </a:solidFill>
                <a:latin typeface="DM Sans"/>
                <a:ea typeface="DM Sans"/>
                <a:cs typeface="DM Sans"/>
                <a:sym typeface="DM Sans"/>
              </a:rPr>
              <a:t> with oncologists </a:t>
            </a:r>
            <a:r>
              <a:rPr lang="en" sz="1100" b="1">
                <a:solidFill>
                  <a:srgbClr val="471132"/>
                </a:solidFill>
                <a:latin typeface="DM Sans"/>
                <a:ea typeface="DM Sans"/>
                <a:cs typeface="DM Sans"/>
                <a:sym typeface="DM Sans"/>
              </a:rPr>
              <a:t>across all settings</a:t>
            </a:r>
            <a:r>
              <a:rPr lang="en" sz="1100">
                <a:solidFill>
                  <a:srgbClr val="471132"/>
                </a:solidFill>
                <a:latin typeface="DM Sans"/>
                <a:ea typeface="DM Sans"/>
                <a:cs typeface="DM Sans"/>
                <a:sym typeface="DM Sans"/>
              </a:rPr>
              <a:t> and </a:t>
            </a:r>
            <a:r>
              <a:rPr lang="en" sz="1100" b="1">
                <a:solidFill>
                  <a:srgbClr val="471132"/>
                </a:solidFill>
                <a:latin typeface="DM Sans"/>
                <a:ea typeface="DM Sans"/>
                <a:cs typeface="DM Sans"/>
                <a:sym typeface="DM Sans"/>
              </a:rPr>
              <a:t>engages select providers to become a Thyme Care Oncology Partner (TCOP)</a:t>
            </a:r>
            <a:r>
              <a:rPr lang="en" sz="1100">
                <a:solidFill>
                  <a:srgbClr val="471132"/>
                </a:solidFill>
                <a:latin typeface="DM Sans"/>
                <a:ea typeface="DM Sans"/>
                <a:cs typeface="DM Sans"/>
                <a:sym typeface="DM Sans"/>
              </a:rPr>
              <a:t>, unlocking further integration and value drivers.</a:t>
            </a:r>
            <a:r>
              <a:rPr lang="en" sz="1200">
                <a:solidFill>
                  <a:srgbClr val="471132"/>
                </a:solidFill>
                <a:latin typeface="DM Sans"/>
                <a:ea typeface="DM Sans"/>
                <a:cs typeface="DM Sans"/>
                <a:sym typeface="DM Sans"/>
              </a:rPr>
              <a:t> </a:t>
            </a:r>
            <a:endParaRPr sz="1100">
              <a:solidFill>
                <a:srgbClr val="471132"/>
              </a:solidFill>
              <a:latin typeface="DM Sans"/>
              <a:ea typeface="DM Sans"/>
              <a:cs typeface="DM Sans"/>
              <a:sym typeface="DM Sans"/>
            </a:endParaRPr>
          </a:p>
        </p:txBody>
      </p:sp>
      <p:sp>
        <p:nvSpPr>
          <p:cNvPr id="386" name="Google Shape;386;p104"/>
          <p:cNvSpPr/>
          <p:nvPr/>
        </p:nvSpPr>
        <p:spPr>
          <a:xfrm>
            <a:off x="5973500" y="1213050"/>
            <a:ext cx="2772900" cy="194400"/>
          </a:xfrm>
          <a:prstGeom prst="roundRect">
            <a:avLst>
              <a:gd name="adj" fmla="val 16667"/>
            </a:avLst>
          </a:prstGeom>
          <a:solidFill>
            <a:srgbClr val="FBF8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104"/>
          <p:cNvSpPr/>
          <p:nvPr/>
        </p:nvSpPr>
        <p:spPr>
          <a:xfrm>
            <a:off x="3254975" y="1410173"/>
            <a:ext cx="2516100" cy="3067800"/>
          </a:xfrm>
          <a:prstGeom prst="roundRect">
            <a:avLst>
              <a:gd name="adj" fmla="val 3883"/>
            </a:avLst>
          </a:prstGeom>
          <a:solidFill>
            <a:srgbClr val="FFFFFF"/>
          </a:solidFill>
          <a:ln>
            <a:noFill/>
          </a:ln>
        </p:spPr>
        <p:txBody>
          <a:bodyPr spcFirstLastPara="1" wrap="square" lIns="91425" tIns="548625" rIns="91425" bIns="91425" anchor="t" anchorCtr="0">
            <a:noAutofit/>
          </a:bodyPr>
          <a:lstStyle/>
          <a:p>
            <a:pPr marL="0" marR="0" lvl="0" indent="0" algn="ctr" rtl="0">
              <a:spcBef>
                <a:spcPts val="0"/>
              </a:spcBef>
              <a:spcAft>
                <a:spcPts val="0"/>
              </a:spcAft>
              <a:buNone/>
            </a:pPr>
            <a:r>
              <a:rPr lang="en" sz="1100">
                <a:solidFill>
                  <a:srgbClr val="471132"/>
                </a:solidFill>
                <a:latin typeface="DM Sans"/>
                <a:ea typeface="DM Sans"/>
                <a:cs typeface="DM Sans"/>
                <a:sym typeface="DM Sans"/>
              </a:rPr>
              <a:t>Thyme Care deploys a </a:t>
            </a:r>
            <a:r>
              <a:rPr lang="en" sz="1100" b="1">
                <a:solidFill>
                  <a:srgbClr val="471132"/>
                </a:solidFill>
                <a:latin typeface="DM Sans"/>
                <a:ea typeface="DM Sans"/>
                <a:cs typeface="DM Sans"/>
                <a:sym typeface="DM Sans"/>
              </a:rPr>
              <a:t>tech- enabled, virtual oncology care team</a:t>
            </a:r>
            <a:r>
              <a:rPr lang="en" sz="1100">
                <a:solidFill>
                  <a:srgbClr val="471132"/>
                </a:solidFill>
                <a:latin typeface="DM Sans"/>
                <a:ea typeface="DM Sans"/>
                <a:cs typeface="DM Sans"/>
                <a:sym typeface="DM Sans"/>
              </a:rPr>
              <a:t> </a:t>
            </a:r>
            <a:r>
              <a:rPr lang="en" sz="1100" b="1">
                <a:solidFill>
                  <a:srgbClr val="471132"/>
                </a:solidFill>
                <a:latin typeface="DM Sans"/>
                <a:ea typeface="DM Sans"/>
                <a:cs typeface="DM Sans"/>
                <a:sym typeface="DM Sans"/>
              </a:rPr>
              <a:t>to provide 24/7 wraparound cancer support</a:t>
            </a:r>
            <a:r>
              <a:rPr lang="en" sz="1100">
                <a:solidFill>
                  <a:srgbClr val="471132"/>
                </a:solidFill>
                <a:latin typeface="DM Sans"/>
                <a:ea typeface="DM Sans"/>
                <a:cs typeface="DM Sans"/>
                <a:sym typeface="DM Sans"/>
              </a:rPr>
              <a:t> to all eligible members, irrespective of setting or treating oncologist.</a:t>
            </a:r>
            <a:endParaRPr sz="1000">
              <a:solidFill>
                <a:srgbClr val="471132"/>
              </a:solidFill>
              <a:latin typeface="DM Sans"/>
              <a:ea typeface="DM Sans"/>
              <a:cs typeface="DM Sans"/>
              <a:sym typeface="DM Sans"/>
            </a:endParaRPr>
          </a:p>
        </p:txBody>
      </p:sp>
      <p:sp>
        <p:nvSpPr>
          <p:cNvPr id="388" name="Google Shape;388;p104"/>
          <p:cNvSpPr/>
          <p:nvPr/>
        </p:nvSpPr>
        <p:spPr>
          <a:xfrm>
            <a:off x="47250" y="1523573"/>
            <a:ext cx="9049500" cy="267300"/>
          </a:xfrm>
          <a:prstGeom prst="rightArrow">
            <a:avLst>
              <a:gd name="adj1" fmla="val 50000"/>
              <a:gd name="adj2" fmla="val 50000"/>
            </a:avLst>
          </a:prstGeom>
          <a:solidFill>
            <a:srgbClr val="F2E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389" name="Google Shape;389;p104"/>
          <p:cNvSpPr/>
          <p:nvPr/>
        </p:nvSpPr>
        <p:spPr>
          <a:xfrm>
            <a:off x="502850" y="1410123"/>
            <a:ext cx="2516100" cy="3067800"/>
          </a:xfrm>
          <a:prstGeom prst="roundRect">
            <a:avLst>
              <a:gd name="adj" fmla="val 4214"/>
            </a:avLst>
          </a:prstGeom>
          <a:solidFill>
            <a:srgbClr val="FFFFFF"/>
          </a:solidFill>
          <a:ln>
            <a:noFill/>
          </a:ln>
        </p:spPr>
        <p:txBody>
          <a:bodyPr spcFirstLastPara="1" wrap="square" lIns="91425" tIns="548625" rIns="91425" bIns="91425" anchor="t" anchorCtr="0">
            <a:noAutofit/>
          </a:bodyPr>
          <a:lstStyle/>
          <a:p>
            <a:pPr marL="0" marR="0" lvl="0" indent="0" algn="ctr" rtl="0">
              <a:spcBef>
                <a:spcPts val="0"/>
              </a:spcBef>
              <a:spcAft>
                <a:spcPts val="0"/>
              </a:spcAft>
              <a:buNone/>
            </a:pPr>
            <a:r>
              <a:rPr lang="en" sz="1100">
                <a:solidFill>
                  <a:srgbClr val="471132"/>
                </a:solidFill>
                <a:latin typeface="DM Sans"/>
                <a:ea typeface="DM Sans"/>
                <a:cs typeface="DM Sans"/>
                <a:sym typeface="DM Sans"/>
              </a:rPr>
              <a:t>Thyme Care and risk bearing entity execute a partnership to </a:t>
            </a:r>
            <a:r>
              <a:rPr lang="en" sz="1100" b="1">
                <a:solidFill>
                  <a:srgbClr val="471132"/>
                </a:solidFill>
                <a:latin typeface="DM Sans"/>
                <a:ea typeface="DM Sans"/>
                <a:cs typeface="DM Sans"/>
                <a:sym typeface="DM Sans"/>
              </a:rPr>
              <a:t>enhance the management of members with cancer while lowering costs.</a:t>
            </a:r>
            <a:r>
              <a:rPr lang="en" sz="1100">
                <a:solidFill>
                  <a:srgbClr val="471132"/>
                </a:solidFill>
                <a:latin typeface="DM Sans"/>
                <a:ea typeface="DM Sans"/>
                <a:cs typeface="DM Sans"/>
                <a:sym typeface="DM Sans"/>
              </a:rPr>
              <a:t> </a:t>
            </a:r>
            <a:endParaRPr sz="1100">
              <a:solidFill>
                <a:srgbClr val="471132"/>
              </a:solidFill>
              <a:latin typeface="DM Sans"/>
              <a:ea typeface="DM Sans"/>
              <a:cs typeface="DM Sans"/>
              <a:sym typeface="DM Sans"/>
            </a:endParaRPr>
          </a:p>
          <a:p>
            <a:pPr marL="0" marR="0" lvl="0" indent="0" algn="ctr" rtl="0">
              <a:spcBef>
                <a:spcPts val="0"/>
              </a:spcBef>
              <a:spcAft>
                <a:spcPts val="0"/>
              </a:spcAft>
              <a:buNone/>
            </a:pPr>
            <a:endParaRPr sz="700">
              <a:solidFill>
                <a:srgbClr val="471132"/>
              </a:solidFill>
              <a:latin typeface="DM Sans"/>
              <a:ea typeface="DM Sans"/>
              <a:cs typeface="DM Sans"/>
              <a:sym typeface="DM Sans"/>
            </a:endParaRPr>
          </a:p>
          <a:p>
            <a:pPr marL="0" marR="0" lvl="0" indent="0" algn="ctr" rtl="0">
              <a:spcBef>
                <a:spcPts val="0"/>
              </a:spcBef>
              <a:spcAft>
                <a:spcPts val="0"/>
              </a:spcAft>
              <a:buNone/>
            </a:pPr>
            <a:r>
              <a:rPr lang="en" sz="800" i="1">
                <a:solidFill>
                  <a:srgbClr val="471132"/>
                </a:solidFill>
                <a:latin typeface="DM Sans"/>
                <a:ea typeface="DM Sans"/>
                <a:cs typeface="DM Sans"/>
                <a:sym typeface="DM Sans"/>
              </a:rPr>
              <a:t>Thyme Care serves </a:t>
            </a:r>
            <a:r>
              <a:rPr lang="en" sz="800" i="1">
                <a:solidFill>
                  <a:schemeClr val="dk1"/>
                </a:solidFill>
                <a:latin typeface="DM Sans"/>
                <a:ea typeface="DM Sans"/>
                <a:cs typeface="DM Sans"/>
                <a:sym typeface="DM Sans"/>
              </a:rPr>
              <a:t>Commercial and </a:t>
            </a:r>
            <a:r>
              <a:rPr lang="en" sz="800" i="1">
                <a:solidFill>
                  <a:srgbClr val="471132"/>
                </a:solidFill>
                <a:latin typeface="DM Sans"/>
                <a:ea typeface="DM Sans"/>
                <a:cs typeface="DM Sans"/>
                <a:sym typeface="DM Sans"/>
              </a:rPr>
              <a:t>Medicare Advantage segments today</a:t>
            </a:r>
            <a:endParaRPr sz="1100">
              <a:solidFill>
                <a:srgbClr val="471132"/>
              </a:solidFill>
              <a:latin typeface="DM Sans"/>
              <a:ea typeface="DM Sans"/>
              <a:cs typeface="DM Sans"/>
              <a:sym typeface="DM Sans"/>
            </a:endParaRPr>
          </a:p>
        </p:txBody>
      </p:sp>
      <p:sp>
        <p:nvSpPr>
          <p:cNvPr id="390" name="Google Shape;390;p104"/>
          <p:cNvSpPr/>
          <p:nvPr/>
        </p:nvSpPr>
        <p:spPr>
          <a:xfrm>
            <a:off x="506925" y="1410123"/>
            <a:ext cx="2516100" cy="467100"/>
          </a:xfrm>
          <a:prstGeom prst="round2SameRect">
            <a:avLst>
              <a:gd name="adj1" fmla="val 16667"/>
              <a:gd name="adj2" fmla="val 0"/>
            </a:avLst>
          </a:prstGeom>
          <a:solidFill>
            <a:schemeClr val="dk1"/>
          </a:solidFill>
          <a:ln>
            <a:noFill/>
          </a:ln>
        </p:spPr>
        <p:txBody>
          <a:bodyPr spcFirstLastPara="1" wrap="square" lIns="457200" tIns="91425" rIns="91425" bIns="91425" anchor="ctr" anchorCtr="0">
            <a:noAutofit/>
          </a:bodyPr>
          <a:lstStyle/>
          <a:p>
            <a:pPr marL="0" lvl="0" indent="0" algn="l" rtl="0">
              <a:spcBef>
                <a:spcPts val="0"/>
              </a:spcBef>
              <a:spcAft>
                <a:spcPts val="0"/>
              </a:spcAft>
              <a:buNone/>
            </a:pPr>
            <a:r>
              <a:rPr lang="en" sz="1300" b="1">
                <a:solidFill>
                  <a:schemeClr val="accent6"/>
                </a:solidFill>
                <a:latin typeface="DM Sans"/>
                <a:ea typeface="DM Sans"/>
                <a:cs typeface="DM Sans"/>
                <a:sym typeface="DM Sans"/>
              </a:rPr>
              <a:t>Partnerships </a:t>
            </a:r>
            <a:endParaRPr sz="1300" b="1">
              <a:solidFill>
                <a:schemeClr val="accent6"/>
              </a:solidFill>
              <a:latin typeface="DM Sans"/>
              <a:ea typeface="DM Sans"/>
              <a:cs typeface="DM Sans"/>
              <a:sym typeface="DM Sans"/>
            </a:endParaRPr>
          </a:p>
        </p:txBody>
      </p:sp>
      <p:sp>
        <p:nvSpPr>
          <p:cNvPr id="391" name="Google Shape;391;p104"/>
          <p:cNvSpPr/>
          <p:nvPr/>
        </p:nvSpPr>
        <p:spPr>
          <a:xfrm>
            <a:off x="3271763" y="1410123"/>
            <a:ext cx="2516100" cy="467100"/>
          </a:xfrm>
          <a:prstGeom prst="round2SameRect">
            <a:avLst>
              <a:gd name="adj1" fmla="val 16667"/>
              <a:gd name="adj2" fmla="val 0"/>
            </a:avLst>
          </a:prstGeom>
          <a:solidFill>
            <a:schemeClr val="dk1"/>
          </a:solidFill>
          <a:ln>
            <a:noFill/>
          </a:ln>
        </p:spPr>
        <p:txBody>
          <a:bodyPr spcFirstLastPara="1" wrap="square" lIns="457200" tIns="91425" rIns="91425" bIns="91425" anchor="ctr" anchorCtr="0">
            <a:noAutofit/>
          </a:bodyPr>
          <a:lstStyle/>
          <a:p>
            <a:pPr marL="0" marR="0" lvl="0" indent="0" algn="l" rtl="0">
              <a:lnSpc>
                <a:spcPct val="100000"/>
              </a:lnSpc>
              <a:spcBef>
                <a:spcPts val="0"/>
              </a:spcBef>
              <a:spcAft>
                <a:spcPts val="0"/>
              </a:spcAft>
              <a:buNone/>
            </a:pPr>
            <a:r>
              <a:rPr lang="en" sz="1300" b="1">
                <a:solidFill>
                  <a:schemeClr val="accent6"/>
                </a:solidFill>
                <a:latin typeface="DM Sans"/>
                <a:ea typeface="DM Sans"/>
                <a:cs typeface="DM Sans"/>
                <a:sym typeface="DM Sans"/>
              </a:rPr>
              <a:t>Member Engagement </a:t>
            </a:r>
            <a:endParaRPr sz="1300" b="1">
              <a:solidFill>
                <a:schemeClr val="accent6"/>
              </a:solidFill>
              <a:latin typeface="DM Sans"/>
              <a:ea typeface="DM Sans"/>
              <a:cs typeface="DM Sans"/>
              <a:sym typeface="DM Sans"/>
            </a:endParaRPr>
          </a:p>
        </p:txBody>
      </p:sp>
      <p:sp>
        <p:nvSpPr>
          <p:cNvPr id="392" name="Google Shape;392;p104"/>
          <p:cNvSpPr/>
          <p:nvPr/>
        </p:nvSpPr>
        <p:spPr>
          <a:xfrm>
            <a:off x="6036600" y="1410173"/>
            <a:ext cx="2633700" cy="467100"/>
          </a:xfrm>
          <a:prstGeom prst="round2SameRect">
            <a:avLst>
              <a:gd name="adj1" fmla="val 16667"/>
              <a:gd name="adj2" fmla="val 0"/>
            </a:avLst>
          </a:prstGeom>
          <a:solidFill>
            <a:schemeClr val="dk1"/>
          </a:solidFill>
          <a:ln>
            <a:noFill/>
          </a:ln>
        </p:spPr>
        <p:txBody>
          <a:bodyPr spcFirstLastPara="1" wrap="square" lIns="457200" tIns="91425" rIns="91425" bIns="91425" anchor="ctr" anchorCtr="0">
            <a:noAutofit/>
          </a:bodyPr>
          <a:lstStyle/>
          <a:p>
            <a:pPr marL="0" marR="0" lvl="0" indent="0" algn="l" rtl="0">
              <a:lnSpc>
                <a:spcPct val="100000"/>
              </a:lnSpc>
              <a:spcBef>
                <a:spcPts val="0"/>
              </a:spcBef>
              <a:spcAft>
                <a:spcPts val="0"/>
              </a:spcAft>
              <a:buNone/>
            </a:pPr>
            <a:r>
              <a:rPr lang="en" sz="1300" b="1">
                <a:solidFill>
                  <a:schemeClr val="accent6"/>
                </a:solidFill>
                <a:latin typeface="DM Sans"/>
                <a:ea typeface="DM Sans"/>
                <a:cs typeface="DM Sans"/>
                <a:sym typeface="DM Sans"/>
              </a:rPr>
              <a:t>Oncologist Integration</a:t>
            </a:r>
            <a:endParaRPr sz="1300" b="1">
              <a:solidFill>
                <a:schemeClr val="accent6"/>
              </a:solidFill>
              <a:latin typeface="DM Sans"/>
              <a:ea typeface="DM Sans"/>
              <a:cs typeface="DM Sans"/>
              <a:sym typeface="DM Sans"/>
            </a:endParaRPr>
          </a:p>
        </p:txBody>
      </p:sp>
      <p:pic>
        <p:nvPicPr>
          <p:cNvPr id="393" name="Google Shape;393;p104"/>
          <p:cNvPicPr preferRelativeResize="0"/>
          <p:nvPr/>
        </p:nvPicPr>
        <p:blipFill rotWithShape="1">
          <a:blip r:embed="rId3">
            <a:alphaModFix/>
          </a:blip>
          <a:srcRect/>
          <a:stretch/>
        </p:blipFill>
        <p:spPr>
          <a:xfrm>
            <a:off x="651073" y="1515775"/>
            <a:ext cx="255775" cy="255791"/>
          </a:xfrm>
          <a:prstGeom prst="rect">
            <a:avLst/>
          </a:prstGeom>
          <a:noFill/>
          <a:ln>
            <a:noFill/>
          </a:ln>
        </p:spPr>
      </p:pic>
      <p:pic>
        <p:nvPicPr>
          <p:cNvPr id="394" name="Google Shape;394;p104"/>
          <p:cNvPicPr preferRelativeResize="0"/>
          <p:nvPr/>
        </p:nvPicPr>
        <p:blipFill rotWithShape="1">
          <a:blip r:embed="rId4">
            <a:alphaModFix/>
          </a:blip>
          <a:srcRect/>
          <a:stretch/>
        </p:blipFill>
        <p:spPr>
          <a:xfrm>
            <a:off x="3336500" y="1482173"/>
            <a:ext cx="323125" cy="323100"/>
          </a:xfrm>
          <a:prstGeom prst="rect">
            <a:avLst/>
          </a:prstGeom>
          <a:noFill/>
          <a:ln>
            <a:noFill/>
          </a:ln>
        </p:spPr>
      </p:pic>
      <p:pic>
        <p:nvPicPr>
          <p:cNvPr id="395" name="Google Shape;395;p104"/>
          <p:cNvPicPr preferRelativeResize="0"/>
          <p:nvPr/>
        </p:nvPicPr>
        <p:blipFill rotWithShape="1">
          <a:blip r:embed="rId5">
            <a:alphaModFix/>
          </a:blip>
          <a:srcRect t="269" b="278"/>
          <a:stretch/>
        </p:blipFill>
        <p:spPr>
          <a:xfrm>
            <a:off x="6171700" y="1560023"/>
            <a:ext cx="255782" cy="194400"/>
          </a:xfrm>
          <a:prstGeom prst="rect">
            <a:avLst/>
          </a:prstGeom>
          <a:noFill/>
          <a:ln>
            <a:noFill/>
          </a:ln>
        </p:spPr>
      </p:pic>
      <p:sp>
        <p:nvSpPr>
          <p:cNvPr id="396" name="Google Shape;396;p104"/>
          <p:cNvSpPr txBox="1"/>
          <p:nvPr/>
        </p:nvSpPr>
        <p:spPr>
          <a:xfrm>
            <a:off x="6969302" y="3234717"/>
            <a:ext cx="1392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000">
                <a:solidFill>
                  <a:srgbClr val="471132"/>
                </a:solidFill>
                <a:latin typeface="DM Sans SemiBold"/>
                <a:ea typeface="DM Sans SemiBold"/>
                <a:cs typeface="DM Sans SemiBold"/>
                <a:sym typeface="DM Sans SemiBold"/>
              </a:rPr>
              <a:t>Partnered oncologists </a:t>
            </a:r>
            <a:endParaRPr sz="1000">
              <a:solidFill>
                <a:srgbClr val="471132"/>
              </a:solidFill>
              <a:latin typeface="DM Sans SemiBold"/>
              <a:ea typeface="DM Sans SemiBold"/>
              <a:cs typeface="DM Sans SemiBold"/>
              <a:sym typeface="DM Sans SemiBold"/>
            </a:endParaRPr>
          </a:p>
        </p:txBody>
      </p:sp>
      <p:sp>
        <p:nvSpPr>
          <p:cNvPr id="397" name="Google Shape;397;p104"/>
          <p:cNvSpPr txBox="1"/>
          <p:nvPr/>
        </p:nvSpPr>
        <p:spPr>
          <a:xfrm>
            <a:off x="6075500" y="3199398"/>
            <a:ext cx="944400" cy="523200"/>
          </a:xfrm>
          <a:prstGeom prst="rect">
            <a:avLst/>
          </a:prstGeom>
          <a:noFill/>
          <a:ln>
            <a:noFill/>
          </a:ln>
        </p:spPr>
        <p:txBody>
          <a:bodyPr spcFirstLastPara="1" wrap="square" lIns="0" tIns="91425" rIns="0" bIns="91425" anchor="t" anchorCtr="0">
            <a:noAutofit/>
          </a:bodyPr>
          <a:lstStyle/>
          <a:p>
            <a:pPr marL="0" lvl="0" indent="0" algn="ctr" rtl="0">
              <a:spcBef>
                <a:spcPts val="0"/>
              </a:spcBef>
              <a:spcAft>
                <a:spcPts val="0"/>
              </a:spcAft>
              <a:buNone/>
            </a:pPr>
            <a:r>
              <a:rPr lang="en" sz="1900" b="1">
                <a:solidFill>
                  <a:schemeClr val="accent2"/>
                </a:solidFill>
                <a:latin typeface="Petrona"/>
                <a:ea typeface="Petrona"/>
                <a:cs typeface="Petrona"/>
                <a:sym typeface="Petrona"/>
              </a:rPr>
              <a:t>~</a:t>
            </a:r>
            <a:r>
              <a:rPr lang="en" sz="2500" b="1">
                <a:solidFill>
                  <a:schemeClr val="accent2"/>
                </a:solidFill>
                <a:latin typeface="Petrona"/>
                <a:ea typeface="Petrona"/>
                <a:cs typeface="Petrona"/>
                <a:sym typeface="Petrona"/>
              </a:rPr>
              <a:t>1.4</a:t>
            </a:r>
            <a:r>
              <a:rPr lang="en" sz="1900" b="1">
                <a:solidFill>
                  <a:schemeClr val="accent2"/>
                </a:solidFill>
                <a:latin typeface="Petrona"/>
                <a:ea typeface="Petrona"/>
                <a:cs typeface="Petrona"/>
                <a:sym typeface="Petrona"/>
              </a:rPr>
              <a:t>K</a:t>
            </a:r>
            <a:endParaRPr sz="2700" b="1">
              <a:solidFill>
                <a:schemeClr val="accent2"/>
              </a:solidFill>
              <a:latin typeface="Petrona"/>
              <a:ea typeface="Petrona"/>
              <a:cs typeface="Petrona"/>
              <a:sym typeface="Petrona"/>
            </a:endParaRPr>
          </a:p>
        </p:txBody>
      </p:sp>
      <p:sp>
        <p:nvSpPr>
          <p:cNvPr id="398" name="Google Shape;398;p104"/>
          <p:cNvSpPr txBox="1"/>
          <p:nvPr/>
        </p:nvSpPr>
        <p:spPr>
          <a:xfrm>
            <a:off x="6128264" y="3777673"/>
            <a:ext cx="996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accent2"/>
                </a:solidFill>
                <a:latin typeface="Petrona"/>
                <a:ea typeface="Petrona"/>
                <a:cs typeface="Petrona"/>
                <a:sym typeface="Petrona"/>
              </a:rPr>
              <a:t>60</a:t>
            </a:r>
            <a:r>
              <a:rPr lang="en" sz="1900" b="1">
                <a:solidFill>
                  <a:schemeClr val="accent2"/>
                </a:solidFill>
                <a:latin typeface="Petrona"/>
                <a:ea typeface="Petrona"/>
                <a:cs typeface="Petrona"/>
                <a:sym typeface="Petrona"/>
              </a:rPr>
              <a:t>%</a:t>
            </a:r>
            <a:endParaRPr sz="1900" b="1">
              <a:solidFill>
                <a:schemeClr val="accent2"/>
              </a:solidFill>
              <a:latin typeface="Petrona"/>
              <a:ea typeface="Petrona"/>
              <a:cs typeface="Petrona"/>
              <a:sym typeface="Petrona"/>
            </a:endParaRPr>
          </a:p>
        </p:txBody>
      </p:sp>
      <p:sp>
        <p:nvSpPr>
          <p:cNvPr id="399" name="Google Shape;399;p104"/>
          <p:cNvSpPr txBox="1"/>
          <p:nvPr/>
        </p:nvSpPr>
        <p:spPr>
          <a:xfrm>
            <a:off x="6969288" y="3746848"/>
            <a:ext cx="1680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000">
                <a:solidFill>
                  <a:srgbClr val="471132"/>
                </a:solidFill>
                <a:latin typeface="DM Sans SemiBold"/>
                <a:ea typeface="DM Sans SemiBold"/>
                <a:cs typeface="DM Sans SemiBold"/>
                <a:sym typeface="DM Sans SemiBold"/>
              </a:rPr>
              <a:t>Oncologist adherence to recommended drug interventions</a:t>
            </a:r>
            <a:endParaRPr sz="1000">
              <a:solidFill>
                <a:srgbClr val="471132"/>
              </a:solidFill>
              <a:latin typeface="DM Sans SemiBold"/>
              <a:ea typeface="DM Sans SemiBold"/>
              <a:cs typeface="DM Sans SemiBold"/>
              <a:sym typeface="DM Sans SemiBold"/>
            </a:endParaRPr>
          </a:p>
        </p:txBody>
      </p:sp>
      <p:sp>
        <p:nvSpPr>
          <p:cNvPr id="400" name="Google Shape;400;p104"/>
          <p:cNvSpPr txBox="1"/>
          <p:nvPr/>
        </p:nvSpPr>
        <p:spPr>
          <a:xfrm>
            <a:off x="3336500" y="3199398"/>
            <a:ext cx="894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accent2"/>
                </a:solidFill>
                <a:latin typeface="Petrona"/>
                <a:ea typeface="Petrona"/>
                <a:cs typeface="Petrona"/>
                <a:sym typeface="Petrona"/>
              </a:rPr>
              <a:t>9/10</a:t>
            </a:r>
            <a:endParaRPr sz="1900" b="1">
              <a:solidFill>
                <a:schemeClr val="accent2"/>
              </a:solidFill>
              <a:latin typeface="Petrona"/>
              <a:ea typeface="Petrona"/>
              <a:cs typeface="Petrona"/>
              <a:sym typeface="Petrona"/>
            </a:endParaRPr>
          </a:p>
        </p:txBody>
      </p:sp>
      <p:sp>
        <p:nvSpPr>
          <p:cNvPr id="401" name="Google Shape;401;p104"/>
          <p:cNvSpPr txBox="1"/>
          <p:nvPr/>
        </p:nvSpPr>
        <p:spPr>
          <a:xfrm>
            <a:off x="4202027" y="3234717"/>
            <a:ext cx="1249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000">
                <a:solidFill>
                  <a:srgbClr val="471132"/>
                </a:solidFill>
                <a:latin typeface="DM Sans SemiBold"/>
                <a:ea typeface="DM Sans SemiBold"/>
                <a:cs typeface="DM Sans SemiBold"/>
                <a:sym typeface="DM Sans SemiBold"/>
              </a:rPr>
              <a:t>Member satisfaction </a:t>
            </a:r>
            <a:endParaRPr sz="1000">
              <a:solidFill>
                <a:srgbClr val="471132"/>
              </a:solidFill>
              <a:latin typeface="DM Sans SemiBold"/>
              <a:ea typeface="DM Sans SemiBold"/>
              <a:cs typeface="DM Sans SemiBold"/>
              <a:sym typeface="DM Sans SemiBold"/>
            </a:endParaRPr>
          </a:p>
        </p:txBody>
      </p:sp>
      <p:sp>
        <p:nvSpPr>
          <p:cNvPr id="402" name="Google Shape;402;p104"/>
          <p:cNvSpPr txBox="1"/>
          <p:nvPr/>
        </p:nvSpPr>
        <p:spPr>
          <a:xfrm>
            <a:off x="3345425" y="3777673"/>
            <a:ext cx="968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accent2"/>
                </a:solidFill>
                <a:latin typeface="Petrona"/>
                <a:ea typeface="Petrona"/>
                <a:cs typeface="Petrona"/>
                <a:sym typeface="Petrona"/>
              </a:rPr>
              <a:t>20</a:t>
            </a:r>
            <a:r>
              <a:rPr lang="en" sz="1900" b="1">
                <a:solidFill>
                  <a:schemeClr val="accent2"/>
                </a:solidFill>
                <a:latin typeface="Petrona"/>
                <a:ea typeface="Petrona"/>
                <a:cs typeface="Petrona"/>
                <a:sym typeface="Petrona"/>
              </a:rPr>
              <a:t>%</a:t>
            </a:r>
            <a:endParaRPr sz="1900" b="1">
              <a:solidFill>
                <a:schemeClr val="accent2"/>
              </a:solidFill>
              <a:latin typeface="Petrona"/>
              <a:ea typeface="Petrona"/>
              <a:cs typeface="Petrona"/>
              <a:sym typeface="Petrona"/>
            </a:endParaRPr>
          </a:p>
        </p:txBody>
      </p:sp>
      <p:sp>
        <p:nvSpPr>
          <p:cNvPr id="403" name="Google Shape;403;p104"/>
          <p:cNvSpPr txBox="1"/>
          <p:nvPr/>
        </p:nvSpPr>
        <p:spPr>
          <a:xfrm>
            <a:off x="4203013" y="3823798"/>
            <a:ext cx="1582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000">
                <a:solidFill>
                  <a:srgbClr val="471132"/>
                </a:solidFill>
                <a:latin typeface="DM Sans SemiBold"/>
                <a:ea typeface="DM Sans SemiBold"/>
                <a:cs typeface="DM Sans SemiBold"/>
                <a:sym typeface="DM Sans SemiBold"/>
              </a:rPr>
              <a:t>Reduction in acute care utilization</a:t>
            </a:r>
            <a:endParaRPr sz="1000">
              <a:solidFill>
                <a:srgbClr val="471132"/>
              </a:solidFill>
              <a:latin typeface="DM Sans SemiBold"/>
              <a:ea typeface="DM Sans SemiBold"/>
              <a:cs typeface="DM Sans SemiBold"/>
              <a:sym typeface="DM Sans SemiBold"/>
            </a:endParaRPr>
          </a:p>
        </p:txBody>
      </p:sp>
      <p:sp>
        <p:nvSpPr>
          <p:cNvPr id="404" name="Google Shape;404;p104"/>
          <p:cNvSpPr txBox="1"/>
          <p:nvPr/>
        </p:nvSpPr>
        <p:spPr>
          <a:xfrm>
            <a:off x="458525" y="3234723"/>
            <a:ext cx="11262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accent2"/>
                </a:solidFill>
                <a:latin typeface="Petrona"/>
                <a:ea typeface="Petrona"/>
                <a:cs typeface="Petrona"/>
                <a:sym typeface="Petrona"/>
              </a:rPr>
              <a:t>~100</a:t>
            </a:r>
            <a:r>
              <a:rPr lang="en" sz="1900" b="1">
                <a:solidFill>
                  <a:schemeClr val="accent2"/>
                </a:solidFill>
                <a:latin typeface="Petrona"/>
                <a:ea typeface="Petrona"/>
                <a:cs typeface="Petrona"/>
                <a:sym typeface="Petrona"/>
              </a:rPr>
              <a:t>K</a:t>
            </a:r>
            <a:endParaRPr sz="1900" b="1">
              <a:solidFill>
                <a:schemeClr val="accent2"/>
              </a:solidFill>
              <a:latin typeface="Petrona"/>
              <a:ea typeface="Petrona"/>
              <a:cs typeface="Petrona"/>
              <a:sym typeface="Petrona"/>
            </a:endParaRPr>
          </a:p>
        </p:txBody>
      </p:sp>
      <p:sp>
        <p:nvSpPr>
          <p:cNvPr id="405" name="Google Shape;405;p104"/>
          <p:cNvSpPr txBox="1"/>
          <p:nvPr/>
        </p:nvSpPr>
        <p:spPr>
          <a:xfrm>
            <a:off x="1516350" y="3270048"/>
            <a:ext cx="147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71132"/>
                </a:solidFill>
                <a:latin typeface="DM Sans SemiBold"/>
                <a:ea typeface="DM Sans SemiBold"/>
                <a:cs typeface="DM Sans SemiBold"/>
                <a:sym typeface="DM Sans SemiBold"/>
              </a:rPr>
              <a:t>Members on active cancer treatment </a:t>
            </a:r>
            <a:endParaRPr sz="1000">
              <a:solidFill>
                <a:srgbClr val="471132"/>
              </a:solidFill>
              <a:latin typeface="DM Sans SemiBold"/>
              <a:ea typeface="DM Sans SemiBold"/>
              <a:cs typeface="DM Sans SemiBold"/>
              <a:sym typeface="DM Sans SemiBold"/>
            </a:endParaRPr>
          </a:p>
        </p:txBody>
      </p:sp>
      <p:cxnSp>
        <p:nvCxnSpPr>
          <p:cNvPr id="406" name="Google Shape;406;p104"/>
          <p:cNvCxnSpPr/>
          <p:nvPr/>
        </p:nvCxnSpPr>
        <p:spPr>
          <a:xfrm>
            <a:off x="651075" y="3199385"/>
            <a:ext cx="2227800" cy="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104"/>
          <p:cNvCxnSpPr/>
          <p:nvPr/>
        </p:nvCxnSpPr>
        <p:spPr>
          <a:xfrm>
            <a:off x="3399125" y="3207435"/>
            <a:ext cx="2227800" cy="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104"/>
          <p:cNvCxnSpPr/>
          <p:nvPr/>
        </p:nvCxnSpPr>
        <p:spPr>
          <a:xfrm>
            <a:off x="6239550" y="3192110"/>
            <a:ext cx="2227800" cy="0"/>
          </a:xfrm>
          <a:prstGeom prst="straightConnector1">
            <a:avLst/>
          </a:prstGeom>
          <a:noFill/>
          <a:ln w="19050" cap="flat" cmpd="sng">
            <a:solidFill>
              <a:schemeClr val="lt2"/>
            </a:solidFill>
            <a:prstDash val="solid"/>
            <a:round/>
            <a:headEnd type="none" w="med" len="med"/>
            <a:tailEnd type="none" w="med" len="med"/>
          </a:ln>
        </p:spPr>
      </p:cxnSp>
      <p:sp>
        <p:nvSpPr>
          <p:cNvPr id="409" name="Google Shape;409;p104"/>
          <p:cNvSpPr txBox="1"/>
          <p:nvPr/>
        </p:nvSpPr>
        <p:spPr>
          <a:xfrm>
            <a:off x="225475" y="547400"/>
            <a:ext cx="8771100" cy="70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700">
                <a:solidFill>
                  <a:schemeClr val="dk1"/>
                </a:solidFill>
                <a:latin typeface="Petrona"/>
                <a:ea typeface="Petrona"/>
                <a:cs typeface="Petrona"/>
                <a:sym typeface="Petrona"/>
              </a:rPr>
              <a:t>Thyme Care partners with risk bearing entities to deliver a better experience for members with cancer while lowering the total cost of care.</a:t>
            </a:r>
            <a:endParaRPr sz="1700">
              <a:solidFill>
                <a:schemeClr val="dk1"/>
              </a:solidFill>
              <a:latin typeface="Petrona Medium"/>
              <a:ea typeface="Petrona Medium"/>
              <a:cs typeface="Petrona Medium"/>
              <a:sym typeface="Petrona Medium"/>
            </a:endParaRPr>
          </a:p>
        </p:txBody>
      </p:sp>
      <p:sp>
        <p:nvSpPr>
          <p:cNvPr id="410" name="Google Shape;410;p104"/>
          <p:cNvSpPr txBox="1">
            <a:spLocks noGrp="1"/>
          </p:cNvSpPr>
          <p:nvPr>
            <p:ph type="sldNum" idx="12"/>
          </p:nvPr>
        </p:nvSpPr>
        <p:spPr>
          <a:xfrm>
            <a:off x="8374884" y="4749851"/>
            <a:ext cx="548700" cy="3078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a:t>3</a:t>
            </a:fld>
            <a:endParaRPr/>
          </a:p>
        </p:txBody>
      </p:sp>
      <p:sp>
        <p:nvSpPr>
          <p:cNvPr id="411" name="Google Shape;411;p104"/>
          <p:cNvSpPr txBox="1"/>
          <p:nvPr/>
        </p:nvSpPr>
        <p:spPr>
          <a:xfrm>
            <a:off x="458525" y="3777673"/>
            <a:ext cx="11262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accent2"/>
                </a:solidFill>
                <a:latin typeface="Petrona"/>
                <a:ea typeface="Petrona"/>
                <a:cs typeface="Petrona"/>
                <a:sym typeface="Petrona"/>
              </a:rPr>
              <a:t>14</a:t>
            </a:r>
            <a:endParaRPr sz="1900" b="1">
              <a:solidFill>
                <a:schemeClr val="accent2"/>
              </a:solidFill>
              <a:latin typeface="Petrona"/>
              <a:ea typeface="Petrona"/>
              <a:cs typeface="Petrona"/>
              <a:sym typeface="Petrona"/>
            </a:endParaRPr>
          </a:p>
        </p:txBody>
      </p:sp>
      <p:sp>
        <p:nvSpPr>
          <p:cNvPr id="412" name="Google Shape;412;p104"/>
          <p:cNvSpPr txBox="1"/>
          <p:nvPr/>
        </p:nvSpPr>
        <p:spPr>
          <a:xfrm>
            <a:off x="1516350" y="3813000"/>
            <a:ext cx="147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71132"/>
                </a:solidFill>
                <a:latin typeface="DM Sans SemiBold"/>
                <a:ea typeface="DM Sans SemiBold"/>
                <a:cs typeface="DM Sans SemiBold"/>
                <a:sym typeface="DM Sans SemiBold"/>
              </a:rPr>
              <a:t>Payer partnerships, national and regional</a:t>
            </a:r>
            <a:endParaRPr sz="1000">
              <a:solidFill>
                <a:srgbClr val="471132"/>
              </a:solidFill>
              <a:latin typeface="DM Sans SemiBold"/>
              <a:ea typeface="DM Sans SemiBold"/>
              <a:cs typeface="DM Sans SemiBold"/>
              <a:sym typeface="DM Sa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05"/>
          <p:cNvSpPr txBox="1"/>
          <p:nvPr/>
        </p:nvSpPr>
        <p:spPr>
          <a:xfrm>
            <a:off x="228600" y="228600"/>
            <a:ext cx="435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Leadership Team </a:t>
            </a:r>
            <a:endParaRPr sz="900" b="1">
              <a:solidFill>
                <a:schemeClr val="dk1"/>
              </a:solidFill>
              <a:latin typeface="DM Sans"/>
              <a:ea typeface="DM Sans"/>
              <a:cs typeface="DM Sans"/>
              <a:sym typeface="DM Sans"/>
            </a:endParaRPr>
          </a:p>
        </p:txBody>
      </p:sp>
      <p:sp>
        <p:nvSpPr>
          <p:cNvPr id="418" name="Google Shape;418;p105"/>
          <p:cNvSpPr txBox="1"/>
          <p:nvPr/>
        </p:nvSpPr>
        <p:spPr>
          <a:xfrm>
            <a:off x="876175" y="2113268"/>
            <a:ext cx="987600" cy="45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000" b="1" i="0" strike="noStrike" cap="none">
                <a:solidFill>
                  <a:schemeClr val="dk1"/>
                </a:solidFill>
                <a:uFill>
                  <a:noFill/>
                </a:uFill>
                <a:latin typeface="DM Sans"/>
                <a:ea typeface="DM Sans"/>
                <a:cs typeface="DM Sans"/>
                <a:sym typeface="DM Sans"/>
                <a:hlinkClick r:id="rId3">
                  <a:extLst>
                    <a:ext uri="{A12FA001-AC4F-418D-AE19-62706E023703}">
                      <ahyp:hlinkClr xmlns:ahyp="http://schemas.microsoft.com/office/drawing/2018/hyperlinkcolor" val="tx"/>
                    </a:ext>
                  </a:extLst>
                </a:hlinkClick>
              </a:rPr>
              <a:t>Robin Shah</a:t>
            </a:r>
            <a:endParaRPr sz="1000" b="1" i="0" strike="noStrike" cap="none">
              <a:solidFill>
                <a:schemeClr val="dk1"/>
              </a:solidFill>
              <a:latin typeface="DM Sans"/>
              <a:ea typeface="DM Sans"/>
              <a:cs typeface="DM Sans"/>
              <a:sym typeface="DM Sans"/>
            </a:endParaRPr>
          </a:p>
          <a:p>
            <a:pPr marL="0" marR="0" lvl="0" indent="0" algn="ctr" rtl="0">
              <a:lnSpc>
                <a:spcPct val="100000"/>
              </a:lnSpc>
              <a:spcBef>
                <a:spcPts val="200"/>
              </a:spcBef>
              <a:spcAft>
                <a:spcPts val="200"/>
              </a:spcAft>
              <a:buClr>
                <a:srgbClr val="000000"/>
              </a:buClr>
              <a:buSzPts val="900"/>
              <a:buFont typeface="Arial"/>
              <a:buNone/>
            </a:pPr>
            <a:r>
              <a:rPr lang="en" sz="900">
                <a:solidFill>
                  <a:schemeClr val="dk2"/>
                </a:solidFill>
                <a:latin typeface="DM Sans"/>
                <a:ea typeface="DM Sans"/>
                <a:cs typeface="DM Sans"/>
                <a:sym typeface="DM Sans"/>
              </a:rPr>
              <a:t>Co-Founder &amp; CEO</a:t>
            </a:r>
            <a:endParaRPr sz="900" i="0" u="none" strike="noStrike" cap="none">
              <a:solidFill>
                <a:schemeClr val="dk2"/>
              </a:solidFill>
              <a:latin typeface="DM Sans"/>
              <a:ea typeface="DM Sans"/>
              <a:cs typeface="DM Sans"/>
              <a:sym typeface="DM Sans"/>
            </a:endParaRPr>
          </a:p>
        </p:txBody>
      </p:sp>
      <p:sp>
        <p:nvSpPr>
          <p:cNvPr id="419" name="Google Shape;419;p105"/>
          <p:cNvSpPr txBox="1"/>
          <p:nvPr/>
        </p:nvSpPr>
        <p:spPr>
          <a:xfrm>
            <a:off x="2249825" y="2113268"/>
            <a:ext cx="1283100" cy="45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chemeClr val="dk1"/>
                </a:solidFill>
                <a:uFill>
                  <a:noFill/>
                </a:uFill>
                <a:latin typeface="DM Sans"/>
                <a:ea typeface="DM Sans"/>
                <a:cs typeface="DM Sans"/>
                <a:sym typeface="DM Sans"/>
                <a:hlinkClick r:id="rId4">
                  <a:extLst>
                    <a:ext uri="{A12FA001-AC4F-418D-AE19-62706E023703}">
                      <ahyp:hlinkClr xmlns:ahyp="http://schemas.microsoft.com/office/drawing/2018/hyperlinkcolor" val="tx"/>
                    </a:ext>
                  </a:extLst>
                </a:hlinkClick>
              </a:rPr>
              <a:t>Bobby Green</a:t>
            </a:r>
            <a:r>
              <a:rPr lang="en" sz="1000" b="1">
                <a:solidFill>
                  <a:schemeClr val="dk1"/>
                </a:solidFill>
                <a:latin typeface="DM Sans"/>
                <a:ea typeface="DM Sans"/>
                <a:cs typeface="DM Sans"/>
                <a:sym typeface="DM Sans"/>
              </a:rPr>
              <a:t>, </a:t>
            </a:r>
            <a:r>
              <a:rPr lang="en" sz="800" b="1">
                <a:solidFill>
                  <a:schemeClr val="dk1"/>
                </a:solidFill>
                <a:latin typeface="DM Sans"/>
                <a:ea typeface="DM Sans"/>
                <a:cs typeface="DM Sans"/>
                <a:sym typeface="DM Sans"/>
              </a:rPr>
              <a:t>MD</a:t>
            </a:r>
            <a:endParaRPr sz="800" b="1" i="0" strike="noStrike" cap="none">
              <a:solidFill>
                <a:schemeClr val="dk1"/>
              </a:solidFill>
              <a:latin typeface="DM Sans"/>
              <a:ea typeface="DM Sans"/>
              <a:cs typeface="DM Sans"/>
              <a:sym typeface="DM Sans"/>
            </a:endParaRPr>
          </a:p>
          <a:p>
            <a:pPr marL="0" marR="0" lvl="0" indent="0" algn="ctr" rtl="0">
              <a:lnSpc>
                <a:spcPct val="100000"/>
              </a:lnSpc>
              <a:spcBef>
                <a:spcPts val="200"/>
              </a:spcBef>
              <a:spcAft>
                <a:spcPts val="200"/>
              </a:spcAft>
              <a:buClr>
                <a:srgbClr val="000000"/>
              </a:buClr>
              <a:buSzPts val="900"/>
              <a:buFont typeface="Arial"/>
              <a:buNone/>
            </a:pPr>
            <a:r>
              <a:rPr lang="en" sz="900">
                <a:solidFill>
                  <a:schemeClr val="dk2"/>
                </a:solidFill>
                <a:latin typeface="DM Sans"/>
                <a:ea typeface="DM Sans"/>
                <a:cs typeface="DM Sans"/>
                <a:sym typeface="DM Sans"/>
              </a:rPr>
              <a:t>Co-Founder, President &amp; CMO</a:t>
            </a:r>
            <a:endParaRPr sz="1000" i="0" u="none" strike="noStrike" cap="none">
              <a:solidFill>
                <a:schemeClr val="dk2"/>
              </a:solidFill>
              <a:latin typeface="DM Sans"/>
              <a:ea typeface="DM Sans"/>
              <a:cs typeface="DM Sans"/>
              <a:sym typeface="DM Sans"/>
            </a:endParaRPr>
          </a:p>
        </p:txBody>
      </p:sp>
      <p:sp>
        <p:nvSpPr>
          <p:cNvPr id="420" name="Google Shape;420;p105"/>
          <p:cNvSpPr txBox="1"/>
          <p:nvPr/>
        </p:nvSpPr>
        <p:spPr>
          <a:xfrm>
            <a:off x="5280999" y="2113278"/>
            <a:ext cx="1315200" cy="327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chemeClr val="dk1"/>
                </a:solidFill>
                <a:latin typeface="DM Sans"/>
                <a:ea typeface="DM Sans"/>
                <a:cs typeface="DM Sans"/>
                <a:sym typeface="DM Sans"/>
              </a:rPr>
              <a:t>Julia Ivanova</a:t>
            </a:r>
            <a:endParaRPr sz="1000" b="1" i="0" strike="noStrike" cap="none">
              <a:solidFill>
                <a:schemeClr val="dk1"/>
              </a:solidFill>
              <a:latin typeface="DM Sans"/>
              <a:ea typeface="DM Sans"/>
              <a:cs typeface="DM Sans"/>
              <a:sym typeface="DM Sans"/>
            </a:endParaRPr>
          </a:p>
          <a:p>
            <a:pPr marL="0" marR="0" lvl="0" indent="0" algn="ctr" rtl="0">
              <a:lnSpc>
                <a:spcPct val="100000"/>
              </a:lnSpc>
              <a:spcBef>
                <a:spcPts val="100"/>
              </a:spcBef>
              <a:spcAft>
                <a:spcPts val="100"/>
              </a:spcAft>
              <a:buClr>
                <a:srgbClr val="000000"/>
              </a:buClr>
              <a:buSzPts val="900"/>
              <a:buFont typeface="Arial"/>
              <a:buNone/>
            </a:pPr>
            <a:r>
              <a:rPr lang="en" sz="900">
                <a:solidFill>
                  <a:schemeClr val="dk2"/>
                </a:solidFill>
                <a:latin typeface="DM Sans"/>
                <a:ea typeface="DM Sans"/>
                <a:cs typeface="DM Sans"/>
                <a:sym typeface="DM Sans"/>
              </a:rPr>
              <a:t>SVP, Payer Partnerships</a:t>
            </a:r>
            <a:endParaRPr sz="900" i="0" u="none" strike="noStrike" cap="none">
              <a:solidFill>
                <a:schemeClr val="dk2"/>
              </a:solidFill>
              <a:latin typeface="DM Sans"/>
              <a:ea typeface="DM Sans"/>
              <a:cs typeface="DM Sans"/>
              <a:sym typeface="DM Sans"/>
            </a:endParaRPr>
          </a:p>
        </p:txBody>
      </p:sp>
      <p:pic>
        <p:nvPicPr>
          <p:cNvPr id="421" name="Google Shape;421;p105">
            <a:hlinkClick r:id="rId5"/>
          </p:cNvPr>
          <p:cNvPicPr preferRelativeResize="0"/>
          <p:nvPr/>
        </p:nvPicPr>
        <p:blipFill rotWithShape="1">
          <a:blip r:embed="rId6">
            <a:alphaModFix/>
          </a:blip>
          <a:srcRect l="120" r="110"/>
          <a:stretch/>
        </p:blipFill>
        <p:spPr>
          <a:xfrm>
            <a:off x="5461412" y="975337"/>
            <a:ext cx="987600" cy="987600"/>
          </a:xfrm>
          <a:prstGeom prst="ellipse">
            <a:avLst/>
          </a:prstGeom>
          <a:noFill/>
          <a:ln w="38100" cap="flat" cmpd="sng">
            <a:solidFill>
              <a:schemeClr val="lt2"/>
            </a:solidFill>
            <a:prstDash val="solid"/>
            <a:round/>
            <a:headEnd type="none" w="sm" len="sm"/>
            <a:tailEnd type="none" w="sm" len="sm"/>
          </a:ln>
        </p:spPr>
      </p:pic>
      <p:pic>
        <p:nvPicPr>
          <p:cNvPr id="422" name="Google Shape;422;p105">
            <a:hlinkClick r:id="rId3"/>
          </p:cNvPr>
          <p:cNvPicPr preferRelativeResize="0"/>
          <p:nvPr/>
        </p:nvPicPr>
        <p:blipFill rotWithShape="1">
          <a:blip r:embed="rId7">
            <a:alphaModFix/>
          </a:blip>
          <a:srcRect l="11295" t="27831" r="7032" b="18904"/>
          <a:stretch/>
        </p:blipFill>
        <p:spPr>
          <a:xfrm>
            <a:off x="876175" y="975337"/>
            <a:ext cx="987600" cy="989100"/>
          </a:xfrm>
          <a:prstGeom prst="ellipse">
            <a:avLst/>
          </a:prstGeom>
          <a:noFill/>
          <a:ln w="38100" cap="flat" cmpd="sng">
            <a:solidFill>
              <a:schemeClr val="lt2"/>
            </a:solidFill>
            <a:prstDash val="solid"/>
            <a:round/>
            <a:headEnd type="none" w="sm" len="sm"/>
            <a:tailEnd type="none" w="sm" len="sm"/>
          </a:ln>
        </p:spPr>
      </p:pic>
      <p:pic>
        <p:nvPicPr>
          <p:cNvPr id="423" name="Google Shape;423;p105">
            <a:hlinkClick r:id="rId4"/>
          </p:cNvPr>
          <p:cNvPicPr preferRelativeResize="0"/>
          <p:nvPr/>
        </p:nvPicPr>
        <p:blipFill rotWithShape="1">
          <a:blip r:embed="rId8">
            <a:alphaModFix/>
          </a:blip>
          <a:srcRect l="2571" r="2561"/>
          <a:stretch/>
        </p:blipFill>
        <p:spPr>
          <a:xfrm>
            <a:off x="2404587" y="975337"/>
            <a:ext cx="987600" cy="989100"/>
          </a:xfrm>
          <a:prstGeom prst="ellipse">
            <a:avLst/>
          </a:prstGeom>
          <a:noFill/>
          <a:ln w="38100" cap="flat" cmpd="sng">
            <a:solidFill>
              <a:schemeClr val="lt2"/>
            </a:solidFill>
            <a:prstDash val="solid"/>
            <a:round/>
            <a:headEnd type="none" w="sm" len="sm"/>
            <a:tailEnd type="none" w="sm" len="sm"/>
          </a:ln>
        </p:spPr>
      </p:pic>
      <p:sp>
        <p:nvSpPr>
          <p:cNvPr id="424" name="Google Shape;424;p105"/>
          <p:cNvSpPr txBox="1"/>
          <p:nvPr/>
        </p:nvSpPr>
        <p:spPr>
          <a:xfrm>
            <a:off x="3649163" y="2113278"/>
            <a:ext cx="1515600" cy="318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chemeClr val="dk1"/>
                </a:solidFill>
                <a:uFill>
                  <a:noFill/>
                </a:uFill>
                <a:latin typeface="DM Sans"/>
                <a:ea typeface="DM Sans"/>
                <a:cs typeface="DM Sans"/>
                <a:sym typeface="DM Sans"/>
                <a:hlinkClick r:id="rId4">
                  <a:extLst>
                    <a:ext uri="{A12FA001-AC4F-418D-AE19-62706E023703}">
                      <ahyp:hlinkClr xmlns:ahyp="http://schemas.microsoft.com/office/drawing/2018/hyperlinkcolor" val="tx"/>
                    </a:ext>
                  </a:extLst>
                </a:hlinkClick>
              </a:rPr>
              <a:t>B</a:t>
            </a:r>
            <a:r>
              <a:rPr lang="en" sz="1000" b="1">
                <a:solidFill>
                  <a:schemeClr val="dk1"/>
                </a:solidFill>
                <a:latin typeface="DM Sans"/>
                <a:ea typeface="DM Sans"/>
                <a:cs typeface="DM Sans"/>
                <a:sym typeface="DM Sans"/>
              </a:rPr>
              <a:t>rad Diephuis,</a:t>
            </a:r>
            <a:r>
              <a:rPr lang="en" sz="800" b="1">
                <a:solidFill>
                  <a:schemeClr val="dk1"/>
                </a:solidFill>
                <a:latin typeface="DM Sans"/>
                <a:ea typeface="DM Sans"/>
                <a:cs typeface="DM Sans"/>
                <a:sym typeface="DM Sans"/>
              </a:rPr>
              <a:t> MD</a:t>
            </a:r>
            <a:endParaRPr sz="800" b="1" i="0" strike="noStrike" cap="none">
              <a:solidFill>
                <a:schemeClr val="dk1"/>
              </a:solidFill>
              <a:latin typeface="DM Sans"/>
              <a:ea typeface="DM Sans"/>
              <a:cs typeface="DM Sans"/>
              <a:sym typeface="DM Sans"/>
            </a:endParaRPr>
          </a:p>
          <a:p>
            <a:pPr marL="0" marR="0" lvl="0" indent="0" algn="ctr" rtl="0">
              <a:lnSpc>
                <a:spcPct val="100000"/>
              </a:lnSpc>
              <a:spcBef>
                <a:spcPts val="200"/>
              </a:spcBef>
              <a:spcAft>
                <a:spcPts val="200"/>
              </a:spcAft>
              <a:buClr>
                <a:srgbClr val="000000"/>
              </a:buClr>
              <a:buSzPts val="900"/>
              <a:buFont typeface="Arial"/>
              <a:buNone/>
            </a:pPr>
            <a:r>
              <a:rPr lang="en" sz="900">
                <a:solidFill>
                  <a:schemeClr val="dk2"/>
                </a:solidFill>
                <a:latin typeface="DM Sans"/>
                <a:ea typeface="DM Sans"/>
                <a:cs typeface="DM Sans"/>
                <a:sym typeface="DM Sans"/>
              </a:rPr>
              <a:t>President &amp; COO</a:t>
            </a:r>
            <a:endParaRPr sz="1000" i="0" u="none" strike="noStrike" cap="none">
              <a:solidFill>
                <a:srgbClr val="FF5A4D"/>
              </a:solidFill>
              <a:latin typeface="DM Sans"/>
              <a:ea typeface="DM Sans"/>
              <a:cs typeface="DM Sans"/>
              <a:sym typeface="DM Sans"/>
            </a:endParaRPr>
          </a:p>
        </p:txBody>
      </p:sp>
      <p:pic>
        <p:nvPicPr>
          <p:cNvPr id="425" name="Google Shape;425;p105">
            <a:hlinkClick r:id="rId9"/>
          </p:cNvPr>
          <p:cNvPicPr preferRelativeResize="0"/>
          <p:nvPr/>
        </p:nvPicPr>
        <p:blipFill rotWithShape="1">
          <a:blip r:embed="rId10">
            <a:alphaModFix/>
          </a:blip>
          <a:srcRect l="2616" r="2616"/>
          <a:stretch/>
        </p:blipFill>
        <p:spPr>
          <a:xfrm>
            <a:off x="3933000" y="975337"/>
            <a:ext cx="987600" cy="989100"/>
          </a:xfrm>
          <a:prstGeom prst="ellipse">
            <a:avLst/>
          </a:prstGeom>
          <a:noFill/>
          <a:ln w="38100" cap="flat" cmpd="sng">
            <a:solidFill>
              <a:schemeClr val="lt2"/>
            </a:solidFill>
            <a:prstDash val="solid"/>
            <a:round/>
            <a:headEnd type="none" w="sm" len="sm"/>
            <a:tailEnd type="none" w="sm" len="sm"/>
          </a:ln>
        </p:spPr>
      </p:pic>
      <p:sp>
        <p:nvSpPr>
          <p:cNvPr id="426" name="Google Shape;426;p105"/>
          <p:cNvSpPr txBox="1">
            <a:spLocks noGrp="1"/>
          </p:cNvSpPr>
          <p:nvPr>
            <p:ph type="sldNum" idx="12"/>
          </p:nvPr>
        </p:nvSpPr>
        <p:spPr>
          <a:xfrm>
            <a:off x="83748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a:t>
            </a:fld>
            <a:endParaRPr/>
          </a:p>
        </p:txBody>
      </p:sp>
      <p:sp>
        <p:nvSpPr>
          <p:cNvPr id="427" name="Google Shape;427;p105"/>
          <p:cNvSpPr txBox="1"/>
          <p:nvPr/>
        </p:nvSpPr>
        <p:spPr>
          <a:xfrm>
            <a:off x="6692225" y="2112528"/>
            <a:ext cx="1582800" cy="451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chemeClr val="dk1"/>
                </a:solidFill>
                <a:latin typeface="DM Sans"/>
                <a:ea typeface="DM Sans"/>
                <a:cs typeface="DM Sans"/>
                <a:sym typeface="DM Sans"/>
              </a:rPr>
              <a:t>Mark Lombardi,</a:t>
            </a:r>
            <a:r>
              <a:rPr lang="en" sz="800" b="1">
                <a:solidFill>
                  <a:schemeClr val="dk1"/>
                </a:solidFill>
                <a:latin typeface="DM Sans"/>
                <a:ea typeface="DM Sans"/>
                <a:cs typeface="DM Sans"/>
                <a:sym typeface="DM Sans"/>
              </a:rPr>
              <a:t> DSc</a:t>
            </a:r>
            <a:endParaRPr sz="800" b="1">
              <a:solidFill>
                <a:schemeClr val="dk2"/>
              </a:solidFill>
              <a:latin typeface="DM Sans"/>
              <a:ea typeface="DM Sans"/>
              <a:cs typeface="DM Sans"/>
              <a:sym typeface="DM Sans"/>
            </a:endParaRPr>
          </a:p>
          <a:p>
            <a:pPr marL="0" marR="0" lvl="0" indent="0" algn="ctr" rtl="0">
              <a:lnSpc>
                <a:spcPct val="100000"/>
              </a:lnSpc>
              <a:spcBef>
                <a:spcPts val="200"/>
              </a:spcBef>
              <a:spcAft>
                <a:spcPts val="0"/>
              </a:spcAft>
              <a:buClr>
                <a:srgbClr val="000000"/>
              </a:buClr>
              <a:buSzPts val="900"/>
              <a:buFont typeface="Arial"/>
              <a:buNone/>
            </a:pPr>
            <a:r>
              <a:rPr lang="en" sz="900">
                <a:solidFill>
                  <a:schemeClr val="dk2"/>
                </a:solidFill>
                <a:latin typeface="DM Sans"/>
                <a:ea typeface="DM Sans"/>
                <a:cs typeface="DM Sans"/>
                <a:sym typeface="DM Sans"/>
              </a:rPr>
              <a:t>SVP, Provider Partnerships</a:t>
            </a:r>
            <a:endParaRPr sz="900">
              <a:solidFill>
                <a:schemeClr val="dk2"/>
              </a:solidFill>
              <a:latin typeface="DM Sans"/>
              <a:ea typeface="DM Sans"/>
              <a:cs typeface="DM Sans"/>
              <a:sym typeface="DM Sans"/>
            </a:endParaRPr>
          </a:p>
          <a:p>
            <a:pPr marL="0" marR="0" lvl="0" indent="0" algn="ctr" rtl="0">
              <a:lnSpc>
                <a:spcPct val="100000"/>
              </a:lnSpc>
              <a:spcBef>
                <a:spcPts val="200"/>
              </a:spcBef>
              <a:spcAft>
                <a:spcPts val="200"/>
              </a:spcAft>
              <a:buClr>
                <a:srgbClr val="000000"/>
              </a:buClr>
              <a:buSzPts val="900"/>
              <a:buFont typeface="Arial"/>
              <a:buNone/>
            </a:pPr>
            <a:endParaRPr sz="700" b="1">
              <a:solidFill>
                <a:schemeClr val="dk2"/>
              </a:solidFill>
              <a:latin typeface="DM Sans"/>
              <a:ea typeface="DM Sans"/>
              <a:cs typeface="DM Sans"/>
              <a:sym typeface="DM Sans"/>
            </a:endParaRPr>
          </a:p>
        </p:txBody>
      </p:sp>
      <p:sp>
        <p:nvSpPr>
          <p:cNvPr id="428" name="Google Shape;428;p105"/>
          <p:cNvSpPr txBox="1"/>
          <p:nvPr/>
        </p:nvSpPr>
        <p:spPr>
          <a:xfrm>
            <a:off x="3035300" y="3899015"/>
            <a:ext cx="1158900" cy="451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chemeClr val="dk1"/>
                </a:solidFill>
                <a:latin typeface="DM Sans"/>
                <a:ea typeface="DM Sans"/>
                <a:cs typeface="DM Sans"/>
                <a:sym typeface="DM Sans"/>
              </a:rPr>
              <a:t>Ashley Patton</a:t>
            </a:r>
            <a:endParaRPr sz="1000" b="1">
              <a:solidFill>
                <a:schemeClr val="dk2"/>
              </a:solidFill>
              <a:latin typeface="DM Sans"/>
              <a:ea typeface="DM Sans"/>
              <a:cs typeface="DM Sans"/>
              <a:sym typeface="DM Sans"/>
            </a:endParaRPr>
          </a:p>
          <a:p>
            <a:pPr marL="0" marR="0" lvl="0" indent="0" algn="ctr" rtl="0">
              <a:lnSpc>
                <a:spcPct val="100000"/>
              </a:lnSpc>
              <a:spcBef>
                <a:spcPts val="100"/>
              </a:spcBef>
              <a:spcAft>
                <a:spcPts val="0"/>
              </a:spcAft>
              <a:buClr>
                <a:srgbClr val="000000"/>
              </a:buClr>
              <a:buSzPts val="900"/>
              <a:buFont typeface="Arial"/>
              <a:buNone/>
            </a:pPr>
            <a:r>
              <a:rPr lang="en" sz="900">
                <a:solidFill>
                  <a:schemeClr val="dk2"/>
                </a:solidFill>
                <a:uFill>
                  <a:noFill/>
                </a:uFill>
                <a:latin typeface="DM Sans"/>
                <a:ea typeface="DM Sans"/>
                <a:cs typeface="DM Sans"/>
                <a:sym typeface="DM Sans"/>
                <a:hlinkClick r:id="rId11">
                  <a:extLst>
                    <a:ext uri="{A12FA001-AC4F-418D-AE19-62706E023703}">
                      <ahyp:hlinkClr xmlns:ahyp="http://schemas.microsoft.com/office/drawing/2018/hyperlinkcolor" val="tx"/>
                    </a:ext>
                  </a:extLst>
                </a:hlinkClick>
              </a:rPr>
              <a:t>VP, Thyme Care Oncology Partners</a:t>
            </a:r>
            <a:endParaRPr sz="900">
              <a:solidFill>
                <a:schemeClr val="dk2"/>
              </a:solidFill>
              <a:latin typeface="DM Sans"/>
              <a:ea typeface="DM Sans"/>
              <a:cs typeface="DM Sans"/>
              <a:sym typeface="DM Sans"/>
            </a:endParaRPr>
          </a:p>
          <a:p>
            <a:pPr marL="0" marR="0" lvl="0" indent="0" algn="ctr" rtl="0">
              <a:lnSpc>
                <a:spcPct val="100000"/>
              </a:lnSpc>
              <a:spcBef>
                <a:spcPts val="100"/>
              </a:spcBef>
              <a:spcAft>
                <a:spcPts val="100"/>
              </a:spcAft>
              <a:buClr>
                <a:srgbClr val="000000"/>
              </a:buClr>
              <a:buSzPts val="900"/>
              <a:buFont typeface="Arial"/>
              <a:buNone/>
            </a:pPr>
            <a:endParaRPr sz="700" b="1">
              <a:solidFill>
                <a:schemeClr val="dk2"/>
              </a:solidFill>
              <a:latin typeface="DM Sans"/>
              <a:ea typeface="DM Sans"/>
              <a:cs typeface="DM Sans"/>
              <a:sym typeface="DM Sans"/>
            </a:endParaRPr>
          </a:p>
        </p:txBody>
      </p:sp>
      <p:pic>
        <p:nvPicPr>
          <p:cNvPr id="429" name="Google Shape;429;p105">
            <a:hlinkClick r:id="rId11"/>
          </p:cNvPr>
          <p:cNvPicPr preferRelativeResize="0"/>
          <p:nvPr/>
        </p:nvPicPr>
        <p:blipFill rotWithShape="1">
          <a:blip r:embed="rId12">
            <a:alphaModFix/>
          </a:blip>
          <a:srcRect/>
          <a:stretch/>
        </p:blipFill>
        <p:spPr>
          <a:xfrm>
            <a:off x="3138816" y="2761834"/>
            <a:ext cx="987600" cy="987600"/>
          </a:xfrm>
          <a:prstGeom prst="ellipse">
            <a:avLst/>
          </a:prstGeom>
          <a:noFill/>
          <a:ln w="38100" cap="flat" cmpd="sng">
            <a:solidFill>
              <a:schemeClr val="lt2"/>
            </a:solidFill>
            <a:prstDash val="solid"/>
            <a:round/>
            <a:headEnd type="none" w="sm" len="sm"/>
            <a:tailEnd type="none" w="sm" len="sm"/>
          </a:ln>
        </p:spPr>
      </p:pic>
      <p:pic>
        <p:nvPicPr>
          <p:cNvPr id="430" name="Google Shape;430;p105">
            <a:hlinkClick r:id="rId13"/>
          </p:cNvPr>
          <p:cNvPicPr preferRelativeResize="0"/>
          <p:nvPr/>
        </p:nvPicPr>
        <p:blipFill rotWithShape="1">
          <a:blip r:embed="rId14">
            <a:alphaModFix/>
          </a:blip>
          <a:srcRect l="15942" t="12400" r="8966" b="12400"/>
          <a:stretch/>
        </p:blipFill>
        <p:spPr>
          <a:xfrm>
            <a:off x="6989825" y="974587"/>
            <a:ext cx="987600" cy="989100"/>
          </a:xfrm>
          <a:prstGeom prst="ellipse">
            <a:avLst/>
          </a:prstGeom>
          <a:noFill/>
          <a:ln w="38100" cap="flat" cmpd="sng">
            <a:solidFill>
              <a:schemeClr val="lt2"/>
            </a:solidFill>
            <a:prstDash val="solid"/>
            <a:round/>
            <a:headEnd type="none" w="sm" len="sm"/>
            <a:tailEnd type="none" w="sm" len="sm"/>
          </a:ln>
        </p:spPr>
      </p:pic>
      <p:pic>
        <p:nvPicPr>
          <p:cNvPr id="431" name="Google Shape;431;p105">
            <a:hlinkClick r:id="rId15"/>
          </p:cNvPr>
          <p:cNvPicPr preferRelativeResize="0"/>
          <p:nvPr/>
        </p:nvPicPr>
        <p:blipFill rotWithShape="1">
          <a:blip r:embed="rId16">
            <a:alphaModFix/>
          </a:blip>
          <a:srcRect l="8074" t="7980" r="14955" b="15585"/>
          <a:stretch/>
        </p:blipFill>
        <p:spPr>
          <a:xfrm>
            <a:off x="1629487" y="2761834"/>
            <a:ext cx="987600" cy="987600"/>
          </a:xfrm>
          <a:prstGeom prst="ellipse">
            <a:avLst/>
          </a:prstGeom>
          <a:noFill/>
          <a:ln w="38100" cap="flat" cmpd="sng">
            <a:solidFill>
              <a:schemeClr val="lt2"/>
            </a:solidFill>
            <a:prstDash val="solid"/>
            <a:round/>
            <a:headEnd type="none" w="sm" len="sm"/>
            <a:tailEnd type="none" w="sm" len="sm"/>
          </a:ln>
        </p:spPr>
      </p:pic>
      <p:sp>
        <p:nvSpPr>
          <p:cNvPr id="432" name="Google Shape;432;p105"/>
          <p:cNvSpPr txBox="1"/>
          <p:nvPr/>
        </p:nvSpPr>
        <p:spPr>
          <a:xfrm>
            <a:off x="1465678" y="3899025"/>
            <a:ext cx="1315200" cy="403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100"/>
              <a:buFont typeface="Arial"/>
              <a:buNone/>
            </a:pPr>
            <a:r>
              <a:rPr lang="en" sz="1000" b="1">
                <a:solidFill>
                  <a:schemeClr val="dk1"/>
                </a:solidFill>
                <a:latin typeface="DM Sans"/>
                <a:ea typeface="DM Sans"/>
                <a:cs typeface="DM Sans"/>
                <a:sym typeface="DM Sans"/>
              </a:rPr>
              <a:t>Brian Dorsey,</a:t>
            </a:r>
            <a:r>
              <a:rPr lang="en" sz="800" b="1">
                <a:solidFill>
                  <a:schemeClr val="dk1"/>
                </a:solidFill>
                <a:latin typeface="DM Sans"/>
                <a:ea typeface="DM Sans"/>
                <a:cs typeface="DM Sans"/>
                <a:sym typeface="DM Sans"/>
              </a:rPr>
              <a:t> MD</a:t>
            </a:r>
            <a:endParaRPr sz="800" b="1">
              <a:solidFill>
                <a:schemeClr val="dk1"/>
              </a:solidFill>
              <a:latin typeface="DM Sans"/>
              <a:ea typeface="DM Sans"/>
              <a:cs typeface="DM Sans"/>
              <a:sym typeface="DM Sans"/>
            </a:endParaRPr>
          </a:p>
          <a:p>
            <a:pPr marL="0" lvl="0" indent="0" algn="ctr" rtl="0">
              <a:spcBef>
                <a:spcPts val="100"/>
              </a:spcBef>
              <a:spcAft>
                <a:spcPts val="100"/>
              </a:spcAft>
              <a:buClr>
                <a:srgbClr val="000000"/>
              </a:buClr>
              <a:buSzPts val="1100"/>
              <a:buFont typeface="Arial"/>
              <a:buNone/>
            </a:pPr>
            <a:r>
              <a:rPr lang="en" sz="900">
                <a:solidFill>
                  <a:schemeClr val="dk2"/>
                </a:solidFill>
                <a:latin typeface="DM Sans"/>
                <a:ea typeface="DM Sans"/>
                <a:cs typeface="DM Sans"/>
                <a:sym typeface="DM Sans"/>
              </a:rPr>
              <a:t>Medical Director</a:t>
            </a:r>
            <a:endParaRPr sz="900">
              <a:solidFill>
                <a:schemeClr val="dk2"/>
              </a:solidFill>
              <a:latin typeface="DM Sans"/>
              <a:ea typeface="DM Sans"/>
              <a:cs typeface="DM Sans"/>
              <a:sym typeface="DM Sans"/>
            </a:endParaRPr>
          </a:p>
        </p:txBody>
      </p:sp>
      <p:pic>
        <p:nvPicPr>
          <p:cNvPr id="433" name="Google Shape;433;p105">
            <a:hlinkClick r:id="rId17"/>
          </p:cNvPr>
          <p:cNvPicPr preferRelativeResize="0"/>
          <p:nvPr/>
        </p:nvPicPr>
        <p:blipFill rotWithShape="1">
          <a:blip r:embed="rId18">
            <a:alphaModFix/>
          </a:blip>
          <a:srcRect/>
          <a:stretch/>
        </p:blipFill>
        <p:spPr>
          <a:xfrm>
            <a:off x="6157475" y="2761825"/>
            <a:ext cx="987600" cy="987600"/>
          </a:xfrm>
          <a:prstGeom prst="ellipse">
            <a:avLst/>
          </a:prstGeom>
          <a:noFill/>
          <a:ln w="38100" cap="flat" cmpd="sng">
            <a:solidFill>
              <a:srgbClr val="F2E7D1"/>
            </a:solidFill>
            <a:prstDash val="solid"/>
            <a:round/>
            <a:headEnd type="none" w="sm" len="sm"/>
            <a:tailEnd type="none" w="sm" len="sm"/>
          </a:ln>
        </p:spPr>
      </p:pic>
      <p:sp>
        <p:nvSpPr>
          <p:cNvPr id="434" name="Google Shape;434;p105"/>
          <p:cNvSpPr txBox="1"/>
          <p:nvPr/>
        </p:nvSpPr>
        <p:spPr>
          <a:xfrm>
            <a:off x="5993675" y="3901415"/>
            <a:ext cx="1315200" cy="58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rgbClr val="471132"/>
                </a:solidFill>
                <a:uFill>
                  <a:noFill/>
                </a:uFill>
                <a:latin typeface="DM Sans"/>
                <a:ea typeface="DM Sans"/>
                <a:cs typeface="DM Sans"/>
                <a:sym typeface="DM Sans"/>
                <a:hlinkClick r:id="rId17">
                  <a:extLst>
                    <a:ext uri="{A12FA001-AC4F-418D-AE19-62706E023703}">
                      <ahyp:hlinkClr xmlns:ahyp="http://schemas.microsoft.com/office/drawing/2018/hyperlinkcolor" val="tx"/>
                    </a:ext>
                  </a:extLst>
                </a:hlinkClick>
              </a:rPr>
              <a:t>Julia Frydma</a:t>
            </a:r>
            <a:r>
              <a:rPr lang="en" sz="1000" b="1">
                <a:solidFill>
                  <a:schemeClr val="dk1"/>
                </a:solidFill>
                <a:uFill>
                  <a:noFill/>
                </a:uFill>
                <a:latin typeface="DM Sans"/>
                <a:ea typeface="DM Sans"/>
                <a:cs typeface="DM Sans"/>
                <a:sym typeface="DM Sans"/>
                <a:hlinkClick r:id="rId17">
                  <a:extLst>
                    <a:ext uri="{A12FA001-AC4F-418D-AE19-62706E023703}">
                      <ahyp:hlinkClr xmlns:ahyp="http://schemas.microsoft.com/office/drawing/2018/hyperlinkcolor" val="tx"/>
                    </a:ext>
                  </a:extLst>
                </a:hlinkClick>
              </a:rPr>
              <a:t>n</a:t>
            </a:r>
            <a:r>
              <a:rPr lang="en" sz="1000" b="1">
                <a:solidFill>
                  <a:schemeClr val="dk1"/>
                </a:solidFill>
                <a:latin typeface="DM Sans"/>
                <a:ea typeface="DM Sans"/>
                <a:cs typeface="DM Sans"/>
                <a:sym typeface="DM Sans"/>
              </a:rPr>
              <a:t>,</a:t>
            </a:r>
            <a:r>
              <a:rPr lang="en" sz="800" b="1">
                <a:solidFill>
                  <a:schemeClr val="dk1"/>
                </a:solidFill>
                <a:latin typeface="DM Sans"/>
                <a:ea typeface="DM Sans"/>
                <a:cs typeface="DM Sans"/>
                <a:sym typeface="DM Sans"/>
              </a:rPr>
              <a:t> MD MS</a:t>
            </a:r>
            <a:endParaRPr sz="800" b="1">
              <a:solidFill>
                <a:schemeClr val="dk1"/>
              </a:solidFill>
              <a:latin typeface="DM Sans"/>
              <a:ea typeface="DM Sans"/>
              <a:cs typeface="DM Sans"/>
              <a:sym typeface="DM Sans"/>
            </a:endParaRPr>
          </a:p>
          <a:p>
            <a:pPr marL="0" marR="0" lvl="0" indent="0" algn="ctr" rtl="0">
              <a:lnSpc>
                <a:spcPct val="100000"/>
              </a:lnSpc>
              <a:spcBef>
                <a:spcPts val="0"/>
              </a:spcBef>
              <a:spcAft>
                <a:spcPts val="0"/>
              </a:spcAft>
              <a:buClr>
                <a:srgbClr val="000000"/>
              </a:buClr>
              <a:buSzPts val="900"/>
              <a:buFont typeface="Arial"/>
              <a:buNone/>
            </a:pPr>
            <a:r>
              <a:rPr lang="en" sz="900">
                <a:solidFill>
                  <a:schemeClr val="dk2"/>
                </a:solidFill>
                <a:latin typeface="DM Sans"/>
                <a:ea typeface="DM Sans"/>
                <a:cs typeface="DM Sans"/>
                <a:sym typeface="DM Sans"/>
              </a:rPr>
              <a:t>Sr. Medical Director, Palliative Care</a:t>
            </a:r>
            <a:endParaRPr sz="900">
              <a:solidFill>
                <a:schemeClr val="dk2"/>
              </a:solidFill>
              <a:latin typeface="DM Sans"/>
              <a:ea typeface="DM Sans"/>
              <a:cs typeface="DM Sans"/>
              <a:sym typeface="DM Sans"/>
            </a:endParaRPr>
          </a:p>
        </p:txBody>
      </p:sp>
      <p:sp>
        <p:nvSpPr>
          <p:cNvPr id="435" name="Google Shape;435;p105"/>
          <p:cNvSpPr txBox="1"/>
          <p:nvPr/>
        </p:nvSpPr>
        <p:spPr>
          <a:xfrm>
            <a:off x="4448650" y="3899015"/>
            <a:ext cx="1315200" cy="451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rgbClr val="471132"/>
                </a:solidFill>
                <a:latin typeface="DM Sans"/>
                <a:ea typeface="DM Sans"/>
                <a:cs typeface="DM Sans"/>
                <a:sym typeface="DM Sans"/>
              </a:rPr>
              <a:t>Jeff Lovesy</a:t>
            </a:r>
            <a:endParaRPr sz="800" b="1">
              <a:solidFill>
                <a:srgbClr val="471132"/>
              </a:solidFill>
              <a:latin typeface="DM Sans"/>
              <a:ea typeface="DM Sans"/>
              <a:cs typeface="DM Sans"/>
              <a:sym typeface="DM Sans"/>
            </a:endParaRPr>
          </a:p>
          <a:p>
            <a:pPr marL="0" lvl="0" indent="0" algn="ctr" rtl="0">
              <a:lnSpc>
                <a:spcPct val="100000"/>
              </a:lnSpc>
              <a:spcBef>
                <a:spcPts val="100"/>
              </a:spcBef>
              <a:spcAft>
                <a:spcPts val="0"/>
              </a:spcAft>
              <a:buClr>
                <a:srgbClr val="000000"/>
              </a:buClr>
              <a:buSzPts val="1100"/>
              <a:buFont typeface="Arial"/>
              <a:buNone/>
            </a:pPr>
            <a:r>
              <a:rPr lang="en" sz="900">
                <a:solidFill>
                  <a:schemeClr val="dk2"/>
                </a:solidFill>
                <a:latin typeface="DM Sans"/>
                <a:ea typeface="DM Sans"/>
                <a:cs typeface="DM Sans"/>
                <a:sym typeface="DM Sans"/>
              </a:rPr>
              <a:t>SVP/GM, Commercial Partnerships</a:t>
            </a:r>
            <a:endParaRPr sz="900">
              <a:solidFill>
                <a:srgbClr val="803663"/>
              </a:solidFill>
              <a:latin typeface="DM Sans"/>
              <a:ea typeface="DM Sans"/>
              <a:cs typeface="DM Sans"/>
              <a:sym typeface="DM Sans"/>
            </a:endParaRPr>
          </a:p>
          <a:p>
            <a:pPr marL="0" marR="0" lvl="0" indent="0" algn="ctr" rtl="0">
              <a:lnSpc>
                <a:spcPct val="100000"/>
              </a:lnSpc>
              <a:spcBef>
                <a:spcPts val="100"/>
              </a:spcBef>
              <a:spcAft>
                <a:spcPts val="100"/>
              </a:spcAft>
              <a:buClr>
                <a:srgbClr val="000000"/>
              </a:buClr>
              <a:buSzPts val="900"/>
              <a:buFont typeface="Arial"/>
              <a:buNone/>
            </a:pPr>
            <a:endParaRPr sz="1000" b="1">
              <a:solidFill>
                <a:srgbClr val="803663"/>
              </a:solidFill>
              <a:latin typeface="DM Sans"/>
              <a:ea typeface="DM Sans"/>
              <a:cs typeface="DM Sans"/>
              <a:sym typeface="DM Sans"/>
            </a:endParaRPr>
          </a:p>
        </p:txBody>
      </p:sp>
      <p:pic>
        <p:nvPicPr>
          <p:cNvPr id="436" name="Google Shape;436;p105">
            <a:hlinkClick r:id="rId19"/>
          </p:cNvPr>
          <p:cNvPicPr preferRelativeResize="0"/>
          <p:nvPr/>
        </p:nvPicPr>
        <p:blipFill rotWithShape="1">
          <a:blip r:embed="rId20">
            <a:alphaModFix/>
          </a:blip>
          <a:srcRect l="7388" r="7397" b="14785"/>
          <a:stretch/>
        </p:blipFill>
        <p:spPr>
          <a:xfrm>
            <a:off x="4648146" y="2781625"/>
            <a:ext cx="987600" cy="987600"/>
          </a:xfrm>
          <a:prstGeom prst="ellipse">
            <a:avLst/>
          </a:prstGeom>
          <a:noFill/>
          <a:ln w="38100" cap="flat" cmpd="sng">
            <a:solidFill>
              <a:schemeClr val="lt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8F1"/>
        </a:solidFill>
        <a:effectLst/>
      </p:bgPr>
    </p:bg>
    <p:spTree>
      <p:nvGrpSpPr>
        <p:cNvPr id="1" name="Shape 441"/>
        <p:cNvGrpSpPr/>
        <p:nvPr/>
      </p:nvGrpSpPr>
      <p:grpSpPr>
        <a:xfrm>
          <a:off x="0" y="0"/>
          <a:ext cx="0" cy="0"/>
          <a:chOff x="0" y="0"/>
          <a:chExt cx="0" cy="0"/>
        </a:xfrm>
      </p:grpSpPr>
      <p:sp>
        <p:nvSpPr>
          <p:cNvPr id="442" name="Google Shape;442;p106"/>
          <p:cNvSpPr/>
          <p:nvPr/>
        </p:nvSpPr>
        <p:spPr>
          <a:xfrm>
            <a:off x="228563" y="1162303"/>
            <a:ext cx="4276800" cy="1617600"/>
          </a:xfrm>
          <a:prstGeom prst="roundRect">
            <a:avLst>
              <a:gd name="adj" fmla="val 2944"/>
            </a:avLst>
          </a:prstGeom>
          <a:noFill/>
          <a:ln>
            <a:noFill/>
          </a:ln>
          <a:effectLst>
            <a:outerShdw blurRad="9525" dist="4763" dir="5400000" algn="bl" rotWithShape="0">
              <a:srgbClr val="471132">
                <a:alpha val="588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3" name="Google Shape;443;p106"/>
          <p:cNvSpPr/>
          <p:nvPr/>
        </p:nvSpPr>
        <p:spPr>
          <a:xfrm>
            <a:off x="228563" y="1162302"/>
            <a:ext cx="4276800" cy="503700"/>
          </a:xfrm>
          <a:prstGeom prst="rect">
            <a:avLst/>
          </a:prstGeom>
          <a:solidFill>
            <a:srgbClr val="47113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4" name="Google Shape;444;p106"/>
          <p:cNvSpPr/>
          <p:nvPr/>
        </p:nvSpPr>
        <p:spPr>
          <a:xfrm>
            <a:off x="361913" y="1267078"/>
            <a:ext cx="4130400" cy="90600"/>
          </a:xfrm>
          <a:prstGeom prst="rect">
            <a:avLst/>
          </a:prstGeom>
          <a:no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F2E7D1"/>
              </a:buClr>
              <a:buSzPts val="600"/>
              <a:buFont typeface="DM Sans"/>
              <a:buNone/>
            </a:pPr>
            <a:r>
              <a:rPr lang="en" sz="600" b="1" i="0" u="none" strike="noStrike" cap="none">
                <a:solidFill>
                  <a:srgbClr val="F2E7D1"/>
                </a:solidFill>
                <a:latin typeface="DM Sans"/>
                <a:ea typeface="DM Sans"/>
                <a:cs typeface="DM Sans"/>
                <a:sym typeface="DM Sans"/>
              </a:rPr>
              <a:t>01 · TOTAL COST OF CARE</a:t>
            </a:r>
            <a:endParaRPr sz="600" b="0" i="0" u="none" strike="noStrike" cap="none">
              <a:solidFill>
                <a:schemeClr val="dk1"/>
              </a:solidFill>
              <a:latin typeface="Calibri"/>
              <a:ea typeface="Calibri"/>
              <a:cs typeface="Calibri"/>
              <a:sym typeface="Calibri"/>
            </a:endParaRPr>
          </a:p>
        </p:txBody>
      </p:sp>
      <p:sp>
        <p:nvSpPr>
          <p:cNvPr id="445" name="Google Shape;445;p106"/>
          <p:cNvSpPr/>
          <p:nvPr/>
        </p:nvSpPr>
        <p:spPr>
          <a:xfrm>
            <a:off x="361913" y="1376615"/>
            <a:ext cx="4130400" cy="194400"/>
          </a:xfrm>
          <a:prstGeom prst="rect">
            <a:avLst/>
          </a:prstGeom>
          <a:noFill/>
          <a:ln>
            <a:noFill/>
          </a:ln>
        </p:spPr>
        <p:txBody>
          <a:bodyPr spcFirstLastPara="1" wrap="square" lIns="12700" tIns="12700" rIns="12700" bIns="12700" anchor="t" anchorCtr="0">
            <a:noAutofit/>
          </a:bodyPr>
          <a:lstStyle/>
          <a:p>
            <a:pPr marL="0" marR="0" lvl="0" indent="0" algn="l" rtl="0">
              <a:lnSpc>
                <a:spcPct val="115000"/>
              </a:lnSpc>
              <a:spcBef>
                <a:spcPts val="0"/>
              </a:spcBef>
              <a:spcAft>
                <a:spcPts val="0"/>
              </a:spcAft>
              <a:buClr>
                <a:srgbClr val="FBF8F1"/>
              </a:buClr>
              <a:buSzPts val="1200"/>
              <a:buFont typeface="Petrona"/>
              <a:buNone/>
            </a:pPr>
            <a:r>
              <a:rPr lang="en" sz="1200" b="1" i="0" u="none" strike="noStrike" cap="none">
                <a:solidFill>
                  <a:srgbClr val="FBF8F1"/>
                </a:solidFill>
                <a:latin typeface="Petrona"/>
                <a:ea typeface="Petrona"/>
                <a:cs typeface="Petrona"/>
                <a:sym typeface="Petrona"/>
              </a:rPr>
              <a:t>Lower total cost of care while improving outcomes.</a:t>
            </a:r>
            <a:endParaRPr sz="1200" b="0" i="0" u="none" strike="noStrike" cap="none">
              <a:solidFill>
                <a:schemeClr val="dk1"/>
              </a:solidFill>
              <a:latin typeface="Calibri"/>
              <a:ea typeface="Calibri"/>
              <a:cs typeface="Calibri"/>
              <a:sym typeface="Calibri"/>
            </a:endParaRPr>
          </a:p>
        </p:txBody>
      </p:sp>
      <p:sp>
        <p:nvSpPr>
          <p:cNvPr id="446" name="Google Shape;446;p106"/>
          <p:cNvSpPr/>
          <p:nvPr/>
        </p:nvSpPr>
        <p:spPr>
          <a:xfrm>
            <a:off x="215513" y="1685222"/>
            <a:ext cx="4276800" cy="1113900"/>
          </a:xfrm>
          <a:prstGeom prst="rect">
            <a:avLst/>
          </a:prstGeom>
          <a:solidFill>
            <a:srgbClr val="F2E7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7" name="Google Shape;447;p106"/>
          <p:cNvSpPr/>
          <p:nvPr/>
        </p:nvSpPr>
        <p:spPr>
          <a:xfrm>
            <a:off x="361913" y="1780460"/>
            <a:ext cx="3826200" cy="350700"/>
          </a:xfrm>
          <a:prstGeom prst="rect">
            <a:avLst/>
          </a:prstGeom>
          <a:noFill/>
          <a:ln>
            <a:noFill/>
          </a:ln>
        </p:spPr>
        <p:txBody>
          <a:bodyPr spcFirstLastPara="1" wrap="square" lIns="12700" tIns="12700" rIns="12700" bIns="12700" anchor="t" anchorCtr="0">
            <a:noAutofit/>
          </a:bodyPr>
          <a:lstStyle/>
          <a:p>
            <a:pPr marL="0" marR="0" lvl="0" indent="0" algn="l" rtl="0">
              <a:lnSpc>
                <a:spcPct val="145000"/>
              </a:lnSpc>
              <a:spcBef>
                <a:spcPts val="0"/>
              </a:spcBef>
              <a:spcAft>
                <a:spcPts val="0"/>
              </a:spcAft>
              <a:buClr>
                <a:srgbClr val="471132"/>
              </a:buClr>
              <a:buSzPts val="900"/>
              <a:buFont typeface="DM Sans"/>
              <a:buNone/>
            </a:pPr>
            <a:r>
              <a:rPr lang="en" sz="1000" b="0" i="0" u="none" strike="noStrike" cap="none">
                <a:solidFill>
                  <a:srgbClr val="471132"/>
                </a:solidFill>
                <a:latin typeface="DM Sans"/>
                <a:ea typeface="DM Sans"/>
                <a:cs typeface="DM Sans"/>
                <a:sym typeface="DM Sans"/>
              </a:rPr>
              <a:t>Our </a:t>
            </a:r>
            <a:r>
              <a:rPr lang="en" sz="1000" b="1" i="0" u="none" strike="noStrike" cap="none">
                <a:solidFill>
                  <a:srgbClr val="471132"/>
                </a:solidFill>
                <a:latin typeface="DM Sans"/>
                <a:ea typeface="DM Sans"/>
                <a:cs typeface="DM Sans"/>
                <a:sym typeface="DM Sans"/>
              </a:rPr>
              <a:t>value-based model </a:t>
            </a:r>
            <a:r>
              <a:rPr lang="en" sz="1000" b="0" i="0" u="none" strike="noStrike" cap="none">
                <a:solidFill>
                  <a:srgbClr val="471132"/>
                </a:solidFill>
                <a:latin typeface="DM Sans"/>
                <a:ea typeface="DM Sans"/>
                <a:cs typeface="DM Sans"/>
                <a:sym typeface="DM Sans"/>
              </a:rPr>
              <a:t>reduces costs through coordinated, tech-enabled support for patients in active treatment.</a:t>
            </a:r>
            <a:endParaRPr sz="1000" b="0" i="0" u="none" strike="noStrike" cap="none">
              <a:solidFill>
                <a:schemeClr val="dk1"/>
              </a:solidFill>
              <a:latin typeface="Calibri"/>
              <a:ea typeface="Calibri"/>
              <a:cs typeface="Calibri"/>
              <a:sym typeface="Calibri"/>
            </a:endParaRPr>
          </a:p>
        </p:txBody>
      </p:sp>
      <p:sp>
        <p:nvSpPr>
          <p:cNvPr id="448" name="Google Shape;448;p106"/>
          <p:cNvSpPr/>
          <p:nvPr/>
        </p:nvSpPr>
        <p:spPr>
          <a:xfrm>
            <a:off x="4638638" y="1162303"/>
            <a:ext cx="4276800" cy="1617600"/>
          </a:xfrm>
          <a:prstGeom prst="roundRect">
            <a:avLst>
              <a:gd name="adj" fmla="val 2944"/>
            </a:avLst>
          </a:prstGeom>
          <a:noFill/>
          <a:ln>
            <a:noFill/>
          </a:ln>
          <a:effectLst>
            <a:outerShdw blurRad="9525" dist="4763" dir="5400000" algn="bl" rotWithShape="0">
              <a:srgbClr val="471132">
                <a:alpha val="588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9" name="Google Shape;449;p106"/>
          <p:cNvSpPr/>
          <p:nvPr/>
        </p:nvSpPr>
        <p:spPr>
          <a:xfrm>
            <a:off x="4638638" y="1162302"/>
            <a:ext cx="4276800" cy="503700"/>
          </a:xfrm>
          <a:prstGeom prst="rect">
            <a:avLst/>
          </a:prstGeom>
          <a:solidFill>
            <a:srgbClr val="47113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0" name="Google Shape;450;p106"/>
          <p:cNvSpPr/>
          <p:nvPr/>
        </p:nvSpPr>
        <p:spPr>
          <a:xfrm>
            <a:off x="4771988" y="1267078"/>
            <a:ext cx="4130400" cy="90600"/>
          </a:xfrm>
          <a:prstGeom prst="rect">
            <a:avLst/>
          </a:prstGeom>
          <a:no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F2E7D1"/>
              </a:buClr>
              <a:buSzPts val="600"/>
              <a:buFont typeface="DM Sans"/>
              <a:buNone/>
            </a:pPr>
            <a:r>
              <a:rPr lang="en" sz="600" b="1" i="0" u="none" strike="noStrike" cap="none">
                <a:solidFill>
                  <a:srgbClr val="F2E7D1"/>
                </a:solidFill>
                <a:latin typeface="DM Sans"/>
                <a:ea typeface="DM Sans"/>
                <a:cs typeface="DM Sans"/>
                <a:sym typeface="DM Sans"/>
              </a:rPr>
              <a:t>02 · CLINICAL EXTENSION</a:t>
            </a:r>
            <a:endParaRPr sz="600" b="0" i="0" u="none" strike="noStrike" cap="none">
              <a:solidFill>
                <a:schemeClr val="dk1"/>
              </a:solidFill>
              <a:latin typeface="Calibri"/>
              <a:ea typeface="Calibri"/>
              <a:cs typeface="Calibri"/>
              <a:sym typeface="Calibri"/>
            </a:endParaRPr>
          </a:p>
        </p:txBody>
      </p:sp>
      <p:sp>
        <p:nvSpPr>
          <p:cNvPr id="451" name="Google Shape;451;p106"/>
          <p:cNvSpPr/>
          <p:nvPr/>
        </p:nvSpPr>
        <p:spPr>
          <a:xfrm>
            <a:off x="4771988" y="1376615"/>
            <a:ext cx="4130400" cy="194400"/>
          </a:xfrm>
          <a:prstGeom prst="rect">
            <a:avLst/>
          </a:prstGeom>
          <a:noFill/>
          <a:ln>
            <a:noFill/>
          </a:ln>
        </p:spPr>
        <p:txBody>
          <a:bodyPr spcFirstLastPara="1" wrap="square" lIns="12700" tIns="12700" rIns="12700" bIns="12700" anchor="t" anchorCtr="0">
            <a:noAutofit/>
          </a:bodyPr>
          <a:lstStyle/>
          <a:p>
            <a:pPr marL="0" marR="0" lvl="0" indent="0" algn="l" rtl="0">
              <a:lnSpc>
                <a:spcPct val="115000"/>
              </a:lnSpc>
              <a:spcBef>
                <a:spcPts val="0"/>
              </a:spcBef>
              <a:spcAft>
                <a:spcPts val="0"/>
              </a:spcAft>
              <a:buClr>
                <a:srgbClr val="FBF8F1"/>
              </a:buClr>
              <a:buSzPts val="1200"/>
              <a:buFont typeface="Petrona"/>
              <a:buNone/>
            </a:pPr>
            <a:r>
              <a:rPr lang="en" sz="1200" b="1" i="0" u="none" strike="noStrike" cap="none">
                <a:solidFill>
                  <a:srgbClr val="FBF8F1"/>
                </a:solidFill>
                <a:latin typeface="Petrona"/>
                <a:ea typeface="Petrona"/>
                <a:cs typeface="Petrona"/>
                <a:sym typeface="Petrona"/>
              </a:rPr>
              <a:t>Extend and enhance the oncology care team.</a:t>
            </a:r>
            <a:endParaRPr sz="1200" b="0" i="0" u="none" strike="noStrike" cap="none">
              <a:solidFill>
                <a:schemeClr val="dk1"/>
              </a:solidFill>
              <a:latin typeface="Calibri"/>
              <a:ea typeface="Calibri"/>
              <a:cs typeface="Calibri"/>
              <a:sym typeface="Calibri"/>
            </a:endParaRPr>
          </a:p>
        </p:txBody>
      </p:sp>
      <p:sp>
        <p:nvSpPr>
          <p:cNvPr id="452" name="Google Shape;452;p106"/>
          <p:cNvSpPr/>
          <p:nvPr/>
        </p:nvSpPr>
        <p:spPr>
          <a:xfrm>
            <a:off x="4638638" y="1666160"/>
            <a:ext cx="4276800" cy="1113900"/>
          </a:xfrm>
          <a:prstGeom prst="rect">
            <a:avLst/>
          </a:prstGeom>
          <a:solidFill>
            <a:srgbClr val="F2E7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3" name="Google Shape;453;p106"/>
          <p:cNvSpPr/>
          <p:nvPr/>
        </p:nvSpPr>
        <p:spPr>
          <a:xfrm>
            <a:off x="4771988" y="1780460"/>
            <a:ext cx="3826200" cy="516300"/>
          </a:xfrm>
          <a:prstGeom prst="rect">
            <a:avLst/>
          </a:prstGeom>
          <a:noFill/>
          <a:ln>
            <a:noFill/>
          </a:ln>
        </p:spPr>
        <p:txBody>
          <a:bodyPr spcFirstLastPara="1" wrap="square" lIns="12700" tIns="12700" rIns="12700" bIns="12700" anchor="t" anchorCtr="0">
            <a:noAutofit/>
          </a:bodyPr>
          <a:lstStyle/>
          <a:p>
            <a:pPr marL="0" marR="0" lvl="0" indent="0" algn="l" rtl="0">
              <a:lnSpc>
                <a:spcPct val="145000"/>
              </a:lnSpc>
              <a:spcBef>
                <a:spcPts val="0"/>
              </a:spcBef>
              <a:spcAft>
                <a:spcPts val="0"/>
              </a:spcAft>
              <a:buClr>
                <a:srgbClr val="471132"/>
              </a:buClr>
              <a:buSzPts val="900"/>
              <a:buFont typeface="DM Sans"/>
              <a:buNone/>
            </a:pPr>
            <a:r>
              <a:rPr lang="en" sz="1000" b="0" i="0" u="none" strike="noStrike" cap="none">
                <a:solidFill>
                  <a:srgbClr val="471132"/>
                </a:solidFill>
                <a:latin typeface="DM Sans"/>
                <a:ea typeface="DM Sans"/>
                <a:cs typeface="DM Sans"/>
                <a:sym typeface="DM Sans"/>
              </a:rPr>
              <a:t>A </a:t>
            </a:r>
            <a:r>
              <a:rPr lang="en" sz="1000" b="1" i="0" u="none" strike="noStrike" cap="none">
                <a:solidFill>
                  <a:srgbClr val="471132"/>
                </a:solidFill>
                <a:latin typeface="DM Sans"/>
                <a:ea typeface="DM Sans"/>
                <a:cs typeface="DM Sans"/>
                <a:sym typeface="DM Sans"/>
              </a:rPr>
              <a:t>24/7, fully employed clinical team </a:t>
            </a:r>
            <a:r>
              <a:rPr lang="en" sz="1000" b="0" i="0" u="none" strike="noStrike" cap="none">
                <a:solidFill>
                  <a:srgbClr val="471132"/>
                </a:solidFill>
                <a:latin typeface="DM Sans"/>
                <a:ea typeface="DM Sans"/>
                <a:cs typeface="DM Sans"/>
                <a:sym typeface="DM Sans"/>
              </a:rPr>
              <a:t>works alongside any oncologist to proactively manage symptoms, remove barriers, and deliver high-touch, wraparound care with </a:t>
            </a:r>
            <a:r>
              <a:rPr lang="en" sz="1000" b="1" i="0" u="none" strike="noStrike" cap="none">
                <a:solidFill>
                  <a:srgbClr val="471132"/>
                </a:solidFill>
                <a:latin typeface="DM Sans"/>
                <a:ea typeface="DM Sans"/>
                <a:cs typeface="DM Sans"/>
                <a:sym typeface="DM Sans"/>
              </a:rPr>
              <a:t>9/10 member satisfaction</a:t>
            </a:r>
            <a:r>
              <a:rPr lang="en" sz="1000" b="0" i="0" u="none" strike="noStrike" cap="none">
                <a:solidFill>
                  <a:srgbClr val="471132"/>
                </a:solidFill>
                <a:latin typeface="DM Sans"/>
                <a:ea typeface="DM Sans"/>
                <a:cs typeface="DM Sans"/>
                <a:sym typeface="DM Sans"/>
              </a:rPr>
              <a:t>.</a:t>
            </a:r>
            <a:endParaRPr sz="1000" b="0" i="0" u="none" strike="noStrike" cap="none">
              <a:solidFill>
                <a:schemeClr val="dk1"/>
              </a:solidFill>
              <a:latin typeface="Calibri"/>
              <a:ea typeface="Calibri"/>
              <a:cs typeface="Calibri"/>
              <a:sym typeface="Calibri"/>
            </a:endParaRPr>
          </a:p>
        </p:txBody>
      </p:sp>
      <p:sp>
        <p:nvSpPr>
          <p:cNvPr id="454" name="Google Shape;454;p106"/>
          <p:cNvSpPr/>
          <p:nvPr/>
        </p:nvSpPr>
        <p:spPr>
          <a:xfrm>
            <a:off x="228563" y="2913303"/>
            <a:ext cx="4276800" cy="1617900"/>
          </a:xfrm>
          <a:prstGeom prst="roundRect">
            <a:avLst>
              <a:gd name="adj" fmla="val 2944"/>
            </a:avLst>
          </a:prstGeom>
          <a:noFill/>
          <a:ln>
            <a:noFill/>
          </a:ln>
          <a:effectLst>
            <a:outerShdw blurRad="9525" dist="4763" dir="5400000" algn="bl" rotWithShape="0">
              <a:srgbClr val="471132">
                <a:alpha val="588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5" name="Google Shape;455;p106"/>
          <p:cNvSpPr/>
          <p:nvPr/>
        </p:nvSpPr>
        <p:spPr>
          <a:xfrm>
            <a:off x="228563" y="2913303"/>
            <a:ext cx="4276800" cy="503700"/>
          </a:xfrm>
          <a:prstGeom prst="rect">
            <a:avLst/>
          </a:prstGeom>
          <a:solidFill>
            <a:srgbClr val="47113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6" name="Google Shape;456;p106"/>
          <p:cNvSpPr/>
          <p:nvPr/>
        </p:nvSpPr>
        <p:spPr>
          <a:xfrm>
            <a:off x="361913" y="3018078"/>
            <a:ext cx="4130400" cy="90600"/>
          </a:xfrm>
          <a:prstGeom prst="rect">
            <a:avLst/>
          </a:prstGeom>
          <a:no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F2E7D1"/>
              </a:buClr>
              <a:buSzPts val="600"/>
              <a:buFont typeface="DM Sans"/>
              <a:buNone/>
            </a:pPr>
            <a:r>
              <a:rPr lang="en" sz="600" b="1" i="0" u="none" strike="noStrike" cap="none">
                <a:solidFill>
                  <a:srgbClr val="F2E7D1"/>
                </a:solidFill>
                <a:latin typeface="DM Sans"/>
                <a:ea typeface="DM Sans"/>
                <a:cs typeface="DM Sans"/>
                <a:sym typeface="DM Sans"/>
              </a:rPr>
              <a:t>03 · FINANCIAL OPTIMIZATION</a:t>
            </a:r>
            <a:endParaRPr sz="600" b="0" i="0" u="none" strike="noStrike" cap="none">
              <a:solidFill>
                <a:schemeClr val="dk1"/>
              </a:solidFill>
              <a:latin typeface="Calibri"/>
              <a:ea typeface="Calibri"/>
              <a:cs typeface="Calibri"/>
              <a:sym typeface="Calibri"/>
            </a:endParaRPr>
          </a:p>
        </p:txBody>
      </p:sp>
      <p:sp>
        <p:nvSpPr>
          <p:cNvPr id="457" name="Google Shape;457;p106"/>
          <p:cNvSpPr/>
          <p:nvPr/>
        </p:nvSpPr>
        <p:spPr>
          <a:xfrm>
            <a:off x="361913" y="3127615"/>
            <a:ext cx="4130400" cy="194400"/>
          </a:xfrm>
          <a:prstGeom prst="rect">
            <a:avLst/>
          </a:prstGeom>
          <a:noFill/>
          <a:ln>
            <a:noFill/>
          </a:ln>
        </p:spPr>
        <p:txBody>
          <a:bodyPr spcFirstLastPara="1" wrap="square" lIns="12700" tIns="12700" rIns="12700" bIns="12700" anchor="t" anchorCtr="0">
            <a:noAutofit/>
          </a:bodyPr>
          <a:lstStyle/>
          <a:p>
            <a:pPr marL="0" marR="0" lvl="0" indent="0" algn="l" rtl="0">
              <a:lnSpc>
                <a:spcPct val="115000"/>
              </a:lnSpc>
              <a:spcBef>
                <a:spcPts val="0"/>
              </a:spcBef>
              <a:spcAft>
                <a:spcPts val="0"/>
              </a:spcAft>
              <a:buClr>
                <a:srgbClr val="FBF8F1"/>
              </a:buClr>
              <a:buSzPts val="1200"/>
              <a:buFont typeface="Petrona"/>
              <a:buNone/>
            </a:pPr>
            <a:r>
              <a:rPr lang="en" sz="1200" b="1" i="0" u="none" strike="noStrike" cap="none">
                <a:solidFill>
                  <a:srgbClr val="FBF8F1"/>
                </a:solidFill>
                <a:latin typeface="Petrona"/>
                <a:ea typeface="Petrona"/>
                <a:cs typeface="Petrona"/>
                <a:sym typeface="Petrona"/>
              </a:rPr>
              <a:t>Optimize the financial side of cancer care.</a:t>
            </a:r>
            <a:endParaRPr sz="1200" b="0" i="0" u="none" strike="noStrike" cap="none">
              <a:solidFill>
                <a:schemeClr val="dk1"/>
              </a:solidFill>
              <a:latin typeface="Calibri"/>
              <a:ea typeface="Calibri"/>
              <a:cs typeface="Calibri"/>
              <a:sym typeface="Calibri"/>
            </a:endParaRPr>
          </a:p>
        </p:txBody>
      </p:sp>
      <p:sp>
        <p:nvSpPr>
          <p:cNvPr id="458" name="Google Shape;458;p106"/>
          <p:cNvSpPr/>
          <p:nvPr/>
        </p:nvSpPr>
        <p:spPr>
          <a:xfrm>
            <a:off x="228563" y="3417161"/>
            <a:ext cx="4276800" cy="1113900"/>
          </a:xfrm>
          <a:prstGeom prst="rect">
            <a:avLst/>
          </a:prstGeom>
          <a:solidFill>
            <a:srgbClr val="F2E7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9" name="Google Shape;459;p106"/>
          <p:cNvSpPr/>
          <p:nvPr/>
        </p:nvSpPr>
        <p:spPr>
          <a:xfrm>
            <a:off x="361913" y="3531461"/>
            <a:ext cx="3826200" cy="516300"/>
          </a:xfrm>
          <a:prstGeom prst="rect">
            <a:avLst/>
          </a:prstGeom>
          <a:noFill/>
          <a:ln>
            <a:noFill/>
          </a:ln>
        </p:spPr>
        <p:txBody>
          <a:bodyPr spcFirstLastPara="1" wrap="square" lIns="12700" tIns="12700" rIns="12700" bIns="12700" anchor="t" anchorCtr="0">
            <a:noAutofit/>
          </a:bodyPr>
          <a:lstStyle/>
          <a:p>
            <a:pPr marL="0" marR="0" lvl="0" indent="0" algn="l" rtl="0">
              <a:lnSpc>
                <a:spcPct val="145000"/>
              </a:lnSpc>
              <a:spcBef>
                <a:spcPts val="0"/>
              </a:spcBef>
              <a:spcAft>
                <a:spcPts val="0"/>
              </a:spcAft>
              <a:buClr>
                <a:srgbClr val="471132"/>
              </a:buClr>
              <a:buSzPts val="900"/>
              <a:buFont typeface="DM Sans"/>
              <a:buNone/>
            </a:pPr>
            <a:r>
              <a:rPr lang="en" sz="1000" b="0" i="0" u="none" strike="noStrike" cap="none">
                <a:solidFill>
                  <a:srgbClr val="471132"/>
                </a:solidFill>
                <a:latin typeface="DM Sans"/>
                <a:ea typeface="DM Sans"/>
                <a:cs typeface="DM Sans"/>
                <a:sym typeface="DM Sans"/>
              </a:rPr>
              <a:t>Integrated clinical and financial programs </a:t>
            </a:r>
            <a:r>
              <a:rPr lang="en" sz="1000" b="1" i="0" u="none" strike="noStrike" cap="none">
                <a:solidFill>
                  <a:srgbClr val="471132"/>
                </a:solidFill>
                <a:latin typeface="DM Sans"/>
                <a:ea typeface="DM Sans"/>
                <a:cs typeface="DM Sans"/>
                <a:sym typeface="DM Sans"/>
              </a:rPr>
              <a:t>improve drug affordability </a:t>
            </a:r>
            <a:r>
              <a:rPr lang="en" sz="1000" b="0" i="0" u="none" strike="noStrike" cap="none">
                <a:solidFill>
                  <a:srgbClr val="471132"/>
                </a:solidFill>
                <a:latin typeface="DM Sans"/>
                <a:ea typeface="DM Sans"/>
                <a:cs typeface="DM Sans"/>
                <a:sym typeface="DM Sans"/>
              </a:rPr>
              <a:t>, reduce waste, streamline billing, and minimize patient financial toxicity across the care journey.</a:t>
            </a:r>
            <a:endParaRPr sz="1000" b="0" i="0" u="none" strike="noStrike" cap="none">
              <a:solidFill>
                <a:schemeClr val="dk1"/>
              </a:solidFill>
              <a:latin typeface="Calibri"/>
              <a:ea typeface="Calibri"/>
              <a:cs typeface="Calibri"/>
              <a:sym typeface="Calibri"/>
            </a:endParaRPr>
          </a:p>
        </p:txBody>
      </p:sp>
      <p:sp>
        <p:nvSpPr>
          <p:cNvPr id="460" name="Google Shape;460;p106"/>
          <p:cNvSpPr/>
          <p:nvPr/>
        </p:nvSpPr>
        <p:spPr>
          <a:xfrm>
            <a:off x="4638638" y="2913303"/>
            <a:ext cx="4276800" cy="1617900"/>
          </a:xfrm>
          <a:prstGeom prst="roundRect">
            <a:avLst>
              <a:gd name="adj" fmla="val 2944"/>
            </a:avLst>
          </a:prstGeom>
          <a:noFill/>
          <a:ln>
            <a:noFill/>
          </a:ln>
          <a:effectLst>
            <a:outerShdw blurRad="9525" dist="4763" dir="5400000" algn="bl" rotWithShape="0">
              <a:srgbClr val="471132">
                <a:alpha val="588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1" name="Google Shape;461;p106"/>
          <p:cNvSpPr/>
          <p:nvPr/>
        </p:nvSpPr>
        <p:spPr>
          <a:xfrm>
            <a:off x="4638638" y="2913303"/>
            <a:ext cx="4276800" cy="679200"/>
          </a:xfrm>
          <a:prstGeom prst="rect">
            <a:avLst/>
          </a:prstGeom>
          <a:solidFill>
            <a:srgbClr val="47113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2" name="Google Shape;462;p106"/>
          <p:cNvSpPr/>
          <p:nvPr/>
        </p:nvSpPr>
        <p:spPr>
          <a:xfrm>
            <a:off x="4771988" y="3018078"/>
            <a:ext cx="4130400" cy="90600"/>
          </a:xfrm>
          <a:prstGeom prst="rect">
            <a:avLst/>
          </a:prstGeom>
          <a:noFill/>
          <a:ln>
            <a:noFill/>
          </a:ln>
        </p:spPr>
        <p:txBody>
          <a:bodyPr spcFirstLastPara="1" wrap="square" lIns="12700" tIns="12700" rIns="12700" bIns="12700" anchor="t" anchorCtr="0">
            <a:noAutofit/>
          </a:bodyPr>
          <a:lstStyle/>
          <a:p>
            <a:pPr marL="0" marR="0" lvl="0" indent="0" algn="l" rtl="0">
              <a:lnSpc>
                <a:spcPct val="100000"/>
              </a:lnSpc>
              <a:spcBef>
                <a:spcPts val="0"/>
              </a:spcBef>
              <a:spcAft>
                <a:spcPts val="0"/>
              </a:spcAft>
              <a:buClr>
                <a:srgbClr val="F2E7D1"/>
              </a:buClr>
              <a:buSzPts val="600"/>
              <a:buFont typeface="DM Sans"/>
              <a:buNone/>
            </a:pPr>
            <a:r>
              <a:rPr lang="en" sz="600" b="1" i="0" u="none" strike="noStrike" cap="none">
                <a:solidFill>
                  <a:srgbClr val="F2E7D1"/>
                </a:solidFill>
                <a:latin typeface="DM Sans"/>
                <a:ea typeface="DM Sans"/>
                <a:cs typeface="DM Sans"/>
                <a:sym typeface="DM Sans"/>
              </a:rPr>
              <a:t>04 · NATIONAL SCALE</a:t>
            </a:r>
            <a:endParaRPr sz="600" b="0" i="0" u="none" strike="noStrike" cap="none">
              <a:solidFill>
                <a:schemeClr val="dk1"/>
              </a:solidFill>
              <a:latin typeface="Calibri"/>
              <a:ea typeface="Calibri"/>
              <a:cs typeface="Calibri"/>
              <a:sym typeface="Calibri"/>
            </a:endParaRPr>
          </a:p>
        </p:txBody>
      </p:sp>
      <p:sp>
        <p:nvSpPr>
          <p:cNvPr id="463" name="Google Shape;463;p106"/>
          <p:cNvSpPr/>
          <p:nvPr/>
        </p:nvSpPr>
        <p:spPr>
          <a:xfrm>
            <a:off x="4771988" y="3127615"/>
            <a:ext cx="4130400" cy="369600"/>
          </a:xfrm>
          <a:prstGeom prst="rect">
            <a:avLst/>
          </a:prstGeom>
          <a:noFill/>
          <a:ln>
            <a:noFill/>
          </a:ln>
        </p:spPr>
        <p:txBody>
          <a:bodyPr spcFirstLastPara="1" wrap="square" lIns="12700" tIns="12700" rIns="12700" bIns="12700" anchor="t" anchorCtr="0">
            <a:noAutofit/>
          </a:bodyPr>
          <a:lstStyle/>
          <a:p>
            <a:pPr marL="0" marR="0" lvl="0" indent="0" algn="l" rtl="0">
              <a:lnSpc>
                <a:spcPct val="115000"/>
              </a:lnSpc>
              <a:spcBef>
                <a:spcPts val="0"/>
              </a:spcBef>
              <a:spcAft>
                <a:spcPts val="0"/>
              </a:spcAft>
              <a:buClr>
                <a:srgbClr val="FBF8F1"/>
              </a:buClr>
              <a:buSzPts val="1200"/>
              <a:buFont typeface="Petrona"/>
              <a:buNone/>
            </a:pPr>
            <a:r>
              <a:rPr lang="en" sz="1200" b="1" i="0" u="none" strike="noStrike" cap="none">
                <a:solidFill>
                  <a:srgbClr val="FBF8F1"/>
                </a:solidFill>
                <a:latin typeface="Petrona"/>
                <a:ea typeface="Petrona"/>
                <a:cs typeface="Petrona"/>
                <a:sym typeface="Petrona"/>
              </a:rPr>
              <a:t>Scale value-based oncology with national reach and no downside risk.</a:t>
            </a:r>
            <a:endParaRPr sz="1200" b="0" i="0" u="none" strike="noStrike" cap="none">
              <a:solidFill>
                <a:schemeClr val="dk1"/>
              </a:solidFill>
              <a:latin typeface="Calibri"/>
              <a:ea typeface="Calibri"/>
              <a:cs typeface="Calibri"/>
              <a:sym typeface="Calibri"/>
            </a:endParaRPr>
          </a:p>
        </p:txBody>
      </p:sp>
      <p:sp>
        <p:nvSpPr>
          <p:cNvPr id="464" name="Google Shape;464;p106"/>
          <p:cNvSpPr/>
          <p:nvPr/>
        </p:nvSpPr>
        <p:spPr>
          <a:xfrm>
            <a:off x="4638638" y="3592406"/>
            <a:ext cx="4276800" cy="938700"/>
          </a:xfrm>
          <a:prstGeom prst="rect">
            <a:avLst/>
          </a:prstGeom>
          <a:solidFill>
            <a:srgbClr val="F2E7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5" name="Google Shape;465;p106"/>
          <p:cNvSpPr/>
          <p:nvPr/>
        </p:nvSpPr>
        <p:spPr>
          <a:xfrm>
            <a:off x="4771988" y="3706706"/>
            <a:ext cx="3826200" cy="350700"/>
          </a:xfrm>
          <a:prstGeom prst="rect">
            <a:avLst/>
          </a:prstGeom>
          <a:noFill/>
          <a:ln>
            <a:noFill/>
          </a:ln>
        </p:spPr>
        <p:txBody>
          <a:bodyPr spcFirstLastPara="1" wrap="square" lIns="12700" tIns="12700" rIns="12700" bIns="12700" anchor="t" anchorCtr="0">
            <a:noAutofit/>
          </a:bodyPr>
          <a:lstStyle/>
          <a:p>
            <a:pPr marL="0" marR="0" lvl="0" indent="0" algn="l" rtl="0">
              <a:lnSpc>
                <a:spcPct val="145000"/>
              </a:lnSpc>
              <a:spcBef>
                <a:spcPts val="0"/>
              </a:spcBef>
              <a:spcAft>
                <a:spcPts val="0"/>
              </a:spcAft>
              <a:buClr>
                <a:srgbClr val="471132"/>
              </a:buClr>
              <a:buSzPts val="900"/>
              <a:buFont typeface="DM Sans"/>
              <a:buNone/>
            </a:pPr>
            <a:r>
              <a:rPr lang="en" sz="1000" b="0" i="0" u="none" strike="noStrike" cap="none">
                <a:solidFill>
                  <a:srgbClr val="471132"/>
                </a:solidFill>
                <a:latin typeface="DM Sans"/>
                <a:ea typeface="DM Sans"/>
                <a:cs typeface="DM Sans"/>
                <a:sym typeface="DM Sans"/>
              </a:rPr>
              <a:t>Partnerships with </a:t>
            </a:r>
            <a:r>
              <a:rPr lang="en" sz="1000" b="1" i="0" u="none" strike="noStrike" cap="none">
                <a:solidFill>
                  <a:srgbClr val="471132"/>
                </a:solidFill>
                <a:latin typeface="DM Sans"/>
                <a:ea typeface="DM Sans"/>
                <a:cs typeface="DM Sans"/>
                <a:sym typeface="DM Sans"/>
              </a:rPr>
              <a:t>major payers </a:t>
            </a:r>
            <a:r>
              <a:rPr lang="en" sz="1000" b="0" i="0" u="none" strike="noStrike" cap="none">
                <a:solidFill>
                  <a:srgbClr val="471132"/>
                </a:solidFill>
                <a:latin typeface="DM Sans"/>
                <a:ea typeface="DM Sans"/>
                <a:cs typeface="DM Sans"/>
                <a:sym typeface="DM Sans"/>
              </a:rPr>
              <a:t>enable practices to participate in value-based care confidently.</a:t>
            </a:r>
            <a:endParaRPr sz="1000" b="0" i="0" u="none" strike="noStrike" cap="none">
              <a:solidFill>
                <a:schemeClr val="dk1"/>
              </a:solidFill>
              <a:latin typeface="Calibri"/>
              <a:ea typeface="Calibri"/>
              <a:cs typeface="Calibri"/>
              <a:sym typeface="Calibri"/>
            </a:endParaRPr>
          </a:p>
        </p:txBody>
      </p:sp>
      <p:sp>
        <p:nvSpPr>
          <p:cNvPr id="466" name="Google Shape;466;p106"/>
          <p:cNvSpPr txBox="1"/>
          <p:nvPr/>
        </p:nvSpPr>
        <p:spPr>
          <a:xfrm>
            <a:off x="228600" y="228600"/>
            <a:ext cx="435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Value Proposition </a:t>
            </a:r>
            <a:endParaRPr sz="900" b="1">
              <a:solidFill>
                <a:schemeClr val="dk1"/>
              </a:solidFill>
              <a:latin typeface="DM Sans"/>
              <a:ea typeface="DM Sans"/>
              <a:cs typeface="DM Sans"/>
              <a:sym typeface="DM Sans"/>
            </a:endParaRPr>
          </a:p>
        </p:txBody>
      </p:sp>
      <p:sp>
        <p:nvSpPr>
          <p:cNvPr id="467" name="Google Shape;467;p106"/>
          <p:cNvSpPr txBox="1"/>
          <p:nvPr/>
        </p:nvSpPr>
        <p:spPr>
          <a:xfrm>
            <a:off x="252750" y="512325"/>
            <a:ext cx="8638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Petrona Medium"/>
                <a:ea typeface="Petrona Medium"/>
                <a:cs typeface="Petrona Medium"/>
                <a:sym typeface="Petrona Medium"/>
              </a:rPr>
              <a:t>A value-based model built to</a:t>
            </a:r>
            <a:r>
              <a:rPr lang="en" sz="1900" b="1">
                <a:solidFill>
                  <a:schemeClr val="dk1"/>
                </a:solidFill>
                <a:latin typeface="Petrona"/>
                <a:ea typeface="Petrona"/>
                <a:cs typeface="Petrona"/>
                <a:sym typeface="Petrona"/>
              </a:rPr>
              <a:t> lower costs and raise the bar</a:t>
            </a:r>
            <a:r>
              <a:rPr lang="en" sz="1900">
                <a:solidFill>
                  <a:schemeClr val="dk1"/>
                </a:solidFill>
                <a:latin typeface="Petrona Medium"/>
                <a:ea typeface="Petrona Medium"/>
                <a:cs typeface="Petrona Medium"/>
                <a:sym typeface="Petrona Medium"/>
              </a:rPr>
              <a:t> on cancer care.</a:t>
            </a:r>
            <a:endParaRPr sz="1900">
              <a:solidFill>
                <a:schemeClr val="dk1"/>
              </a:solidFill>
              <a:latin typeface="Petrona Medium"/>
              <a:ea typeface="Petrona Medium"/>
              <a:cs typeface="Petrona Medium"/>
              <a:sym typeface="Petrona Medium"/>
            </a:endParaRPr>
          </a:p>
          <a:p>
            <a:pPr marL="0" lvl="0" indent="0" algn="l" rtl="0">
              <a:spcBef>
                <a:spcPts val="0"/>
              </a:spcBef>
              <a:spcAft>
                <a:spcPts val="0"/>
              </a:spcAft>
              <a:buNone/>
            </a:pPr>
            <a:endParaRPr sz="1900">
              <a:solidFill>
                <a:schemeClr val="dk1"/>
              </a:solidFill>
              <a:latin typeface="Petrona Medium"/>
              <a:ea typeface="Petrona Medium"/>
              <a:cs typeface="Petrona Medium"/>
              <a:sym typeface="Petrona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07"/>
          <p:cNvSpPr txBox="1">
            <a:spLocks noGrp="1"/>
          </p:cNvSpPr>
          <p:nvPr>
            <p:ph type="sldNum" idx="12"/>
          </p:nvPr>
        </p:nvSpPr>
        <p:spPr>
          <a:xfrm>
            <a:off x="8374884" y="4749851"/>
            <a:ext cx="548700" cy="307800"/>
          </a:xfrm>
          <a:prstGeom prst="rect">
            <a:avLst/>
          </a:prstGeom>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a:t>6</a:t>
            </a:fld>
            <a:endParaRPr/>
          </a:p>
        </p:txBody>
      </p:sp>
      <p:sp>
        <p:nvSpPr>
          <p:cNvPr id="473" name="Google Shape;473;p107"/>
          <p:cNvSpPr txBox="1"/>
          <p:nvPr/>
        </p:nvSpPr>
        <p:spPr>
          <a:xfrm>
            <a:off x="228600" y="550198"/>
            <a:ext cx="8851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Petrona Medium"/>
                <a:ea typeface="Petrona Medium"/>
                <a:cs typeface="Petrona Medium"/>
                <a:sym typeface="Petrona Medium"/>
              </a:rPr>
              <a:t>Thyme Care is the trusted oncology partner to payers, oncology MSOs, and other providers, and our partner list continues to grow rapidly.</a:t>
            </a:r>
            <a:endParaRPr sz="1700">
              <a:solidFill>
                <a:schemeClr val="dk1"/>
              </a:solidFill>
              <a:latin typeface="Petrona Medium"/>
              <a:ea typeface="Petrona Medium"/>
              <a:cs typeface="Petrona Medium"/>
              <a:sym typeface="Petrona Medium"/>
            </a:endParaRPr>
          </a:p>
        </p:txBody>
      </p:sp>
      <p:sp>
        <p:nvSpPr>
          <p:cNvPr id="474" name="Google Shape;474;p107"/>
          <p:cNvSpPr txBox="1"/>
          <p:nvPr/>
        </p:nvSpPr>
        <p:spPr>
          <a:xfrm>
            <a:off x="227000" y="236421"/>
            <a:ext cx="2969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Core Partners</a:t>
            </a:r>
            <a:endParaRPr sz="900" b="1">
              <a:solidFill>
                <a:srgbClr val="471132"/>
              </a:solidFill>
              <a:latin typeface="DM Sans"/>
              <a:ea typeface="DM Sans"/>
              <a:cs typeface="DM Sans"/>
              <a:sym typeface="DM Sans"/>
            </a:endParaRPr>
          </a:p>
        </p:txBody>
      </p:sp>
      <p:sp>
        <p:nvSpPr>
          <p:cNvPr id="475" name="Google Shape;475;p107"/>
          <p:cNvSpPr/>
          <p:nvPr/>
        </p:nvSpPr>
        <p:spPr>
          <a:xfrm rot="10800000">
            <a:off x="307175" y="1355800"/>
            <a:ext cx="4084500" cy="3031800"/>
          </a:xfrm>
          <a:prstGeom prst="round2SameRect">
            <a:avLst>
              <a:gd name="adj1" fmla="val 3519"/>
              <a:gd name="adj2" fmla="val 3327"/>
            </a:avLst>
          </a:prstGeom>
          <a:solidFill>
            <a:schemeClr val="accent6"/>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476" name="Google Shape;476;p107"/>
          <p:cNvPicPr preferRelativeResize="0"/>
          <p:nvPr/>
        </p:nvPicPr>
        <p:blipFill>
          <a:blip r:embed="rId3">
            <a:alphaModFix/>
          </a:blip>
          <a:stretch>
            <a:fillRect/>
          </a:stretch>
        </p:blipFill>
        <p:spPr>
          <a:xfrm>
            <a:off x="3167805" y="3237879"/>
            <a:ext cx="996826" cy="108350"/>
          </a:xfrm>
          <a:prstGeom prst="rect">
            <a:avLst/>
          </a:prstGeom>
          <a:solidFill>
            <a:srgbClr val="FFFFFF"/>
          </a:solidFill>
          <a:ln>
            <a:noFill/>
          </a:ln>
        </p:spPr>
      </p:pic>
      <p:pic>
        <p:nvPicPr>
          <p:cNvPr id="477" name="Google Shape;477;p107"/>
          <p:cNvPicPr preferRelativeResize="0"/>
          <p:nvPr/>
        </p:nvPicPr>
        <p:blipFill>
          <a:blip r:embed="rId4">
            <a:alphaModFix/>
          </a:blip>
          <a:stretch>
            <a:fillRect/>
          </a:stretch>
        </p:blipFill>
        <p:spPr>
          <a:xfrm>
            <a:off x="3466407" y="2451837"/>
            <a:ext cx="698229" cy="222312"/>
          </a:xfrm>
          <a:prstGeom prst="rect">
            <a:avLst/>
          </a:prstGeom>
          <a:noFill/>
          <a:ln>
            <a:noFill/>
          </a:ln>
        </p:spPr>
      </p:pic>
      <p:pic>
        <p:nvPicPr>
          <p:cNvPr id="478" name="Google Shape;478;p107"/>
          <p:cNvPicPr preferRelativeResize="0"/>
          <p:nvPr/>
        </p:nvPicPr>
        <p:blipFill>
          <a:blip r:embed="rId5">
            <a:alphaModFix/>
          </a:blip>
          <a:stretch>
            <a:fillRect/>
          </a:stretch>
        </p:blipFill>
        <p:spPr>
          <a:xfrm>
            <a:off x="1518457" y="2843571"/>
            <a:ext cx="548701" cy="182002"/>
          </a:xfrm>
          <a:prstGeom prst="rect">
            <a:avLst/>
          </a:prstGeom>
          <a:solidFill>
            <a:srgbClr val="FFFFFF"/>
          </a:solidFill>
          <a:ln>
            <a:noFill/>
          </a:ln>
        </p:spPr>
      </p:pic>
      <p:pic>
        <p:nvPicPr>
          <p:cNvPr id="479" name="Google Shape;479;p107"/>
          <p:cNvPicPr preferRelativeResize="0"/>
          <p:nvPr/>
        </p:nvPicPr>
        <p:blipFill>
          <a:blip r:embed="rId6">
            <a:alphaModFix/>
          </a:blip>
          <a:stretch>
            <a:fillRect/>
          </a:stretch>
        </p:blipFill>
        <p:spPr>
          <a:xfrm>
            <a:off x="2211324" y="2823072"/>
            <a:ext cx="996823" cy="204576"/>
          </a:xfrm>
          <a:prstGeom prst="rect">
            <a:avLst/>
          </a:prstGeom>
          <a:noFill/>
          <a:ln>
            <a:noFill/>
          </a:ln>
        </p:spPr>
      </p:pic>
      <p:pic>
        <p:nvPicPr>
          <p:cNvPr id="480" name="Google Shape;480;p107"/>
          <p:cNvPicPr preferRelativeResize="0"/>
          <p:nvPr/>
        </p:nvPicPr>
        <p:blipFill>
          <a:blip r:embed="rId7">
            <a:alphaModFix/>
          </a:blip>
          <a:stretch>
            <a:fillRect/>
          </a:stretch>
        </p:blipFill>
        <p:spPr>
          <a:xfrm>
            <a:off x="2031307" y="3201804"/>
            <a:ext cx="930428" cy="180501"/>
          </a:xfrm>
          <a:prstGeom prst="rect">
            <a:avLst/>
          </a:prstGeom>
          <a:noFill/>
          <a:ln>
            <a:noFill/>
          </a:ln>
        </p:spPr>
      </p:pic>
      <p:pic>
        <p:nvPicPr>
          <p:cNvPr id="481" name="Google Shape;481;p107"/>
          <p:cNvPicPr preferRelativeResize="0"/>
          <p:nvPr/>
        </p:nvPicPr>
        <p:blipFill rotWithShape="1">
          <a:blip r:embed="rId8">
            <a:alphaModFix/>
          </a:blip>
          <a:srcRect b="19543"/>
          <a:stretch/>
        </p:blipFill>
        <p:spPr>
          <a:xfrm>
            <a:off x="2308764" y="2433048"/>
            <a:ext cx="1041282" cy="259890"/>
          </a:xfrm>
          <a:prstGeom prst="rect">
            <a:avLst/>
          </a:prstGeom>
          <a:noFill/>
          <a:ln>
            <a:noFill/>
          </a:ln>
        </p:spPr>
      </p:pic>
      <p:pic>
        <p:nvPicPr>
          <p:cNvPr id="482" name="Google Shape;482;p107"/>
          <p:cNvPicPr preferRelativeResize="0"/>
          <p:nvPr/>
        </p:nvPicPr>
        <p:blipFill>
          <a:blip r:embed="rId9">
            <a:alphaModFix/>
          </a:blip>
          <a:stretch>
            <a:fillRect/>
          </a:stretch>
        </p:blipFill>
        <p:spPr>
          <a:xfrm>
            <a:off x="1494111" y="2432213"/>
            <a:ext cx="698285" cy="261560"/>
          </a:xfrm>
          <a:prstGeom prst="rect">
            <a:avLst/>
          </a:prstGeom>
          <a:noFill/>
          <a:ln>
            <a:noFill/>
          </a:ln>
        </p:spPr>
      </p:pic>
      <p:pic>
        <p:nvPicPr>
          <p:cNvPr id="483" name="Google Shape;483;p107"/>
          <p:cNvPicPr preferRelativeResize="0"/>
          <p:nvPr/>
        </p:nvPicPr>
        <p:blipFill>
          <a:blip r:embed="rId10">
            <a:alphaModFix/>
          </a:blip>
          <a:stretch>
            <a:fillRect/>
          </a:stretch>
        </p:blipFill>
        <p:spPr>
          <a:xfrm>
            <a:off x="3306276" y="2826593"/>
            <a:ext cx="744350" cy="207908"/>
          </a:xfrm>
          <a:prstGeom prst="rect">
            <a:avLst/>
          </a:prstGeom>
          <a:noFill/>
          <a:ln>
            <a:noFill/>
          </a:ln>
        </p:spPr>
      </p:pic>
      <p:cxnSp>
        <p:nvCxnSpPr>
          <p:cNvPr id="484" name="Google Shape;484;p107"/>
          <p:cNvCxnSpPr/>
          <p:nvPr/>
        </p:nvCxnSpPr>
        <p:spPr>
          <a:xfrm>
            <a:off x="306975" y="3721004"/>
            <a:ext cx="4095600" cy="0"/>
          </a:xfrm>
          <a:prstGeom prst="straightConnector1">
            <a:avLst/>
          </a:prstGeom>
          <a:noFill/>
          <a:ln w="9525" cap="flat" cmpd="sng">
            <a:solidFill>
              <a:schemeClr val="lt2"/>
            </a:solidFill>
            <a:prstDash val="solid"/>
            <a:round/>
            <a:headEnd type="none" w="med" len="med"/>
            <a:tailEnd type="none" w="med" len="med"/>
          </a:ln>
        </p:spPr>
      </p:cxnSp>
      <p:pic>
        <p:nvPicPr>
          <p:cNvPr id="485" name="Google Shape;485;p107"/>
          <p:cNvPicPr preferRelativeResize="0"/>
          <p:nvPr/>
        </p:nvPicPr>
        <p:blipFill rotWithShape="1">
          <a:blip r:embed="rId11">
            <a:alphaModFix/>
          </a:blip>
          <a:srcRect t="30438" b="30648"/>
          <a:stretch/>
        </p:blipFill>
        <p:spPr>
          <a:xfrm>
            <a:off x="608463" y="3907789"/>
            <a:ext cx="739535" cy="287800"/>
          </a:xfrm>
          <a:prstGeom prst="rect">
            <a:avLst/>
          </a:prstGeom>
          <a:noFill/>
          <a:ln>
            <a:noFill/>
          </a:ln>
        </p:spPr>
      </p:pic>
      <p:pic>
        <p:nvPicPr>
          <p:cNvPr id="486" name="Google Shape;486;p107"/>
          <p:cNvPicPr preferRelativeResize="0"/>
          <p:nvPr/>
        </p:nvPicPr>
        <p:blipFill>
          <a:blip r:embed="rId12">
            <a:alphaModFix/>
          </a:blip>
          <a:stretch>
            <a:fillRect/>
          </a:stretch>
        </p:blipFill>
        <p:spPr>
          <a:xfrm>
            <a:off x="3099923" y="3952174"/>
            <a:ext cx="1001155" cy="199031"/>
          </a:xfrm>
          <a:prstGeom prst="rect">
            <a:avLst/>
          </a:prstGeom>
          <a:noFill/>
          <a:ln>
            <a:noFill/>
          </a:ln>
        </p:spPr>
      </p:pic>
      <p:sp>
        <p:nvSpPr>
          <p:cNvPr id="487" name="Google Shape;487;p107"/>
          <p:cNvSpPr/>
          <p:nvPr/>
        </p:nvSpPr>
        <p:spPr>
          <a:xfrm>
            <a:off x="306975" y="1357025"/>
            <a:ext cx="4095600" cy="945000"/>
          </a:xfrm>
          <a:prstGeom prst="round2SameRect">
            <a:avLst>
              <a:gd name="adj1" fmla="val 10569"/>
              <a:gd name="adj2" fmla="val 0"/>
            </a:avLst>
          </a:prstGeom>
          <a:solidFill>
            <a:schemeClr val="dk2"/>
          </a:solidFill>
          <a:ln>
            <a:noFill/>
          </a:ln>
        </p:spPr>
        <p:txBody>
          <a:bodyPr spcFirstLastPara="1" wrap="square" lIns="137150" tIns="91425" rIns="91425" bIns="91425" anchor="ctr" anchorCtr="0">
            <a:noAutofit/>
          </a:bodyPr>
          <a:lstStyle/>
          <a:p>
            <a:pPr marL="0" lvl="0" indent="0" algn="ctr" rtl="0">
              <a:spcBef>
                <a:spcPts val="0"/>
              </a:spcBef>
              <a:spcAft>
                <a:spcPts val="0"/>
              </a:spcAft>
              <a:buNone/>
            </a:pPr>
            <a:r>
              <a:rPr lang="en" sz="1200" b="1">
                <a:solidFill>
                  <a:schemeClr val="lt1"/>
                </a:solidFill>
                <a:latin typeface="DM Sans"/>
                <a:ea typeface="DM Sans"/>
                <a:cs typeface="DM Sans"/>
                <a:sym typeface="DM Sans"/>
              </a:rPr>
              <a:t>Thyme Care has value based contracts with many MA and commercial payers today, and we are launching several more payers in 2026.</a:t>
            </a:r>
            <a:endParaRPr sz="1200" b="1">
              <a:latin typeface="DM Sans"/>
              <a:ea typeface="DM Sans"/>
              <a:cs typeface="DM Sans"/>
              <a:sym typeface="DM Sans"/>
            </a:endParaRPr>
          </a:p>
        </p:txBody>
      </p:sp>
      <p:pic>
        <p:nvPicPr>
          <p:cNvPr id="488" name="Google Shape;488;p107"/>
          <p:cNvPicPr preferRelativeResize="0"/>
          <p:nvPr/>
        </p:nvPicPr>
        <p:blipFill rotWithShape="1">
          <a:blip r:embed="rId13">
            <a:alphaModFix/>
          </a:blip>
          <a:srcRect l="5752" t="30853" r="5486" b="35986"/>
          <a:stretch/>
        </p:blipFill>
        <p:spPr>
          <a:xfrm>
            <a:off x="490462" y="3162170"/>
            <a:ext cx="1334794" cy="259768"/>
          </a:xfrm>
          <a:prstGeom prst="rect">
            <a:avLst/>
          </a:prstGeom>
          <a:noFill/>
          <a:ln>
            <a:noFill/>
          </a:ln>
        </p:spPr>
      </p:pic>
      <p:pic>
        <p:nvPicPr>
          <p:cNvPr id="489" name="Google Shape;489;p107" title="Humana_logo.png"/>
          <p:cNvPicPr preferRelativeResize="0"/>
          <p:nvPr/>
        </p:nvPicPr>
        <p:blipFill>
          <a:blip r:embed="rId14">
            <a:alphaModFix/>
          </a:blip>
          <a:stretch>
            <a:fillRect/>
          </a:stretch>
        </p:blipFill>
        <p:spPr>
          <a:xfrm>
            <a:off x="489564" y="2490003"/>
            <a:ext cx="822394" cy="167908"/>
          </a:xfrm>
          <a:prstGeom prst="rect">
            <a:avLst/>
          </a:prstGeom>
          <a:noFill/>
          <a:ln>
            <a:noFill/>
          </a:ln>
        </p:spPr>
      </p:pic>
      <p:pic>
        <p:nvPicPr>
          <p:cNvPr id="490" name="Google Shape;490;p107"/>
          <p:cNvPicPr preferRelativeResize="0"/>
          <p:nvPr/>
        </p:nvPicPr>
        <p:blipFill rotWithShape="1">
          <a:blip r:embed="rId15">
            <a:alphaModFix/>
          </a:blip>
          <a:srcRect t="32441" b="34056"/>
          <a:stretch/>
        </p:blipFill>
        <p:spPr>
          <a:xfrm>
            <a:off x="463909" y="2781870"/>
            <a:ext cx="945450" cy="316763"/>
          </a:xfrm>
          <a:prstGeom prst="rect">
            <a:avLst/>
          </a:prstGeom>
          <a:noFill/>
          <a:ln>
            <a:noFill/>
          </a:ln>
        </p:spPr>
      </p:pic>
      <p:sp>
        <p:nvSpPr>
          <p:cNvPr id="491" name="Google Shape;491;p107"/>
          <p:cNvSpPr/>
          <p:nvPr/>
        </p:nvSpPr>
        <p:spPr>
          <a:xfrm>
            <a:off x="1269000" y="3644724"/>
            <a:ext cx="2124000" cy="1680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 name="Google Shape;492;p107"/>
          <p:cNvSpPr txBox="1"/>
          <p:nvPr/>
        </p:nvSpPr>
        <p:spPr>
          <a:xfrm>
            <a:off x="1269000" y="3639145"/>
            <a:ext cx="2061000" cy="168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i="1">
                <a:solidFill>
                  <a:schemeClr val="accent5"/>
                </a:solidFill>
                <a:latin typeface="DM Sans"/>
                <a:ea typeface="DM Sans"/>
                <a:cs typeface="DM Sans"/>
                <a:sym typeface="DM Sans"/>
              </a:rPr>
              <a:t>Launching in Q1 2026</a:t>
            </a:r>
            <a:endParaRPr sz="1000" b="1" i="1">
              <a:solidFill>
                <a:schemeClr val="accent5"/>
              </a:solidFill>
              <a:latin typeface="DM Sans"/>
              <a:ea typeface="DM Sans"/>
              <a:cs typeface="DM Sans"/>
              <a:sym typeface="DM Sans"/>
            </a:endParaRPr>
          </a:p>
        </p:txBody>
      </p:sp>
      <p:pic>
        <p:nvPicPr>
          <p:cNvPr id="493" name="Google Shape;493;p107"/>
          <p:cNvPicPr preferRelativeResize="0"/>
          <p:nvPr/>
        </p:nvPicPr>
        <p:blipFill>
          <a:blip r:embed="rId16">
            <a:alphaModFix/>
          </a:blip>
          <a:stretch>
            <a:fillRect/>
          </a:stretch>
        </p:blipFill>
        <p:spPr>
          <a:xfrm>
            <a:off x="1775810" y="3890325"/>
            <a:ext cx="662116" cy="323100"/>
          </a:xfrm>
          <a:prstGeom prst="rect">
            <a:avLst/>
          </a:prstGeom>
          <a:noFill/>
          <a:ln>
            <a:noFill/>
          </a:ln>
        </p:spPr>
      </p:pic>
      <p:grpSp>
        <p:nvGrpSpPr>
          <p:cNvPr id="494" name="Google Shape;494;p107"/>
          <p:cNvGrpSpPr/>
          <p:nvPr/>
        </p:nvGrpSpPr>
        <p:grpSpPr>
          <a:xfrm>
            <a:off x="4686160" y="1355200"/>
            <a:ext cx="4096710" cy="3052575"/>
            <a:chOff x="412735" y="1293850"/>
            <a:chExt cx="4096710" cy="3052575"/>
          </a:xfrm>
        </p:grpSpPr>
        <p:sp>
          <p:nvSpPr>
            <p:cNvPr id="495" name="Google Shape;495;p107"/>
            <p:cNvSpPr/>
            <p:nvPr/>
          </p:nvSpPr>
          <p:spPr>
            <a:xfrm rot="10800000">
              <a:off x="412735" y="1293925"/>
              <a:ext cx="4095600" cy="3052500"/>
            </a:xfrm>
            <a:prstGeom prst="round2SameRect">
              <a:avLst>
                <a:gd name="adj1" fmla="val 3519"/>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96" name="Google Shape;496;p107"/>
            <p:cNvSpPr/>
            <p:nvPr/>
          </p:nvSpPr>
          <p:spPr>
            <a:xfrm>
              <a:off x="412946" y="1293850"/>
              <a:ext cx="4096500" cy="945000"/>
            </a:xfrm>
            <a:prstGeom prst="round2SameRect">
              <a:avLst>
                <a:gd name="adj1" fmla="val 11423"/>
                <a:gd name="adj2" fmla="val 0"/>
              </a:avLst>
            </a:prstGeom>
            <a:solidFill>
              <a:srgbClr val="313F71"/>
            </a:solidFill>
            <a:ln>
              <a:noFill/>
            </a:ln>
          </p:spPr>
          <p:txBody>
            <a:bodyPr spcFirstLastPara="1" wrap="square" lIns="137150" tIns="91425" rIns="137150" bIns="91425" anchor="ctr" anchorCtr="0">
              <a:noAutofit/>
            </a:bodyPr>
            <a:lstStyle/>
            <a:p>
              <a:pPr marL="0" lvl="0" indent="0" algn="ctr" rtl="0">
                <a:spcBef>
                  <a:spcPts val="0"/>
                </a:spcBef>
                <a:spcAft>
                  <a:spcPts val="0"/>
                </a:spcAft>
                <a:buNone/>
              </a:pPr>
              <a:r>
                <a:rPr lang="en" sz="1200" b="1">
                  <a:solidFill>
                    <a:srgbClr val="FFFFFF"/>
                  </a:solidFill>
                  <a:latin typeface="DM Sans"/>
                  <a:ea typeface="DM Sans"/>
                  <a:cs typeface="DM Sans"/>
                  <a:sym typeface="DM Sans"/>
                </a:rPr>
                <a:t>To support our payer contracts, Thyme Care partners with the 3 major oncology MSOs, has JVs with leading oncology practices and is expanding our health system partnerships. </a:t>
              </a:r>
              <a:endParaRPr sz="1200">
                <a:solidFill>
                  <a:srgbClr val="FFFFFF"/>
                </a:solidFill>
                <a:latin typeface="DM Sans"/>
                <a:ea typeface="DM Sans"/>
                <a:cs typeface="DM Sans"/>
                <a:sym typeface="DM Sans"/>
              </a:endParaRPr>
            </a:p>
          </p:txBody>
        </p:sp>
        <p:pic>
          <p:nvPicPr>
            <p:cNvPr id="497" name="Google Shape;497;p107"/>
            <p:cNvPicPr preferRelativeResize="0"/>
            <p:nvPr/>
          </p:nvPicPr>
          <p:blipFill rotWithShape="1">
            <a:blip r:embed="rId17">
              <a:alphaModFix/>
            </a:blip>
            <a:srcRect t="31916" b="33606"/>
            <a:stretch/>
          </p:blipFill>
          <p:spPr>
            <a:xfrm>
              <a:off x="596231" y="3063451"/>
              <a:ext cx="1041275" cy="358992"/>
            </a:xfrm>
            <a:prstGeom prst="rect">
              <a:avLst/>
            </a:prstGeom>
            <a:noFill/>
            <a:ln>
              <a:noFill/>
            </a:ln>
          </p:spPr>
        </p:pic>
        <p:pic>
          <p:nvPicPr>
            <p:cNvPr id="498" name="Google Shape;498;p107"/>
            <p:cNvPicPr preferRelativeResize="0"/>
            <p:nvPr/>
          </p:nvPicPr>
          <p:blipFill rotWithShape="1">
            <a:blip r:embed="rId18">
              <a:alphaModFix/>
            </a:blip>
            <a:srcRect b="24772"/>
            <a:stretch/>
          </p:blipFill>
          <p:spPr>
            <a:xfrm>
              <a:off x="1843787" y="3096601"/>
              <a:ext cx="1199434" cy="287800"/>
            </a:xfrm>
            <a:prstGeom prst="rect">
              <a:avLst/>
            </a:prstGeom>
            <a:noFill/>
            <a:ln>
              <a:noFill/>
            </a:ln>
          </p:spPr>
        </p:pic>
        <p:pic>
          <p:nvPicPr>
            <p:cNvPr id="499" name="Google Shape;499;p107"/>
            <p:cNvPicPr preferRelativeResize="0"/>
            <p:nvPr/>
          </p:nvPicPr>
          <p:blipFill rotWithShape="1">
            <a:blip r:embed="rId19">
              <a:alphaModFix/>
            </a:blip>
            <a:srcRect t="22949" b="21698"/>
            <a:stretch/>
          </p:blipFill>
          <p:spPr>
            <a:xfrm>
              <a:off x="3161799" y="3067349"/>
              <a:ext cx="1346550" cy="390095"/>
            </a:xfrm>
            <a:prstGeom prst="rect">
              <a:avLst/>
            </a:prstGeom>
            <a:solidFill>
              <a:srgbClr val="FFFFFF"/>
            </a:solidFill>
            <a:ln>
              <a:noFill/>
            </a:ln>
          </p:spPr>
        </p:pic>
        <p:pic>
          <p:nvPicPr>
            <p:cNvPr id="500" name="Google Shape;500;p107"/>
            <p:cNvPicPr preferRelativeResize="0"/>
            <p:nvPr/>
          </p:nvPicPr>
          <p:blipFill>
            <a:blip r:embed="rId20">
              <a:alphaModFix/>
            </a:blip>
            <a:stretch>
              <a:fillRect/>
            </a:stretch>
          </p:blipFill>
          <p:spPr>
            <a:xfrm>
              <a:off x="3414913" y="2465874"/>
              <a:ext cx="892875" cy="323100"/>
            </a:xfrm>
            <a:prstGeom prst="rect">
              <a:avLst/>
            </a:prstGeom>
            <a:noFill/>
            <a:ln>
              <a:noFill/>
            </a:ln>
          </p:spPr>
        </p:pic>
        <p:pic>
          <p:nvPicPr>
            <p:cNvPr id="501" name="Google Shape;501;p107"/>
            <p:cNvPicPr preferRelativeResize="0"/>
            <p:nvPr/>
          </p:nvPicPr>
          <p:blipFill>
            <a:blip r:embed="rId21">
              <a:alphaModFix/>
            </a:blip>
            <a:stretch>
              <a:fillRect/>
            </a:stretch>
          </p:blipFill>
          <p:spPr>
            <a:xfrm>
              <a:off x="1962363" y="2467876"/>
              <a:ext cx="1199425" cy="343749"/>
            </a:xfrm>
            <a:prstGeom prst="rect">
              <a:avLst/>
            </a:prstGeom>
            <a:noFill/>
            <a:ln>
              <a:noFill/>
            </a:ln>
          </p:spPr>
        </p:pic>
        <p:pic>
          <p:nvPicPr>
            <p:cNvPr id="502" name="Google Shape;502;p107"/>
            <p:cNvPicPr preferRelativeResize="0"/>
            <p:nvPr/>
          </p:nvPicPr>
          <p:blipFill rotWithShape="1">
            <a:blip r:embed="rId22">
              <a:alphaModFix/>
            </a:blip>
            <a:srcRect r="8358"/>
            <a:stretch/>
          </p:blipFill>
          <p:spPr>
            <a:xfrm>
              <a:off x="484313" y="2457450"/>
              <a:ext cx="1265113" cy="359000"/>
            </a:xfrm>
            <a:prstGeom prst="rect">
              <a:avLst/>
            </a:prstGeom>
            <a:noFill/>
            <a:ln>
              <a:noFill/>
            </a:ln>
          </p:spPr>
        </p:pic>
      </p:grpSp>
      <p:pic>
        <p:nvPicPr>
          <p:cNvPr id="503" name="Google Shape;503;p107"/>
          <p:cNvPicPr preferRelativeResize="0"/>
          <p:nvPr/>
        </p:nvPicPr>
        <p:blipFill rotWithShape="1">
          <a:blip r:embed="rId23">
            <a:alphaModFix/>
          </a:blip>
          <a:srcRect t="24464" b="24021"/>
          <a:stretch/>
        </p:blipFill>
        <p:spPr>
          <a:xfrm>
            <a:off x="5617073" y="3730801"/>
            <a:ext cx="822374" cy="423634"/>
          </a:xfrm>
          <a:prstGeom prst="rect">
            <a:avLst/>
          </a:prstGeom>
          <a:noFill/>
          <a:ln>
            <a:noFill/>
          </a:ln>
        </p:spPr>
      </p:pic>
      <p:pic>
        <p:nvPicPr>
          <p:cNvPr id="504" name="Google Shape;504;p107"/>
          <p:cNvPicPr preferRelativeResize="0"/>
          <p:nvPr/>
        </p:nvPicPr>
        <p:blipFill>
          <a:blip r:embed="rId24">
            <a:alphaModFix/>
          </a:blip>
          <a:stretch>
            <a:fillRect/>
          </a:stretch>
        </p:blipFill>
        <p:spPr>
          <a:xfrm>
            <a:off x="6923820" y="3730725"/>
            <a:ext cx="1059143" cy="42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08"/>
          <p:cNvSpPr/>
          <p:nvPr/>
        </p:nvSpPr>
        <p:spPr>
          <a:xfrm>
            <a:off x="304850" y="3494125"/>
            <a:ext cx="4118700" cy="984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182875" tIns="91425" rIns="182875" bIns="91425" anchor="ctr" anchorCtr="0">
            <a:noAutofit/>
          </a:bodyPr>
          <a:lstStyle/>
          <a:p>
            <a:pPr marL="0" marR="0" lvl="0" indent="0" algn="l" rtl="0">
              <a:lnSpc>
                <a:spcPct val="100000"/>
              </a:lnSpc>
              <a:spcBef>
                <a:spcPts val="0"/>
              </a:spcBef>
              <a:spcAft>
                <a:spcPts val="0"/>
              </a:spcAft>
              <a:buNone/>
            </a:pPr>
            <a:r>
              <a:rPr lang="en" sz="1200">
                <a:solidFill>
                  <a:schemeClr val="dk1"/>
                </a:solidFill>
                <a:latin typeface="DM Sans"/>
                <a:ea typeface="DM Sans"/>
                <a:cs typeface="DM Sans"/>
                <a:sym typeface="DM Sans"/>
              </a:rPr>
              <a:t>Thyme Care coordinates with the member’s treating oncologist to </a:t>
            </a:r>
            <a:r>
              <a:rPr lang="en" sz="1200" b="1">
                <a:solidFill>
                  <a:schemeClr val="dk1"/>
                </a:solidFill>
                <a:latin typeface="DM Sans"/>
                <a:ea typeface="DM Sans"/>
                <a:cs typeface="DM Sans"/>
                <a:sym typeface="DM Sans"/>
              </a:rPr>
              <a:t>ensure continuity of care</a:t>
            </a:r>
            <a:r>
              <a:rPr lang="en" sz="1200">
                <a:solidFill>
                  <a:schemeClr val="dk1"/>
                </a:solidFill>
                <a:latin typeface="DM Sans"/>
                <a:ea typeface="DM Sans"/>
                <a:cs typeface="DM Sans"/>
                <a:sym typeface="DM Sans"/>
              </a:rPr>
              <a:t> and shares back relevant information with the oncologist.</a:t>
            </a:r>
            <a:endParaRPr sz="1200">
              <a:solidFill>
                <a:schemeClr val="dk1"/>
              </a:solidFill>
              <a:latin typeface="DM Sans"/>
              <a:ea typeface="DM Sans"/>
              <a:cs typeface="DM Sans"/>
              <a:sym typeface="DM Sans"/>
            </a:endParaRPr>
          </a:p>
        </p:txBody>
      </p:sp>
      <p:sp>
        <p:nvSpPr>
          <p:cNvPr id="510" name="Google Shape;510;p108"/>
          <p:cNvSpPr/>
          <p:nvPr/>
        </p:nvSpPr>
        <p:spPr>
          <a:xfrm>
            <a:off x="4621450" y="3494050"/>
            <a:ext cx="4206300" cy="984300"/>
          </a:xfrm>
          <a:prstGeom prst="rect">
            <a:avLst/>
          </a:prstGeom>
          <a:solidFill>
            <a:schemeClr val="accent6"/>
          </a:solidFill>
          <a:ln>
            <a:noFill/>
          </a:ln>
        </p:spPr>
        <p:txBody>
          <a:bodyPr spcFirstLastPara="1" wrap="square" lIns="182875" tIns="91425" rIns="182875" bIns="91425" anchor="ctr" anchorCtr="0">
            <a:noAutofit/>
          </a:bodyPr>
          <a:lstStyle/>
          <a:p>
            <a:pPr marL="0" marR="0" lvl="0" indent="0" algn="l" rtl="0">
              <a:lnSpc>
                <a:spcPct val="100000"/>
              </a:lnSpc>
              <a:spcBef>
                <a:spcPts val="0"/>
              </a:spcBef>
              <a:spcAft>
                <a:spcPts val="0"/>
              </a:spcAft>
              <a:buNone/>
            </a:pPr>
            <a:r>
              <a:rPr lang="en" sz="1200">
                <a:solidFill>
                  <a:schemeClr val="dk1"/>
                </a:solidFill>
                <a:latin typeface="DM Sans"/>
                <a:ea typeface="DM Sans"/>
                <a:cs typeface="DM Sans"/>
                <a:sym typeface="DM Sans"/>
              </a:rPr>
              <a:t>With select oncologists that become a Thyme Care Oncology Partner, </a:t>
            </a:r>
            <a:r>
              <a:rPr lang="en" sz="1200" b="1">
                <a:solidFill>
                  <a:schemeClr val="dk1"/>
                </a:solidFill>
                <a:latin typeface="DM Sans"/>
                <a:ea typeface="DM Sans"/>
                <a:cs typeface="DM Sans"/>
                <a:sym typeface="DM Sans"/>
              </a:rPr>
              <a:t>Thyme Care forms a deeper level of care integration and deploys incentive programs to drive further value.</a:t>
            </a:r>
            <a:endParaRPr sz="1200" b="1">
              <a:solidFill>
                <a:schemeClr val="dk1"/>
              </a:solidFill>
              <a:latin typeface="DM Sans"/>
              <a:ea typeface="DM Sans"/>
              <a:cs typeface="DM Sans"/>
              <a:sym typeface="DM Sans"/>
            </a:endParaRPr>
          </a:p>
        </p:txBody>
      </p:sp>
      <p:sp>
        <p:nvSpPr>
          <p:cNvPr id="511" name="Google Shape;511;p108"/>
          <p:cNvSpPr/>
          <p:nvPr/>
        </p:nvSpPr>
        <p:spPr>
          <a:xfrm>
            <a:off x="304825" y="1993600"/>
            <a:ext cx="8523000" cy="651300"/>
          </a:xfrm>
          <a:prstGeom prst="rect">
            <a:avLst/>
          </a:prstGeom>
          <a:solidFill>
            <a:schemeClr val="accent6"/>
          </a:solidFill>
          <a:ln>
            <a:noFill/>
          </a:ln>
        </p:spPr>
        <p:txBody>
          <a:bodyPr spcFirstLastPara="1" wrap="square" lIns="91425" tIns="91425" rIns="91425" bIns="91425" anchor="ctr" anchorCtr="0">
            <a:noAutofit/>
          </a:bodyPr>
          <a:lstStyle/>
          <a:p>
            <a:pPr marL="114300" marR="96060" lvl="0" indent="0" algn="ctr" rtl="0">
              <a:spcBef>
                <a:spcPts val="0"/>
              </a:spcBef>
              <a:spcAft>
                <a:spcPts val="0"/>
              </a:spcAft>
              <a:buNone/>
            </a:pPr>
            <a:r>
              <a:rPr lang="en" sz="1300">
                <a:solidFill>
                  <a:schemeClr val="dk1"/>
                </a:solidFill>
                <a:latin typeface="DM Sans"/>
                <a:ea typeface="DM Sans"/>
                <a:cs typeface="DM Sans"/>
                <a:sym typeface="DM Sans"/>
              </a:rPr>
              <a:t>Thyme Care’s fully employed oncology care team delivers </a:t>
            </a:r>
            <a:r>
              <a:rPr lang="en" sz="1300" b="1">
                <a:solidFill>
                  <a:schemeClr val="dk1"/>
                </a:solidFill>
                <a:latin typeface="DM Sans"/>
                <a:ea typeface="DM Sans"/>
                <a:cs typeface="DM Sans"/>
                <a:sym typeface="DM Sans"/>
              </a:rPr>
              <a:t>24/7 wraparound cancer care support to </a:t>
            </a:r>
            <a:r>
              <a:rPr lang="en" sz="1300">
                <a:solidFill>
                  <a:schemeClr val="dk1"/>
                </a:solidFill>
                <a:latin typeface="DM Sans"/>
                <a:ea typeface="DM Sans"/>
                <a:cs typeface="DM Sans"/>
                <a:sym typeface="DM Sans"/>
              </a:rPr>
              <a:t>address all member needs in between clinic visits, in coordination with the member’s oncologist.</a:t>
            </a:r>
            <a:endParaRPr sz="1300" b="1">
              <a:solidFill>
                <a:schemeClr val="dk1"/>
              </a:solidFill>
              <a:latin typeface="DM Sans"/>
              <a:ea typeface="DM Sans"/>
              <a:cs typeface="DM Sans"/>
              <a:sym typeface="DM Sans"/>
            </a:endParaRPr>
          </a:p>
        </p:txBody>
      </p:sp>
      <p:sp>
        <p:nvSpPr>
          <p:cNvPr id="512" name="Google Shape;512;p108"/>
          <p:cNvSpPr/>
          <p:nvPr/>
        </p:nvSpPr>
        <p:spPr>
          <a:xfrm>
            <a:off x="304825" y="3171125"/>
            <a:ext cx="4118700" cy="323100"/>
          </a:xfrm>
          <a:prstGeom prst="roundRect">
            <a:avLst>
              <a:gd name="adj" fmla="val 10092"/>
            </a:avLst>
          </a:prstGeom>
          <a:solidFill>
            <a:srgbClr val="156C7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200">
                <a:solidFill>
                  <a:schemeClr val="lt1"/>
                </a:solidFill>
                <a:latin typeface="DM Sans SemiBold"/>
                <a:ea typeface="DM Sans SemiBold"/>
                <a:cs typeface="DM Sans SemiBold"/>
                <a:sym typeface="DM Sans SemiBold"/>
              </a:rPr>
              <a:t>Members at Non-Thyme Care Oncology Partners </a:t>
            </a:r>
            <a:endParaRPr sz="1200">
              <a:solidFill>
                <a:schemeClr val="lt1"/>
              </a:solidFill>
              <a:latin typeface="DM Sans Medium"/>
              <a:ea typeface="DM Sans Medium"/>
              <a:cs typeface="DM Sans Medium"/>
              <a:sym typeface="DM Sans Medium"/>
            </a:endParaRPr>
          </a:p>
        </p:txBody>
      </p:sp>
      <p:sp>
        <p:nvSpPr>
          <p:cNvPr id="513" name="Google Shape;513;p108"/>
          <p:cNvSpPr/>
          <p:nvPr/>
        </p:nvSpPr>
        <p:spPr>
          <a:xfrm>
            <a:off x="4621400" y="3170950"/>
            <a:ext cx="4206300" cy="323100"/>
          </a:xfrm>
          <a:prstGeom prst="roundRect">
            <a:avLst>
              <a:gd name="adj" fmla="val 9817"/>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200">
                <a:solidFill>
                  <a:schemeClr val="lt1"/>
                </a:solidFill>
                <a:latin typeface="DM Sans SemiBold"/>
                <a:ea typeface="DM Sans SemiBold"/>
                <a:cs typeface="DM Sans SemiBold"/>
                <a:sym typeface="DM Sans SemiBold"/>
              </a:rPr>
              <a:t>Members at Thyme Care Oncology Partners</a:t>
            </a:r>
            <a:endParaRPr sz="1200">
              <a:solidFill>
                <a:schemeClr val="lt1"/>
              </a:solidFill>
              <a:latin typeface="DM Sans"/>
              <a:ea typeface="DM Sans"/>
              <a:cs typeface="DM Sans"/>
              <a:sym typeface="DM Sans"/>
            </a:endParaRPr>
          </a:p>
        </p:txBody>
      </p:sp>
      <p:sp>
        <p:nvSpPr>
          <p:cNvPr id="514" name="Google Shape;514;p108"/>
          <p:cNvSpPr/>
          <p:nvPr/>
        </p:nvSpPr>
        <p:spPr>
          <a:xfrm>
            <a:off x="304825" y="1620450"/>
            <a:ext cx="8523000" cy="393600"/>
          </a:xfrm>
          <a:prstGeom prst="roundRect">
            <a:avLst>
              <a:gd name="adj" fmla="val 10092"/>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lt1"/>
                </a:solidFill>
                <a:latin typeface="DM Sans"/>
                <a:ea typeface="DM Sans"/>
                <a:cs typeface="DM Sans"/>
                <a:sym typeface="DM Sans"/>
              </a:rPr>
              <a:t>Thyme Care engages with ALL members on active treatment </a:t>
            </a:r>
            <a:r>
              <a:rPr lang="en" sz="1300">
                <a:solidFill>
                  <a:schemeClr val="lt1"/>
                </a:solidFill>
                <a:latin typeface="DM Sans SemiBold"/>
                <a:ea typeface="DM Sans SemiBold"/>
                <a:cs typeface="DM Sans SemiBold"/>
                <a:sym typeface="DM Sans SemiBold"/>
              </a:rPr>
              <a:t>across all oncology providers and settings </a:t>
            </a:r>
            <a:endParaRPr sz="1300" b="1">
              <a:solidFill>
                <a:schemeClr val="lt1"/>
              </a:solidFill>
              <a:latin typeface="DM Sans"/>
              <a:ea typeface="DM Sans"/>
              <a:cs typeface="DM Sans"/>
              <a:sym typeface="DM Sans"/>
            </a:endParaRPr>
          </a:p>
        </p:txBody>
      </p:sp>
      <p:cxnSp>
        <p:nvCxnSpPr>
          <p:cNvPr id="515" name="Google Shape;515;p108"/>
          <p:cNvCxnSpPr>
            <a:stCxn id="511" idx="2"/>
            <a:endCxn id="512" idx="0"/>
          </p:cNvCxnSpPr>
          <p:nvPr/>
        </p:nvCxnSpPr>
        <p:spPr>
          <a:xfrm rot="5400000">
            <a:off x="3202225" y="1807000"/>
            <a:ext cx="526200" cy="2202000"/>
          </a:xfrm>
          <a:prstGeom prst="bentConnector3">
            <a:avLst>
              <a:gd name="adj1" fmla="val 50002"/>
            </a:avLst>
          </a:prstGeom>
          <a:noFill/>
          <a:ln w="9525" cap="flat" cmpd="sng">
            <a:solidFill>
              <a:schemeClr val="dk2"/>
            </a:solidFill>
            <a:prstDash val="solid"/>
            <a:round/>
            <a:headEnd type="none" w="med" len="med"/>
            <a:tailEnd type="none" w="med" len="med"/>
          </a:ln>
        </p:spPr>
      </p:cxnSp>
      <p:cxnSp>
        <p:nvCxnSpPr>
          <p:cNvPr id="516" name="Google Shape;516;p108"/>
          <p:cNvCxnSpPr>
            <a:stCxn id="511" idx="2"/>
            <a:endCxn id="513" idx="0"/>
          </p:cNvCxnSpPr>
          <p:nvPr/>
        </p:nvCxnSpPr>
        <p:spPr>
          <a:xfrm rot="-5400000" flipH="1">
            <a:off x="5382325" y="1828900"/>
            <a:ext cx="526200" cy="2158200"/>
          </a:xfrm>
          <a:prstGeom prst="bentConnector3">
            <a:avLst>
              <a:gd name="adj1" fmla="val 49986"/>
            </a:avLst>
          </a:prstGeom>
          <a:noFill/>
          <a:ln w="9525" cap="flat" cmpd="sng">
            <a:solidFill>
              <a:schemeClr val="dk2"/>
            </a:solidFill>
            <a:prstDash val="solid"/>
            <a:round/>
            <a:headEnd type="none" w="med" len="med"/>
            <a:tailEnd type="none" w="med" len="med"/>
          </a:ln>
        </p:spPr>
      </p:cxnSp>
      <p:sp>
        <p:nvSpPr>
          <p:cNvPr id="517" name="Google Shape;517;p108"/>
          <p:cNvSpPr txBox="1"/>
          <p:nvPr/>
        </p:nvSpPr>
        <p:spPr>
          <a:xfrm>
            <a:off x="228600" y="548640"/>
            <a:ext cx="86469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Petrona"/>
                <a:ea typeface="Petrona"/>
                <a:cs typeface="Petrona"/>
                <a:sym typeface="Petrona"/>
              </a:rPr>
              <a:t>Our clinical model applies to all members, agnostic of the treating oncologist, and with select oncologists, we form deeper, integrated partnerships to drive more value.</a:t>
            </a:r>
            <a:endParaRPr sz="1700">
              <a:solidFill>
                <a:srgbClr val="471132"/>
              </a:solidFill>
              <a:latin typeface="Petrona"/>
              <a:ea typeface="Petrona"/>
              <a:cs typeface="Petrona"/>
              <a:sym typeface="Petrona"/>
            </a:endParaRPr>
          </a:p>
        </p:txBody>
      </p:sp>
      <p:sp>
        <p:nvSpPr>
          <p:cNvPr id="518" name="Google Shape;518;p108"/>
          <p:cNvSpPr txBox="1"/>
          <p:nvPr/>
        </p:nvSpPr>
        <p:spPr>
          <a:xfrm>
            <a:off x="228600" y="228600"/>
            <a:ext cx="4895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Oncology Partners (TCOP) Overview</a:t>
            </a:r>
            <a:endParaRPr sz="900" b="1">
              <a:solidFill>
                <a:schemeClr val="dk1"/>
              </a:solidFill>
              <a:latin typeface="DM Sans"/>
              <a:ea typeface="DM Sans"/>
              <a:cs typeface="DM Sans"/>
              <a:sym typeface="DM Sans"/>
            </a:endParaRPr>
          </a:p>
        </p:txBody>
      </p:sp>
      <p:sp>
        <p:nvSpPr>
          <p:cNvPr id="519" name="Google Shape;519;p108"/>
          <p:cNvSpPr txBox="1"/>
          <p:nvPr/>
        </p:nvSpPr>
        <p:spPr>
          <a:xfrm>
            <a:off x="8374884" y="4752076"/>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sz="800">
                <a:solidFill>
                  <a:srgbClr val="222222"/>
                </a:solidFill>
                <a:latin typeface="DM Sans"/>
                <a:ea typeface="DM Sans"/>
                <a:cs typeface="DM Sans"/>
                <a:sym typeface="DM Sans"/>
              </a:rPr>
              <a:t>7</a:t>
            </a:fld>
            <a:endParaRPr sz="800">
              <a:solidFill>
                <a:srgbClr val="222222"/>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09"/>
          <p:cNvSpPr txBox="1"/>
          <p:nvPr/>
        </p:nvSpPr>
        <p:spPr>
          <a:xfrm>
            <a:off x="228600" y="548650"/>
            <a:ext cx="8723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Petrona"/>
                <a:ea typeface="Petrona"/>
                <a:cs typeface="Petrona"/>
                <a:sym typeface="Petrona"/>
              </a:rPr>
              <a:t>Practices partner with Thyme Care through a </a:t>
            </a:r>
            <a:r>
              <a:rPr lang="en" sz="1700" b="1">
                <a:solidFill>
                  <a:schemeClr val="dk1"/>
                </a:solidFill>
                <a:latin typeface="Petrona"/>
                <a:ea typeface="Petrona"/>
                <a:cs typeface="Petrona"/>
                <a:sym typeface="Petrona"/>
              </a:rPr>
              <a:t>core agreement</a:t>
            </a:r>
            <a:r>
              <a:rPr lang="en" sz="1700">
                <a:solidFill>
                  <a:schemeClr val="dk1"/>
                </a:solidFill>
                <a:latin typeface="Petrona"/>
                <a:ea typeface="Petrona"/>
                <a:cs typeface="Petrona"/>
                <a:sym typeface="Petrona"/>
              </a:rPr>
              <a:t> with optional programs to expand impact</a:t>
            </a:r>
            <a:endParaRPr sz="1700">
              <a:solidFill>
                <a:schemeClr val="dk1"/>
              </a:solidFill>
              <a:latin typeface="Petrona"/>
              <a:ea typeface="Petrona"/>
              <a:cs typeface="Petrona"/>
              <a:sym typeface="Petrona"/>
            </a:endParaRPr>
          </a:p>
        </p:txBody>
      </p:sp>
      <p:sp>
        <p:nvSpPr>
          <p:cNvPr id="525" name="Google Shape;525;p109"/>
          <p:cNvSpPr txBox="1"/>
          <p:nvPr/>
        </p:nvSpPr>
        <p:spPr>
          <a:xfrm>
            <a:off x="228600" y="228600"/>
            <a:ext cx="350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Oncologist Partnership Models</a:t>
            </a:r>
            <a:endParaRPr sz="900" b="1">
              <a:solidFill>
                <a:schemeClr val="dk1"/>
              </a:solidFill>
              <a:latin typeface="DM Sans"/>
              <a:ea typeface="DM Sans"/>
              <a:cs typeface="DM Sans"/>
              <a:sym typeface="DM Sans"/>
            </a:endParaRPr>
          </a:p>
        </p:txBody>
      </p:sp>
      <p:sp>
        <p:nvSpPr>
          <p:cNvPr id="526" name="Google Shape;526;p109"/>
          <p:cNvSpPr/>
          <p:nvPr/>
        </p:nvSpPr>
        <p:spPr>
          <a:xfrm>
            <a:off x="228600" y="1285874"/>
            <a:ext cx="5438400" cy="3001800"/>
          </a:xfrm>
          <a:prstGeom prst="round2SameRect">
            <a:avLst>
              <a:gd name="adj1" fmla="val 7475"/>
              <a:gd name="adj2" fmla="val 0"/>
            </a:avLst>
          </a:prstGeom>
          <a:solidFill>
            <a:schemeClr val="accent6"/>
          </a:solidFill>
          <a:ln>
            <a:noFill/>
          </a:ln>
          <a:effectLst>
            <a:outerShdw blurRad="91718" dist="30573" dir="5400000" algn="bl" rotWithShape="0">
              <a:schemeClr val="accent5">
                <a:alpha val="30000"/>
              </a:schemeClr>
            </a:outerShdw>
          </a:effectLst>
        </p:spPr>
        <p:txBody>
          <a:bodyPr spcFirstLastPara="1" wrap="square" lIns="146700" tIns="146700" rIns="146700" bIns="146700" anchor="t" anchorCtr="0">
            <a:noAutofit/>
          </a:bodyPr>
          <a:lstStyle/>
          <a:p>
            <a:pPr marL="0" lvl="0" indent="0" algn="l" rtl="0">
              <a:spcBef>
                <a:spcPts val="0"/>
              </a:spcBef>
              <a:spcAft>
                <a:spcPts val="0"/>
              </a:spcAft>
              <a:buNone/>
            </a:pPr>
            <a:endParaRPr sz="1605" b="1">
              <a:solidFill>
                <a:schemeClr val="accent3"/>
              </a:solidFill>
              <a:latin typeface="DM Sans"/>
              <a:ea typeface="DM Sans"/>
              <a:cs typeface="DM Sans"/>
              <a:sym typeface="DM Sans"/>
            </a:endParaRPr>
          </a:p>
          <a:p>
            <a:pPr marL="0" lvl="0" indent="0" algn="l" rtl="0">
              <a:spcBef>
                <a:spcPts val="1605"/>
              </a:spcBef>
              <a:spcAft>
                <a:spcPts val="1284"/>
              </a:spcAft>
              <a:buNone/>
            </a:pPr>
            <a:r>
              <a:rPr lang="en" sz="1305">
                <a:solidFill>
                  <a:schemeClr val="dk1"/>
                </a:solidFill>
                <a:latin typeface="DM Sans"/>
                <a:ea typeface="DM Sans"/>
                <a:cs typeface="DM Sans"/>
                <a:sym typeface="DM Sans"/>
              </a:rPr>
              <a:t>Thyme Care works alongside your existing care team to support care navigation and coordination for your patients.</a:t>
            </a:r>
            <a:endParaRPr sz="1305">
              <a:solidFill>
                <a:schemeClr val="dk1"/>
              </a:solidFill>
              <a:latin typeface="DM Sans"/>
              <a:ea typeface="DM Sans"/>
              <a:cs typeface="DM Sans"/>
              <a:sym typeface="DM Sans"/>
            </a:endParaRPr>
          </a:p>
        </p:txBody>
      </p:sp>
      <p:sp>
        <p:nvSpPr>
          <p:cNvPr id="527" name="Google Shape;527;p109"/>
          <p:cNvSpPr/>
          <p:nvPr/>
        </p:nvSpPr>
        <p:spPr>
          <a:xfrm>
            <a:off x="5890600" y="1247399"/>
            <a:ext cx="2850900" cy="3040200"/>
          </a:xfrm>
          <a:prstGeom prst="round2SameRect">
            <a:avLst>
              <a:gd name="adj1" fmla="val 5545"/>
              <a:gd name="adj2" fmla="val 0"/>
            </a:avLst>
          </a:prstGeom>
          <a:solidFill>
            <a:schemeClr val="accent6"/>
          </a:solidFill>
          <a:ln>
            <a:noFill/>
          </a:ln>
          <a:effectLst>
            <a:outerShdw blurRad="65548" dist="21849" dir="5400000" algn="bl" rotWithShape="0">
              <a:schemeClr val="accent5">
                <a:alpha val="30000"/>
              </a:schemeClr>
            </a:outerShdw>
          </a:effectLst>
        </p:spPr>
        <p:txBody>
          <a:bodyPr spcFirstLastPara="1" wrap="square" lIns="104850" tIns="104850" rIns="104850" bIns="104850" anchor="t" anchorCtr="0">
            <a:noAutofit/>
          </a:bodyPr>
          <a:lstStyle/>
          <a:p>
            <a:pPr marL="0" lvl="0" indent="0" algn="l" rtl="0">
              <a:spcBef>
                <a:spcPts val="0"/>
              </a:spcBef>
              <a:spcAft>
                <a:spcPts val="0"/>
              </a:spcAft>
              <a:buNone/>
            </a:pPr>
            <a:r>
              <a:rPr lang="en" sz="1247" b="1">
                <a:solidFill>
                  <a:schemeClr val="accent3"/>
                </a:solidFill>
                <a:latin typeface="DM Sans"/>
                <a:ea typeface="DM Sans"/>
                <a:cs typeface="DM Sans"/>
                <a:sym typeface="DM Sans"/>
              </a:rPr>
              <a:t>Optional Programs</a:t>
            </a:r>
            <a:endParaRPr sz="1247" b="1">
              <a:solidFill>
                <a:schemeClr val="accent3"/>
              </a:solidFill>
              <a:latin typeface="DM Sans"/>
              <a:ea typeface="DM Sans"/>
              <a:cs typeface="DM Sans"/>
              <a:sym typeface="DM Sans"/>
            </a:endParaRPr>
          </a:p>
          <a:p>
            <a:pPr marL="0" lvl="0" indent="0" algn="l" rtl="0">
              <a:spcBef>
                <a:spcPts val="1147"/>
              </a:spcBef>
              <a:spcAft>
                <a:spcPts val="0"/>
              </a:spcAft>
              <a:buNone/>
            </a:pPr>
            <a:endParaRPr sz="1606">
              <a:solidFill>
                <a:schemeClr val="dk1"/>
              </a:solidFill>
            </a:endParaRPr>
          </a:p>
        </p:txBody>
      </p:sp>
      <p:sp>
        <p:nvSpPr>
          <p:cNvPr id="528" name="Google Shape;528;p109"/>
          <p:cNvSpPr/>
          <p:nvPr/>
        </p:nvSpPr>
        <p:spPr>
          <a:xfrm>
            <a:off x="228600" y="1247399"/>
            <a:ext cx="5438400" cy="448200"/>
          </a:xfrm>
          <a:prstGeom prst="round2SameRect">
            <a:avLst>
              <a:gd name="adj1" fmla="val 27936"/>
              <a:gd name="adj2" fmla="val 0"/>
            </a:avLst>
          </a:prstGeom>
          <a:solidFill>
            <a:schemeClr val="dk1"/>
          </a:solidFill>
          <a:ln w="15300" cap="flat" cmpd="sng">
            <a:solidFill>
              <a:schemeClr val="dk1"/>
            </a:solidFill>
            <a:prstDash val="solid"/>
            <a:round/>
            <a:headEnd type="none" w="sm" len="sm"/>
            <a:tailEnd type="none" w="sm" len="sm"/>
          </a:ln>
          <a:effectLst>
            <a:outerShdw blurRad="91718" dist="30573" dir="5400000" algn="bl" rotWithShape="0">
              <a:schemeClr val="accent5">
                <a:alpha val="30000"/>
              </a:schemeClr>
            </a:outerShdw>
          </a:effectLst>
        </p:spPr>
        <p:txBody>
          <a:bodyPr spcFirstLastPara="1" wrap="square" lIns="146700" tIns="146700" rIns="146700" bIns="146700" anchor="ctr" anchorCtr="0">
            <a:noAutofit/>
          </a:bodyPr>
          <a:lstStyle/>
          <a:p>
            <a:pPr marL="0" lvl="0" indent="0" algn="ctr" rtl="0">
              <a:spcBef>
                <a:spcPts val="0"/>
              </a:spcBef>
              <a:spcAft>
                <a:spcPts val="0"/>
              </a:spcAft>
              <a:buNone/>
            </a:pPr>
            <a:r>
              <a:rPr lang="en" sz="1525" b="1">
                <a:solidFill>
                  <a:schemeClr val="lt2"/>
                </a:solidFill>
                <a:latin typeface="DM Sans"/>
                <a:ea typeface="DM Sans"/>
                <a:cs typeface="DM Sans"/>
                <a:sym typeface="DM Sans"/>
              </a:rPr>
              <a:t>Base Agreement</a:t>
            </a:r>
            <a:endParaRPr sz="1525" b="1">
              <a:solidFill>
                <a:schemeClr val="lt2"/>
              </a:solidFill>
              <a:latin typeface="DM Sans"/>
              <a:ea typeface="DM Sans"/>
              <a:cs typeface="DM Sans"/>
              <a:sym typeface="DM Sans"/>
            </a:endParaRPr>
          </a:p>
        </p:txBody>
      </p:sp>
      <p:sp>
        <p:nvSpPr>
          <p:cNvPr id="529" name="Google Shape;529;p109"/>
          <p:cNvSpPr txBox="1"/>
          <p:nvPr/>
        </p:nvSpPr>
        <p:spPr>
          <a:xfrm>
            <a:off x="228600" y="4324350"/>
            <a:ext cx="5914500" cy="271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3"/>
                </a:solidFill>
                <a:latin typeface="DM Sans"/>
                <a:ea typeface="DM Sans"/>
                <a:cs typeface="DM Sans"/>
                <a:sym typeface="DM Sans"/>
              </a:rPr>
              <a:t>Programs and partnership structure </a:t>
            </a:r>
            <a:r>
              <a:rPr lang="en" sz="1000" b="1">
                <a:solidFill>
                  <a:schemeClr val="accent3"/>
                </a:solidFill>
                <a:latin typeface="DM Sans"/>
                <a:ea typeface="DM Sans"/>
                <a:cs typeface="DM Sans"/>
                <a:sym typeface="DM Sans"/>
              </a:rPr>
              <a:t>are tailored</a:t>
            </a:r>
            <a:r>
              <a:rPr lang="en" sz="1000">
                <a:solidFill>
                  <a:schemeClr val="accent3"/>
                </a:solidFill>
                <a:latin typeface="DM Sans"/>
                <a:ea typeface="DM Sans"/>
                <a:cs typeface="DM Sans"/>
                <a:sym typeface="DM Sans"/>
              </a:rPr>
              <a:t> based on practice goals and market context.</a:t>
            </a:r>
            <a:endParaRPr sz="1000">
              <a:solidFill>
                <a:schemeClr val="accent3"/>
              </a:solidFill>
              <a:latin typeface="DM Sans"/>
              <a:ea typeface="DM Sans"/>
              <a:cs typeface="DM Sans"/>
              <a:sym typeface="DM Sans"/>
            </a:endParaRPr>
          </a:p>
          <a:p>
            <a:pPr marL="0" lvl="0" indent="0" algn="l" rtl="0">
              <a:spcBef>
                <a:spcPts val="0"/>
              </a:spcBef>
              <a:spcAft>
                <a:spcPts val="0"/>
              </a:spcAft>
              <a:buNone/>
            </a:pPr>
            <a:endParaRPr sz="1000">
              <a:solidFill>
                <a:schemeClr val="accent3"/>
              </a:solidFill>
              <a:latin typeface="DM Sans"/>
              <a:ea typeface="DM Sans"/>
              <a:cs typeface="DM Sans"/>
              <a:sym typeface="DM Sans"/>
            </a:endParaRPr>
          </a:p>
        </p:txBody>
      </p:sp>
      <p:sp>
        <p:nvSpPr>
          <p:cNvPr id="530" name="Google Shape;530;p109"/>
          <p:cNvSpPr txBox="1"/>
          <p:nvPr/>
        </p:nvSpPr>
        <p:spPr>
          <a:xfrm>
            <a:off x="8348384" y="4793626"/>
            <a:ext cx="5487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800">
                <a:solidFill>
                  <a:srgbClr val="471132"/>
                </a:solidFill>
                <a:latin typeface="DM Sans"/>
                <a:ea typeface="DM Sans"/>
                <a:cs typeface="DM Sans"/>
                <a:sym typeface="DM Sans"/>
              </a:rPr>
              <a:t>8</a:t>
            </a:fld>
            <a:endParaRPr sz="800">
              <a:solidFill>
                <a:srgbClr val="471132"/>
              </a:solidFill>
              <a:latin typeface="DM Sans"/>
              <a:ea typeface="DM Sans"/>
              <a:cs typeface="DM Sans"/>
              <a:sym typeface="DM Sans"/>
            </a:endParaRPr>
          </a:p>
        </p:txBody>
      </p:sp>
      <p:pic>
        <p:nvPicPr>
          <p:cNvPr id="531" name="Google Shape;531;p109"/>
          <p:cNvPicPr preferRelativeResize="0"/>
          <p:nvPr/>
        </p:nvPicPr>
        <p:blipFill>
          <a:blip r:embed="rId3">
            <a:alphaModFix/>
          </a:blip>
          <a:stretch>
            <a:fillRect/>
          </a:stretch>
        </p:blipFill>
        <p:spPr>
          <a:xfrm>
            <a:off x="362788" y="2585724"/>
            <a:ext cx="5170025" cy="30502"/>
          </a:xfrm>
          <a:prstGeom prst="rect">
            <a:avLst/>
          </a:prstGeom>
          <a:solidFill>
            <a:schemeClr val="accent6"/>
          </a:solidFill>
          <a:ln>
            <a:noFill/>
          </a:ln>
        </p:spPr>
      </p:pic>
      <p:sp>
        <p:nvSpPr>
          <p:cNvPr id="532" name="Google Shape;532;p109"/>
          <p:cNvSpPr txBox="1"/>
          <p:nvPr/>
        </p:nvSpPr>
        <p:spPr>
          <a:xfrm>
            <a:off x="445350" y="2743324"/>
            <a:ext cx="1449000" cy="21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chemeClr val="dk2"/>
                </a:solidFill>
                <a:latin typeface="DM Sans"/>
                <a:ea typeface="DM Sans"/>
                <a:cs typeface="DM Sans"/>
                <a:sym typeface="DM Sans"/>
              </a:rPr>
              <a:t>What this includes:</a:t>
            </a:r>
            <a:endParaRPr sz="1000" b="1">
              <a:solidFill>
                <a:schemeClr val="dk2"/>
              </a:solidFill>
              <a:latin typeface="DM Sans"/>
              <a:ea typeface="DM Sans"/>
              <a:cs typeface="DM Sans"/>
              <a:sym typeface="DM Sans"/>
            </a:endParaRPr>
          </a:p>
        </p:txBody>
      </p:sp>
      <p:sp>
        <p:nvSpPr>
          <p:cNvPr id="533" name="Google Shape;533;p109"/>
          <p:cNvSpPr txBox="1"/>
          <p:nvPr/>
        </p:nvSpPr>
        <p:spPr>
          <a:xfrm>
            <a:off x="445350" y="2929699"/>
            <a:ext cx="5004900" cy="1031400"/>
          </a:xfrm>
          <a:prstGeom prst="rect">
            <a:avLst/>
          </a:prstGeom>
          <a:noFill/>
          <a:ln>
            <a:noFill/>
          </a:ln>
        </p:spPr>
        <p:txBody>
          <a:bodyPr spcFirstLastPara="1" wrap="square" lIns="91425" tIns="91425" rIns="91425" bIns="91425" anchor="t" anchorCtr="0">
            <a:spAutoFit/>
          </a:bodyPr>
          <a:lstStyle/>
          <a:p>
            <a:pPr marL="274320" lvl="0" indent="-292100" algn="l" rtl="0">
              <a:lnSpc>
                <a:spcPct val="100000"/>
              </a:lnSpc>
              <a:spcBef>
                <a:spcPts val="600"/>
              </a:spcBef>
              <a:spcAft>
                <a:spcPts val="0"/>
              </a:spcAft>
              <a:buClr>
                <a:schemeClr val="dk1"/>
              </a:buClr>
              <a:buSzPts val="1000"/>
              <a:buFont typeface="DM Sans"/>
              <a:buChar char="●"/>
            </a:pPr>
            <a:r>
              <a:rPr lang="en" sz="1000" dirty="0">
                <a:solidFill>
                  <a:schemeClr val="dk1"/>
                </a:solidFill>
                <a:latin typeface="DM Sans"/>
                <a:ea typeface="DM Sans"/>
                <a:cs typeface="DM Sans"/>
                <a:sym typeface="DM Sans"/>
              </a:rPr>
              <a:t>Longitudinal care navigation and clinical support between visits</a:t>
            </a:r>
            <a:endParaRPr sz="1000" dirty="0">
              <a:solidFill>
                <a:schemeClr val="dk1"/>
              </a:solidFill>
              <a:latin typeface="DM Sans"/>
              <a:ea typeface="DM Sans"/>
              <a:cs typeface="DM Sans"/>
              <a:sym typeface="DM Sans"/>
            </a:endParaRPr>
          </a:p>
          <a:p>
            <a:pPr marL="274320" lvl="0" indent="-292100" algn="l" rtl="0">
              <a:lnSpc>
                <a:spcPct val="100000"/>
              </a:lnSpc>
              <a:spcBef>
                <a:spcPts val="600"/>
              </a:spcBef>
              <a:spcAft>
                <a:spcPts val="0"/>
              </a:spcAft>
              <a:buClr>
                <a:schemeClr val="dk1"/>
              </a:buClr>
              <a:buSzPts val="1000"/>
              <a:buFont typeface="DM Sans"/>
              <a:buChar char="●"/>
            </a:pPr>
            <a:r>
              <a:rPr lang="en" sz="1000" dirty="0">
                <a:solidFill>
                  <a:schemeClr val="dk1"/>
                </a:solidFill>
                <a:latin typeface="DM Sans"/>
                <a:ea typeface="DM Sans"/>
                <a:cs typeface="DM Sans"/>
                <a:sym typeface="DM Sans"/>
              </a:rPr>
              <a:t>Bi-directional coordination with your oncologists and care team</a:t>
            </a:r>
            <a:endParaRPr sz="1000" dirty="0">
              <a:solidFill>
                <a:schemeClr val="dk1"/>
              </a:solidFill>
              <a:latin typeface="DM Sans"/>
              <a:ea typeface="DM Sans"/>
              <a:cs typeface="DM Sans"/>
              <a:sym typeface="DM Sans"/>
            </a:endParaRPr>
          </a:p>
          <a:p>
            <a:pPr marL="274320" lvl="0" indent="-292100" algn="l" rtl="0">
              <a:lnSpc>
                <a:spcPct val="100000"/>
              </a:lnSpc>
              <a:spcBef>
                <a:spcPts val="600"/>
              </a:spcBef>
              <a:spcAft>
                <a:spcPts val="0"/>
              </a:spcAft>
              <a:buClr>
                <a:schemeClr val="dk1"/>
              </a:buClr>
              <a:buSzPts val="1000"/>
              <a:buFont typeface="DM Sans"/>
              <a:buChar char="●"/>
            </a:pPr>
            <a:r>
              <a:rPr lang="en" sz="1000" dirty="0">
                <a:solidFill>
                  <a:schemeClr val="dk1"/>
                </a:solidFill>
                <a:latin typeface="DM Sans"/>
                <a:ea typeface="DM Sans"/>
                <a:cs typeface="DM Sans"/>
                <a:sym typeface="DM Sans"/>
              </a:rPr>
              <a:t>Patient identification, PCP referral workflows, and EHR integration</a:t>
            </a:r>
            <a:endParaRPr sz="1000" dirty="0">
              <a:solidFill>
                <a:schemeClr val="dk1"/>
              </a:solidFill>
              <a:latin typeface="DM Sans"/>
              <a:ea typeface="DM Sans"/>
              <a:cs typeface="DM Sans"/>
              <a:sym typeface="DM Sans"/>
            </a:endParaRPr>
          </a:p>
          <a:p>
            <a:pPr marL="274320" lvl="0" indent="-292100" algn="l" rtl="0">
              <a:lnSpc>
                <a:spcPct val="100000"/>
              </a:lnSpc>
              <a:spcBef>
                <a:spcPts val="600"/>
              </a:spcBef>
              <a:spcAft>
                <a:spcPts val="300"/>
              </a:spcAft>
              <a:buClr>
                <a:schemeClr val="dk1"/>
              </a:buClr>
              <a:buSzPts val="1000"/>
              <a:buFont typeface="DM Sans"/>
              <a:buChar char="●"/>
            </a:pPr>
            <a:r>
              <a:rPr lang="en" sz="1000" dirty="0">
                <a:solidFill>
                  <a:schemeClr val="dk1"/>
                </a:solidFill>
                <a:latin typeface="DM Sans"/>
                <a:ea typeface="DM Sans"/>
                <a:cs typeface="DM Sans"/>
                <a:sym typeface="DM Sans"/>
              </a:rPr>
              <a:t>Reduced administrative burden on practice staff</a:t>
            </a:r>
            <a:endParaRPr sz="1000" dirty="0">
              <a:solidFill>
                <a:schemeClr val="dk1"/>
              </a:solidFill>
              <a:latin typeface="DM Sans"/>
              <a:ea typeface="DM Sans"/>
              <a:cs typeface="DM Sans"/>
              <a:sym typeface="DM Sans"/>
            </a:endParaRPr>
          </a:p>
        </p:txBody>
      </p:sp>
      <p:pic>
        <p:nvPicPr>
          <p:cNvPr id="534" name="Google Shape;534;p109"/>
          <p:cNvPicPr preferRelativeResize="0"/>
          <p:nvPr/>
        </p:nvPicPr>
        <p:blipFill>
          <a:blip r:embed="rId3">
            <a:alphaModFix/>
          </a:blip>
          <a:stretch>
            <a:fillRect/>
          </a:stretch>
        </p:blipFill>
        <p:spPr>
          <a:xfrm>
            <a:off x="6182650" y="1665099"/>
            <a:ext cx="2266800" cy="30500"/>
          </a:xfrm>
          <a:prstGeom prst="rect">
            <a:avLst/>
          </a:prstGeom>
          <a:solidFill>
            <a:schemeClr val="accent6"/>
          </a:solidFill>
          <a:ln>
            <a:noFill/>
          </a:ln>
        </p:spPr>
      </p:pic>
      <p:pic>
        <p:nvPicPr>
          <p:cNvPr id="535" name="Google Shape;535;p109"/>
          <p:cNvPicPr preferRelativeResize="0"/>
          <p:nvPr/>
        </p:nvPicPr>
        <p:blipFill>
          <a:blip r:embed="rId3">
            <a:alphaModFix/>
          </a:blip>
          <a:stretch>
            <a:fillRect/>
          </a:stretch>
        </p:blipFill>
        <p:spPr>
          <a:xfrm>
            <a:off x="6185375" y="2961522"/>
            <a:ext cx="2266800" cy="30500"/>
          </a:xfrm>
          <a:prstGeom prst="rect">
            <a:avLst/>
          </a:prstGeom>
          <a:solidFill>
            <a:schemeClr val="accent6"/>
          </a:solidFill>
          <a:ln>
            <a:noFill/>
          </a:ln>
        </p:spPr>
      </p:pic>
      <p:sp>
        <p:nvSpPr>
          <p:cNvPr id="536" name="Google Shape;536;p109"/>
          <p:cNvSpPr txBox="1"/>
          <p:nvPr/>
        </p:nvSpPr>
        <p:spPr>
          <a:xfrm>
            <a:off x="5971744" y="1819052"/>
            <a:ext cx="2147100" cy="17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147"/>
              </a:spcAft>
              <a:buNone/>
            </a:pPr>
            <a:r>
              <a:rPr lang="en" sz="1047" b="1" dirty="0">
                <a:solidFill>
                  <a:schemeClr val="dk1"/>
                </a:solidFill>
                <a:latin typeface="DM Sans"/>
                <a:ea typeface="DM Sans"/>
                <a:cs typeface="DM Sans"/>
                <a:sym typeface="DM Sans"/>
              </a:rPr>
              <a:t>Drug Interventions</a:t>
            </a:r>
            <a:endParaRPr sz="1200" b="1" dirty="0">
              <a:solidFill>
                <a:schemeClr val="dk1"/>
              </a:solidFill>
            </a:endParaRPr>
          </a:p>
        </p:txBody>
      </p:sp>
      <p:sp>
        <p:nvSpPr>
          <p:cNvPr id="537" name="Google Shape;537;p109"/>
          <p:cNvSpPr txBox="1"/>
          <p:nvPr/>
        </p:nvSpPr>
        <p:spPr>
          <a:xfrm>
            <a:off x="5974469" y="1917112"/>
            <a:ext cx="2688600" cy="1031400"/>
          </a:xfrm>
          <a:prstGeom prst="rect">
            <a:avLst/>
          </a:prstGeom>
          <a:noFill/>
          <a:ln>
            <a:noFill/>
          </a:ln>
        </p:spPr>
        <p:txBody>
          <a:bodyPr spcFirstLastPara="1" wrap="square" lIns="91425" tIns="91425" rIns="91425" bIns="91425" anchor="t" anchorCtr="0">
            <a:spAutoFit/>
          </a:bodyPr>
          <a:lstStyle/>
          <a:p>
            <a:pPr marL="274320" lvl="0" indent="-292100" algn="l" rtl="0">
              <a:lnSpc>
                <a:spcPct val="100000"/>
              </a:lnSpc>
              <a:spcBef>
                <a:spcPts val="600"/>
              </a:spcBef>
              <a:spcAft>
                <a:spcPts val="0"/>
              </a:spcAft>
              <a:buClr>
                <a:schemeClr val="dk1"/>
              </a:buClr>
              <a:buSzPts val="1000"/>
              <a:buFont typeface="DM Sans"/>
              <a:buChar char="●"/>
            </a:pPr>
            <a:r>
              <a:rPr lang="en" sz="1000" dirty="0">
                <a:solidFill>
                  <a:schemeClr val="dk1"/>
                </a:solidFill>
                <a:latin typeface="DM Sans"/>
                <a:ea typeface="DM Sans"/>
                <a:cs typeface="DM Sans"/>
                <a:sym typeface="DM Sans"/>
              </a:rPr>
              <a:t>Reduce patient financial burden and improve access to therapy</a:t>
            </a:r>
            <a:endParaRPr sz="1000" dirty="0">
              <a:solidFill>
                <a:schemeClr val="dk1"/>
              </a:solidFill>
              <a:latin typeface="DM Sans"/>
              <a:ea typeface="DM Sans"/>
              <a:cs typeface="DM Sans"/>
              <a:sym typeface="DM Sans"/>
            </a:endParaRPr>
          </a:p>
          <a:p>
            <a:pPr marL="274320" lvl="0" indent="-292100" algn="l" rtl="0">
              <a:lnSpc>
                <a:spcPct val="100000"/>
              </a:lnSpc>
              <a:spcBef>
                <a:spcPts val="600"/>
              </a:spcBef>
              <a:spcAft>
                <a:spcPts val="300"/>
              </a:spcAft>
              <a:buClr>
                <a:schemeClr val="dk1"/>
              </a:buClr>
              <a:buSzPts val="1000"/>
              <a:buFont typeface="DM Sans"/>
              <a:buChar char="●"/>
            </a:pPr>
            <a:r>
              <a:rPr lang="en" sz="1000" dirty="0">
                <a:solidFill>
                  <a:schemeClr val="dk1"/>
                </a:solidFill>
                <a:latin typeface="DM Sans"/>
                <a:ea typeface="DM Sans"/>
                <a:cs typeface="DM Sans"/>
                <a:sym typeface="DM Sans"/>
              </a:rPr>
              <a:t>Identify and execute high-impact interventions to lower total cost of care</a:t>
            </a:r>
            <a:endParaRPr sz="1000" dirty="0">
              <a:solidFill>
                <a:schemeClr val="dk1"/>
              </a:solidFill>
              <a:latin typeface="DM Sans"/>
              <a:ea typeface="DM Sans"/>
              <a:cs typeface="DM Sans"/>
              <a:sym typeface="DM Sans"/>
            </a:endParaRPr>
          </a:p>
        </p:txBody>
      </p:sp>
      <p:sp>
        <p:nvSpPr>
          <p:cNvPr id="538" name="Google Shape;538;p109"/>
          <p:cNvSpPr txBox="1"/>
          <p:nvPr/>
        </p:nvSpPr>
        <p:spPr>
          <a:xfrm>
            <a:off x="5971744" y="3145762"/>
            <a:ext cx="2576700" cy="17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147"/>
              </a:spcAft>
              <a:buNone/>
            </a:pPr>
            <a:r>
              <a:rPr lang="en" sz="1047" b="1" dirty="0">
                <a:solidFill>
                  <a:schemeClr val="dk1"/>
                </a:solidFill>
                <a:latin typeface="DM Sans"/>
                <a:ea typeface="DM Sans"/>
                <a:cs typeface="DM Sans"/>
                <a:sym typeface="DM Sans"/>
              </a:rPr>
              <a:t>Patient identification &amp; enrollment</a:t>
            </a:r>
            <a:endParaRPr sz="1200" b="1" dirty="0">
              <a:solidFill>
                <a:schemeClr val="dk1"/>
              </a:solidFill>
            </a:endParaRPr>
          </a:p>
        </p:txBody>
      </p:sp>
      <p:sp>
        <p:nvSpPr>
          <p:cNvPr id="539" name="Google Shape;539;p109"/>
          <p:cNvSpPr txBox="1"/>
          <p:nvPr/>
        </p:nvSpPr>
        <p:spPr>
          <a:xfrm>
            <a:off x="5974469" y="3267563"/>
            <a:ext cx="2688600" cy="877200"/>
          </a:xfrm>
          <a:prstGeom prst="rect">
            <a:avLst/>
          </a:prstGeom>
          <a:noFill/>
          <a:ln>
            <a:noFill/>
          </a:ln>
        </p:spPr>
        <p:txBody>
          <a:bodyPr spcFirstLastPara="1" wrap="square" lIns="91425" tIns="91425" rIns="91425" bIns="91425" anchor="t" anchorCtr="0">
            <a:spAutoFit/>
          </a:bodyPr>
          <a:lstStyle/>
          <a:p>
            <a:pPr marL="274320" lvl="0" indent="-292100" algn="l" rtl="0">
              <a:lnSpc>
                <a:spcPct val="100000"/>
              </a:lnSpc>
              <a:spcBef>
                <a:spcPts val="600"/>
              </a:spcBef>
              <a:spcAft>
                <a:spcPts val="0"/>
              </a:spcAft>
              <a:buClr>
                <a:schemeClr val="dk1"/>
              </a:buClr>
              <a:buSzPts val="1000"/>
              <a:buFont typeface="DM Sans"/>
              <a:buChar char="●"/>
            </a:pPr>
            <a:r>
              <a:rPr lang="en" sz="1000" dirty="0">
                <a:solidFill>
                  <a:schemeClr val="dk1"/>
                </a:solidFill>
                <a:latin typeface="DM Sans"/>
                <a:ea typeface="DM Sans"/>
                <a:cs typeface="DM Sans"/>
                <a:sym typeface="DM Sans"/>
              </a:rPr>
              <a:t>Identify eligible patients and support enrollment</a:t>
            </a:r>
            <a:endParaRPr sz="1000" dirty="0">
              <a:solidFill>
                <a:schemeClr val="dk1"/>
              </a:solidFill>
              <a:latin typeface="DM Sans"/>
              <a:ea typeface="DM Sans"/>
              <a:cs typeface="DM Sans"/>
              <a:sym typeface="DM Sans"/>
            </a:endParaRPr>
          </a:p>
          <a:p>
            <a:pPr marL="274320" lvl="0" indent="-292100" algn="l" rtl="0">
              <a:lnSpc>
                <a:spcPct val="100000"/>
              </a:lnSpc>
              <a:spcBef>
                <a:spcPts val="600"/>
              </a:spcBef>
              <a:spcAft>
                <a:spcPts val="300"/>
              </a:spcAft>
              <a:buClr>
                <a:schemeClr val="dk1"/>
              </a:buClr>
              <a:buSzPts val="1000"/>
              <a:buFont typeface="DM Sans"/>
              <a:buChar char="●"/>
            </a:pPr>
            <a:r>
              <a:rPr lang="en" sz="1000" dirty="0">
                <a:solidFill>
                  <a:schemeClr val="dk1"/>
                </a:solidFill>
                <a:latin typeface="DM Sans"/>
                <a:ea typeface="DM Sans"/>
                <a:cs typeface="DM Sans"/>
                <a:sym typeface="DM Sans"/>
              </a:rPr>
              <a:t>Design workflows and support practice teams</a:t>
            </a:r>
            <a:endParaRPr sz="1000" dirty="0">
              <a:solidFill>
                <a:schemeClr val="dk1"/>
              </a:solidFill>
              <a:latin typeface="DM Sans"/>
              <a:ea typeface="DM Sans"/>
              <a:cs typeface="DM Sans"/>
              <a:sym typeface="DM Sans"/>
            </a:endParaRPr>
          </a:p>
        </p:txBody>
      </p:sp>
      <p:sp>
        <p:nvSpPr>
          <p:cNvPr id="540" name="Google Shape;540;p109"/>
          <p:cNvSpPr/>
          <p:nvPr/>
        </p:nvSpPr>
        <p:spPr>
          <a:xfrm>
            <a:off x="5893325" y="1247399"/>
            <a:ext cx="2850900" cy="448200"/>
          </a:xfrm>
          <a:prstGeom prst="round2SameRect">
            <a:avLst>
              <a:gd name="adj1" fmla="val 27936"/>
              <a:gd name="adj2" fmla="val 0"/>
            </a:avLst>
          </a:prstGeom>
          <a:solidFill>
            <a:schemeClr val="lt2"/>
          </a:solidFill>
          <a:ln>
            <a:noFill/>
          </a:ln>
          <a:effectLst>
            <a:outerShdw blurRad="91718" dist="30573" dir="5400000" algn="bl" rotWithShape="0">
              <a:schemeClr val="accent5">
                <a:alpha val="30000"/>
              </a:schemeClr>
            </a:outerShdw>
          </a:effectLst>
        </p:spPr>
        <p:txBody>
          <a:bodyPr spcFirstLastPara="1" wrap="square" lIns="146700" tIns="146700" rIns="146700" bIns="146700" anchor="ctr" anchorCtr="0">
            <a:noAutofit/>
          </a:bodyPr>
          <a:lstStyle/>
          <a:p>
            <a:pPr marL="0" lvl="0" indent="0" algn="ctr" rtl="0">
              <a:spcBef>
                <a:spcPts val="0"/>
              </a:spcBef>
              <a:spcAft>
                <a:spcPts val="0"/>
              </a:spcAft>
              <a:buNone/>
            </a:pPr>
            <a:r>
              <a:rPr lang="en" sz="1525" b="1">
                <a:solidFill>
                  <a:schemeClr val="dk1"/>
                </a:solidFill>
                <a:latin typeface="DM Sans"/>
                <a:ea typeface="DM Sans"/>
                <a:cs typeface="DM Sans"/>
                <a:sym typeface="DM Sans"/>
              </a:rPr>
              <a:t>Optional Programs</a:t>
            </a:r>
            <a:endParaRPr sz="1525" b="1">
              <a:solidFill>
                <a:schemeClr val="dk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110" title="Screenshot 2026-04-16 at 3.57.39 PM.png"/>
          <p:cNvPicPr preferRelativeResize="0"/>
          <p:nvPr/>
        </p:nvPicPr>
        <p:blipFill>
          <a:blip r:embed="rId3">
            <a:alphaModFix/>
          </a:blip>
          <a:stretch>
            <a:fillRect/>
          </a:stretch>
        </p:blipFill>
        <p:spPr>
          <a:xfrm>
            <a:off x="111725" y="2244176"/>
            <a:ext cx="4621392" cy="2480125"/>
          </a:xfrm>
          <a:prstGeom prst="rect">
            <a:avLst/>
          </a:prstGeom>
          <a:noFill/>
          <a:ln>
            <a:noFill/>
          </a:ln>
        </p:spPr>
      </p:pic>
      <p:sp>
        <p:nvSpPr>
          <p:cNvPr id="546" name="Google Shape;546;p110"/>
          <p:cNvSpPr/>
          <p:nvPr/>
        </p:nvSpPr>
        <p:spPr>
          <a:xfrm>
            <a:off x="350150" y="1053875"/>
            <a:ext cx="8457300" cy="831300"/>
          </a:xfrm>
          <a:prstGeom prst="roundRect">
            <a:avLst>
              <a:gd name="adj" fmla="val 8972"/>
            </a:avLst>
          </a:prstGeom>
          <a:solidFill>
            <a:srgbClr val="FFFFFF"/>
          </a:solidFill>
          <a:ln>
            <a:noFill/>
          </a:ln>
        </p:spPr>
        <p:txBody>
          <a:bodyPr spcFirstLastPara="1" wrap="square" lIns="91425" tIns="54850" rIns="91425" bIns="91425" anchor="t" anchorCtr="0">
            <a:noAutofit/>
          </a:bodyPr>
          <a:lstStyle/>
          <a:p>
            <a:pPr marL="0" lvl="0" indent="0" algn="ctr" rtl="0">
              <a:spcBef>
                <a:spcPts val="0"/>
              </a:spcBef>
              <a:spcAft>
                <a:spcPts val="0"/>
              </a:spcAft>
              <a:buNone/>
            </a:pPr>
            <a:r>
              <a:rPr lang="en" sz="1000" b="1">
                <a:solidFill>
                  <a:srgbClr val="471132"/>
                </a:solidFill>
                <a:latin typeface="DM Sans"/>
                <a:ea typeface="DM Sans"/>
                <a:cs typeface="DM Sans"/>
                <a:sym typeface="DM Sans"/>
              </a:rPr>
              <a:t>In  most active markets, Thyme Care supports patients across multiple major payers</a:t>
            </a:r>
            <a:endParaRPr sz="1000"/>
          </a:p>
        </p:txBody>
      </p:sp>
      <p:sp>
        <p:nvSpPr>
          <p:cNvPr id="547" name="Google Shape;547;p110"/>
          <p:cNvSpPr txBox="1"/>
          <p:nvPr/>
        </p:nvSpPr>
        <p:spPr>
          <a:xfrm>
            <a:off x="1165238" y="1331125"/>
            <a:ext cx="931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latin typeface="Petrona Medium"/>
                <a:ea typeface="Petrona Medium"/>
                <a:cs typeface="Petrona Medium"/>
                <a:sym typeface="Petrona Medium"/>
              </a:rPr>
              <a:t>33</a:t>
            </a:r>
            <a:endParaRPr sz="2700">
              <a:solidFill>
                <a:srgbClr val="471132"/>
              </a:solidFill>
              <a:latin typeface="Petrona Medium"/>
              <a:ea typeface="Petrona Medium"/>
              <a:cs typeface="Petrona Medium"/>
              <a:sym typeface="Petrona Medium"/>
            </a:endParaRPr>
          </a:p>
        </p:txBody>
      </p:sp>
      <p:sp>
        <p:nvSpPr>
          <p:cNvPr id="548" name="Google Shape;548;p110"/>
          <p:cNvSpPr txBox="1"/>
          <p:nvPr/>
        </p:nvSpPr>
        <p:spPr>
          <a:xfrm>
            <a:off x="1677388" y="1423538"/>
            <a:ext cx="1221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750">
                <a:solidFill>
                  <a:srgbClr val="471132"/>
                </a:solidFill>
                <a:latin typeface="DM Sans Medium"/>
                <a:ea typeface="DM Sans Medium"/>
                <a:cs typeface="DM Sans Medium"/>
                <a:sym typeface="DM Sans Medium"/>
              </a:rPr>
              <a:t>States with live payer contracts</a:t>
            </a:r>
            <a:endParaRPr sz="750">
              <a:solidFill>
                <a:srgbClr val="471132"/>
              </a:solidFill>
              <a:latin typeface="DM Sans Medium"/>
              <a:ea typeface="DM Sans Medium"/>
              <a:cs typeface="DM Sans Medium"/>
              <a:sym typeface="DM Sans Medium"/>
            </a:endParaRPr>
          </a:p>
        </p:txBody>
      </p:sp>
      <p:sp>
        <p:nvSpPr>
          <p:cNvPr id="549" name="Google Shape;549;p110"/>
          <p:cNvSpPr txBox="1"/>
          <p:nvPr/>
        </p:nvSpPr>
        <p:spPr>
          <a:xfrm>
            <a:off x="3204375" y="1331150"/>
            <a:ext cx="1221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471132"/>
                </a:solidFill>
                <a:latin typeface="Petrona Medium"/>
                <a:ea typeface="Petrona Medium"/>
                <a:cs typeface="Petrona Medium"/>
                <a:sym typeface="Petrona Medium"/>
              </a:rPr>
              <a:t>~100k</a:t>
            </a:r>
            <a:endParaRPr sz="2700">
              <a:solidFill>
                <a:srgbClr val="471132"/>
              </a:solidFill>
              <a:latin typeface="Petrona Medium"/>
              <a:ea typeface="Petrona Medium"/>
              <a:cs typeface="Petrona Medium"/>
              <a:sym typeface="Petrona Medium"/>
            </a:endParaRPr>
          </a:p>
        </p:txBody>
      </p:sp>
      <p:sp>
        <p:nvSpPr>
          <p:cNvPr id="550" name="Google Shape;550;p110"/>
          <p:cNvSpPr txBox="1"/>
          <p:nvPr/>
        </p:nvSpPr>
        <p:spPr>
          <a:xfrm>
            <a:off x="4299613" y="1423538"/>
            <a:ext cx="1458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750">
                <a:solidFill>
                  <a:srgbClr val="471132"/>
                </a:solidFill>
                <a:latin typeface="DM Sans Medium"/>
                <a:ea typeface="DM Sans Medium"/>
                <a:cs typeface="DM Sans Medium"/>
                <a:sym typeface="DM Sans Medium"/>
              </a:rPr>
              <a:t>Members attributed to our payers</a:t>
            </a:r>
            <a:endParaRPr sz="750" baseline="30000">
              <a:solidFill>
                <a:srgbClr val="471132"/>
              </a:solidFill>
              <a:latin typeface="DM Sans Medium"/>
              <a:ea typeface="DM Sans Medium"/>
              <a:cs typeface="DM Sans Medium"/>
              <a:sym typeface="DM Sans Medium"/>
            </a:endParaRPr>
          </a:p>
        </p:txBody>
      </p:sp>
      <p:sp>
        <p:nvSpPr>
          <p:cNvPr id="551" name="Google Shape;551;p110"/>
          <p:cNvSpPr txBox="1"/>
          <p:nvPr/>
        </p:nvSpPr>
        <p:spPr>
          <a:xfrm>
            <a:off x="6032637" y="1348025"/>
            <a:ext cx="1074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471132"/>
                </a:solidFill>
                <a:latin typeface="Petrona Medium"/>
                <a:ea typeface="Petrona Medium"/>
                <a:cs typeface="Petrona Medium"/>
                <a:sym typeface="Petrona Medium"/>
              </a:rPr>
              <a:t>~700</a:t>
            </a:r>
            <a:endParaRPr sz="2700">
              <a:solidFill>
                <a:srgbClr val="471132"/>
              </a:solidFill>
              <a:latin typeface="Petrona Medium"/>
              <a:ea typeface="Petrona Medium"/>
              <a:cs typeface="Petrona Medium"/>
              <a:sym typeface="Petrona Medium"/>
            </a:endParaRPr>
          </a:p>
        </p:txBody>
      </p:sp>
      <p:sp>
        <p:nvSpPr>
          <p:cNvPr id="552" name="Google Shape;552;p110"/>
          <p:cNvSpPr txBox="1"/>
          <p:nvPr/>
        </p:nvSpPr>
        <p:spPr>
          <a:xfrm>
            <a:off x="6950062" y="1413375"/>
            <a:ext cx="1074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750">
                <a:solidFill>
                  <a:srgbClr val="471132"/>
                </a:solidFill>
                <a:latin typeface="DM Sans Medium"/>
                <a:ea typeface="DM Sans Medium"/>
                <a:cs typeface="DM Sans Medium"/>
                <a:sym typeface="DM Sans Medium"/>
              </a:rPr>
              <a:t>Practice</a:t>
            </a:r>
            <a:endParaRPr sz="750">
              <a:solidFill>
                <a:srgbClr val="471132"/>
              </a:solidFill>
              <a:latin typeface="DM Sans Medium"/>
              <a:ea typeface="DM Sans Medium"/>
              <a:cs typeface="DM Sans Medium"/>
              <a:sym typeface="DM Sans Medium"/>
            </a:endParaRPr>
          </a:p>
          <a:p>
            <a:pPr marL="0" marR="0" lvl="0" indent="0" algn="l" rtl="0">
              <a:lnSpc>
                <a:spcPct val="100000"/>
              </a:lnSpc>
              <a:spcBef>
                <a:spcPts val="0"/>
              </a:spcBef>
              <a:spcAft>
                <a:spcPts val="0"/>
              </a:spcAft>
              <a:buNone/>
            </a:pPr>
            <a:r>
              <a:rPr lang="en" sz="750">
                <a:solidFill>
                  <a:srgbClr val="471132"/>
                </a:solidFill>
                <a:latin typeface="DM Sans Medium"/>
                <a:ea typeface="DM Sans Medium"/>
                <a:cs typeface="DM Sans Medium"/>
                <a:sym typeface="DM Sans Medium"/>
              </a:rPr>
              <a:t>Locations</a:t>
            </a:r>
            <a:endParaRPr sz="750">
              <a:solidFill>
                <a:srgbClr val="471132"/>
              </a:solidFill>
              <a:latin typeface="DM Sans Medium"/>
              <a:ea typeface="DM Sans Medium"/>
              <a:cs typeface="DM Sans Medium"/>
              <a:sym typeface="DM Sans Medium"/>
            </a:endParaRPr>
          </a:p>
        </p:txBody>
      </p:sp>
      <p:cxnSp>
        <p:nvCxnSpPr>
          <p:cNvPr id="553" name="Google Shape;553;p110"/>
          <p:cNvCxnSpPr/>
          <p:nvPr/>
        </p:nvCxnSpPr>
        <p:spPr>
          <a:xfrm>
            <a:off x="359038" y="1403025"/>
            <a:ext cx="8328300" cy="0"/>
          </a:xfrm>
          <a:prstGeom prst="straightConnector1">
            <a:avLst/>
          </a:prstGeom>
          <a:noFill/>
          <a:ln w="9525" cap="flat" cmpd="sng">
            <a:solidFill>
              <a:srgbClr val="F2E7D1"/>
            </a:solidFill>
            <a:prstDash val="solid"/>
            <a:round/>
            <a:headEnd type="none" w="med" len="med"/>
            <a:tailEnd type="none" w="med" len="med"/>
          </a:ln>
        </p:spPr>
      </p:cxnSp>
      <p:sp>
        <p:nvSpPr>
          <p:cNvPr id="554" name="Google Shape;554;p110"/>
          <p:cNvSpPr txBox="1"/>
          <p:nvPr/>
        </p:nvSpPr>
        <p:spPr>
          <a:xfrm>
            <a:off x="4936175" y="2021100"/>
            <a:ext cx="3871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solidFill>
                  <a:schemeClr val="dk1"/>
                </a:solidFill>
                <a:latin typeface="DM Sans SemiBold"/>
                <a:ea typeface="DM Sans SemiBold"/>
                <a:cs typeface="DM Sans SemiBold"/>
                <a:sym typeface="DM Sans SemiBold"/>
              </a:rPr>
              <a:t>Payer Coverage in New Jersey</a:t>
            </a:r>
            <a:endParaRPr sz="1000" b="1" dirty="0">
              <a:solidFill>
                <a:schemeClr val="dk1"/>
              </a:solidFill>
              <a:latin typeface="DM Sans"/>
              <a:ea typeface="DM Sans"/>
              <a:cs typeface="DM Sans"/>
              <a:sym typeface="DM Sans"/>
            </a:endParaRPr>
          </a:p>
        </p:txBody>
      </p:sp>
      <p:sp>
        <p:nvSpPr>
          <p:cNvPr id="555" name="Google Shape;555;p110"/>
          <p:cNvSpPr txBox="1"/>
          <p:nvPr/>
        </p:nvSpPr>
        <p:spPr>
          <a:xfrm>
            <a:off x="232750" y="551699"/>
            <a:ext cx="8764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471132"/>
                </a:solidFill>
                <a:latin typeface="Petrona"/>
                <a:ea typeface="Petrona"/>
                <a:cs typeface="Petrona"/>
                <a:sym typeface="Petrona"/>
              </a:rPr>
              <a:t>Thyme Care is live across most U.S. markets </a:t>
            </a:r>
            <a:r>
              <a:rPr lang="en" sz="1700">
                <a:solidFill>
                  <a:srgbClr val="471132"/>
                </a:solidFill>
                <a:latin typeface="Petrona Medium"/>
                <a:ea typeface="Petrona Medium"/>
                <a:cs typeface="Petrona Medium"/>
                <a:sym typeface="Petrona Medium"/>
              </a:rPr>
              <a:t>with growing multi-payer coverage</a:t>
            </a:r>
            <a:endParaRPr sz="1700">
              <a:solidFill>
                <a:srgbClr val="471132"/>
              </a:solidFill>
              <a:latin typeface="Petrona Medium"/>
              <a:ea typeface="Petrona Medium"/>
              <a:cs typeface="Petrona Medium"/>
              <a:sym typeface="Petrona Medium"/>
            </a:endParaRPr>
          </a:p>
        </p:txBody>
      </p:sp>
      <p:sp>
        <p:nvSpPr>
          <p:cNvPr id="556" name="Google Shape;556;p110"/>
          <p:cNvSpPr/>
          <p:nvPr/>
        </p:nvSpPr>
        <p:spPr>
          <a:xfrm>
            <a:off x="5373425" y="2432563"/>
            <a:ext cx="2996700" cy="294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DM Sans"/>
                <a:ea typeface="DM Sans"/>
                <a:cs typeface="DM Sans"/>
                <a:sym typeface="DM Sans"/>
              </a:rPr>
              <a:t>Aetna</a:t>
            </a:r>
            <a:r>
              <a:rPr lang="en" sz="900" dirty="0">
                <a:solidFill>
                  <a:schemeClr val="dk1"/>
                </a:solidFill>
                <a:latin typeface="DM Sans"/>
                <a:ea typeface="DM Sans"/>
                <a:cs typeface="DM Sans"/>
                <a:sym typeface="DM Sans"/>
              </a:rPr>
              <a:t>: 3,485 covered lives</a:t>
            </a:r>
            <a:endParaRPr sz="900" dirty="0">
              <a:solidFill>
                <a:schemeClr val="dk1"/>
              </a:solidFill>
              <a:latin typeface="DM Sans"/>
              <a:ea typeface="DM Sans"/>
              <a:cs typeface="DM Sans"/>
              <a:sym typeface="DM Sans"/>
            </a:endParaRPr>
          </a:p>
        </p:txBody>
      </p:sp>
      <p:sp>
        <p:nvSpPr>
          <p:cNvPr id="557" name="Google Shape;557;p110"/>
          <p:cNvSpPr txBox="1"/>
          <p:nvPr/>
        </p:nvSpPr>
        <p:spPr>
          <a:xfrm>
            <a:off x="296175" y="1958300"/>
            <a:ext cx="425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DM Sans"/>
                <a:ea typeface="DM Sans"/>
                <a:cs typeface="DM Sans"/>
                <a:sym typeface="DM Sans"/>
              </a:rPr>
              <a:t>Active Markets </a:t>
            </a:r>
            <a:r>
              <a:rPr lang="en" sz="1000">
                <a:solidFill>
                  <a:schemeClr val="dk1"/>
                </a:solidFill>
                <a:latin typeface="DM Sans SemiBold"/>
                <a:ea typeface="DM Sans SemiBold"/>
                <a:cs typeface="DM Sans SemiBold"/>
                <a:sym typeface="DM Sans SemiBold"/>
              </a:rPr>
              <a:t>(April 2026)</a:t>
            </a:r>
            <a:endParaRPr sz="1200">
              <a:solidFill>
                <a:schemeClr val="dk1"/>
              </a:solidFill>
              <a:latin typeface="DM Sans SemiBold"/>
              <a:ea typeface="DM Sans SemiBold"/>
              <a:cs typeface="DM Sans SemiBold"/>
              <a:sym typeface="DM Sans SemiBold"/>
            </a:endParaRPr>
          </a:p>
        </p:txBody>
      </p:sp>
      <p:sp>
        <p:nvSpPr>
          <p:cNvPr id="558" name="Google Shape;558;p110"/>
          <p:cNvSpPr txBox="1"/>
          <p:nvPr/>
        </p:nvSpPr>
        <p:spPr>
          <a:xfrm>
            <a:off x="232750" y="228600"/>
            <a:ext cx="310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DM Sans"/>
                <a:ea typeface="DM Sans"/>
                <a:cs typeface="DM Sans"/>
                <a:sym typeface="DM Sans"/>
              </a:rPr>
              <a:t>Thyme Care Payer Footprint</a:t>
            </a:r>
            <a:endParaRPr sz="900">
              <a:solidFill>
                <a:srgbClr val="75717E"/>
              </a:solidFill>
              <a:latin typeface="DM Sans"/>
              <a:ea typeface="DM Sans"/>
              <a:cs typeface="DM Sans"/>
              <a:sym typeface="DM Sans"/>
            </a:endParaRPr>
          </a:p>
        </p:txBody>
      </p:sp>
      <p:sp>
        <p:nvSpPr>
          <p:cNvPr id="559" name="Google Shape;559;p110"/>
          <p:cNvSpPr txBox="1"/>
          <p:nvPr/>
        </p:nvSpPr>
        <p:spPr>
          <a:xfrm>
            <a:off x="8374884" y="470445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sz="600">
                <a:solidFill>
                  <a:schemeClr val="dk2"/>
                </a:solidFill>
                <a:latin typeface="DM Sans"/>
                <a:ea typeface="DM Sans"/>
                <a:cs typeface="DM Sans"/>
                <a:sym typeface="DM Sans"/>
              </a:rPr>
              <a:t>9</a:t>
            </a:fld>
            <a:endParaRPr sz="600">
              <a:solidFill>
                <a:schemeClr val="dk2"/>
              </a:solidFill>
              <a:latin typeface="DM Sans"/>
              <a:ea typeface="DM Sans"/>
              <a:cs typeface="DM Sans"/>
              <a:sym typeface="DM Sans"/>
            </a:endParaRPr>
          </a:p>
        </p:txBody>
      </p:sp>
      <p:sp>
        <p:nvSpPr>
          <p:cNvPr id="560" name="Google Shape;560;p110"/>
          <p:cNvSpPr txBox="1"/>
          <p:nvPr/>
        </p:nvSpPr>
        <p:spPr>
          <a:xfrm>
            <a:off x="296175" y="4497200"/>
            <a:ext cx="3298500" cy="250200"/>
          </a:xfrm>
          <a:prstGeom prst="rect">
            <a:avLst/>
          </a:prstGeom>
          <a:noFill/>
          <a:ln>
            <a:noFill/>
          </a:ln>
        </p:spPr>
        <p:txBody>
          <a:bodyPr spcFirstLastPara="1" wrap="square" lIns="9125" tIns="9125" rIns="9125" bIns="9125" anchor="ctr" anchorCtr="0">
            <a:noAutofit/>
          </a:bodyPr>
          <a:lstStyle/>
          <a:p>
            <a:pPr marL="0" lvl="0" indent="0" algn="l" rtl="0">
              <a:spcBef>
                <a:spcPts val="0"/>
              </a:spcBef>
              <a:spcAft>
                <a:spcPts val="0"/>
              </a:spcAft>
              <a:buNone/>
            </a:pPr>
            <a:r>
              <a:rPr lang="en" sz="700">
                <a:latin typeface="DM Sans Light"/>
                <a:ea typeface="DM Sans Light"/>
                <a:cs typeface="DM Sans Light"/>
                <a:sym typeface="DM Sans Light"/>
              </a:rPr>
              <a:t>Coverage includes at least one active payer</a:t>
            </a:r>
            <a:endParaRPr sz="700">
              <a:latin typeface="DM Sans Light"/>
              <a:ea typeface="DM Sans Light"/>
              <a:cs typeface="DM Sans Light"/>
              <a:sym typeface="DM Sans Light"/>
            </a:endParaRPr>
          </a:p>
        </p:txBody>
      </p:sp>
      <p:sp>
        <p:nvSpPr>
          <p:cNvPr id="564" name="Google Shape;564;p110"/>
          <p:cNvSpPr/>
          <p:nvPr/>
        </p:nvSpPr>
        <p:spPr>
          <a:xfrm>
            <a:off x="226650" y="4593050"/>
            <a:ext cx="52200" cy="58500"/>
          </a:xfrm>
          <a:prstGeom prst="star10">
            <a:avLst>
              <a:gd name="adj" fmla="val 42533"/>
              <a:gd name="hf" fmla="val 105146"/>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5" name="Google Shape;565;p110"/>
          <p:cNvSpPr/>
          <p:nvPr/>
        </p:nvSpPr>
        <p:spPr>
          <a:xfrm>
            <a:off x="5373425" y="2928100"/>
            <a:ext cx="2996700" cy="294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DM Sans"/>
                <a:ea typeface="DM Sans"/>
                <a:cs typeface="DM Sans"/>
                <a:sym typeface="DM Sans"/>
              </a:rPr>
              <a:t>Humana:</a:t>
            </a:r>
            <a:r>
              <a:rPr lang="en" sz="900" dirty="0">
                <a:solidFill>
                  <a:schemeClr val="dk1"/>
                </a:solidFill>
                <a:latin typeface="DM Sans"/>
                <a:ea typeface="DM Sans"/>
                <a:cs typeface="DM Sans"/>
                <a:sym typeface="DM Sans"/>
              </a:rPr>
              <a:t> 865 Covered lives                     </a:t>
            </a:r>
            <a:endParaRPr sz="900" dirty="0">
              <a:solidFill>
                <a:schemeClr val="dk1"/>
              </a:solidFill>
              <a:latin typeface="DM Sans"/>
              <a:ea typeface="DM Sans"/>
              <a:cs typeface="DM Sans"/>
              <a:sym typeface="DM Sans"/>
            </a:endParaRPr>
          </a:p>
        </p:txBody>
      </p:sp>
      <p:sp>
        <p:nvSpPr>
          <p:cNvPr id="5" name="Google Shape;556;p110">
            <a:extLst>
              <a:ext uri="{FF2B5EF4-FFF2-40B4-BE49-F238E27FC236}">
                <a16:creationId xmlns:a16="http://schemas.microsoft.com/office/drawing/2014/main" id="{988D956E-FD22-4736-C7DA-00E20C5123E6}"/>
              </a:ext>
            </a:extLst>
          </p:cNvPr>
          <p:cNvSpPr/>
          <p:nvPr/>
        </p:nvSpPr>
        <p:spPr>
          <a:xfrm>
            <a:off x="5373425" y="3380014"/>
            <a:ext cx="2996700" cy="294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DM Sans"/>
                <a:ea typeface="DM Sans"/>
                <a:cs typeface="DM Sans"/>
                <a:sym typeface="DM Sans"/>
              </a:rPr>
              <a:t>Oak Street</a:t>
            </a:r>
            <a:r>
              <a:rPr lang="en" sz="900" dirty="0">
                <a:solidFill>
                  <a:schemeClr val="dk1"/>
                </a:solidFill>
                <a:latin typeface="DM Sans"/>
                <a:ea typeface="DM Sans"/>
                <a:cs typeface="DM Sans"/>
                <a:sym typeface="DM Sans"/>
              </a:rPr>
              <a:t>: 12 covered lives</a:t>
            </a:r>
            <a:endParaRPr sz="900" dirty="0">
              <a:solidFill>
                <a:schemeClr val="dk1"/>
              </a:solidFill>
              <a:latin typeface="DM Sans"/>
              <a:ea typeface="DM Sans"/>
              <a:cs typeface="DM Sans"/>
              <a:sym typeface="DM Sans"/>
            </a:endParaRPr>
          </a:p>
        </p:txBody>
      </p:sp>
      <p:sp>
        <p:nvSpPr>
          <p:cNvPr id="6" name="Google Shape;556;p110">
            <a:extLst>
              <a:ext uri="{FF2B5EF4-FFF2-40B4-BE49-F238E27FC236}">
                <a16:creationId xmlns:a16="http://schemas.microsoft.com/office/drawing/2014/main" id="{73F2F621-1019-C96F-8ACC-0E78069502B3}"/>
              </a:ext>
            </a:extLst>
          </p:cNvPr>
          <p:cNvSpPr/>
          <p:nvPr/>
        </p:nvSpPr>
        <p:spPr>
          <a:xfrm>
            <a:off x="5373425" y="3856918"/>
            <a:ext cx="2996700" cy="294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DM Sans"/>
                <a:ea typeface="DM Sans"/>
                <a:cs typeface="DM Sans"/>
                <a:sym typeface="DM Sans"/>
              </a:rPr>
              <a:t>Clover</a:t>
            </a:r>
            <a:r>
              <a:rPr lang="en" sz="900" dirty="0">
                <a:solidFill>
                  <a:schemeClr val="dk1"/>
                </a:solidFill>
                <a:latin typeface="DM Sans"/>
                <a:ea typeface="DM Sans"/>
                <a:cs typeface="DM Sans"/>
                <a:sym typeface="DM Sans"/>
              </a:rPr>
              <a:t>: 2,850 covered lives</a:t>
            </a:r>
            <a:endParaRPr sz="900" dirty="0">
              <a:solidFill>
                <a:schemeClr val="dk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EC6555"/>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FF5A4D"/>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EC6555"/>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FF5A4D"/>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EC6555"/>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C_General">
  <a:themeElements>
    <a:clrScheme name="Simple Light">
      <a:dk1>
        <a:srgbClr val="471132"/>
      </a:dk1>
      <a:lt1>
        <a:srgbClr val="FBF8F1"/>
      </a:lt1>
      <a:dk2>
        <a:srgbClr val="803663"/>
      </a:dk2>
      <a:lt2>
        <a:srgbClr val="F2E7D1"/>
      </a:lt2>
      <a:accent1>
        <a:srgbClr val="EC6555"/>
      </a:accent1>
      <a:accent2>
        <a:srgbClr val="116978"/>
      </a:accent2>
      <a:accent3>
        <a:srgbClr val="313F71"/>
      </a:accent3>
      <a:accent4>
        <a:srgbClr val="534E5E"/>
      </a:accent4>
      <a:accent5>
        <a:srgbClr val="75717E"/>
      </a:accent5>
      <a:accent6>
        <a:srgbClr val="FFFFFF"/>
      </a:accent6>
      <a:hlink>
        <a:srgbClr val="116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7161</TotalTime>
  <Words>1503</Words>
  <Application>Microsoft Office PowerPoint</Application>
  <PresentationFormat>On-screen Show (16:9)</PresentationFormat>
  <Paragraphs>182</Paragraphs>
  <Slides>13</Slides>
  <Notes>13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13</vt:i4>
      </vt:variant>
    </vt:vector>
  </HeadingPairs>
  <TitlesOfParts>
    <vt:vector size="30" baseType="lpstr">
      <vt:lpstr>DM Sans SemiBold</vt:lpstr>
      <vt:lpstr>Merriweather Sans ExtraBold</vt:lpstr>
      <vt:lpstr>Calibri</vt:lpstr>
      <vt:lpstr>Petrona Medium</vt:lpstr>
      <vt:lpstr>Karla ExtraBold</vt:lpstr>
      <vt:lpstr>DM Sans Light</vt:lpstr>
      <vt:lpstr>Arial</vt:lpstr>
      <vt:lpstr>DM Sans</vt:lpstr>
      <vt:lpstr>Roboto</vt:lpstr>
      <vt:lpstr>Petrona</vt:lpstr>
      <vt:lpstr>DM Sans Medium</vt:lpstr>
      <vt:lpstr>TC_General</vt:lpstr>
      <vt:lpstr>TC_General</vt:lpstr>
      <vt:lpstr>TC_General</vt:lpstr>
      <vt:lpstr>TC_General</vt:lpstr>
      <vt:lpstr>TC_General</vt:lpstr>
      <vt:lpstr>TC_General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Denise Johnstone</dc:creator>
  <cp:lastModifiedBy>Denise Johnstone</cp:lastModifiedBy>
  <cp:revision>8</cp:revision>
  <cp:lastPrinted>2026-05-22T20:03:15Z</cp:lastPrinted>
  <dcterms:modified xsi:type="dcterms:W3CDTF">2026-06-22T17:52:28Z</dcterms:modified>
</cp:coreProperties>
</file>