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279" r:id="rId4"/>
    <p:sldId id="280" r:id="rId5"/>
    <p:sldId id="291" r:id="rId6"/>
    <p:sldId id="281" r:id="rId7"/>
    <p:sldId id="262" r:id="rId8"/>
    <p:sldId id="292" r:id="rId9"/>
    <p:sldId id="263" r:id="rId10"/>
    <p:sldId id="272" r:id="rId11"/>
    <p:sldId id="267" r:id="rId12"/>
    <p:sldId id="282" r:id="rId13"/>
    <p:sldId id="274" r:id="rId14"/>
    <p:sldId id="265" r:id="rId15"/>
    <p:sldId id="285" r:id="rId16"/>
    <p:sldId id="283" r:id="rId17"/>
    <p:sldId id="284" r:id="rId18"/>
    <p:sldId id="264" r:id="rId19"/>
    <p:sldId id="286" r:id="rId20"/>
    <p:sldId id="287" r:id="rId21"/>
    <p:sldId id="288" r:id="rId22"/>
    <p:sldId id="289" r:id="rId23"/>
    <p:sldId id="290" r:id="rId24"/>
    <p:sldId id="269" r:id="rId25"/>
    <p:sldId id="273" r:id="rId26"/>
    <p:sldId id="266" r:id="rId27"/>
    <p:sldId id="275" r:id="rId28"/>
    <p:sldId id="276" r:id="rId29"/>
    <p:sldId id="277" r:id="rId30"/>
    <p:sldId id="278" r:id="rId31"/>
    <p:sldId id="293"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7238"/>
    <a:srgbClr val="00448A"/>
    <a:srgbClr val="F3F3F3"/>
    <a:srgbClr val="003657"/>
    <a:srgbClr val="F06F6A"/>
    <a:srgbClr val="67ACD6"/>
    <a:srgbClr val="FFFFFF"/>
    <a:srgbClr val="043855"/>
    <a:srgbClr val="082943"/>
    <a:srgbClr val="0928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73"/>
    <p:restoredTop sz="95728"/>
  </p:normalViewPr>
  <p:slideViewPr>
    <p:cSldViewPr snapToGrid="0" snapToObjects="1">
      <p:cViewPr>
        <p:scale>
          <a:sx n="78" d="100"/>
          <a:sy n="78" d="100"/>
        </p:scale>
        <p:origin x="832" y="11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56C954-E00F-6A40-A5C7-3A247451B527}" type="datetimeFigureOut">
              <a:rPr lang="en-US" smtClean="0"/>
              <a:t>3/19/25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4EF234-0E0C-C747-9D46-1AE85210722F}" type="slidenum">
              <a:rPr lang="en-US" smtClean="0"/>
              <a:t>‹#›</a:t>
            </a:fld>
            <a:endParaRPr lang="en-US" dirty="0"/>
          </a:p>
        </p:txBody>
      </p:sp>
    </p:spTree>
    <p:extLst>
      <p:ext uri="{BB962C8B-B14F-4D97-AF65-F5344CB8AC3E}">
        <p14:creationId xmlns:p14="http://schemas.microsoft.com/office/powerpoint/2010/main" val="462871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552CD-6C7E-AF4C-9B40-EDD2BDF2EF04}" type="datetimeFigureOut">
              <a:rPr lang="en-US" smtClean="0"/>
              <a:t>3/19/25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7BFC3F-95A4-2740-95F7-495A79DF067A}" type="slidenum">
              <a:rPr lang="en-US" smtClean="0"/>
              <a:t>‹#›</a:t>
            </a:fld>
            <a:endParaRPr lang="en-US" dirty="0"/>
          </a:p>
        </p:txBody>
      </p:sp>
    </p:spTree>
    <p:extLst>
      <p:ext uri="{BB962C8B-B14F-4D97-AF65-F5344CB8AC3E}">
        <p14:creationId xmlns:p14="http://schemas.microsoft.com/office/powerpoint/2010/main" val="2673474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90c14b07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a90c14b07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www.aafp.org</a:t>
            </a:r>
            <a:r>
              <a:rPr lang="en-US" dirty="0"/>
              <a:t>/family-physician/practice-and-career/getting-paid/coding/G0136-sdoh-assessment.html</a:t>
            </a:r>
          </a:p>
        </p:txBody>
      </p:sp>
      <p:sp>
        <p:nvSpPr>
          <p:cNvPr id="4" name="Slide Number Placeholder 3"/>
          <p:cNvSpPr>
            <a:spLocks noGrp="1"/>
          </p:cNvSpPr>
          <p:nvPr>
            <p:ph type="sldNum" sz="quarter" idx="5"/>
          </p:nvPr>
        </p:nvSpPr>
        <p:spPr/>
        <p:txBody>
          <a:bodyPr/>
          <a:lstStyle/>
          <a:p>
            <a:fld id="{997BFC3F-95A4-2740-95F7-495A79DF067A}" type="slidenum">
              <a:rPr lang="en-US" smtClean="0"/>
              <a:t>12</a:t>
            </a:fld>
            <a:endParaRPr lang="en-US" dirty="0"/>
          </a:p>
        </p:txBody>
      </p:sp>
    </p:spTree>
    <p:extLst>
      <p:ext uri="{BB962C8B-B14F-4D97-AF65-F5344CB8AC3E}">
        <p14:creationId xmlns:p14="http://schemas.microsoft.com/office/powerpoint/2010/main" val="267265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www.cms.gov</a:t>
            </a:r>
            <a:r>
              <a:rPr lang="en-US" dirty="0"/>
              <a:t>/files/document/mln9201074-health-equity-services-2024-physician-fee-schedule-final-rule.pdf-0</a:t>
            </a:r>
          </a:p>
        </p:txBody>
      </p:sp>
      <p:sp>
        <p:nvSpPr>
          <p:cNvPr id="4" name="Slide Number Placeholder 3"/>
          <p:cNvSpPr>
            <a:spLocks noGrp="1"/>
          </p:cNvSpPr>
          <p:nvPr>
            <p:ph type="sldNum" sz="quarter" idx="5"/>
          </p:nvPr>
        </p:nvSpPr>
        <p:spPr/>
        <p:txBody>
          <a:bodyPr/>
          <a:lstStyle/>
          <a:p>
            <a:fld id="{997BFC3F-95A4-2740-95F7-495A79DF067A}" type="slidenum">
              <a:rPr lang="en-US" smtClean="0"/>
              <a:t>15</a:t>
            </a:fld>
            <a:endParaRPr lang="en-US" dirty="0"/>
          </a:p>
        </p:txBody>
      </p:sp>
    </p:spTree>
    <p:extLst>
      <p:ext uri="{BB962C8B-B14F-4D97-AF65-F5344CB8AC3E}">
        <p14:creationId xmlns:p14="http://schemas.microsoft.com/office/powerpoint/2010/main" val="96371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BFC3F-95A4-2740-95F7-495A79DF067A}" type="slidenum">
              <a:rPr lang="en-US" smtClean="0"/>
              <a:t>19</a:t>
            </a:fld>
            <a:endParaRPr lang="en-US" dirty="0"/>
          </a:p>
        </p:txBody>
      </p:sp>
    </p:spTree>
    <p:extLst>
      <p:ext uri="{BB962C8B-B14F-4D97-AF65-F5344CB8AC3E}">
        <p14:creationId xmlns:p14="http://schemas.microsoft.com/office/powerpoint/2010/main" val="4128606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www.cms.gov</a:t>
            </a:r>
            <a:r>
              <a:rPr lang="en-US" dirty="0"/>
              <a:t>/files/document/mln9201074-health-equity-services-2024-physician-fee-schedule-final-rule.pdf-0</a:t>
            </a:r>
          </a:p>
        </p:txBody>
      </p:sp>
      <p:sp>
        <p:nvSpPr>
          <p:cNvPr id="4" name="Slide Number Placeholder 3"/>
          <p:cNvSpPr>
            <a:spLocks noGrp="1"/>
          </p:cNvSpPr>
          <p:nvPr>
            <p:ph type="sldNum" sz="quarter" idx="5"/>
          </p:nvPr>
        </p:nvSpPr>
        <p:spPr/>
        <p:txBody>
          <a:bodyPr/>
          <a:lstStyle/>
          <a:p>
            <a:fld id="{997BFC3F-95A4-2740-95F7-495A79DF067A}" type="slidenum">
              <a:rPr lang="en-US" smtClean="0"/>
              <a:t>20</a:t>
            </a:fld>
            <a:endParaRPr lang="en-US" dirty="0"/>
          </a:p>
        </p:txBody>
      </p:sp>
    </p:spTree>
    <p:extLst>
      <p:ext uri="{BB962C8B-B14F-4D97-AF65-F5344CB8AC3E}">
        <p14:creationId xmlns:p14="http://schemas.microsoft.com/office/powerpoint/2010/main" val="3861964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www.aafp.org</a:t>
            </a:r>
            <a:r>
              <a:rPr lang="en-US" dirty="0"/>
              <a:t>/pubs/fpm/issues/2018/0500/p7.html</a:t>
            </a:r>
          </a:p>
        </p:txBody>
      </p:sp>
      <p:sp>
        <p:nvSpPr>
          <p:cNvPr id="4" name="Slide Number Placeholder 3"/>
          <p:cNvSpPr>
            <a:spLocks noGrp="1"/>
          </p:cNvSpPr>
          <p:nvPr>
            <p:ph type="sldNum" sz="quarter" idx="5"/>
          </p:nvPr>
        </p:nvSpPr>
        <p:spPr/>
        <p:txBody>
          <a:bodyPr/>
          <a:lstStyle/>
          <a:p>
            <a:fld id="{997BFC3F-95A4-2740-95F7-495A79DF067A}" type="slidenum">
              <a:rPr lang="en-US" smtClean="0"/>
              <a:t>27</a:t>
            </a:fld>
            <a:endParaRPr lang="en-US" dirty="0"/>
          </a:p>
        </p:txBody>
      </p:sp>
    </p:spTree>
    <p:extLst>
      <p:ext uri="{BB962C8B-B14F-4D97-AF65-F5344CB8AC3E}">
        <p14:creationId xmlns:p14="http://schemas.microsoft.com/office/powerpoint/2010/main" val="1035817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www.aafp.org</a:t>
            </a:r>
            <a:r>
              <a:rPr lang="en-US" dirty="0"/>
              <a:t>/pubs/fpm/issues/2018/0500/p7.html</a:t>
            </a:r>
          </a:p>
        </p:txBody>
      </p:sp>
      <p:sp>
        <p:nvSpPr>
          <p:cNvPr id="4" name="Slide Number Placeholder 3"/>
          <p:cNvSpPr>
            <a:spLocks noGrp="1"/>
          </p:cNvSpPr>
          <p:nvPr>
            <p:ph type="sldNum" sz="quarter" idx="5"/>
          </p:nvPr>
        </p:nvSpPr>
        <p:spPr/>
        <p:txBody>
          <a:bodyPr/>
          <a:lstStyle/>
          <a:p>
            <a:fld id="{997BFC3F-95A4-2740-95F7-495A79DF067A}" type="slidenum">
              <a:rPr lang="en-US" smtClean="0"/>
              <a:t>28</a:t>
            </a:fld>
            <a:endParaRPr lang="en-US" dirty="0"/>
          </a:p>
        </p:txBody>
      </p:sp>
    </p:spTree>
    <p:extLst>
      <p:ext uri="{BB962C8B-B14F-4D97-AF65-F5344CB8AC3E}">
        <p14:creationId xmlns:p14="http://schemas.microsoft.com/office/powerpoint/2010/main" val="190665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Garamond"/>
                <a:ea typeface="Garamond"/>
                <a:cs typeface="Garamond"/>
                <a:sym typeface="Garamond"/>
              </a:rPr>
              <a:t>2</a:t>
            </a:fld>
            <a:endParaRPr sz="1400" b="0" i="0" u="none" strike="noStrike" cap="none" dirty="0">
              <a:solidFill>
                <a:srgbClr val="000000"/>
              </a:solidFill>
              <a:latin typeface="Garamond"/>
              <a:ea typeface="Garamond"/>
              <a:cs typeface="Garamond"/>
              <a:sym typeface="Garamond"/>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latin typeface="Garamond"/>
                <a:ea typeface="Garamond"/>
                <a:cs typeface="Garamond"/>
                <a:sym typeface="Garamond"/>
              </a:rPr>
              <a:t>Put in a separate page for web sites of regulations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odphp.health.gov</a:t>
            </a:r>
            <a:r>
              <a:rPr lang="en-US" dirty="0"/>
              <a:t>/</a:t>
            </a:r>
            <a:r>
              <a:rPr lang="en-US" dirty="0" err="1"/>
              <a:t>healthypeople</a:t>
            </a:r>
            <a:r>
              <a:rPr lang="en-US" dirty="0"/>
              <a:t>/priority-areas/social-determinants-health</a:t>
            </a:r>
          </a:p>
        </p:txBody>
      </p:sp>
      <p:sp>
        <p:nvSpPr>
          <p:cNvPr id="4" name="Slide Number Placeholder 3"/>
          <p:cNvSpPr>
            <a:spLocks noGrp="1"/>
          </p:cNvSpPr>
          <p:nvPr>
            <p:ph type="sldNum" sz="quarter" idx="5"/>
          </p:nvPr>
        </p:nvSpPr>
        <p:spPr/>
        <p:txBody>
          <a:bodyPr/>
          <a:lstStyle/>
          <a:p>
            <a:fld id="{997BFC3F-95A4-2740-95F7-495A79DF067A}" type="slidenum">
              <a:rPr lang="en-US" smtClean="0"/>
              <a:t>4</a:t>
            </a:fld>
            <a:endParaRPr lang="en-US" dirty="0"/>
          </a:p>
        </p:txBody>
      </p:sp>
    </p:spTree>
    <p:extLst>
      <p:ext uri="{BB962C8B-B14F-4D97-AF65-F5344CB8AC3E}">
        <p14:creationId xmlns:p14="http://schemas.microsoft.com/office/powerpoint/2010/main" val="7253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75C8E-ADBF-CF1E-DB94-6F390B7B9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ED15A-18DE-8461-8E05-A851523A3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C0D8D-6B25-F9E4-BD5F-0488BE4797D0}"/>
              </a:ext>
            </a:extLst>
          </p:cNvPr>
          <p:cNvSpPr>
            <a:spLocks noGrp="1"/>
          </p:cNvSpPr>
          <p:nvPr>
            <p:ph type="body" idx="1"/>
          </p:nvPr>
        </p:nvSpPr>
        <p:spPr/>
        <p:txBody>
          <a:bodyPr/>
          <a:lstStyle/>
          <a:p>
            <a:r>
              <a:rPr lang="en-US" dirty="0"/>
              <a:t>https://</a:t>
            </a:r>
            <a:r>
              <a:rPr lang="en-US" dirty="0" err="1"/>
              <a:t>odphp.health.gov</a:t>
            </a:r>
            <a:r>
              <a:rPr lang="en-US" dirty="0"/>
              <a:t>/</a:t>
            </a:r>
            <a:r>
              <a:rPr lang="en-US" dirty="0" err="1"/>
              <a:t>healthypeople</a:t>
            </a:r>
            <a:r>
              <a:rPr lang="en-US" dirty="0"/>
              <a:t>/priority-areas/social-determinants-health</a:t>
            </a:r>
          </a:p>
          <a:p>
            <a:r>
              <a:rPr lang="en-US" dirty="0"/>
              <a:t>https://</a:t>
            </a:r>
            <a:r>
              <a:rPr lang="en-US" dirty="0" err="1"/>
              <a:t>health.gov</a:t>
            </a:r>
            <a:r>
              <a:rPr lang="en-US" dirty="0"/>
              <a:t>/</a:t>
            </a:r>
            <a:r>
              <a:rPr lang="en-US" dirty="0" err="1"/>
              <a:t>healthypeople</a:t>
            </a:r>
            <a:r>
              <a:rPr lang="en-US" dirty="0"/>
              <a:t>/priority-areas/social-determinants-health</a:t>
            </a:r>
          </a:p>
        </p:txBody>
      </p:sp>
      <p:sp>
        <p:nvSpPr>
          <p:cNvPr id="4" name="Slide Number Placeholder 3">
            <a:extLst>
              <a:ext uri="{FF2B5EF4-FFF2-40B4-BE49-F238E27FC236}">
                <a16:creationId xmlns:a16="http://schemas.microsoft.com/office/drawing/2014/main" id="{20A076A7-CDC4-8CA6-F2F7-A0C2C222D07C}"/>
              </a:ext>
            </a:extLst>
          </p:cNvPr>
          <p:cNvSpPr>
            <a:spLocks noGrp="1"/>
          </p:cNvSpPr>
          <p:nvPr>
            <p:ph type="sldNum" sz="quarter" idx="5"/>
          </p:nvPr>
        </p:nvSpPr>
        <p:spPr/>
        <p:txBody>
          <a:bodyPr/>
          <a:lstStyle/>
          <a:p>
            <a:fld id="{997BFC3F-95A4-2740-95F7-495A79DF067A}" type="slidenum">
              <a:rPr lang="en-US" smtClean="0"/>
              <a:t>5</a:t>
            </a:fld>
            <a:endParaRPr lang="en-US" dirty="0"/>
          </a:p>
        </p:txBody>
      </p:sp>
    </p:spTree>
    <p:extLst>
      <p:ext uri="{BB962C8B-B14F-4D97-AF65-F5344CB8AC3E}">
        <p14:creationId xmlns:p14="http://schemas.microsoft.com/office/powerpoint/2010/main" val="357138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www.cms.gov</a:t>
            </a:r>
            <a:r>
              <a:rPr lang="en-US" dirty="0"/>
              <a:t>/files/document/cms-2023-omh-z-code-resource.pdf</a:t>
            </a:r>
          </a:p>
        </p:txBody>
      </p:sp>
      <p:sp>
        <p:nvSpPr>
          <p:cNvPr id="4" name="Slide Number Placeholder 3"/>
          <p:cNvSpPr>
            <a:spLocks noGrp="1"/>
          </p:cNvSpPr>
          <p:nvPr>
            <p:ph type="sldNum" sz="quarter" idx="5"/>
          </p:nvPr>
        </p:nvSpPr>
        <p:spPr/>
        <p:txBody>
          <a:bodyPr/>
          <a:lstStyle/>
          <a:p>
            <a:fld id="{997BFC3F-95A4-2740-95F7-495A79DF067A}" type="slidenum">
              <a:rPr lang="en-US" smtClean="0"/>
              <a:t>6</a:t>
            </a:fld>
            <a:endParaRPr lang="en-US" dirty="0"/>
          </a:p>
        </p:txBody>
      </p:sp>
    </p:spTree>
    <p:extLst>
      <p:ext uri="{BB962C8B-B14F-4D97-AF65-F5344CB8AC3E}">
        <p14:creationId xmlns:p14="http://schemas.microsoft.com/office/powerpoint/2010/main" val="802092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www.aafp.org</a:t>
            </a:r>
            <a:r>
              <a:rPr lang="en-US" dirty="0"/>
              <a:t>/pubs/fpm/issues/2018/0500/p7.html</a:t>
            </a:r>
          </a:p>
        </p:txBody>
      </p:sp>
      <p:sp>
        <p:nvSpPr>
          <p:cNvPr id="4" name="Slide Number Placeholder 3"/>
          <p:cNvSpPr>
            <a:spLocks noGrp="1"/>
          </p:cNvSpPr>
          <p:nvPr>
            <p:ph type="sldNum" sz="quarter" idx="5"/>
          </p:nvPr>
        </p:nvSpPr>
        <p:spPr/>
        <p:txBody>
          <a:bodyPr/>
          <a:lstStyle/>
          <a:p>
            <a:fld id="{997BFC3F-95A4-2740-95F7-495A79DF067A}" type="slidenum">
              <a:rPr lang="en-US" smtClean="0"/>
              <a:t>8</a:t>
            </a:fld>
            <a:endParaRPr lang="en-US" dirty="0"/>
          </a:p>
        </p:txBody>
      </p:sp>
    </p:spTree>
    <p:extLst>
      <p:ext uri="{BB962C8B-B14F-4D97-AF65-F5344CB8AC3E}">
        <p14:creationId xmlns:p14="http://schemas.microsoft.com/office/powerpoint/2010/main" val="250217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www.aafp.org</a:t>
            </a:r>
            <a:r>
              <a:rPr lang="en-US" dirty="0"/>
              <a:t>/family-physician/practice-and-career/getting-paid/coding/G0136-sdoh-assessment.html</a:t>
            </a:r>
          </a:p>
          <a:p>
            <a:r>
              <a:rPr lang="en-US" dirty="0"/>
              <a:t>https://</a:t>
            </a:r>
            <a:r>
              <a:rPr lang="en-US" dirty="0" err="1"/>
              <a:t>codingintel.com</a:t>
            </a:r>
            <a:r>
              <a:rPr lang="en-US" dirty="0"/>
              <a:t>/screening-for-social-determinants-of-health-</a:t>
            </a:r>
            <a:r>
              <a:rPr lang="en-US" dirty="0" err="1"/>
              <a:t>sdoh</a:t>
            </a:r>
            <a:r>
              <a:rPr lang="en-US" dirty="0"/>
              <a:t>/</a:t>
            </a:r>
          </a:p>
        </p:txBody>
      </p:sp>
      <p:sp>
        <p:nvSpPr>
          <p:cNvPr id="4" name="Slide Number Placeholder 3"/>
          <p:cNvSpPr>
            <a:spLocks noGrp="1"/>
          </p:cNvSpPr>
          <p:nvPr>
            <p:ph type="sldNum" sz="quarter" idx="5"/>
          </p:nvPr>
        </p:nvSpPr>
        <p:spPr/>
        <p:txBody>
          <a:bodyPr/>
          <a:lstStyle/>
          <a:p>
            <a:fld id="{997BFC3F-95A4-2740-95F7-495A79DF067A}" type="slidenum">
              <a:rPr lang="en-US" smtClean="0"/>
              <a:t>9</a:t>
            </a:fld>
            <a:endParaRPr lang="en-US" dirty="0"/>
          </a:p>
        </p:txBody>
      </p:sp>
    </p:spTree>
    <p:extLst>
      <p:ext uri="{BB962C8B-B14F-4D97-AF65-F5344CB8AC3E}">
        <p14:creationId xmlns:p14="http://schemas.microsoft.com/office/powerpoint/2010/main" val="14505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BFC3F-95A4-2740-95F7-495A79DF067A}" type="slidenum">
              <a:rPr lang="en-US" smtClean="0"/>
              <a:t>10</a:t>
            </a:fld>
            <a:endParaRPr lang="en-US" dirty="0"/>
          </a:p>
        </p:txBody>
      </p:sp>
    </p:spTree>
    <p:extLst>
      <p:ext uri="{BB962C8B-B14F-4D97-AF65-F5344CB8AC3E}">
        <p14:creationId xmlns:p14="http://schemas.microsoft.com/office/powerpoint/2010/main" val="27009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www.aafp.org</a:t>
            </a:r>
            <a:r>
              <a:rPr lang="en-US" dirty="0"/>
              <a:t>/family-physician/practice-and-career/getting-paid/coding/G0136-sdoh-assessment.html</a:t>
            </a:r>
          </a:p>
        </p:txBody>
      </p:sp>
      <p:sp>
        <p:nvSpPr>
          <p:cNvPr id="4" name="Slide Number Placeholder 3"/>
          <p:cNvSpPr>
            <a:spLocks noGrp="1"/>
          </p:cNvSpPr>
          <p:nvPr>
            <p:ph type="sldNum" sz="quarter" idx="5"/>
          </p:nvPr>
        </p:nvSpPr>
        <p:spPr/>
        <p:txBody>
          <a:bodyPr/>
          <a:lstStyle/>
          <a:p>
            <a:fld id="{997BFC3F-95A4-2740-95F7-495A79DF067A}" type="slidenum">
              <a:rPr lang="en-US" smtClean="0"/>
              <a:t>11</a:t>
            </a:fld>
            <a:endParaRPr lang="en-US" dirty="0"/>
          </a:p>
        </p:txBody>
      </p:sp>
    </p:spTree>
    <p:extLst>
      <p:ext uri="{BB962C8B-B14F-4D97-AF65-F5344CB8AC3E}">
        <p14:creationId xmlns:p14="http://schemas.microsoft.com/office/powerpoint/2010/main" val="2834224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43855"/>
        </a:solidFill>
        <a:effectLst/>
      </p:bgPr>
    </p:bg>
    <p:spTree>
      <p:nvGrpSpPr>
        <p:cNvPr id="1" name=""/>
        <p:cNvGrpSpPr/>
        <p:nvPr/>
      </p:nvGrpSpPr>
      <p:grpSpPr>
        <a:xfrm>
          <a:off x="0" y="0"/>
          <a:ext cx="0" cy="0"/>
          <a:chOff x="0" y="0"/>
          <a:chExt cx="0" cy="0"/>
        </a:xfrm>
      </p:grpSpPr>
      <p:pic>
        <p:nvPicPr>
          <p:cNvPr id="13" name="Picture 12" descr="title_shape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3665" y="-2109985"/>
            <a:ext cx="11582400" cy="9454896"/>
          </a:xfrm>
          <a:prstGeom prst="rect">
            <a:avLst/>
          </a:prstGeom>
        </p:spPr>
      </p:pic>
      <p:sp>
        <p:nvSpPr>
          <p:cNvPr id="2" name="Title 1"/>
          <p:cNvSpPr>
            <a:spLocks noGrp="1"/>
          </p:cNvSpPr>
          <p:nvPr>
            <p:ph type="ctrTitle"/>
          </p:nvPr>
        </p:nvSpPr>
        <p:spPr>
          <a:xfrm>
            <a:off x="513818" y="2017169"/>
            <a:ext cx="7772400" cy="1102519"/>
          </a:xfrm>
        </p:spPr>
        <p:txBody>
          <a:bodyPr>
            <a:normAutofit/>
          </a:bodyPr>
          <a:lstStyle>
            <a:lvl1pPr algn="l">
              <a:defRPr sz="4400" b="0" i="0">
                <a:solidFill>
                  <a:schemeClr val="bg1"/>
                </a:solidFill>
                <a:latin typeface="Open Sans Light"/>
                <a:cs typeface="Open Sans  "/>
              </a:defRPr>
            </a:lvl1pPr>
          </a:lstStyle>
          <a:p>
            <a:r>
              <a:rPr lang="en-US"/>
              <a:t>Click to edit Master title style</a:t>
            </a:r>
            <a:endParaRPr lang="en-US" dirty="0"/>
          </a:p>
        </p:txBody>
      </p:sp>
      <p:sp>
        <p:nvSpPr>
          <p:cNvPr id="3" name="Subtitle 2"/>
          <p:cNvSpPr>
            <a:spLocks noGrp="1"/>
          </p:cNvSpPr>
          <p:nvPr>
            <p:ph type="subTitle" idx="1"/>
          </p:nvPr>
        </p:nvSpPr>
        <p:spPr>
          <a:xfrm>
            <a:off x="513817" y="3208333"/>
            <a:ext cx="3620371" cy="1362197"/>
          </a:xfrm>
        </p:spPr>
        <p:txBody>
          <a:bodyPr anchor="b">
            <a:normAutofit/>
          </a:bodyPr>
          <a:lstStyle>
            <a:lvl1pPr marL="0" indent="0" algn="l">
              <a:buNone/>
              <a:defRPr sz="1400">
                <a:solidFill>
                  <a:srgbClr val="67ACD6"/>
                </a:solidFill>
                <a:latin typeface="Open Sans"/>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ONPOINT_RXV_LOGO_KO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0130" y="368299"/>
            <a:ext cx="1225620" cy="478367"/>
          </a:xfrm>
          <a:prstGeom prst="rect">
            <a:avLst/>
          </a:prstGeom>
        </p:spPr>
      </p:pic>
      <p:pic>
        <p:nvPicPr>
          <p:cNvPr id="6" name="Picture 5" descr="Logo-Blue-Wordmark_unofficial_whit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1031" y="427950"/>
            <a:ext cx="2286000" cy="365760"/>
          </a:xfrm>
          <a:prstGeom prst="rect">
            <a:avLst/>
          </a:prstGeom>
        </p:spPr>
      </p:pic>
      <p:cxnSp>
        <p:nvCxnSpPr>
          <p:cNvPr id="9" name="Straight Connector 8"/>
          <p:cNvCxnSpPr/>
          <p:nvPr userDrawn="1"/>
        </p:nvCxnSpPr>
        <p:spPr>
          <a:xfrm>
            <a:off x="2917084" y="324104"/>
            <a:ext cx="0" cy="529176"/>
          </a:xfrm>
          <a:prstGeom prst="line">
            <a:avLst/>
          </a:prstGeom>
          <a:ln w="31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98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bg>
      <p:bgPr>
        <a:solidFill>
          <a:srgbClr val="F3F3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7572" y="423319"/>
            <a:ext cx="7529227" cy="639909"/>
          </a:xfrm>
        </p:spPr>
        <p:txBody>
          <a:bodyPr>
            <a:normAutofit/>
          </a:bodyPr>
          <a:lstStyle>
            <a:lvl1pPr algn="l">
              <a:defRPr sz="3100">
                <a:solidFill>
                  <a:srgbClr val="00448A"/>
                </a:solidFill>
                <a:latin typeface="Open Sans Light"/>
              </a:defRPr>
            </a:lvl1pPr>
          </a:lstStyle>
          <a:p>
            <a:r>
              <a:rPr lang="en-US"/>
              <a:t>Click to edit Master title style</a:t>
            </a:r>
            <a:endParaRPr lang="en-US" dirty="0"/>
          </a:p>
        </p:txBody>
      </p:sp>
      <p:sp>
        <p:nvSpPr>
          <p:cNvPr id="3" name="Content Placeholder 2"/>
          <p:cNvSpPr>
            <a:spLocks noGrp="1"/>
          </p:cNvSpPr>
          <p:nvPr>
            <p:ph idx="1"/>
          </p:nvPr>
        </p:nvSpPr>
        <p:spPr>
          <a:xfrm>
            <a:off x="1157572" y="1200151"/>
            <a:ext cx="7529228" cy="3394472"/>
          </a:xfrm>
        </p:spPr>
        <p:txBody>
          <a:bodyPr>
            <a:normAutofit/>
          </a:bodyPr>
          <a:lstStyle>
            <a:lvl1pPr marL="342900" indent="-342900">
              <a:buClr>
                <a:srgbClr val="F06F6A"/>
              </a:buClr>
              <a:buFont typeface="Arial"/>
              <a:buChar char="•"/>
              <a:defRPr sz="1800">
                <a:solidFill>
                  <a:srgbClr val="00448A"/>
                </a:solidFill>
                <a:latin typeface="Open Sans"/>
                <a:cs typeface="Open Sans normal"/>
              </a:defRPr>
            </a:lvl1pPr>
            <a:lvl2pPr marL="742950" indent="-285750">
              <a:buClr>
                <a:srgbClr val="F06F6A"/>
              </a:buClr>
              <a:buSzPct val="80000"/>
              <a:buFont typeface="Courier New"/>
              <a:buChar char="o"/>
              <a:defRPr sz="1400">
                <a:solidFill>
                  <a:srgbClr val="00448A"/>
                </a:solidFill>
                <a:latin typeface="Open Sans"/>
                <a:cs typeface="Open Sans normal"/>
              </a:defRPr>
            </a:lvl2pPr>
            <a:lvl3pPr marL="1143000" indent="-228600">
              <a:buClr>
                <a:srgbClr val="F06F6A"/>
              </a:buClr>
              <a:buFont typeface="Wingdings" charset="2"/>
              <a:buChar char="§"/>
              <a:defRPr sz="1400">
                <a:solidFill>
                  <a:srgbClr val="00448A"/>
                </a:solidFill>
                <a:latin typeface="Open Sans"/>
                <a:cs typeface="Open Sans normal"/>
              </a:defRPr>
            </a:lvl3pPr>
            <a:lvl4pPr marL="1600200" indent="-228600">
              <a:buClr>
                <a:srgbClr val="F06F6A"/>
              </a:buClr>
              <a:buSzPct val="120000"/>
              <a:buFont typeface="Arial"/>
              <a:buChar char="•"/>
              <a:defRPr sz="1400">
                <a:solidFill>
                  <a:srgbClr val="00448A"/>
                </a:solidFill>
                <a:latin typeface="Open Sans"/>
                <a:cs typeface="Open Sans normal"/>
              </a:defRPr>
            </a:lvl4pPr>
            <a:lvl5pPr marL="2057400" indent="-228600">
              <a:buClr>
                <a:srgbClr val="F06F6A"/>
              </a:buClr>
              <a:buSzPct val="80000"/>
              <a:buFont typeface="Courier New"/>
              <a:buChar char="o"/>
              <a:defRPr sz="1400">
                <a:solidFill>
                  <a:srgbClr val="00448A"/>
                </a:solidFill>
                <a:latin typeface="Open Sans"/>
                <a:cs typeface="Open Sans norm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0" hasCustomPrompt="1"/>
          </p:nvPr>
        </p:nvSpPr>
        <p:spPr>
          <a:xfrm>
            <a:off x="2798017" y="4743697"/>
            <a:ext cx="3538865" cy="687003"/>
          </a:xfrm>
        </p:spPr>
        <p:txBody>
          <a:bodyPr>
            <a:normAutofit/>
          </a:bodyPr>
          <a:lstStyle>
            <a:lvl1pPr marL="0" indent="0" algn="ctr">
              <a:lnSpc>
                <a:spcPts val="700"/>
              </a:lnSpc>
              <a:buNone/>
              <a:defRPr sz="700" b="0" i="0" baseline="0">
                <a:solidFill>
                  <a:srgbClr val="003657"/>
                </a:solidFill>
                <a:latin typeface="Monaco" pitchFamily="2" charset="77"/>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2021 </a:t>
            </a:r>
            <a:r>
              <a:rPr lang="en-US" dirty="0" err="1"/>
              <a:t>RxVantage</a:t>
            </a:r>
            <a:r>
              <a:rPr lang="en-US" dirty="0"/>
              <a:t>, Inc. Proprietary &amp; Confidential</a:t>
            </a:r>
          </a:p>
          <a:p>
            <a:pPr lvl="0"/>
            <a:r>
              <a:rPr lang="en-US" dirty="0"/>
              <a:t>Do Not Distribute – Confidential</a:t>
            </a:r>
          </a:p>
        </p:txBody>
      </p:sp>
      <p:pic>
        <p:nvPicPr>
          <p:cNvPr id="9" name="Picture 8" descr="ONPOINT_RXV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5277" y="4694578"/>
            <a:ext cx="820719" cy="320332"/>
          </a:xfrm>
          <a:prstGeom prst="rect">
            <a:avLst/>
          </a:prstGeom>
        </p:spPr>
      </p:pic>
      <p:pic>
        <p:nvPicPr>
          <p:cNvPr id="10" name="Picture 9" descr="rxv_stacked_BW_RGB.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69334" y="4694578"/>
            <a:ext cx="550802" cy="320332"/>
          </a:xfrm>
          <a:prstGeom prst="rect">
            <a:avLst/>
          </a:prstGeom>
        </p:spPr>
      </p:pic>
      <p:pic>
        <p:nvPicPr>
          <p:cNvPr id="11" name="Picture 10" descr="interior_shapes.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95883" y="-2753975"/>
            <a:ext cx="5260848" cy="4925568"/>
          </a:xfrm>
          <a:prstGeom prst="rect">
            <a:avLst/>
          </a:prstGeom>
        </p:spPr>
      </p:pic>
    </p:spTree>
    <p:extLst>
      <p:ext uri="{BB962C8B-B14F-4D97-AF65-F5344CB8AC3E}">
        <p14:creationId xmlns:p14="http://schemas.microsoft.com/office/powerpoint/2010/main" val="110295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ntent">
    <p:bg>
      <p:bgPr>
        <a:solidFill>
          <a:srgbClr val="F3F3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7572" y="423319"/>
            <a:ext cx="7529227" cy="639909"/>
          </a:xfrm>
        </p:spPr>
        <p:txBody>
          <a:bodyPr>
            <a:normAutofit/>
          </a:bodyPr>
          <a:lstStyle>
            <a:lvl1pPr algn="l">
              <a:defRPr sz="3100">
                <a:solidFill>
                  <a:srgbClr val="003657"/>
                </a:solidFill>
                <a:latin typeface="Open Sans Light"/>
              </a:defRPr>
            </a:lvl1pPr>
          </a:lstStyle>
          <a:p>
            <a:r>
              <a:rPr lang="en-US"/>
              <a:t>Click to edit Master title style</a:t>
            </a:r>
            <a:endParaRPr lang="en-US" dirty="0"/>
          </a:p>
        </p:txBody>
      </p:sp>
      <p:sp>
        <p:nvSpPr>
          <p:cNvPr id="3" name="Content Placeholder 2"/>
          <p:cNvSpPr>
            <a:spLocks noGrp="1"/>
          </p:cNvSpPr>
          <p:nvPr>
            <p:ph idx="1" hasCustomPrompt="1"/>
          </p:nvPr>
        </p:nvSpPr>
        <p:spPr>
          <a:xfrm>
            <a:off x="1157572" y="1322874"/>
            <a:ext cx="7529227" cy="3271748"/>
          </a:xfrm>
        </p:spPr>
        <p:txBody>
          <a:bodyPr>
            <a:normAutofit/>
          </a:bodyPr>
          <a:lstStyle>
            <a:lvl1pPr marL="0" indent="0">
              <a:buFontTx/>
              <a:buNone/>
              <a:defRPr sz="1800" spc="50">
                <a:solidFill>
                  <a:srgbClr val="00448A"/>
                </a:solidFill>
                <a:latin typeface="Open Sans  "/>
                <a:cs typeface="Open Sans  "/>
              </a:defRPr>
            </a:lvl1pPr>
            <a:lvl2pPr marL="457200" indent="0">
              <a:buFontTx/>
              <a:buNone/>
              <a:defRPr sz="1800">
                <a:solidFill>
                  <a:srgbClr val="00448A"/>
                </a:solidFill>
                <a:latin typeface="Open Sans  "/>
                <a:cs typeface="Open Sans  "/>
              </a:defRPr>
            </a:lvl2pPr>
            <a:lvl3pPr marL="914400" indent="0">
              <a:buFontTx/>
              <a:buNone/>
              <a:defRPr sz="1800">
                <a:solidFill>
                  <a:srgbClr val="00448A"/>
                </a:solidFill>
                <a:latin typeface="Open Sans  "/>
                <a:cs typeface="Open Sans  "/>
              </a:defRPr>
            </a:lvl3pPr>
            <a:lvl4pPr marL="1371600" indent="0">
              <a:buFontTx/>
              <a:buNone/>
              <a:defRPr sz="1800">
                <a:solidFill>
                  <a:srgbClr val="00448A"/>
                </a:solidFill>
                <a:latin typeface="Open Sans  "/>
                <a:cs typeface="Open Sans  "/>
              </a:defRPr>
            </a:lvl4pPr>
            <a:lvl5pPr marL="1828800" indent="0">
              <a:buFontTx/>
              <a:buNone/>
              <a:defRPr sz="1800">
                <a:solidFill>
                  <a:srgbClr val="00448A"/>
                </a:solidFill>
                <a:latin typeface="Open Sans  "/>
                <a:cs typeface="Open Sans  "/>
              </a:defRPr>
            </a:lvl5pPr>
          </a:lstStyle>
          <a:p>
            <a:pPr lvl="0"/>
            <a:r>
              <a:rPr lang="en-US" dirty="0"/>
              <a:t>Body text.</a:t>
            </a:r>
          </a:p>
        </p:txBody>
      </p:sp>
      <p:sp>
        <p:nvSpPr>
          <p:cNvPr id="9" name="Content Placeholder 8"/>
          <p:cNvSpPr>
            <a:spLocks noGrp="1"/>
          </p:cNvSpPr>
          <p:nvPr>
            <p:ph sz="quarter" idx="10" hasCustomPrompt="1"/>
          </p:nvPr>
        </p:nvSpPr>
        <p:spPr>
          <a:xfrm>
            <a:off x="2798017" y="4743697"/>
            <a:ext cx="3538865" cy="687003"/>
          </a:xfrm>
        </p:spPr>
        <p:txBody>
          <a:bodyPr>
            <a:normAutofit/>
          </a:bodyPr>
          <a:lstStyle>
            <a:lvl1pPr marL="0" indent="0" algn="ctr">
              <a:lnSpc>
                <a:spcPts val="700"/>
              </a:lnSpc>
              <a:buNone/>
              <a:defRPr sz="700" b="0" i="0" baseline="0">
                <a:solidFill>
                  <a:srgbClr val="003657"/>
                </a:solidFill>
                <a:latin typeface="Monaco" pitchFamily="2" charset="77"/>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2021 </a:t>
            </a:r>
            <a:r>
              <a:rPr lang="en-US" dirty="0" err="1"/>
              <a:t>RxVantage</a:t>
            </a:r>
            <a:r>
              <a:rPr lang="en-US" dirty="0"/>
              <a:t>, Inc. Proprietary &amp; Confidential</a:t>
            </a:r>
          </a:p>
          <a:p>
            <a:pPr lvl="0"/>
            <a:r>
              <a:rPr lang="en-US" dirty="0"/>
              <a:t>Do Not Distribute – Confidential</a:t>
            </a:r>
          </a:p>
        </p:txBody>
      </p:sp>
      <p:pic>
        <p:nvPicPr>
          <p:cNvPr id="10" name="Picture 9" descr="ONPOINT_RXV_LOGO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5277" y="4694578"/>
            <a:ext cx="820719" cy="320332"/>
          </a:xfrm>
          <a:prstGeom prst="rect">
            <a:avLst/>
          </a:prstGeom>
        </p:spPr>
      </p:pic>
      <p:pic>
        <p:nvPicPr>
          <p:cNvPr id="12" name="Picture 11" descr="rxv_stacked_BW_RGB.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69334" y="4694578"/>
            <a:ext cx="550802" cy="320332"/>
          </a:xfrm>
          <a:prstGeom prst="rect">
            <a:avLst/>
          </a:prstGeom>
        </p:spPr>
      </p:pic>
      <p:pic>
        <p:nvPicPr>
          <p:cNvPr id="13" name="Picture 12" descr="interior_shapes.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95883" y="-2753975"/>
            <a:ext cx="5260848" cy="4925568"/>
          </a:xfrm>
          <a:prstGeom prst="rect">
            <a:avLst/>
          </a:prstGeom>
        </p:spPr>
      </p:pic>
    </p:spTree>
    <p:extLst>
      <p:ext uri="{BB962C8B-B14F-4D97-AF65-F5344CB8AC3E}">
        <p14:creationId xmlns:p14="http://schemas.microsoft.com/office/powerpoint/2010/main" val="407341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bg>
      <p:bgPr>
        <a:solidFill>
          <a:srgbClr val="04385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273" y="1959157"/>
            <a:ext cx="7624121" cy="1173510"/>
          </a:xfrm>
        </p:spPr>
        <p:txBody>
          <a:bodyPr>
            <a:normAutofit/>
          </a:bodyPr>
          <a:lstStyle>
            <a:lvl1pPr algn="l">
              <a:defRPr sz="3000">
                <a:solidFill>
                  <a:schemeClr val="bg1"/>
                </a:solidFill>
                <a:latin typeface="Open Sans"/>
              </a:defRPr>
            </a:lvl1pPr>
          </a:lstStyle>
          <a:p>
            <a:r>
              <a:rPr lang="en-US"/>
              <a:t>Click to edit Master title style</a:t>
            </a:r>
            <a:endParaRPr lang="en-US" dirty="0"/>
          </a:p>
        </p:txBody>
      </p:sp>
      <p:pic>
        <p:nvPicPr>
          <p:cNvPr id="11" name="Picture 10" descr="Logo Blue Wordmark_unofficial_whit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1239" y="4764212"/>
            <a:ext cx="1664208" cy="267095"/>
          </a:xfrm>
          <a:prstGeom prst="rect">
            <a:avLst/>
          </a:prstGeom>
        </p:spPr>
      </p:pic>
      <p:pic>
        <p:nvPicPr>
          <p:cNvPr id="14" name="Picture 13" descr="ONPOINT_RXV_LOGO_KO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75277" y="4694578"/>
            <a:ext cx="819972" cy="320040"/>
          </a:xfrm>
          <a:prstGeom prst="rect">
            <a:avLst/>
          </a:prstGeom>
        </p:spPr>
      </p:pic>
    </p:spTree>
    <p:extLst>
      <p:ext uri="{BB962C8B-B14F-4D97-AF65-F5344CB8AC3E}">
        <p14:creationId xmlns:p14="http://schemas.microsoft.com/office/powerpoint/2010/main" val="323797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omparison">
    <p:bg>
      <p:bgRef idx="1001">
        <a:schemeClr val="bg1"/>
      </p:bgRef>
    </p:bg>
    <p:spTree>
      <p:nvGrpSpPr>
        <p:cNvPr id="1" name=""/>
        <p:cNvGrpSpPr/>
        <p:nvPr/>
      </p:nvGrpSpPr>
      <p:grpSpPr>
        <a:xfrm>
          <a:off x="0" y="0"/>
          <a:ext cx="0" cy="0"/>
          <a:chOff x="0" y="0"/>
          <a:chExt cx="0" cy="0"/>
        </a:xfrm>
      </p:grpSpPr>
      <p:sp>
        <p:nvSpPr>
          <p:cNvPr id="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dirty="0">
              <a:solidFill>
                <a:prstClr val="black"/>
              </a:solidFill>
            </a:endParaRPr>
          </a:p>
        </p:txBody>
      </p:sp>
      <p:sp>
        <p:nvSpPr>
          <p:cNvPr id="10"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dirty="0">
              <a:solidFill>
                <a:prstClr val="black"/>
              </a:solidFill>
            </a:endParaRPr>
          </a:p>
        </p:txBody>
      </p:sp>
      <p:sp>
        <p:nvSpPr>
          <p:cNvPr id="11"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dirty="0">
              <a:solidFill>
                <a:prstClr val="black"/>
              </a:solidFill>
            </a:endParaRPr>
          </a:p>
        </p:txBody>
      </p:sp>
    </p:spTree>
    <p:extLst>
      <p:ext uri="{BB962C8B-B14F-4D97-AF65-F5344CB8AC3E}">
        <p14:creationId xmlns:p14="http://schemas.microsoft.com/office/powerpoint/2010/main" val="233226369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1513285"/>
            <a:ext cx="3566160" cy="658415"/>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20588" y="2299447"/>
            <a:ext cx="3566160" cy="2408285"/>
          </a:xfrm>
        </p:spPr>
        <p:txBody>
          <a:bodyPr>
            <a:normAutofit/>
          </a:bodyPr>
          <a:lstStyle>
            <a:lvl1pPr>
              <a:defRPr sz="1350"/>
            </a:lvl1pPr>
            <a:lvl2pPr>
              <a:defRPr sz="1350"/>
            </a:lvl2pPr>
            <a:lvl3pPr>
              <a:defRPr sz="1350"/>
            </a:lvl3pPr>
            <a:lvl4pPr>
              <a:defRPr sz="1350"/>
            </a:lvl4pPr>
            <a:lvl5pPr>
              <a:defRPr sz="1350"/>
            </a:lvl5pPr>
            <a:lvl6pPr marL="1541860" indent="-258366">
              <a:defRPr sz="1200"/>
            </a:lvl6pPr>
            <a:lvl7pPr marL="1541860" indent="-258366">
              <a:defRPr sz="1200"/>
            </a:lvl7pPr>
            <a:lvl8pPr marL="1541860" indent="-258366">
              <a:defRPr sz="1200"/>
            </a:lvl8pPr>
            <a:lvl9pPr marL="1541860" indent="-258366">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1513285"/>
            <a:ext cx="3566160" cy="658415"/>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147534" y="2299447"/>
            <a:ext cx="3566160" cy="2408285"/>
          </a:xfrm>
        </p:spPr>
        <p:txBody>
          <a:bodyPr>
            <a:normAutofit/>
          </a:bodyPr>
          <a:lstStyle>
            <a:lvl1pPr>
              <a:defRPr sz="1350"/>
            </a:lvl1pPr>
            <a:lvl2pPr>
              <a:defRPr sz="1350"/>
            </a:lvl2pPr>
            <a:lvl3pPr>
              <a:defRPr sz="1350"/>
            </a:lvl3pPr>
            <a:lvl4pPr>
              <a:defRPr sz="1350"/>
            </a:lvl4pPr>
            <a:lvl5pPr>
              <a:defRPr sz="1350"/>
            </a:lvl5pPr>
            <a:lvl6pPr marL="1541860" indent="-258366">
              <a:defRPr sz="1200"/>
            </a:lvl6pPr>
            <a:lvl7pPr marL="1541860" indent="-258366">
              <a:defRPr sz="1200"/>
            </a:lvl7pPr>
            <a:lvl8pPr marL="1541860" indent="-258366">
              <a:defRPr sz="1200"/>
            </a:lvl8pPr>
            <a:lvl9pPr marL="1541860" indent="-258366">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6580094" y="141195"/>
            <a:ext cx="2133600" cy="273844"/>
          </a:xfrm>
        </p:spPr>
        <p:txBody>
          <a:bodyPr/>
          <a:lstStyle/>
          <a:p>
            <a:fld id="{7D290233-0DD1-4A80-BB1E-9ADC3556DBB6}" type="datetimeFigureOut">
              <a:rPr lang="en-US" smtClean="0"/>
              <a:t>3/19/25</a:t>
            </a:fld>
            <a:endParaRPr lang="en-US" dirty="0"/>
          </a:p>
        </p:txBody>
      </p:sp>
      <p:sp>
        <p:nvSpPr>
          <p:cNvPr id="8" name="Footer Placeholder 7"/>
          <p:cNvSpPr>
            <a:spLocks noGrp="1"/>
          </p:cNvSpPr>
          <p:nvPr>
            <p:ph type="ftr" sz="quarter" idx="11"/>
          </p:nvPr>
        </p:nvSpPr>
        <p:spPr>
          <a:xfrm>
            <a:off x="1120588" y="141195"/>
            <a:ext cx="2895600" cy="273844"/>
          </a:xfrm>
        </p:spPr>
        <p:txBody>
          <a:bodyPr/>
          <a:lstStyle/>
          <a:p>
            <a:endParaRPr lang="en-US" dirty="0"/>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dirty="0"/>
          </a:p>
        </p:txBody>
      </p:sp>
      <p:cxnSp>
        <p:nvCxnSpPr>
          <p:cNvPr id="11" name="Straight Connector 10"/>
          <p:cNvCxnSpPr/>
          <p:nvPr/>
        </p:nvCxnSpPr>
        <p:spPr>
          <a:xfrm>
            <a:off x="1212028"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48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lide">
  <p:cSld name="Cover Slide">
    <p:bg>
      <p:bgPr>
        <a:solidFill>
          <a:srgbClr val="003657"/>
        </a:solidFill>
        <a:effectLst/>
      </p:bgPr>
    </p:bg>
    <p:spTree>
      <p:nvGrpSpPr>
        <p:cNvPr id="1" name="Shape 9"/>
        <p:cNvGrpSpPr/>
        <p:nvPr/>
      </p:nvGrpSpPr>
      <p:grpSpPr>
        <a:xfrm>
          <a:off x="0" y="0"/>
          <a:ext cx="0" cy="0"/>
          <a:chOff x="0" y="0"/>
          <a:chExt cx="0" cy="0"/>
        </a:xfrm>
      </p:grpSpPr>
      <p:sp>
        <p:nvSpPr>
          <p:cNvPr id="10" name="Google Shape;10;p96"/>
          <p:cNvSpPr txBox="1">
            <a:spLocks noGrp="1"/>
          </p:cNvSpPr>
          <p:nvPr>
            <p:ph type="subTitle" idx="1"/>
          </p:nvPr>
        </p:nvSpPr>
        <p:spPr>
          <a:xfrm>
            <a:off x="500950" y="4128725"/>
            <a:ext cx="3629400" cy="303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400">
                <a:solidFill>
                  <a:srgbClr val="67ACD6"/>
                </a:solidFill>
                <a:latin typeface="Open Sans"/>
                <a:ea typeface="Open Sans"/>
                <a:cs typeface="Open Sans"/>
                <a:sym typeface="Open Sans"/>
              </a:defRPr>
            </a:lvl1pPr>
            <a:lvl2pPr lvl="1"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2pPr>
            <a:lvl3pPr lvl="2"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3pPr>
            <a:lvl4pPr lvl="3"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4pPr>
            <a:lvl5pPr lvl="4"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5pPr>
            <a:lvl6pPr lvl="5"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6pPr>
            <a:lvl7pPr lvl="6"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7pPr>
            <a:lvl8pPr lvl="7" algn="l">
              <a:lnSpc>
                <a:spcPct val="115000"/>
              </a:lnSpc>
              <a:spcBef>
                <a:spcPts val="1600"/>
              </a:spcBef>
              <a:spcAft>
                <a:spcPts val="0"/>
              </a:spcAft>
              <a:buSzPts val="1400"/>
              <a:buNone/>
              <a:defRPr sz="1400">
                <a:solidFill>
                  <a:srgbClr val="67ACD6"/>
                </a:solidFill>
                <a:latin typeface="Open Sans"/>
                <a:ea typeface="Open Sans"/>
                <a:cs typeface="Open Sans"/>
                <a:sym typeface="Open Sans"/>
              </a:defRPr>
            </a:lvl8pPr>
            <a:lvl9pPr lvl="8" algn="l">
              <a:lnSpc>
                <a:spcPct val="115000"/>
              </a:lnSpc>
              <a:spcBef>
                <a:spcPts val="1600"/>
              </a:spcBef>
              <a:spcAft>
                <a:spcPts val="1600"/>
              </a:spcAft>
              <a:buSzPts val="1400"/>
              <a:buNone/>
              <a:defRPr sz="1400">
                <a:solidFill>
                  <a:srgbClr val="67ACD6"/>
                </a:solidFill>
                <a:latin typeface="Open Sans"/>
                <a:ea typeface="Open Sans"/>
                <a:cs typeface="Open Sans"/>
                <a:sym typeface="Open Sans"/>
              </a:defRPr>
            </a:lvl9pPr>
          </a:lstStyle>
          <a:p>
            <a:r>
              <a:rPr lang="en-US"/>
              <a:t>Click to edit Master subtitle style</a:t>
            </a:r>
            <a:endParaRPr/>
          </a:p>
        </p:txBody>
      </p:sp>
      <p:grpSp>
        <p:nvGrpSpPr>
          <p:cNvPr id="11" name="Google Shape;11;p96"/>
          <p:cNvGrpSpPr/>
          <p:nvPr/>
        </p:nvGrpSpPr>
        <p:grpSpPr>
          <a:xfrm>
            <a:off x="-2066736" y="-2107929"/>
            <a:ext cx="12512987" cy="9450719"/>
            <a:chOff x="-2066736" y="-2107929"/>
            <a:chExt cx="12512987" cy="9450719"/>
          </a:xfrm>
        </p:grpSpPr>
        <p:sp>
          <p:nvSpPr>
            <p:cNvPr id="12" name="Google Shape;12;p96"/>
            <p:cNvSpPr/>
            <p:nvPr/>
          </p:nvSpPr>
          <p:spPr>
            <a:xfrm>
              <a:off x="-2066736" y="-32295"/>
              <a:ext cx="6590400" cy="5211600"/>
            </a:xfrm>
            <a:prstGeom prst="rtTriangle">
              <a:avLst/>
            </a:prstGeom>
            <a:solidFill>
              <a:srgbClr val="000000">
                <a:alpha val="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3" name="Google Shape;13;p96"/>
            <p:cNvGrpSpPr/>
            <p:nvPr/>
          </p:nvGrpSpPr>
          <p:grpSpPr>
            <a:xfrm>
              <a:off x="2784628" y="-2107929"/>
              <a:ext cx="7661623" cy="9450719"/>
              <a:chOff x="2784628" y="-2107929"/>
              <a:chExt cx="7661623" cy="9450719"/>
            </a:xfrm>
          </p:grpSpPr>
          <p:sp>
            <p:nvSpPr>
              <p:cNvPr id="14" name="Google Shape;14;p96"/>
              <p:cNvSpPr/>
              <p:nvPr/>
            </p:nvSpPr>
            <p:spPr>
              <a:xfrm rot="-2085852">
                <a:off x="2602490" y="4477631"/>
                <a:ext cx="6045242" cy="1253534"/>
              </a:xfrm>
              <a:prstGeom prst="parallelogram">
                <a:avLst>
                  <a:gd name="adj" fmla="val 71884"/>
                </a:avLst>
              </a:prstGeom>
              <a:solidFill>
                <a:srgbClr val="0044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Google Shape;15;p96"/>
              <p:cNvSpPr/>
              <p:nvPr/>
            </p:nvSpPr>
            <p:spPr>
              <a:xfrm rot="-5400000">
                <a:off x="6625109" y="3041593"/>
                <a:ext cx="1317900" cy="960600"/>
              </a:xfrm>
              <a:prstGeom prst="triangle">
                <a:avLst>
                  <a:gd name="adj" fmla="val 50000"/>
                </a:avLst>
              </a:prstGeom>
              <a:solidFill>
                <a:srgbClr val="67AC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 name="Google Shape;16;p96"/>
              <p:cNvSpPr/>
              <p:nvPr/>
            </p:nvSpPr>
            <p:spPr>
              <a:xfrm rot="-2085842">
                <a:off x="6972515" y="1726495"/>
                <a:ext cx="3298328" cy="1647750"/>
              </a:xfrm>
              <a:prstGeom prst="parallelogram">
                <a:avLst>
                  <a:gd name="adj" fmla="val 72293"/>
                </a:avLst>
              </a:prstGeom>
              <a:solidFill>
                <a:srgbClr val="0085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 name="Google Shape;17;p96"/>
              <p:cNvSpPr/>
              <p:nvPr/>
            </p:nvSpPr>
            <p:spPr>
              <a:xfrm rot="-5400000">
                <a:off x="7420330" y="3462100"/>
                <a:ext cx="2002800" cy="1459500"/>
              </a:xfrm>
              <a:prstGeom prst="triangle">
                <a:avLst>
                  <a:gd name="adj" fmla="val 50000"/>
                </a:avLst>
              </a:prstGeom>
              <a:solidFill>
                <a:srgbClr val="0044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 name="Google Shape;18;p96"/>
              <p:cNvSpPr/>
              <p:nvPr/>
            </p:nvSpPr>
            <p:spPr>
              <a:xfrm>
                <a:off x="6417125" y="4174597"/>
                <a:ext cx="2635200" cy="963000"/>
              </a:xfrm>
              <a:prstGeom prst="triangle">
                <a:avLst>
                  <a:gd name="adj" fmla="val 50000"/>
                </a:avLst>
              </a:prstGeom>
              <a:solidFill>
                <a:srgbClr val="67AC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 name="Google Shape;19;p96"/>
              <p:cNvSpPr/>
              <p:nvPr/>
            </p:nvSpPr>
            <p:spPr>
              <a:xfrm rot="-5400000">
                <a:off x="6293310" y="-1660329"/>
                <a:ext cx="3299100" cy="2403900"/>
              </a:xfrm>
              <a:prstGeom prst="triangle">
                <a:avLst>
                  <a:gd name="adj" fmla="val 50000"/>
                </a:avLst>
              </a:prstGeom>
              <a:solidFill>
                <a:srgbClr val="0044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
        <p:nvSpPr>
          <p:cNvPr id="20" name="Google Shape;20;p96"/>
          <p:cNvSpPr txBox="1">
            <a:spLocks noGrp="1"/>
          </p:cNvSpPr>
          <p:nvPr>
            <p:ph type="subTitle" idx="2"/>
          </p:nvPr>
        </p:nvSpPr>
        <p:spPr>
          <a:xfrm>
            <a:off x="502075" y="2369375"/>
            <a:ext cx="5504100" cy="361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a:solidFill>
                  <a:srgbClr val="FFFFFF"/>
                </a:solidFill>
                <a:latin typeface="Open Sans"/>
                <a:ea typeface="Open Sans"/>
                <a:cs typeface="Open Sans"/>
                <a:sym typeface="Open Sans"/>
              </a:defRPr>
            </a:lvl1pPr>
            <a:lvl2pPr lvl="1" algn="l">
              <a:lnSpc>
                <a:spcPct val="115000"/>
              </a:lnSpc>
              <a:spcBef>
                <a:spcPts val="1600"/>
              </a:spcBef>
              <a:spcAft>
                <a:spcPts val="0"/>
              </a:spcAft>
              <a:buSzPts val="1400"/>
              <a:buNone/>
              <a:defRPr sz="2400">
                <a:latin typeface="Open Sans"/>
                <a:ea typeface="Open Sans"/>
                <a:cs typeface="Open Sans"/>
                <a:sym typeface="Open Sans"/>
              </a:defRPr>
            </a:lvl2pPr>
            <a:lvl3pPr lvl="2" algn="l">
              <a:lnSpc>
                <a:spcPct val="115000"/>
              </a:lnSpc>
              <a:spcBef>
                <a:spcPts val="1600"/>
              </a:spcBef>
              <a:spcAft>
                <a:spcPts val="0"/>
              </a:spcAft>
              <a:buSzPts val="1400"/>
              <a:buNone/>
              <a:defRPr sz="2400">
                <a:latin typeface="Open Sans"/>
                <a:ea typeface="Open Sans"/>
                <a:cs typeface="Open Sans"/>
                <a:sym typeface="Open Sans"/>
              </a:defRPr>
            </a:lvl3pPr>
            <a:lvl4pPr lvl="3" algn="l">
              <a:lnSpc>
                <a:spcPct val="115000"/>
              </a:lnSpc>
              <a:spcBef>
                <a:spcPts val="1600"/>
              </a:spcBef>
              <a:spcAft>
                <a:spcPts val="0"/>
              </a:spcAft>
              <a:buSzPts val="1400"/>
              <a:buNone/>
              <a:defRPr sz="2400">
                <a:latin typeface="Open Sans"/>
                <a:ea typeface="Open Sans"/>
                <a:cs typeface="Open Sans"/>
                <a:sym typeface="Open Sans"/>
              </a:defRPr>
            </a:lvl4pPr>
            <a:lvl5pPr lvl="4" algn="l">
              <a:lnSpc>
                <a:spcPct val="115000"/>
              </a:lnSpc>
              <a:spcBef>
                <a:spcPts val="1600"/>
              </a:spcBef>
              <a:spcAft>
                <a:spcPts val="0"/>
              </a:spcAft>
              <a:buSzPts val="1400"/>
              <a:buNone/>
              <a:defRPr sz="2400">
                <a:latin typeface="Open Sans"/>
                <a:ea typeface="Open Sans"/>
                <a:cs typeface="Open Sans"/>
                <a:sym typeface="Open Sans"/>
              </a:defRPr>
            </a:lvl5pPr>
            <a:lvl6pPr lvl="5" algn="l">
              <a:lnSpc>
                <a:spcPct val="115000"/>
              </a:lnSpc>
              <a:spcBef>
                <a:spcPts val="1600"/>
              </a:spcBef>
              <a:spcAft>
                <a:spcPts val="0"/>
              </a:spcAft>
              <a:buSzPts val="1400"/>
              <a:buNone/>
              <a:defRPr sz="2400">
                <a:latin typeface="Open Sans"/>
                <a:ea typeface="Open Sans"/>
                <a:cs typeface="Open Sans"/>
                <a:sym typeface="Open Sans"/>
              </a:defRPr>
            </a:lvl6pPr>
            <a:lvl7pPr lvl="6" algn="l">
              <a:lnSpc>
                <a:spcPct val="115000"/>
              </a:lnSpc>
              <a:spcBef>
                <a:spcPts val="1600"/>
              </a:spcBef>
              <a:spcAft>
                <a:spcPts val="0"/>
              </a:spcAft>
              <a:buSzPts val="1400"/>
              <a:buNone/>
              <a:defRPr sz="2400">
                <a:latin typeface="Open Sans"/>
                <a:ea typeface="Open Sans"/>
                <a:cs typeface="Open Sans"/>
                <a:sym typeface="Open Sans"/>
              </a:defRPr>
            </a:lvl7pPr>
            <a:lvl8pPr lvl="7" algn="l">
              <a:lnSpc>
                <a:spcPct val="115000"/>
              </a:lnSpc>
              <a:spcBef>
                <a:spcPts val="1600"/>
              </a:spcBef>
              <a:spcAft>
                <a:spcPts val="0"/>
              </a:spcAft>
              <a:buSzPts val="1400"/>
              <a:buNone/>
              <a:defRPr sz="2400">
                <a:latin typeface="Open Sans"/>
                <a:ea typeface="Open Sans"/>
                <a:cs typeface="Open Sans"/>
                <a:sym typeface="Open Sans"/>
              </a:defRPr>
            </a:lvl8pPr>
            <a:lvl9pPr lvl="8" algn="l">
              <a:lnSpc>
                <a:spcPct val="115000"/>
              </a:lnSpc>
              <a:spcBef>
                <a:spcPts val="1600"/>
              </a:spcBef>
              <a:spcAft>
                <a:spcPts val="1600"/>
              </a:spcAft>
              <a:buSzPts val="1400"/>
              <a:buNone/>
              <a:defRPr sz="2400">
                <a:latin typeface="Open Sans"/>
                <a:ea typeface="Open Sans"/>
                <a:cs typeface="Open Sans"/>
                <a:sym typeface="Open Sans"/>
              </a:defRPr>
            </a:lvl9pPr>
          </a:lstStyle>
          <a:p>
            <a:r>
              <a:rPr lang="en-US"/>
              <a:t>Click to edit Master subtitle style</a:t>
            </a:r>
            <a:endParaRPr/>
          </a:p>
        </p:txBody>
      </p:sp>
      <p:pic>
        <p:nvPicPr>
          <p:cNvPr id="21" name="Google Shape;21;p9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77698" y="388047"/>
            <a:ext cx="2428800" cy="441124"/>
          </a:xfrm>
          <a:prstGeom prst="rect">
            <a:avLst/>
          </a:prstGeom>
          <a:noFill/>
          <a:ln>
            <a:noFill/>
          </a:ln>
        </p:spPr>
      </p:pic>
      <p:pic>
        <p:nvPicPr>
          <p:cNvPr id="22" name="Google Shape;22;p9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05475" y="369187"/>
            <a:ext cx="1226827" cy="478850"/>
          </a:xfrm>
          <a:prstGeom prst="rect">
            <a:avLst/>
          </a:prstGeom>
          <a:noFill/>
          <a:ln>
            <a:noFill/>
          </a:ln>
        </p:spPr>
      </p:pic>
      <p:cxnSp>
        <p:nvCxnSpPr>
          <p:cNvPr id="23" name="Google Shape;23;p96"/>
          <p:cNvCxnSpPr/>
          <p:nvPr/>
        </p:nvCxnSpPr>
        <p:spPr>
          <a:xfrm>
            <a:off x="2919000" y="339363"/>
            <a:ext cx="0" cy="538500"/>
          </a:xfrm>
          <a:prstGeom prst="straightConnector1">
            <a:avLst/>
          </a:prstGeom>
          <a:noFill/>
          <a:ln w="9525" cap="flat" cmpd="sng">
            <a:solidFill>
              <a:srgbClr val="FFFFFF"/>
            </a:solidFill>
            <a:prstDash val="solid"/>
            <a:round/>
            <a:headEnd type="none" w="sm" len="sm"/>
            <a:tailEnd type="none" w="sm" len="sm"/>
          </a:ln>
        </p:spPr>
      </p:cxnSp>
    </p:spTree>
    <p:extLst>
      <p:ext uri="{BB962C8B-B14F-4D97-AF65-F5344CB8AC3E}">
        <p14:creationId xmlns:p14="http://schemas.microsoft.com/office/powerpoint/2010/main" val="409340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rgbClr val="F3F3F3"/>
        </a:solidFill>
        <a:effectLst/>
      </p:bgPr>
    </p:bg>
    <p:spTree>
      <p:nvGrpSpPr>
        <p:cNvPr id="1" name="Shape 24"/>
        <p:cNvGrpSpPr/>
        <p:nvPr/>
      </p:nvGrpSpPr>
      <p:grpSpPr>
        <a:xfrm>
          <a:off x="0" y="0"/>
          <a:ext cx="0" cy="0"/>
          <a:chOff x="0" y="0"/>
          <a:chExt cx="0" cy="0"/>
        </a:xfrm>
      </p:grpSpPr>
      <p:pic>
        <p:nvPicPr>
          <p:cNvPr id="25" name="Google Shape;25;p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043" y="4619665"/>
            <a:ext cx="647066" cy="466801"/>
          </a:xfrm>
          <a:prstGeom prst="rect">
            <a:avLst/>
          </a:prstGeom>
          <a:noFill/>
          <a:ln>
            <a:noFill/>
          </a:ln>
        </p:spPr>
      </p:pic>
      <p:grpSp>
        <p:nvGrpSpPr>
          <p:cNvPr id="26" name="Google Shape;26;p92"/>
          <p:cNvGrpSpPr/>
          <p:nvPr/>
        </p:nvGrpSpPr>
        <p:grpSpPr>
          <a:xfrm rot="10800000">
            <a:off x="-1894463" y="-2755912"/>
            <a:ext cx="6347627" cy="4915478"/>
            <a:chOff x="2792930" y="1416243"/>
            <a:chExt cx="7653275" cy="5926547"/>
          </a:xfrm>
        </p:grpSpPr>
        <p:sp>
          <p:nvSpPr>
            <p:cNvPr id="27" name="Google Shape;27;p92"/>
            <p:cNvSpPr/>
            <p:nvPr/>
          </p:nvSpPr>
          <p:spPr>
            <a:xfrm rot="-2085852">
              <a:off x="2610792" y="4477631"/>
              <a:ext cx="6045242" cy="1253534"/>
            </a:xfrm>
            <a:prstGeom prst="parallelogram">
              <a:avLst>
                <a:gd name="adj" fmla="val 71884"/>
              </a:avLst>
            </a:prstGeom>
            <a:solidFill>
              <a:srgbClr val="0044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 name="Google Shape;28;p92"/>
            <p:cNvSpPr/>
            <p:nvPr/>
          </p:nvSpPr>
          <p:spPr>
            <a:xfrm rot="-5400000">
              <a:off x="6625109" y="3041593"/>
              <a:ext cx="1317900" cy="960600"/>
            </a:xfrm>
            <a:prstGeom prst="triangle">
              <a:avLst>
                <a:gd name="adj" fmla="val 50000"/>
              </a:avLst>
            </a:prstGeom>
            <a:solidFill>
              <a:srgbClr val="67AC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29;p92"/>
            <p:cNvSpPr/>
            <p:nvPr/>
          </p:nvSpPr>
          <p:spPr>
            <a:xfrm rot="-2085842">
              <a:off x="7140116" y="2262017"/>
              <a:ext cx="3298328" cy="1059718"/>
            </a:xfrm>
            <a:prstGeom prst="parallelogram">
              <a:avLst>
                <a:gd name="adj" fmla="val 72293"/>
              </a:avLst>
            </a:prstGeom>
            <a:solidFill>
              <a:srgbClr val="0085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0" name="Google Shape;30;p92"/>
            <p:cNvSpPr/>
            <p:nvPr/>
          </p:nvSpPr>
          <p:spPr>
            <a:xfrm rot="-5400000">
              <a:off x="7420330" y="3462100"/>
              <a:ext cx="2002800" cy="1459500"/>
            </a:xfrm>
            <a:prstGeom prst="triangle">
              <a:avLst>
                <a:gd name="adj" fmla="val 50000"/>
              </a:avLst>
            </a:prstGeom>
            <a:solidFill>
              <a:srgbClr val="0044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1" name="Google Shape;31;p92"/>
            <p:cNvSpPr/>
            <p:nvPr/>
          </p:nvSpPr>
          <p:spPr>
            <a:xfrm>
              <a:off x="6417125" y="4174597"/>
              <a:ext cx="2635200" cy="963000"/>
            </a:xfrm>
            <a:prstGeom prst="triangle">
              <a:avLst>
                <a:gd name="adj" fmla="val 50000"/>
              </a:avLst>
            </a:prstGeom>
            <a:solidFill>
              <a:srgbClr val="67AC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32" name="Google Shape;32;p92"/>
          <p:cNvSpPr txBox="1"/>
          <p:nvPr/>
        </p:nvSpPr>
        <p:spPr>
          <a:xfrm>
            <a:off x="3149700" y="4692425"/>
            <a:ext cx="2844600" cy="3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dirty="0">
                <a:solidFill>
                  <a:srgbClr val="003657"/>
                </a:solidFill>
                <a:latin typeface="Open Sans Light"/>
                <a:ea typeface="Open Sans Light"/>
                <a:cs typeface="Open Sans Light"/>
                <a:sym typeface="Open Sans Light"/>
              </a:rPr>
              <a:t>© 2020 RxVantage, Inc. Proprietary &amp; Confidential </a:t>
            </a:r>
            <a:endParaRPr sz="700" b="0" i="0" u="none" strike="noStrike" cap="none" dirty="0">
              <a:solidFill>
                <a:srgbClr val="003657"/>
              </a:solidFill>
              <a:latin typeface="Open Sans Light"/>
              <a:ea typeface="Open Sans Light"/>
              <a:cs typeface="Open Sans Light"/>
              <a:sym typeface="Open Sans Light"/>
            </a:endParaRPr>
          </a:p>
          <a:p>
            <a:pPr marL="0" marR="0" lvl="0" indent="0" algn="ctr" rtl="0">
              <a:lnSpc>
                <a:spcPct val="100000"/>
              </a:lnSpc>
              <a:spcBef>
                <a:spcPts val="0"/>
              </a:spcBef>
              <a:spcAft>
                <a:spcPts val="0"/>
              </a:spcAft>
              <a:buClr>
                <a:srgbClr val="000000"/>
              </a:buClr>
              <a:buSzPts val="700"/>
              <a:buFont typeface="Arial"/>
              <a:buNone/>
            </a:pPr>
            <a:r>
              <a:rPr lang="en" sz="700" b="0" i="0" u="none" strike="noStrike" cap="none" dirty="0">
                <a:solidFill>
                  <a:srgbClr val="003657"/>
                </a:solidFill>
                <a:latin typeface="Open Sans Light"/>
                <a:ea typeface="Open Sans Light"/>
                <a:cs typeface="Open Sans Light"/>
                <a:sym typeface="Open Sans Light"/>
              </a:rPr>
              <a:t>Do Not Distribute - Confidential </a:t>
            </a:r>
            <a:endParaRPr sz="300" b="0" i="0" u="none" strike="noStrike" cap="none" dirty="0">
              <a:solidFill>
                <a:srgbClr val="003657"/>
              </a:solidFill>
              <a:latin typeface="Open Sans Light"/>
              <a:ea typeface="Open Sans Light"/>
              <a:cs typeface="Open Sans Light"/>
              <a:sym typeface="Open Sans Light"/>
            </a:endParaRPr>
          </a:p>
        </p:txBody>
      </p:sp>
      <p:pic>
        <p:nvPicPr>
          <p:cNvPr id="33" name="Google Shape;33;p9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78501" y="4692364"/>
            <a:ext cx="823525" cy="321425"/>
          </a:xfrm>
          <a:prstGeom prst="rect">
            <a:avLst/>
          </a:prstGeom>
          <a:noFill/>
          <a:ln>
            <a:noFill/>
          </a:ln>
        </p:spPr>
      </p:pic>
      <p:sp>
        <p:nvSpPr>
          <p:cNvPr id="34" name="Google Shape;34;p92"/>
          <p:cNvSpPr txBox="1">
            <a:spLocks noGrp="1"/>
          </p:cNvSpPr>
          <p:nvPr>
            <p:ph type="subTitle" idx="1"/>
          </p:nvPr>
        </p:nvSpPr>
        <p:spPr>
          <a:xfrm>
            <a:off x="1337051" y="228600"/>
            <a:ext cx="74865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1pPr>
            <a:lvl2pPr lvl="1"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2pPr>
            <a:lvl3pPr lvl="2"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3pPr>
            <a:lvl4pPr lvl="3"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4pPr>
            <a:lvl5pPr lvl="4"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5pPr>
            <a:lvl6pPr lvl="5"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6pPr>
            <a:lvl7pPr lvl="6"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7pPr>
            <a:lvl8pPr lvl="7"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8pPr>
            <a:lvl9pPr lvl="8" algn="l">
              <a:lnSpc>
                <a:spcPct val="100000"/>
              </a:lnSpc>
              <a:spcBef>
                <a:spcPts val="0"/>
              </a:spcBef>
              <a:spcAft>
                <a:spcPts val="0"/>
              </a:spcAft>
              <a:buClr>
                <a:srgbClr val="00448A"/>
              </a:buClr>
              <a:buSzPts val="2800"/>
              <a:buFont typeface="Open Sans Light"/>
              <a:buNone/>
              <a:defRPr sz="2800">
                <a:solidFill>
                  <a:srgbClr val="00448A"/>
                </a:solidFill>
                <a:latin typeface="Open Sans Light"/>
                <a:ea typeface="Open Sans Light"/>
                <a:cs typeface="Open Sans Light"/>
                <a:sym typeface="Open Sans Light"/>
              </a:defRPr>
            </a:lvl9pPr>
          </a:lstStyle>
          <a:p>
            <a:r>
              <a:rPr lang="en-US"/>
              <a:t>Click to edit Master subtitle style</a:t>
            </a:r>
            <a:endParaRPr/>
          </a:p>
        </p:txBody>
      </p:sp>
      <p:sp>
        <p:nvSpPr>
          <p:cNvPr id="35" name="Google Shape;35;p92"/>
          <p:cNvSpPr txBox="1">
            <a:spLocks noGrp="1"/>
          </p:cNvSpPr>
          <p:nvPr>
            <p:ph type="subTitle" idx="2"/>
          </p:nvPr>
        </p:nvSpPr>
        <p:spPr>
          <a:xfrm>
            <a:off x="1135650" y="1021200"/>
            <a:ext cx="7209300" cy="359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06F6A"/>
              </a:buClr>
              <a:buSzPts val="1600"/>
              <a:buFont typeface="Open Sans Light"/>
              <a:buNone/>
              <a:defRPr sz="2000">
                <a:solidFill>
                  <a:srgbClr val="00448A"/>
                </a:solidFill>
                <a:latin typeface="Open Sans Light"/>
                <a:ea typeface="Open Sans Light"/>
                <a:cs typeface="Open Sans Light"/>
                <a:sym typeface="Open Sans Light"/>
              </a:defRPr>
            </a:lvl1pPr>
            <a:lvl2pPr lvl="1"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2pPr>
            <a:lvl3pPr lvl="2"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3pPr>
            <a:lvl4pPr lvl="3"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4pPr>
            <a:lvl5pPr lvl="4"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5pPr>
            <a:lvl6pPr lvl="5"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6pPr>
            <a:lvl7pPr lvl="6"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7pPr>
            <a:lvl8pPr lvl="7"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8pPr>
            <a:lvl9pPr lvl="8" algn="l">
              <a:lnSpc>
                <a:spcPct val="100000"/>
              </a:lnSpc>
              <a:spcBef>
                <a:spcPts val="0"/>
              </a:spcBef>
              <a:spcAft>
                <a:spcPts val="0"/>
              </a:spcAft>
              <a:buSzPts val="2800"/>
              <a:buFont typeface="Open Sans Light"/>
              <a:buNone/>
              <a:defRPr sz="2800">
                <a:latin typeface="Open Sans Light"/>
                <a:ea typeface="Open Sans Light"/>
                <a:cs typeface="Open Sans Light"/>
                <a:sym typeface="Open Sans Light"/>
              </a:defRPr>
            </a:lvl9pPr>
          </a:lstStyle>
          <a:p>
            <a:r>
              <a:rPr lang="en-US"/>
              <a:t>Click to edit Master subtitle style</a:t>
            </a:r>
            <a:endParaRPr/>
          </a:p>
        </p:txBody>
      </p:sp>
    </p:spTree>
    <p:extLst>
      <p:ext uri="{BB962C8B-B14F-4D97-AF65-F5344CB8AC3E}">
        <p14:creationId xmlns:p14="http://schemas.microsoft.com/office/powerpoint/2010/main" val="417415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AF066D-E2A9-E549-B7A5-A802E16380AC}" type="datetime1">
              <a:rPr lang="en-US" smtClean="0"/>
              <a:t>3/19/25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ADD8612-79E5-F44F-A802-B6CF6889BE15}" type="slidenum">
              <a:rPr lang="en-US" smtClean="0"/>
              <a:t>‹#›</a:t>
            </a:fld>
            <a:endParaRPr lang="en-US" dirty="0"/>
          </a:p>
        </p:txBody>
      </p:sp>
    </p:spTree>
    <p:extLst>
      <p:ext uri="{BB962C8B-B14F-4D97-AF65-F5344CB8AC3E}">
        <p14:creationId xmlns:p14="http://schemas.microsoft.com/office/powerpoint/2010/main" val="898612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5" r:id="rId5"/>
    <p:sldLayoutId id="2147483667" r:id="rId6"/>
    <p:sldLayoutId id="2147483668" r:id="rId7"/>
    <p:sldLayoutId id="2147483669"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priorities/innovation/files/worksheets/ahcm-screeningtool.pdf" TargetMode="External"/><Relationship Id="rId2" Type="http://schemas.openxmlformats.org/officeDocument/2006/relationships/hyperlink" Target="https://prapare.org/wp-content/uploads/2023/01/PRAPARE-English.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hyperlink" Target="https://www.aafp.org/family-physician/practice-and-career/getting-paid/coding/G0136-sdoh-assessment.html" TargetMode="External"/><Relationship Id="rId2" Type="http://schemas.openxmlformats.org/officeDocument/2006/relationships/hyperlink" Target="https://www.aafp.org/pubs/fpm/issues/2018/0500/p7.html" TargetMode="External"/><Relationship Id="rId1" Type="http://schemas.openxmlformats.org/officeDocument/2006/relationships/slideLayout" Target="../slideLayouts/slideLayout8.xml"/><Relationship Id="rId5" Type="http://schemas.openxmlformats.org/officeDocument/2006/relationships/hyperlink" Target="https://www.cms.gov/files/document/cms-2023-omh-z-code-resource.pdf" TargetMode="External"/><Relationship Id="rId4" Type="http://schemas.openxmlformats.org/officeDocument/2006/relationships/hyperlink" Target="https://www.aafp.org/family-physician/practice-and-career/getting-paid/coding/g0019-g0022-chi-services.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odingintel.com/community-health-integration-chi-services/" TargetMode="External"/><Relationship Id="rId2" Type="http://schemas.openxmlformats.org/officeDocument/2006/relationships/hyperlink" Target="https://codingintel.com/principal-illness-navigation-pin-services/" TargetMode="External"/><Relationship Id="rId1" Type="http://schemas.openxmlformats.org/officeDocument/2006/relationships/slideLayout" Target="../slideLayouts/slideLayout8.xml"/><Relationship Id="rId5" Type="http://schemas.openxmlformats.org/officeDocument/2006/relationships/hyperlink" Target="https://odphp.health.gov/healthypeople/objectives-and-data/social-determinants-health" TargetMode="External"/><Relationship Id="rId4" Type="http://schemas.openxmlformats.org/officeDocument/2006/relationships/hyperlink" Target="https://codingintel.com/screening-for-social-determinants-of-health-sdo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a90c14b077_0_9"/>
          <p:cNvSpPr txBox="1">
            <a:spLocks noGrp="1"/>
          </p:cNvSpPr>
          <p:nvPr>
            <p:ph type="subTitle" idx="2"/>
          </p:nvPr>
        </p:nvSpPr>
        <p:spPr>
          <a:xfrm>
            <a:off x="502075" y="2219250"/>
            <a:ext cx="5504100" cy="84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dirty="0"/>
              <a:t>Social Determinants of Health (SDOH) 	</a:t>
            </a:r>
          </a:p>
          <a:p>
            <a:pPr marL="0" lvl="0" indent="0" algn="l" rtl="0">
              <a:lnSpc>
                <a:spcPct val="100000"/>
              </a:lnSpc>
              <a:spcBef>
                <a:spcPts val="0"/>
              </a:spcBef>
              <a:spcAft>
                <a:spcPts val="0"/>
              </a:spcAft>
              <a:buSzPts val="1800"/>
              <a:buNone/>
            </a:pPr>
            <a:endParaRPr dirty="0"/>
          </a:p>
        </p:txBody>
      </p:sp>
      <p:sp>
        <p:nvSpPr>
          <p:cNvPr id="3" name="Subtitle 2">
            <a:extLst>
              <a:ext uri="{FF2B5EF4-FFF2-40B4-BE49-F238E27FC236}">
                <a16:creationId xmlns:a16="http://schemas.microsoft.com/office/drawing/2014/main" id="{6EFD894D-6E31-9626-3DD9-D81217495287}"/>
              </a:ext>
            </a:extLst>
          </p:cNvPr>
          <p:cNvSpPr>
            <a:spLocks noGrp="1"/>
          </p:cNvSpPr>
          <p:nvPr>
            <p:ph type="subTitle" idx="1"/>
          </p:nvPr>
        </p:nvSpPr>
        <p:spPr>
          <a:xfrm>
            <a:off x="500950" y="4128725"/>
            <a:ext cx="4545612" cy="303000"/>
          </a:xfrm>
        </p:spPr>
        <p:txBody>
          <a:bodyPr/>
          <a:lstStyle/>
          <a:p>
            <a:r>
              <a:rPr lang="en-US" dirty="0"/>
              <a:t>Cassidy Lewis, MSW </a:t>
            </a:r>
          </a:p>
          <a:p>
            <a:r>
              <a:rPr lang="en-US" dirty="0"/>
              <a:t>Reimbursement Analyst | </a:t>
            </a:r>
            <a:r>
              <a:rPr lang="en-US" dirty="0" err="1"/>
              <a:t>onPoint</a:t>
            </a:r>
            <a:r>
              <a:rPr lang="en-US" dirty="0"/>
              <a:t> Oncology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69A60D-F3E7-83E3-63D1-907D8422AF7B}"/>
              </a:ext>
            </a:extLst>
          </p:cNvPr>
          <p:cNvGraphicFramePr>
            <a:graphicFrameLocks noGrp="1"/>
          </p:cNvGraphicFramePr>
          <p:nvPr>
            <p:extLst>
              <p:ext uri="{D42A27DB-BD31-4B8C-83A1-F6EECF244321}">
                <p14:modId xmlns:p14="http://schemas.microsoft.com/office/powerpoint/2010/main" val="1929880078"/>
              </p:ext>
            </p:extLst>
          </p:nvPr>
        </p:nvGraphicFramePr>
        <p:xfrm>
          <a:off x="643467" y="219434"/>
          <a:ext cx="8058831" cy="4480560"/>
        </p:xfrm>
        <a:graphic>
          <a:graphicData uri="http://schemas.openxmlformats.org/drawingml/2006/table">
            <a:tbl>
              <a:tblPr firstRow="1" bandRow="1">
                <a:tableStyleId>{5C22544A-7EE6-4342-B048-85BDC9FD1C3A}</a:tableStyleId>
              </a:tblPr>
              <a:tblGrid>
                <a:gridCol w="2686277">
                  <a:extLst>
                    <a:ext uri="{9D8B030D-6E8A-4147-A177-3AD203B41FA5}">
                      <a16:colId xmlns:a16="http://schemas.microsoft.com/office/drawing/2014/main" val="4048819666"/>
                    </a:ext>
                  </a:extLst>
                </a:gridCol>
                <a:gridCol w="2686277">
                  <a:extLst>
                    <a:ext uri="{9D8B030D-6E8A-4147-A177-3AD203B41FA5}">
                      <a16:colId xmlns:a16="http://schemas.microsoft.com/office/drawing/2014/main" val="1007375576"/>
                    </a:ext>
                  </a:extLst>
                </a:gridCol>
                <a:gridCol w="2686277">
                  <a:extLst>
                    <a:ext uri="{9D8B030D-6E8A-4147-A177-3AD203B41FA5}">
                      <a16:colId xmlns:a16="http://schemas.microsoft.com/office/drawing/2014/main" val="957670756"/>
                    </a:ext>
                  </a:extLst>
                </a:gridCol>
              </a:tblGrid>
              <a:tr h="423690">
                <a:tc>
                  <a:txBody>
                    <a:bodyPr/>
                    <a:lstStyle/>
                    <a:p>
                      <a:pPr algn="ctr"/>
                      <a:r>
                        <a:rPr lang="en-US" sz="1200" dirty="0"/>
                        <a:t>Social Determinants of Health (SDOH) Risk Assessment (G0136) </a:t>
                      </a:r>
                    </a:p>
                  </a:txBody>
                  <a:tcPr anchor="ctr"/>
                </a:tc>
                <a:tc>
                  <a:txBody>
                    <a:bodyPr/>
                    <a:lstStyle/>
                    <a:p>
                      <a:pPr algn="ctr"/>
                      <a:r>
                        <a:rPr lang="en-US" sz="1200" dirty="0"/>
                        <a:t>Community Health Integration (CHI) (G0019 and G0022)</a:t>
                      </a:r>
                    </a:p>
                  </a:txBody>
                  <a:tcPr anchor="ctr"/>
                </a:tc>
                <a:tc>
                  <a:txBody>
                    <a:bodyPr/>
                    <a:lstStyle/>
                    <a:p>
                      <a:pPr algn="ctr"/>
                      <a:r>
                        <a:rPr lang="en-US" sz="1200" dirty="0"/>
                        <a:t>Principal Illness Navigation (PIN) (G0023, G0024, G0140, G0146) </a:t>
                      </a:r>
                    </a:p>
                  </a:txBody>
                  <a:tcPr anchor="ctr"/>
                </a:tc>
                <a:extLst>
                  <a:ext uri="{0D108BD9-81ED-4DB2-BD59-A6C34878D82A}">
                    <a16:rowId xmlns:a16="http://schemas.microsoft.com/office/drawing/2014/main" val="1453014898"/>
                  </a:ext>
                </a:extLst>
              </a:tr>
              <a:tr h="160460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Patient has one or more known or suspected SDOH needs that may interfere with diagnosis or treatment. </a:t>
                      </a:r>
                    </a:p>
                    <a:p>
                      <a:pPr algn="ctr"/>
                      <a:r>
                        <a:rPr lang="en-US" sz="1200" dirty="0"/>
                        <a:t>Must assess food insecurity, housing insecurity, transportation needs, and utility difficulties.</a:t>
                      </a:r>
                    </a:p>
                  </a:txBody>
                  <a:tcPr anchor="ctr"/>
                </a:tc>
                <a:tc>
                  <a:txBody>
                    <a:bodyPr/>
                    <a:lstStyle/>
                    <a:p>
                      <a:pPr algn="ctr"/>
                      <a:r>
                        <a:rPr lang="en-US" sz="1200" dirty="0"/>
                        <a:t>Patient has SDOH need(s) that significantly limit the practitioner’s ability to diagnose or treat the problem(s) addressed in the visit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The patient has a serious, high-risk condition expected to last 3 months or longer.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The patient has a significant risk of hospitalization, nursing home placement, acute exacerbation, functional decline, or death.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It requires a disease-specific care plan, with frequent adjustments of medication or treatment regimen; or the substantial assistance from the caregiver.</a:t>
                      </a:r>
                    </a:p>
                  </a:txBody>
                  <a:tcPr anchor="ctr"/>
                </a:tc>
                <a:extLst>
                  <a:ext uri="{0D108BD9-81ED-4DB2-BD59-A6C34878D82A}">
                    <a16:rowId xmlns:a16="http://schemas.microsoft.com/office/drawing/2014/main" val="2978147904"/>
                  </a:ext>
                </a:extLst>
              </a:tr>
              <a:tr h="1604605">
                <a:tc>
                  <a:txBody>
                    <a:bodyPr/>
                    <a:lstStyle/>
                    <a:p>
                      <a:pPr algn="ctr"/>
                      <a:r>
                        <a:rPr lang="en-US" sz="1200" dirty="0"/>
                        <a:t>Intended to identify any individual with known or suspected SDOH needs.  </a:t>
                      </a:r>
                    </a:p>
                    <a:p>
                      <a:pPr algn="ctr"/>
                      <a:endParaRPr lang="en-US" sz="1200" dirty="0"/>
                    </a:p>
                    <a:p>
                      <a:pPr algn="ctr"/>
                      <a:r>
                        <a:rPr lang="en-US" sz="1200" dirty="0"/>
                        <a:t>Ex.) Person tells the provider they recently lost their job, are hungry,  “can’t make ends meet”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Intended to help patients with SDOH concerns which may inhibit proper care </a:t>
                      </a:r>
                    </a:p>
                    <a:p>
                      <a:pPr algn="ctr"/>
                      <a:endParaRPr lang="en-US" sz="1200" dirty="0"/>
                    </a:p>
                    <a:p>
                      <a:pPr algn="ctr"/>
                      <a:r>
                        <a:rPr lang="en-US" sz="1200" dirty="0"/>
                        <a:t>Ex.) Person experiencing homelessness, poor nutrition, person is underinsured or uninsured </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Intended to help patients with serious conditions navigate their healthcare treatment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Ex.) A person is diagnosed with gastric cancer. The person does not have secure housing or transportation, and the closest oncology office is 8 miles away. </a:t>
                      </a:r>
                    </a:p>
                  </a:txBody>
                  <a:tcPr anchor="ctr"/>
                </a:tc>
                <a:extLst>
                  <a:ext uri="{0D108BD9-81ED-4DB2-BD59-A6C34878D82A}">
                    <a16:rowId xmlns:a16="http://schemas.microsoft.com/office/drawing/2014/main" val="3510390771"/>
                  </a:ext>
                </a:extLst>
              </a:tr>
            </a:tbl>
          </a:graphicData>
        </a:graphic>
      </p:graphicFrame>
    </p:spTree>
    <p:extLst>
      <p:ext uri="{BB962C8B-B14F-4D97-AF65-F5344CB8AC3E}">
        <p14:creationId xmlns:p14="http://schemas.microsoft.com/office/powerpoint/2010/main" val="247674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1DBF7B-F95A-C0E8-CBA8-5DD984CD5A24}"/>
              </a:ext>
            </a:extLst>
          </p:cNvPr>
          <p:cNvSpPr>
            <a:spLocks noGrp="1"/>
          </p:cNvSpPr>
          <p:nvPr>
            <p:ph type="subTitle" idx="1"/>
          </p:nvPr>
        </p:nvSpPr>
        <p:spPr/>
        <p:txBody>
          <a:bodyPr/>
          <a:lstStyle/>
          <a:p>
            <a:r>
              <a:rPr lang="en-US" dirty="0"/>
              <a:t>SDOH Risk Assessment (G0136)</a:t>
            </a:r>
          </a:p>
        </p:txBody>
      </p:sp>
      <p:graphicFrame>
        <p:nvGraphicFramePr>
          <p:cNvPr id="4" name="Table 3">
            <a:extLst>
              <a:ext uri="{FF2B5EF4-FFF2-40B4-BE49-F238E27FC236}">
                <a16:creationId xmlns:a16="http://schemas.microsoft.com/office/drawing/2014/main" id="{5DBF45E0-5577-5EBB-26D2-9910FE2E63DB}"/>
              </a:ext>
            </a:extLst>
          </p:cNvPr>
          <p:cNvGraphicFramePr>
            <a:graphicFrameLocks noGrp="1"/>
          </p:cNvGraphicFramePr>
          <p:nvPr>
            <p:extLst>
              <p:ext uri="{D42A27DB-BD31-4B8C-83A1-F6EECF244321}">
                <p14:modId xmlns:p14="http://schemas.microsoft.com/office/powerpoint/2010/main" val="2741642088"/>
              </p:ext>
            </p:extLst>
          </p:nvPr>
        </p:nvGraphicFramePr>
        <p:xfrm>
          <a:off x="567824" y="1021200"/>
          <a:ext cx="8008351" cy="1828812"/>
        </p:xfrm>
        <a:graphic>
          <a:graphicData uri="http://schemas.openxmlformats.org/drawingml/2006/table">
            <a:tbl>
              <a:tblPr firstRow="1" bandRow="1">
                <a:tableStyleId>{5C22544A-7EE6-4342-B048-85BDC9FD1C3A}</a:tableStyleId>
              </a:tblPr>
              <a:tblGrid>
                <a:gridCol w="1683945">
                  <a:extLst>
                    <a:ext uri="{9D8B030D-6E8A-4147-A177-3AD203B41FA5}">
                      <a16:colId xmlns:a16="http://schemas.microsoft.com/office/drawing/2014/main" val="837245788"/>
                    </a:ext>
                  </a:extLst>
                </a:gridCol>
                <a:gridCol w="3445740">
                  <a:extLst>
                    <a:ext uri="{9D8B030D-6E8A-4147-A177-3AD203B41FA5}">
                      <a16:colId xmlns:a16="http://schemas.microsoft.com/office/drawing/2014/main" val="3745023070"/>
                    </a:ext>
                  </a:extLst>
                </a:gridCol>
                <a:gridCol w="2878666">
                  <a:extLst>
                    <a:ext uri="{9D8B030D-6E8A-4147-A177-3AD203B41FA5}">
                      <a16:colId xmlns:a16="http://schemas.microsoft.com/office/drawing/2014/main" val="3371107542"/>
                    </a:ext>
                  </a:extLst>
                </a:gridCol>
              </a:tblGrid>
              <a:tr h="199378">
                <a:tc>
                  <a:txBody>
                    <a:bodyPr/>
                    <a:lstStyle/>
                    <a:p>
                      <a:pPr algn="ctr"/>
                      <a:r>
                        <a:rPr lang="en-US" sz="1400" dirty="0"/>
                        <a:t>Code</a:t>
                      </a:r>
                    </a:p>
                  </a:txBody>
                  <a:tcPr anchor="ctr"/>
                </a:tc>
                <a:tc>
                  <a:txBody>
                    <a:bodyPr/>
                    <a:lstStyle/>
                    <a:p>
                      <a:pPr algn="ctr"/>
                      <a:r>
                        <a:rPr lang="en-US" sz="1400" dirty="0"/>
                        <a:t>Long Descriptor</a:t>
                      </a:r>
                    </a:p>
                  </a:txBody>
                  <a:tcPr anchor="ctr"/>
                </a:tc>
                <a:tc>
                  <a:txBody>
                    <a:bodyPr/>
                    <a:lstStyle/>
                    <a:p>
                      <a:pPr algn="ctr"/>
                      <a:r>
                        <a:rPr lang="en-US" sz="1400" dirty="0"/>
                        <a:t>National RVU </a:t>
                      </a:r>
                    </a:p>
                  </a:txBody>
                  <a:tcPr anchor="ctr"/>
                </a:tc>
                <a:extLst>
                  <a:ext uri="{0D108BD9-81ED-4DB2-BD59-A6C34878D82A}">
                    <a16:rowId xmlns:a16="http://schemas.microsoft.com/office/drawing/2014/main" val="1060404723"/>
                  </a:ext>
                </a:extLst>
              </a:tr>
              <a:tr h="1524012">
                <a:tc>
                  <a:txBody>
                    <a:bodyPr/>
                    <a:lstStyle/>
                    <a:p>
                      <a:pPr algn="ctr"/>
                      <a:r>
                        <a:rPr lang="en-US" sz="1400" dirty="0"/>
                        <a:t>G0136</a:t>
                      </a:r>
                    </a:p>
                  </a:txBody>
                  <a:tcPr anchor="ctr"/>
                </a:tc>
                <a:tc>
                  <a:txBody>
                    <a:bodyPr/>
                    <a:lstStyle/>
                    <a:p>
                      <a:pPr algn="ctr"/>
                      <a:r>
                        <a:rPr lang="en-US" sz="1400" dirty="0"/>
                        <a:t>Administration of a standardized, evidence-based Social Determinants of Health Risk Assessment, 5-15 minutes, not more often than every 6 months</a:t>
                      </a:r>
                    </a:p>
                  </a:txBody>
                  <a:tcPr anchor="ctr"/>
                </a:tc>
                <a:tc>
                  <a:txBody>
                    <a:bodyPr/>
                    <a:lstStyle/>
                    <a:p>
                      <a:pPr algn="ctr"/>
                      <a:r>
                        <a:rPr lang="en-US" sz="1400" dirty="0"/>
                        <a:t>Non-Facility: $18.44</a:t>
                      </a:r>
                    </a:p>
                    <a:p>
                      <a:pPr algn="ctr"/>
                      <a:r>
                        <a:rPr lang="en-US" sz="1400" dirty="0"/>
                        <a:t>Facility: $8.73</a:t>
                      </a:r>
                    </a:p>
                  </a:txBody>
                  <a:tcPr anchor="ctr"/>
                </a:tc>
                <a:extLst>
                  <a:ext uri="{0D108BD9-81ED-4DB2-BD59-A6C34878D82A}">
                    <a16:rowId xmlns:a16="http://schemas.microsoft.com/office/drawing/2014/main" val="3481448478"/>
                  </a:ext>
                </a:extLst>
              </a:tr>
            </a:tbl>
          </a:graphicData>
        </a:graphic>
      </p:graphicFrame>
      <p:sp>
        <p:nvSpPr>
          <p:cNvPr id="6" name="TextBox 5">
            <a:extLst>
              <a:ext uri="{FF2B5EF4-FFF2-40B4-BE49-F238E27FC236}">
                <a16:creationId xmlns:a16="http://schemas.microsoft.com/office/drawing/2014/main" id="{F6C18BD8-47EB-5A46-A97F-6429372D9550}"/>
              </a:ext>
            </a:extLst>
          </p:cNvPr>
          <p:cNvSpPr txBox="1"/>
          <p:nvPr/>
        </p:nvSpPr>
        <p:spPr>
          <a:xfrm>
            <a:off x="973666" y="3032836"/>
            <a:ext cx="6485467" cy="1384995"/>
          </a:xfrm>
          <a:prstGeom prst="rect">
            <a:avLst/>
          </a:prstGeom>
          <a:noFill/>
        </p:spPr>
        <p:txBody>
          <a:bodyPr wrap="square" rtlCol="0">
            <a:spAutoFit/>
          </a:bodyPr>
          <a:lstStyle/>
          <a:p>
            <a:r>
              <a:rPr lang="en-US" sz="1400" dirty="0"/>
              <a:t>May be reported with: </a:t>
            </a:r>
          </a:p>
          <a:p>
            <a:r>
              <a:rPr lang="en-US" sz="1400" dirty="0"/>
              <a:t>✓ Outpatient E/M visits </a:t>
            </a:r>
          </a:p>
          <a:p>
            <a:r>
              <a:rPr lang="en-US" sz="1400" dirty="0"/>
              <a:t>✓ Transitional Care Management </a:t>
            </a:r>
          </a:p>
          <a:p>
            <a:r>
              <a:rPr lang="en-US" sz="1400" dirty="0"/>
              <a:t>✓ Psychiatric and behavioral assessments </a:t>
            </a:r>
          </a:p>
          <a:p>
            <a:r>
              <a:rPr lang="en-US" sz="1400" dirty="0"/>
              <a:t>✓ Annual Wellness Visit </a:t>
            </a:r>
          </a:p>
          <a:p>
            <a:r>
              <a:rPr lang="en-US" sz="1400" dirty="0"/>
              <a:t>✓ Hospital Discharge Visits</a:t>
            </a:r>
          </a:p>
        </p:txBody>
      </p:sp>
    </p:spTree>
    <p:extLst>
      <p:ext uri="{BB962C8B-B14F-4D97-AF65-F5344CB8AC3E}">
        <p14:creationId xmlns:p14="http://schemas.microsoft.com/office/powerpoint/2010/main" val="410815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1DBF7B-F95A-C0E8-CBA8-5DD984CD5A24}"/>
              </a:ext>
            </a:extLst>
          </p:cNvPr>
          <p:cNvSpPr>
            <a:spLocks noGrp="1"/>
          </p:cNvSpPr>
          <p:nvPr>
            <p:ph type="subTitle" idx="1"/>
          </p:nvPr>
        </p:nvSpPr>
        <p:spPr/>
        <p:txBody>
          <a:bodyPr/>
          <a:lstStyle/>
          <a:p>
            <a:r>
              <a:rPr lang="en-US" dirty="0"/>
              <a:t>SDOH Risk Assessment (G0136)</a:t>
            </a:r>
          </a:p>
        </p:txBody>
      </p:sp>
      <p:sp>
        <p:nvSpPr>
          <p:cNvPr id="6" name="TextBox 5">
            <a:extLst>
              <a:ext uri="{FF2B5EF4-FFF2-40B4-BE49-F238E27FC236}">
                <a16:creationId xmlns:a16="http://schemas.microsoft.com/office/drawing/2014/main" id="{F6C18BD8-47EB-5A46-A97F-6429372D9550}"/>
              </a:ext>
            </a:extLst>
          </p:cNvPr>
          <p:cNvSpPr txBox="1"/>
          <p:nvPr/>
        </p:nvSpPr>
        <p:spPr>
          <a:xfrm>
            <a:off x="665937" y="1048256"/>
            <a:ext cx="7812126" cy="3046988"/>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Example: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The provider has not seen a patient in a while. Due to limited transportation, the patient calls the office and requests a specific time and date .The patient also requested a refill on a refrigerated medication that went bad due to no electricity in their home.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If the patient has not had an SDOH risk assessment in the past six months, the provider may furnish an SDOH risk assessment as an optional part of the annual wellness visit, an evaluation and management visit, or behavioral health office visit. </a:t>
            </a:r>
          </a:p>
        </p:txBody>
      </p:sp>
    </p:spTree>
    <p:extLst>
      <p:ext uri="{BB962C8B-B14F-4D97-AF65-F5344CB8AC3E}">
        <p14:creationId xmlns:p14="http://schemas.microsoft.com/office/powerpoint/2010/main" val="1129250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E7A8EF-92C5-4F86-2F9B-449D4C77C755}"/>
              </a:ext>
            </a:extLst>
          </p:cNvPr>
          <p:cNvSpPr>
            <a:spLocks noGrp="1"/>
          </p:cNvSpPr>
          <p:nvPr>
            <p:ph type="title"/>
          </p:nvPr>
        </p:nvSpPr>
        <p:spPr/>
        <p:txBody>
          <a:bodyPr/>
          <a:lstStyle/>
          <a:p>
            <a:r>
              <a:rPr lang="en-US" dirty="0"/>
              <a:t>SDOH Risk Assessment </a:t>
            </a:r>
          </a:p>
        </p:txBody>
      </p:sp>
      <p:sp>
        <p:nvSpPr>
          <p:cNvPr id="2" name="Subtitle 1">
            <a:extLst>
              <a:ext uri="{FF2B5EF4-FFF2-40B4-BE49-F238E27FC236}">
                <a16:creationId xmlns:a16="http://schemas.microsoft.com/office/drawing/2014/main" id="{931DBF7B-F95A-C0E8-CBA8-5DD984CD5A24}"/>
              </a:ext>
            </a:extLst>
          </p:cNvPr>
          <p:cNvSpPr>
            <a:spLocks noGrp="1"/>
          </p:cNvSpPr>
          <p:nvPr>
            <p:ph idx="1"/>
          </p:nvPr>
        </p:nvSpPr>
        <p:spPr>
          <a:xfrm>
            <a:off x="802835" y="1206226"/>
            <a:ext cx="7529228" cy="3394472"/>
          </a:xfrm>
        </p:spPr>
        <p:txBody>
          <a:bodyPr>
            <a:noAutofit/>
          </a:bodyPr>
          <a:lstStyle/>
          <a:p>
            <a:pPr marL="0" indent="0">
              <a:buNone/>
            </a:pPr>
            <a:r>
              <a:rPr lang="en-US" sz="1600" dirty="0">
                <a:solidFill>
                  <a:srgbClr val="09142A"/>
                </a:solidFill>
                <a:latin typeface="Open Sans" panose="020B0606030504020204" pitchFamily="34" charset="0"/>
                <a:ea typeface="Open Sans" panose="020B0606030504020204" pitchFamily="34" charset="0"/>
                <a:cs typeface="Open Sans" panose="020B0606030504020204" pitchFamily="34" charset="0"/>
              </a:rPr>
              <a:t>Suggested a</a:t>
            </a:r>
            <a:r>
              <a:rPr lang="en-US" sz="1600" b="0" i="0" dirty="0">
                <a:solidFill>
                  <a:srgbClr val="09142A"/>
                </a:solidFill>
                <a:effectLst/>
                <a:latin typeface="Open Sans" panose="020B0606030504020204" pitchFamily="34" charset="0"/>
                <a:ea typeface="Open Sans" panose="020B0606030504020204" pitchFamily="34" charset="0"/>
                <a:cs typeface="Open Sans" panose="020B0606030504020204" pitchFamily="34" charset="0"/>
              </a:rPr>
              <a:t>ppropriate tools for reporting G0136 include: </a:t>
            </a:r>
          </a:p>
          <a:p>
            <a:pPr lvl="1"/>
            <a:r>
              <a:rPr lang="en-US" sz="1600" dirty="0">
                <a:solidFill>
                  <a:srgbClr val="09142A"/>
                </a:solidFill>
                <a:latin typeface="Open Sans" panose="020B0606030504020204" pitchFamily="34" charset="0"/>
                <a:ea typeface="Open Sans" panose="020B0606030504020204" pitchFamily="34" charset="0"/>
                <a:cs typeface="Open Sans" panose="020B0606030504020204" pitchFamily="34" charset="0"/>
                <a:hlinkClick r:id="rId2"/>
              </a:rPr>
              <a:t>PRAPARE Tool</a:t>
            </a:r>
            <a:endParaRPr lang="en-US" sz="1600" dirty="0">
              <a:solidFill>
                <a:srgbClr val="09142A"/>
              </a:solidFill>
              <a:latin typeface="Open Sans" panose="020B0606030504020204" pitchFamily="34" charset="0"/>
              <a:ea typeface="Open Sans" panose="020B0606030504020204" pitchFamily="34" charset="0"/>
              <a:cs typeface="Open Sans" panose="020B0606030504020204" pitchFamily="34" charset="0"/>
            </a:endParaRPr>
          </a:p>
          <a:p>
            <a:pPr lvl="1"/>
            <a:r>
              <a:rPr lang="en-US" sz="1600" dirty="0">
                <a:solidFill>
                  <a:srgbClr val="09142A"/>
                </a:solidFill>
                <a:latin typeface="Open Sans" panose="020B0606030504020204" pitchFamily="34" charset="0"/>
                <a:ea typeface="Open Sans" panose="020B0606030504020204" pitchFamily="34" charset="0"/>
                <a:cs typeface="Open Sans" panose="020B0606030504020204" pitchFamily="34" charset="0"/>
                <a:hlinkClick r:id="rId3"/>
              </a:rPr>
              <a:t>Health Related Social Needs Screening Tool (ACH-HRSN) </a:t>
            </a:r>
            <a:endParaRPr lang="en-US" sz="1600" dirty="0">
              <a:solidFill>
                <a:srgbClr val="09142A"/>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dirty="0">
                <a:solidFill>
                  <a:srgbClr val="09142A"/>
                </a:solidFill>
                <a:latin typeface="Open Sans" panose="020B0606030504020204" pitchFamily="34" charset="0"/>
                <a:ea typeface="Open Sans" panose="020B0606030504020204" pitchFamily="34" charset="0"/>
                <a:cs typeface="Open Sans" panose="020B0606030504020204" pitchFamily="34" charset="0"/>
              </a:rPr>
              <a:t>Screening tools often contain between 10—20 questions for the five domains mentioned previously: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Economic Stability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Education Access and Quality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Care Access and Quality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Neighborhood and Environment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Social and Community Context </a:t>
            </a:r>
          </a:p>
          <a:p>
            <a:pPr marL="0" indent="0">
              <a:buNone/>
            </a:pPr>
            <a:r>
              <a:rPr lang="en-US" sz="1600" dirty="0">
                <a:solidFill>
                  <a:srgbClr val="09142A"/>
                </a:solidFill>
                <a:latin typeface="Open Sans" panose="020B0606030504020204" pitchFamily="34" charset="0"/>
                <a:ea typeface="Open Sans" panose="020B0606030504020204" pitchFamily="34" charset="0"/>
                <a:cs typeface="Open Sans" panose="020B0606030504020204" pitchFamily="34" charset="0"/>
              </a:rPr>
              <a:t> Results are recorded and uploaded to the patient's electronic health record if functionality exists. </a:t>
            </a:r>
          </a:p>
        </p:txBody>
      </p:sp>
      <p:sp>
        <p:nvSpPr>
          <p:cNvPr id="5" name="Content Placeholder 4">
            <a:extLst>
              <a:ext uri="{FF2B5EF4-FFF2-40B4-BE49-F238E27FC236}">
                <a16:creationId xmlns:a16="http://schemas.microsoft.com/office/drawing/2014/main" id="{0F14AF3B-817C-DD8A-D592-15CA03F841E6}"/>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520867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189146C-4266-08B0-3643-6E402718C5F0}"/>
              </a:ext>
            </a:extLst>
          </p:cNvPr>
          <p:cNvSpPr>
            <a:spLocks noGrp="1"/>
          </p:cNvSpPr>
          <p:nvPr>
            <p:ph type="subTitle" idx="1"/>
          </p:nvPr>
        </p:nvSpPr>
        <p:spPr>
          <a:xfrm>
            <a:off x="1135650" y="228600"/>
            <a:ext cx="7486500" cy="792600"/>
          </a:xfrm>
        </p:spPr>
        <p:txBody>
          <a:bodyPr/>
          <a:lstStyle/>
          <a:p>
            <a:r>
              <a:rPr lang="en-US" dirty="0"/>
              <a:t>Community Health Integration (CHI)</a:t>
            </a:r>
          </a:p>
        </p:txBody>
      </p:sp>
      <p:graphicFrame>
        <p:nvGraphicFramePr>
          <p:cNvPr id="4" name="Table 3">
            <a:extLst>
              <a:ext uri="{FF2B5EF4-FFF2-40B4-BE49-F238E27FC236}">
                <a16:creationId xmlns:a16="http://schemas.microsoft.com/office/drawing/2014/main" id="{C41AD97A-8FD3-7A68-037F-EE61E112EF86}"/>
              </a:ext>
            </a:extLst>
          </p:cNvPr>
          <p:cNvGraphicFramePr>
            <a:graphicFrameLocks noGrp="1"/>
          </p:cNvGraphicFramePr>
          <p:nvPr>
            <p:extLst>
              <p:ext uri="{D42A27DB-BD31-4B8C-83A1-F6EECF244321}">
                <p14:modId xmlns:p14="http://schemas.microsoft.com/office/powerpoint/2010/main" val="2435516900"/>
              </p:ext>
            </p:extLst>
          </p:nvPr>
        </p:nvGraphicFramePr>
        <p:xfrm>
          <a:off x="606066" y="1021200"/>
          <a:ext cx="8016084" cy="3322200"/>
        </p:xfrm>
        <a:graphic>
          <a:graphicData uri="http://schemas.openxmlformats.org/drawingml/2006/table">
            <a:tbl>
              <a:tblPr firstRow="1" bandRow="1">
                <a:tableStyleId>{5C22544A-7EE6-4342-B048-85BDC9FD1C3A}</a:tableStyleId>
              </a:tblPr>
              <a:tblGrid>
                <a:gridCol w="1088448">
                  <a:extLst>
                    <a:ext uri="{9D8B030D-6E8A-4147-A177-3AD203B41FA5}">
                      <a16:colId xmlns:a16="http://schemas.microsoft.com/office/drawing/2014/main" val="2313061548"/>
                    </a:ext>
                  </a:extLst>
                </a:gridCol>
                <a:gridCol w="4578565">
                  <a:extLst>
                    <a:ext uri="{9D8B030D-6E8A-4147-A177-3AD203B41FA5}">
                      <a16:colId xmlns:a16="http://schemas.microsoft.com/office/drawing/2014/main" val="2655396508"/>
                    </a:ext>
                  </a:extLst>
                </a:gridCol>
                <a:gridCol w="2349071">
                  <a:extLst>
                    <a:ext uri="{9D8B030D-6E8A-4147-A177-3AD203B41FA5}">
                      <a16:colId xmlns:a16="http://schemas.microsoft.com/office/drawing/2014/main" val="1215198255"/>
                    </a:ext>
                  </a:extLst>
                </a:gridCol>
              </a:tblGrid>
              <a:tr h="356886">
                <a:tc>
                  <a:txBody>
                    <a:bodyPr/>
                    <a:lstStyle/>
                    <a:p>
                      <a:pPr algn="ctr"/>
                      <a:r>
                        <a:rPr lang="en-US" sz="1400" dirty="0"/>
                        <a:t>Code </a:t>
                      </a:r>
                    </a:p>
                  </a:txBody>
                  <a:tcPr anchor="ctr"/>
                </a:tc>
                <a:tc>
                  <a:txBody>
                    <a:bodyPr/>
                    <a:lstStyle/>
                    <a:p>
                      <a:pPr algn="ctr"/>
                      <a:r>
                        <a:rPr lang="en-US" sz="1400" dirty="0"/>
                        <a:t>Long Descriptor</a:t>
                      </a:r>
                    </a:p>
                  </a:txBody>
                  <a:tcPr anchor="ctr"/>
                </a:tc>
                <a:tc>
                  <a:txBody>
                    <a:bodyPr/>
                    <a:lstStyle/>
                    <a:p>
                      <a:pPr algn="ctr"/>
                      <a:r>
                        <a:rPr lang="en-US" sz="1400" dirty="0"/>
                        <a:t>National RVU </a:t>
                      </a:r>
                    </a:p>
                  </a:txBody>
                  <a:tcPr anchor="ctr"/>
                </a:tc>
                <a:extLst>
                  <a:ext uri="{0D108BD9-81ED-4DB2-BD59-A6C34878D82A}">
                    <a16:rowId xmlns:a16="http://schemas.microsoft.com/office/drawing/2014/main" val="2319063625"/>
                  </a:ext>
                </a:extLst>
              </a:tr>
              <a:tr h="2061796">
                <a:tc>
                  <a:txBody>
                    <a:bodyPr/>
                    <a:lstStyle/>
                    <a:p>
                      <a:pPr algn="ctr"/>
                      <a:r>
                        <a:rPr lang="en-US" sz="1400" dirty="0"/>
                        <a:t>G0019</a:t>
                      </a:r>
                    </a:p>
                  </a:txBody>
                  <a:tcPr anchor="ctr"/>
                </a:tc>
                <a:tc>
                  <a:txBody>
                    <a:bodyPr/>
                    <a:lstStyle/>
                    <a:p>
                      <a:pPr algn="ctr"/>
                      <a:r>
                        <a:rPr lang="en-US" sz="1400" dirty="0"/>
                        <a:t>Community health integration services performed by certified or trained auxiliary personnel, including a community health worker, under the direction of a physician or other practitioner; 60 minutes per calendar month, to address social determinants of health (SDOH) need(s) that are significantly limiting ability to diagnose or treat problem(s) addressed in an initiating visit</a:t>
                      </a:r>
                    </a:p>
                  </a:txBody>
                  <a:tcPr anchor="ctr"/>
                </a:tc>
                <a:tc>
                  <a:txBody>
                    <a:bodyPr/>
                    <a:lstStyle/>
                    <a:p>
                      <a:pPr algn="ctr"/>
                      <a:r>
                        <a:rPr lang="en-US" sz="1400" dirty="0"/>
                        <a:t>Non-Facility: $77.96</a:t>
                      </a:r>
                    </a:p>
                    <a:p>
                      <a:pPr algn="ctr"/>
                      <a:r>
                        <a:rPr lang="en-US" sz="1400" dirty="0"/>
                        <a:t>Facility: $47.55</a:t>
                      </a:r>
                    </a:p>
                  </a:txBody>
                  <a:tcPr anchor="ctr"/>
                </a:tc>
                <a:extLst>
                  <a:ext uri="{0D108BD9-81ED-4DB2-BD59-A6C34878D82A}">
                    <a16:rowId xmlns:a16="http://schemas.microsoft.com/office/drawing/2014/main" val="2917385377"/>
                  </a:ext>
                </a:extLst>
              </a:tr>
              <a:tr h="903518">
                <a:tc>
                  <a:txBody>
                    <a:bodyPr/>
                    <a:lstStyle/>
                    <a:p>
                      <a:pPr algn="ctr"/>
                      <a:r>
                        <a:rPr lang="en-US" sz="1400" dirty="0"/>
                        <a:t>G0022</a:t>
                      </a:r>
                    </a:p>
                  </a:txBody>
                  <a:tcPr anchor="ctr"/>
                </a:tc>
                <a:tc>
                  <a:txBody>
                    <a:bodyPr/>
                    <a:lstStyle/>
                    <a:p>
                      <a:pPr algn="ctr"/>
                      <a:r>
                        <a:rPr lang="en-US" sz="1400" dirty="0"/>
                        <a:t>Community health integration services, each additional 30 minutes per calendar month (List separately in addition to G0019).</a:t>
                      </a:r>
                    </a:p>
                  </a:txBody>
                  <a:tcPr anchor="ctr"/>
                </a:tc>
                <a:tc>
                  <a:txBody>
                    <a:bodyPr/>
                    <a:lstStyle/>
                    <a:p>
                      <a:pPr algn="ctr"/>
                      <a:r>
                        <a:rPr lang="en-US" sz="1400" dirty="0"/>
                        <a:t>Non-Facility: $48.52</a:t>
                      </a:r>
                    </a:p>
                    <a:p>
                      <a:pPr algn="ctr"/>
                      <a:r>
                        <a:rPr lang="en-US" sz="1400" dirty="0"/>
                        <a:t>Facility: $33.32</a:t>
                      </a:r>
                    </a:p>
                  </a:txBody>
                  <a:tcPr anchor="ctr"/>
                </a:tc>
                <a:extLst>
                  <a:ext uri="{0D108BD9-81ED-4DB2-BD59-A6C34878D82A}">
                    <a16:rowId xmlns:a16="http://schemas.microsoft.com/office/drawing/2014/main" val="2912864307"/>
                  </a:ext>
                </a:extLst>
              </a:tr>
            </a:tbl>
          </a:graphicData>
        </a:graphic>
      </p:graphicFrame>
    </p:spTree>
    <p:extLst>
      <p:ext uri="{BB962C8B-B14F-4D97-AF65-F5344CB8AC3E}">
        <p14:creationId xmlns:p14="http://schemas.microsoft.com/office/powerpoint/2010/main" val="200053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189146C-4266-08B0-3643-6E402718C5F0}"/>
              </a:ext>
            </a:extLst>
          </p:cNvPr>
          <p:cNvSpPr>
            <a:spLocks noGrp="1"/>
          </p:cNvSpPr>
          <p:nvPr>
            <p:ph type="subTitle" idx="1"/>
          </p:nvPr>
        </p:nvSpPr>
        <p:spPr>
          <a:xfrm>
            <a:off x="1135650" y="228600"/>
            <a:ext cx="7486500" cy="792600"/>
          </a:xfrm>
        </p:spPr>
        <p:txBody>
          <a:bodyPr/>
          <a:lstStyle/>
          <a:p>
            <a:r>
              <a:rPr lang="en-US" dirty="0"/>
              <a:t>Community Health Integration (CHI)</a:t>
            </a:r>
          </a:p>
        </p:txBody>
      </p:sp>
      <p:sp>
        <p:nvSpPr>
          <p:cNvPr id="6" name="TextBox 5">
            <a:extLst>
              <a:ext uri="{FF2B5EF4-FFF2-40B4-BE49-F238E27FC236}">
                <a16:creationId xmlns:a16="http://schemas.microsoft.com/office/drawing/2014/main" id="{6FC14B83-0FC3-3641-8D36-DC6B733DBAA6}"/>
              </a:ext>
            </a:extLst>
          </p:cNvPr>
          <p:cNvSpPr txBox="1"/>
          <p:nvPr/>
        </p:nvSpPr>
        <p:spPr>
          <a:xfrm>
            <a:off x="521850" y="896183"/>
            <a:ext cx="8367678" cy="4247317"/>
          </a:xfrm>
          <a:prstGeom prst="rect">
            <a:avLst/>
          </a:prstGeom>
          <a:noFill/>
        </p:spPr>
        <p:txBody>
          <a:bodyPr wrap="square" rtlCol="0">
            <a:spAutoFit/>
          </a:bodyPr>
          <a:lstStyle/>
          <a:p>
            <a:r>
              <a:rPr lang="en-US" dirty="0"/>
              <a:t>The billing practitioner initiates CHI services during an initiating visit, where the provider identifies unmet SDOH needs that limit the ability to diagnose or treat the patient. The identical practitioner bills for the subsequent CHI services the auxiliary personnel provides</a:t>
            </a:r>
            <a:r>
              <a:rPr lang="en-US" b="1" dirty="0"/>
              <a:t>. Initiating visits </a:t>
            </a:r>
            <a:r>
              <a:rPr lang="en-US" dirty="0"/>
              <a:t>are performed by the practitioner*and include:</a:t>
            </a:r>
          </a:p>
          <a:p>
            <a:endParaRPr lang="en-US" dirty="0"/>
          </a:p>
          <a:p>
            <a:pPr marL="285750" indent="-285750">
              <a:buFont typeface="Wingdings" pitchFamily="2" charset="2"/>
              <a:buChar char="ü"/>
            </a:pPr>
            <a:r>
              <a:rPr lang="en-US" dirty="0"/>
              <a:t>An E/M visit </a:t>
            </a:r>
          </a:p>
          <a:p>
            <a:pPr marL="742950" lvl="1" indent="-285750">
              <a:buFont typeface="Wingdings" pitchFamily="2" charset="2"/>
              <a:buChar char="ü"/>
            </a:pPr>
            <a:r>
              <a:rPr lang="en-US" dirty="0"/>
              <a:t>It cannot be a low-level (level 1 or 99211) E/M visit performed by clinical staff</a:t>
            </a:r>
          </a:p>
          <a:p>
            <a:pPr marL="742950" lvl="1" indent="-285750">
              <a:buFont typeface="Wingdings" pitchFamily="2" charset="2"/>
              <a:buChar char="ü"/>
            </a:pPr>
            <a:r>
              <a:rPr lang="en-US" dirty="0"/>
              <a:t>Can be the E/M  visit provided as part of Transitional Care Management (TCM) services </a:t>
            </a:r>
          </a:p>
          <a:p>
            <a:pPr marL="285750" indent="-285750">
              <a:buFont typeface="Wingdings" pitchFamily="2" charset="2"/>
              <a:buChar char="ü"/>
            </a:pPr>
            <a:r>
              <a:rPr lang="en-US" dirty="0"/>
              <a:t>Annual Wellness Visit </a:t>
            </a:r>
          </a:p>
          <a:p>
            <a:pPr marL="285750" indent="-285750">
              <a:buFont typeface="Wingdings" pitchFamily="2" charset="2"/>
              <a:buChar char="ü"/>
            </a:pPr>
            <a:endParaRPr lang="en-US" dirty="0"/>
          </a:p>
          <a:p>
            <a:r>
              <a:rPr lang="en-US" dirty="0"/>
              <a:t>*Only one practitioner can bill for CHI services per month. This ensures a single point of contact for addressing social needs and helps avoid a fragmented approach and duplicate services. </a:t>
            </a:r>
          </a:p>
          <a:p>
            <a:pPr marL="742950" lvl="1" indent="-285750">
              <a:buFont typeface="Wingdings" pitchFamily="2" charset="2"/>
              <a:buChar char="ü"/>
            </a:pPr>
            <a:endParaRPr lang="en-US" dirty="0"/>
          </a:p>
        </p:txBody>
      </p:sp>
    </p:spTree>
    <p:extLst>
      <p:ext uri="{BB962C8B-B14F-4D97-AF65-F5344CB8AC3E}">
        <p14:creationId xmlns:p14="http://schemas.microsoft.com/office/powerpoint/2010/main" val="1780261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AC0CE21-A730-CAD6-DACA-B5D823F07B88}"/>
              </a:ext>
            </a:extLst>
          </p:cNvPr>
          <p:cNvSpPr>
            <a:spLocks noGrp="1"/>
          </p:cNvSpPr>
          <p:nvPr>
            <p:ph type="subTitle" idx="1"/>
          </p:nvPr>
        </p:nvSpPr>
        <p:spPr/>
        <p:txBody>
          <a:bodyPr/>
          <a:lstStyle/>
          <a:p>
            <a:r>
              <a:rPr lang="en-US" dirty="0"/>
              <a:t>Community Health Integration – Case Study</a:t>
            </a:r>
          </a:p>
        </p:txBody>
      </p:sp>
      <p:sp>
        <p:nvSpPr>
          <p:cNvPr id="3" name="Subtitle 2">
            <a:extLst>
              <a:ext uri="{FF2B5EF4-FFF2-40B4-BE49-F238E27FC236}">
                <a16:creationId xmlns:a16="http://schemas.microsoft.com/office/drawing/2014/main" id="{4282A97E-4690-2C85-65F1-449F001CD2D2}"/>
              </a:ext>
            </a:extLst>
          </p:cNvPr>
          <p:cNvSpPr>
            <a:spLocks noGrp="1"/>
          </p:cNvSpPr>
          <p:nvPr>
            <p:ph type="subTitle" idx="2"/>
          </p:nvPr>
        </p:nvSpPr>
        <p:spPr>
          <a:xfrm>
            <a:off x="967350" y="772500"/>
            <a:ext cx="7209300" cy="3598500"/>
          </a:xfrm>
        </p:spPr>
        <p:txBody>
          <a:bodyPr/>
          <a:lstStyle/>
          <a:p>
            <a:pPr algn="ctr"/>
            <a:r>
              <a:rPr lang="en-US" sz="1400" b="1" i="1" dirty="0"/>
              <a:t>Patient is a patient with breast cancer who the physician noted has short term memory loss due to chemotherapy, lack of caregiver support (lives alone), forgets to take her aromatase inhibitor and fill her prescription and has missed several appointments due to transportation. </a:t>
            </a:r>
          </a:p>
        </p:txBody>
      </p:sp>
      <p:pic>
        <p:nvPicPr>
          <p:cNvPr id="4" name="Picture 3">
            <a:extLst>
              <a:ext uri="{FF2B5EF4-FFF2-40B4-BE49-F238E27FC236}">
                <a16:creationId xmlns:a16="http://schemas.microsoft.com/office/drawing/2014/main" id="{D5672D63-7851-FF22-0770-6E85BB987940}"/>
              </a:ext>
            </a:extLst>
          </p:cNvPr>
          <p:cNvPicPr>
            <a:picLocks noChangeAspect="1"/>
          </p:cNvPicPr>
          <p:nvPr/>
        </p:nvPicPr>
        <p:blipFill>
          <a:blip r:embed="rId2"/>
          <a:stretch>
            <a:fillRect/>
          </a:stretch>
        </p:blipFill>
        <p:spPr>
          <a:xfrm>
            <a:off x="685800" y="1705019"/>
            <a:ext cx="7772400" cy="3438481"/>
          </a:xfrm>
          <a:prstGeom prst="rect">
            <a:avLst/>
          </a:prstGeom>
        </p:spPr>
      </p:pic>
    </p:spTree>
    <p:extLst>
      <p:ext uri="{BB962C8B-B14F-4D97-AF65-F5344CB8AC3E}">
        <p14:creationId xmlns:p14="http://schemas.microsoft.com/office/powerpoint/2010/main" val="620298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AC0CE21-A730-CAD6-DACA-B5D823F07B88}"/>
              </a:ext>
            </a:extLst>
          </p:cNvPr>
          <p:cNvSpPr>
            <a:spLocks noGrp="1"/>
          </p:cNvSpPr>
          <p:nvPr>
            <p:ph type="subTitle" idx="1"/>
          </p:nvPr>
        </p:nvSpPr>
        <p:spPr/>
        <p:txBody>
          <a:bodyPr/>
          <a:lstStyle/>
          <a:p>
            <a:r>
              <a:rPr lang="en-US" dirty="0"/>
              <a:t>Community Health Integration – Case Study</a:t>
            </a:r>
          </a:p>
        </p:txBody>
      </p:sp>
      <p:sp>
        <p:nvSpPr>
          <p:cNvPr id="3" name="Subtitle 2">
            <a:extLst>
              <a:ext uri="{FF2B5EF4-FFF2-40B4-BE49-F238E27FC236}">
                <a16:creationId xmlns:a16="http://schemas.microsoft.com/office/drawing/2014/main" id="{4282A97E-4690-2C85-65F1-449F001CD2D2}"/>
              </a:ext>
            </a:extLst>
          </p:cNvPr>
          <p:cNvSpPr>
            <a:spLocks noGrp="1"/>
          </p:cNvSpPr>
          <p:nvPr>
            <p:ph type="subTitle" idx="2"/>
          </p:nvPr>
        </p:nvSpPr>
        <p:spPr>
          <a:xfrm>
            <a:off x="967350" y="772500"/>
            <a:ext cx="7209300" cy="3598500"/>
          </a:xfrm>
        </p:spPr>
        <p:txBody>
          <a:bodyPr/>
          <a:lstStyle/>
          <a:p>
            <a:r>
              <a:rPr lang="en-US" sz="1800" dirty="0">
                <a:solidFill>
                  <a:schemeClr val="tx1"/>
                </a:solidFill>
              </a:rPr>
              <a:t>The activities performed would be reported with: </a:t>
            </a:r>
          </a:p>
          <a:p>
            <a:pPr>
              <a:buFont typeface="Arial" panose="020B0604020202020204" pitchFamily="34" charset="0"/>
              <a:buChar char="•"/>
            </a:pPr>
            <a:r>
              <a:rPr lang="en-US" sz="1800" dirty="0">
                <a:solidFill>
                  <a:schemeClr val="tx1"/>
                </a:solidFill>
              </a:rPr>
              <a:t>An appropriate level office and/or outpatient evaluation and management service (99202-99215), </a:t>
            </a: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r>
              <a:rPr lang="en-US" sz="1800" dirty="0">
                <a:solidFill>
                  <a:schemeClr val="tx1"/>
                </a:solidFill>
              </a:rPr>
              <a:t>The SDOH risk assessment code (G0136), </a:t>
            </a: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r>
              <a:rPr lang="en-US" sz="1800" dirty="0">
                <a:solidFill>
                  <a:schemeClr val="tx1"/>
                </a:solidFill>
              </a:rPr>
              <a:t>The appropriate CHI service code(s) are dependent on the time documented (G0019-G0022). </a:t>
            </a:r>
          </a:p>
          <a:p>
            <a:pPr marL="0" indent="0"/>
            <a:endParaRPr lang="en-US" sz="1800" dirty="0">
              <a:solidFill>
                <a:schemeClr val="tx1"/>
              </a:solidFill>
            </a:endParaRPr>
          </a:p>
          <a:p>
            <a:pPr>
              <a:buFont typeface="Arial" panose="020B0604020202020204" pitchFamily="34" charset="0"/>
              <a:buChar char="•"/>
            </a:pPr>
            <a:r>
              <a:rPr lang="en-US" sz="1800" dirty="0">
                <a:solidFill>
                  <a:schemeClr val="tx1"/>
                </a:solidFill>
              </a:rPr>
              <a:t>Appropriate ICD-10-CM Z codes would be reported to indicate the patient's identified SDOH needs. The medical record should reflect SDOH needs and services provided. </a:t>
            </a:r>
            <a:endParaRPr lang="en-US" sz="1800" b="1" i="1" dirty="0">
              <a:solidFill>
                <a:schemeClr val="tx1"/>
              </a:solidFill>
            </a:endParaRPr>
          </a:p>
        </p:txBody>
      </p:sp>
    </p:spTree>
    <p:extLst>
      <p:ext uri="{BB962C8B-B14F-4D97-AF65-F5344CB8AC3E}">
        <p14:creationId xmlns:p14="http://schemas.microsoft.com/office/powerpoint/2010/main" val="397772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55E8A28-1611-5F22-E724-5163086313A5}"/>
              </a:ext>
            </a:extLst>
          </p:cNvPr>
          <p:cNvSpPr>
            <a:spLocks noGrp="1"/>
          </p:cNvSpPr>
          <p:nvPr>
            <p:ph type="subTitle" idx="1"/>
          </p:nvPr>
        </p:nvSpPr>
        <p:spPr>
          <a:xfrm>
            <a:off x="997050" y="228600"/>
            <a:ext cx="7486500" cy="792600"/>
          </a:xfrm>
        </p:spPr>
        <p:txBody>
          <a:bodyPr/>
          <a:lstStyle/>
          <a:p>
            <a:r>
              <a:rPr lang="en-US" dirty="0"/>
              <a:t>Principle Illness Navigation</a:t>
            </a:r>
          </a:p>
        </p:txBody>
      </p:sp>
      <p:sp>
        <p:nvSpPr>
          <p:cNvPr id="3" name="Subtitle 2">
            <a:extLst>
              <a:ext uri="{FF2B5EF4-FFF2-40B4-BE49-F238E27FC236}">
                <a16:creationId xmlns:a16="http://schemas.microsoft.com/office/drawing/2014/main" id="{FDF56DFC-AF4A-16BA-097C-7E812CD501CD}"/>
              </a:ext>
            </a:extLst>
          </p:cNvPr>
          <p:cNvSpPr>
            <a:spLocks noGrp="1"/>
          </p:cNvSpPr>
          <p:nvPr>
            <p:ph type="subTitle" idx="2"/>
          </p:nvPr>
        </p:nvSpPr>
        <p:spPr/>
        <p:txBody>
          <a:bodyPr/>
          <a:lstStyle/>
          <a:p>
            <a:endParaRPr lang="en-US" dirty="0"/>
          </a:p>
        </p:txBody>
      </p:sp>
      <p:graphicFrame>
        <p:nvGraphicFramePr>
          <p:cNvPr id="4" name="Table 3">
            <a:extLst>
              <a:ext uri="{FF2B5EF4-FFF2-40B4-BE49-F238E27FC236}">
                <a16:creationId xmlns:a16="http://schemas.microsoft.com/office/drawing/2014/main" id="{C8D2CAB9-3A7D-739B-346E-150C5DEC9E43}"/>
              </a:ext>
            </a:extLst>
          </p:cNvPr>
          <p:cNvGraphicFramePr>
            <a:graphicFrameLocks noGrp="1"/>
          </p:cNvGraphicFramePr>
          <p:nvPr>
            <p:extLst>
              <p:ext uri="{D42A27DB-BD31-4B8C-83A1-F6EECF244321}">
                <p14:modId xmlns:p14="http://schemas.microsoft.com/office/powerpoint/2010/main" val="972513068"/>
              </p:ext>
            </p:extLst>
          </p:nvPr>
        </p:nvGraphicFramePr>
        <p:xfrm>
          <a:off x="694849" y="857783"/>
          <a:ext cx="7754301" cy="3751756"/>
        </p:xfrm>
        <a:graphic>
          <a:graphicData uri="http://schemas.openxmlformats.org/drawingml/2006/table">
            <a:tbl>
              <a:tblPr firstRow="1" bandRow="1">
                <a:tableStyleId>{5C22544A-7EE6-4342-B048-85BDC9FD1C3A}</a:tableStyleId>
              </a:tblPr>
              <a:tblGrid>
                <a:gridCol w="965150">
                  <a:extLst>
                    <a:ext uri="{9D8B030D-6E8A-4147-A177-3AD203B41FA5}">
                      <a16:colId xmlns:a16="http://schemas.microsoft.com/office/drawing/2014/main" val="1535684535"/>
                    </a:ext>
                  </a:extLst>
                </a:gridCol>
                <a:gridCol w="4204384">
                  <a:extLst>
                    <a:ext uri="{9D8B030D-6E8A-4147-A177-3AD203B41FA5}">
                      <a16:colId xmlns:a16="http://schemas.microsoft.com/office/drawing/2014/main" val="361856768"/>
                    </a:ext>
                  </a:extLst>
                </a:gridCol>
                <a:gridCol w="2584767">
                  <a:extLst>
                    <a:ext uri="{9D8B030D-6E8A-4147-A177-3AD203B41FA5}">
                      <a16:colId xmlns:a16="http://schemas.microsoft.com/office/drawing/2014/main" val="4067244245"/>
                    </a:ext>
                  </a:extLst>
                </a:gridCol>
              </a:tblGrid>
              <a:tr h="223025">
                <a:tc>
                  <a:txBody>
                    <a:bodyPr/>
                    <a:lstStyle/>
                    <a:p>
                      <a:pPr algn="ctr"/>
                      <a:r>
                        <a:rPr lang="en-US" sz="1200" dirty="0"/>
                        <a:t>Code</a:t>
                      </a:r>
                    </a:p>
                  </a:txBody>
                  <a:tcPr anchor="ctr"/>
                </a:tc>
                <a:tc>
                  <a:txBody>
                    <a:bodyPr/>
                    <a:lstStyle/>
                    <a:p>
                      <a:pPr algn="ctr"/>
                      <a:r>
                        <a:rPr lang="en-US" sz="1200" dirty="0"/>
                        <a:t>Long Descriptor</a:t>
                      </a:r>
                    </a:p>
                  </a:txBody>
                  <a:tcPr anchor="ctr"/>
                </a:tc>
                <a:tc>
                  <a:txBody>
                    <a:bodyPr/>
                    <a:lstStyle/>
                    <a:p>
                      <a:pPr algn="ctr"/>
                      <a:r>
                        <a:rPr lang="en-US" sz="1200" dirty="0"/>
                        <a:t>RVU </a:t>
                      </a:r>
                    </a:p>
                  </a:txBody>
                  <a:tcPr anchor="ctr"/>
                </a:tc>
                <a:extLst>
                  <a:ext uri="{0D108BD9-81ED-4DB2-BD59-A6C34878D82A}">
                    <a16:rowId xmlns:a16="http://schemas.microsoft.com/office/drawing/2014/main" val="3260916288"/>
                  </a:ext>
                </a:extLst>
              </a:tr>
              <a:tr h="929479">
                <a:tc>
                  <a:txBody>
                    <a:bodyPr/>
                    <a:lstStyle/>
                    <a:p>
                      <a:pPr algn="ctr"/>
                      <a:r>
                        <a:rPr lang="en-US" sz="1200" dirty="0"/>
                        <a:t>G0023</a:t>
                      </a:r>
                    </a:p>
                  </a:txBody>
                  <a:tcPr anchor="ctr"/>
                </a:tc>
                <a:tc>
                  <a:txBody>
                    <a:bodyPr/>
                    <a:lstStyle/>
                    <a:p>
                      <a:pPr algn="ctr"/>
                      <a:r>
                        <a:rPr lang="en-US" sz="1200" dirty="0"/>
                        <a:t>Principal Illness Navigation services by certified or trained auxiliary personnel under the direction of a physician or other practitioner, including a patient navigator; 60 minutes per calendar month.</a:t>
                      </a:r>
                    </a:p>
                  </a:txBody>
                  <a:tcPr anchor="ctr"/>
                </a:tc>
                <a:tc>
                  <a:txBody>
                    <a:bodyPr/>
                    <a:lstStyle/>
                    <a:p>
                      <a:pPr algn="ctr"/>
                      <a:r>
                        <a:rPr lang="en-US" sz="1200" dirty="0"/>
                        <a:t>Non-Facility: $77.96</a:t>
                      </a:r>
                    </a:p>
                    <a:p>
                      <a:pPr algn="ctr"/>
                      <a:r>
                        <a:rPr lang="en-US" sz="1200" dirty="0"/>
                        <a:t>Facility: $47.55*</a:t>
                      </a:r>
                    </a:p>
                    <a:p>
                      <a:pPr algn="ctr"/>
                      <a:endParaRPr lang="en-US" sz="1200" dirty="0"/>
                    </a:p>
                  </a:txBody>
                  <a:tcPr anchor="ctr"/>
                </a:tc>
                <a:extLst>
                  <a:ext uri="{0D108BD9-81ED-4DB2-BD59-A6C34878D82A}">
                    <a16:rowId xmlns:a16="http://schemas.microsoft.com/office/drawing/2014/main" val="3860507957"/>
                  </a:ext>
                </a:extLst>
              </a:tr>
              <a:tr h="538119">
                <a:tc>
                  <a:txBody>
                    <a:bodyPr/>
                    <a:lstStyle/>
                    <a:p>
                      <a:pPr algn="ctr"/>
                      <a:r>
                        <a:rPr lang="en-US" sz="1200" dirty="0"/>
                        <a:t>G0024</a:t>
                      </a:r>
                    </a:p>
                  </a:txBody>
                  <a:tcPr anchor="ctr"/>
                </a:tc>
                <a:tc>
                  <a:txBody>
                    <a:bodyPr/>
                    <a:lstStyle/>
                    <a:p>
                      <a:pPr algn="ctr"/>
                      <a:r>
                        <a:rPr lang="en-US" sz="1200" dirty="0"/>
                        <a:t>Principial illness navigation services, each additional 30 minutes per calendar month. List separately in addition to G0023</a:t>
                      </a:r>
                    </a:p>
                  </a:txBody>
                  <a:tcPr anchor="ctr"/>
                </a:tc>
                <a:tc>
                  <a:txBody>
                    <a:bodyPr/>
                    <a:lstStyle/>
                    <a:p>
                      <a:pPr algn="ctr"/>
                      <a:r>
                        <a:rPr lang="en-US" sz="1200" dirty="0"/>
                        <a:t>Non-Facility: $48.52</a:t>
                      </a:r>
                    </a:p>
                    <a:p>
                      <a:pPr algn="ctr"/>
                      <a:r>
                        <a:rPr lang="en-US" sz="1200" dirty="0"/>
                        <a:t>Facility: $33.32</a:t>
                      </a:r>
                    </a:p>
                  </a:txBody>
                  <a:tcPr anchor="ctr"/>
                </a:tc>
                <a:extLst>
                  <a:ext uri="{0D108BD9-81ED-4DB2-BD59-A6C34878D82A}">
                    <a16:rowId xmlns:a16="http://schemas.microsoft.com/office/drawing/2014/main" val="2658554346"/>
                  </a:ext>
                </a:extLst>
              </a:tr>
              <a:tr h="831639">
                <a:tc>
                  <a:txBody>
                    <a:bodyPr/>
                    <a:lstStyle/>
                    <a:p>
                      <a:pPr algn="ctr"/>
                      <a:r>
                        <a:rPr lang="en-US" sz="1200" dirty="0"/>
                        <a:t>G0140</a:t>
                      </a:r>
                    </a:p>
                  </a:txBody>
                  <a:tcPr anchor="ctr"/>
                </a:tc>
                <a:tc>
                  <a:txBody>
                    <a:bodyPr/>
                    <a:lstStyle/>
                    <a:p>
                      <a:pPr algn="ctr"/>
                      <a:r>
                        <a:rPr lang="en-US" sz="1200" dirty="0"/>
                        <a:t>Principal Illness Navigation – Peer Support by certified or trained auxiliary personnel under the direction of a physician or other practitioner, including a certified peer specialist; 60 minutes per calendar month</a:t>
                      </a:r>
                    </a:p>
                  </a:txBody>
                  <a:tcPr anchor="ctr"/>
                </a:tc>
                <a:tc>
                  <a:txBody>
                    <a:bodyPr/>
                    <a:lstStyle/>
                    <a:p>
                      <a:pPr algn="ctr"/>
                      <a:r>
                        <a:rPr lang="en-US" sz="1200" dirty="0"/>
                        <a:t>Non-Facility: $77.96</a:t>
                      </a:r>
                    </a:p>
                    <a:p>
                      <a:pPr algn="ctr"/>
                      <a:r>
                        <a:rPr lang="en-US" sz="1200" dirty="0"/>
                        <a:t>Facility: $47.55</a:t>
                      </a:r>
                    </a:p>
                  </a:txBody>
                  <a:tcPr anchor="ctr"/>
                </a:tc>
                <a:extLst>
                  <a:ext uri="{0D108BD9-81ED-4DB2-BD59-A6C34878D82A}">
                    <a16:rowId xmlns:a16="http://schemas.microsoft.com/office/drawing/2014/main" val="3878427945"/>
                  </a:ext>
                </a:extLst>
              </a:tr>
              <a:tr h="538119">
                <a:tc>
                  <a:txBody>
                    <a:bodyPr/>
                    <a:lstStyle/>
                    <a:p>
                      <a:pPr algn="ctr"/>
                      <a:r>
                        <a:rPr lang="en-US" sz="1200" dirty="0"/>
                        <a:t>G0146</a:t>
                      </a:r>
                    </a:p>
                  </a:txBody>
                  <a:tcPr anchor="ctr"/>
                </a:tc>
                <a:tc>
                  <a:txBody>
                    <a:bodyPr/>
                    <a:lstStyle/>
                    <a:p>
                      <a:pPr algn="ctr"/>
                      <a:r>
                        <a:rPr lang="en-US" sz="1200" dirty="0"/>
                        <a:t>Principal Illness Navigation – Peer Support; additional 30 minutes per calendar month. List separately in addition to G0140</a:t>
                      </a:r>
                    </a:p>
                  </a:txBody>
                  <a:tcPr anchor="ctr"/>
                </a:tc>
                <a:tc>
                  <a:txBody>
                    <a:bodyPr/>
                    <a:lstStyle/>
                    <a:p>
                      <a:pPr algn="ctr"/>
                      <a:r>
                        <a:rPr lang="en-US" sz="1200" dirty="0"/>
                        <a:t>Non-Facility: $48.52</a:t>
                      </a:r>
                    </a:p>
                    <a:p>
                      <a:pPr algn="ctr"/>
                      <a:r>
                        <a:rPr lang="en-US" sz="1200" dirty="0"/>
                        <a:t>Facility: $33.32</a:t>
                      </a:r>
                    </a:p>
                    <a:p>
                      <a:pPr algn="ctr"/>
                      <a:endParaRPr lang="en-US" sz="1200" dirty="0"/>
                    </a:p>
                  </a:txBody>
                  <a:tcPr anchor="ctr"/>
                </a:tc>
                <a:extLst>
                  <a:ext uri="{0D108BD9-81ED-4DB2-BD59-A6C34878D82A}">
                    <a16:rowId xmlns:a16="http://schemas.microsoft.com/office/drawing/2014/main" val="3935953737"/>
                  </a:ext>
                </a:extLst>
              </a:tr>
              <a:tr h="538119">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mn-lt"/>
                          <a:ea typeface="+mn-ea"/>
                          <a:cs typeface="+mn-cs"/>
                        </a:rPr>
                        <a:t>*PIN services were initially designed as </a:t>
                      </a:r>
                      <a:r>
                        <a:rPr lang="en-US" sz="1000" b="1" i="0" kern="1200" dirty="0">
                          <a:solidFill>
                            <a:schemeClr val="dk1"/>
                          </a:solidFill>
                          <a:effectLst/>
                          <a:latin typeface="+mn-lt"/>
                          <a:ea typeface="+mn-ea"/>
                          <a:cs typeface="+mn-cs"/>
                        </a:rPr>
                        <a:t>incident-to </a:t>
                      </a:r>
                      <a:r>
                        <a:rPr lang="en-US" sz="1000" b="0" i="0" kern="1200" dirty="0">
                          <a:solidFill>
                            <a:schemeClr val="dk1"/>
                          </a:solidFill>
                          <a:effectLst/>
                          <a:latin typeface="+mn-lt"/>
                          <a:ea typeface="+mn-ea"/>
                          <a:cs typeface="+mn-cs"/>
                        </a:rPr>
                        <a:t>services, so they were only to be performed in a non-facility setting. However,</a:t>
                      </a:r>
                      <a:r>
                        <a:rPr lang="en-US" sz="1000" b="0" i="0" u="none" strike="noStrike" kern="1200" dirty="0">
                          <a:solidFill>
                            <a:schemeClr val="dk1"/>
                          </a:solidFill>
                          <a:effectLst/>
                          <a:latin typeface="+mn-lt"/>
                          <a:ea typeface="+mn-ea"/>
                          <a:cs typeface="+mn-cs"/>
                        </a:rPr>
                        <a:t> this was changed, and it can be performed in POS 22 under the Facility fee.</a:t>
                      </a:r>
                      <a:endParaRPr lang="en-US" sz="1000" b="0" i="0" kern="1200" dirty="0">
                        <a:solidFill>
                          <a:schemeClr val="dk1"/>
                        </a:solidFill>
                        <a:effectLst/>
                        <a:latin typeface="+mn-lt"/>
                        <a:ea typeface="+mn-ea"/>
                        <a:cs typeface="+mn-cs"/>
                      </a:endParaRPr>
                    </a:p>
                  </a:txBody>
                  <a:tcPr anchor="ctr"/>
                </a:tc>
                <a:tc hMerge="1">
                  <a:txBody>
                    <a:bodyPr/>
                    <a:lstStyle/>
                    <a:p>
                      <a:pPr algn="ctr"/>
                      <a:endParaRPr lang="en-US" sz="1200" dirty="0"/>
                    </a:p>
                  </a:txBody>
                  <a:tcPr anchor="ctr"/>
                </a:tc>
                <a:tc hMerge="1">
                  <a:txBody>
                    <a:bodyPr/>
                    <a:lstStyle/>
                    <a:p>
                      <a:pPr algn="ctr"/>
                      <a:endParaRPr lang="en-US" sz="1200" dirty="0"/>
                    </a:p>
                  </a:txBody>
                  <a:tcPr anchor="ctr"/>
                </a:tc>
                <a:extLst>
                  <a:ext uri="{0D108BD9-81ED-4DB2-BD59-A6C34878D82A}">
                    <a16:rowId xmlns:a16="http://schemas.microsoft.com/office/drawing/2014/main" val="2610818982"/>
                  </a:ext>
                </a:extLst>
              </a:tr>
            </a:tbl>
          </a:graphicData>
        </a:graphic>
      </p:graphicFrame>
    </p:spTree>
    <p:extLst>
      <p:ext uri="{BB962C8B-B14F-4D97-AF65-F5344CB8AC3E}">
        <p14:creationId xmlns:p14="http://schemas.microsoft.com/office/powerpoint/2010/main" val="1797089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189146C-4266-08B0-3643-6E402718C5F0}"/>
              </a:ext>
            </a:extLst>
          </p:cNvPr>
          <p:cNvSpPr>
            <a:spLocks noGrp="1"/>
          </p:cNvSpPr>
          <p:nvPr>
            <p:ph type="subTitle" idx="1"/>
          </p:nvPr>
        </p:nvSpPr>
        <p:spPr>
          <a:xfrm>
            <a:off x="1135650" y="228600"/>
            <a:ext cx="7486500" cy="792600"/>
          </a:xfrm>
        </p:spPr>
        <p:txBody>
          <a:bodyPr/>
          <a:lstStyle/>
          <a:p>
            <a:r>
              <a:rPr lang="en-US" dirty="0"/>
              <a:t>Principal Illness Navigation</a:t>
            </a:r>
          </a:p>
        </p:txBody>
      </p:sp>
      <p:sp>
        <p:nvSpPr>
          <p:cNvPr id="6" name="TextBox 5">
            <a:extLst>
              <a:ext uri="{FF2B5EF4-FFF2-40B4-BE49-F238E27FC236}">
                <a16:creationId xmlns:a16="http://schemas.microsoft.com/office/drawing/2014/main" id="{6FC14B83-0FC3-3641-8D36-DC6B733DBAA6}"/>
              </a:ext>
            </a:extLst>
          </p:cNvPr>
          <p:cNvSpPr txBox="1"/>
          <p:nvPr/>
        </p:nvSpPr>
        <p:spPr>
          <a:xfrm>
            <a:off x="879676" y="1021200"/>
            <a:ext cx="8021256" cy="3539430"/>
          </a:xfrm>
          <a:prstGeom prst="rect">
            <a:avLst/>
          </a:prstGeom>
          <a:noFill/>
        </p:spPr>
        <p:txBody>
          <a:bodyPr wrap="square" rtlCol="0">
            <a:spAutoFit/>
          </a:bodyPr>
          <a:lstStyle/>
          <a:p>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billing practitioner initiates PIN services during a visit addressing a severe and high-risk condition, illness, or disease that:</a:t>
            </a:r>
          </a:p>
          <a:p>
            <a:pPr marL="285750" indent="-285750">
              <a:buFont typeface="Arial" panose="020B0604020202020204" pitchFamily="34" charset="0"/>
              <a:buChar char="•"/>
            </a:pP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It is expected to last at least three months and places the patient at significant risk of hospitalization, nursing home placement, acute exacerbation or decompensation, functional decline, or death</a:t>
            </a:r>
          </a:p>
          <a:p>
            <a:pPr marL="285750" indent="-285750">
              <a:buFont typeface="Arial" panose="020B0604020202020204" pitchFamily="34" charset="0"/>
              <a:buChar char="•"/>
            </a:pP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Requires development, monitoring, and frequent revision of a disease-specific care plan or substantial assistance from a caregiver </a:t>
            </a:r>
          </a:p>
          <a:p>
            <a:pPr marL="285750" indent="-285750">
              <a:buFont typeface="Arial" panose="020B0604020202020204" pitchFamily="34" charset="0"/>
              <a:buChar char="•"/>
            </a:pPr>
            <a:endPar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A healthcare practitioner initiates PIN services during an initial visit, during which they identify the medical necessity of PIN services and establish an appropriate treatment plan. The identical practitioner bills for the subsequent PIN services that auxiliary personnel provide. The billing practitioner personally performs initiating visits, including:</a:t>
            </a:r>
          </a:p>
          <a:p>
            <a:pPr marL="285750" indent="-285750">
              <a:buFont typeface="Wingdings" pitchFamily="2" charset="2"/>
              <a:buChar char="ü"/>
            </a:pP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E/M visits, other than low-level E/M visits performed by clinical staff </a:t>
            </a:r>
          </a:p>
          <a:p>
            <a:pPr marL="285750" indent="-285750">
              <a:buFont typeface="Wingdings" pitchFamily="2" charset="2"/>
              <a:buChar char="ü"/>
            </a:pP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A Medicare AWV supplied by a practitioner who meets PIN service requirements </a:t>
            </a:r>
          </a:p>
          <a:p>
            <a:pPr marL="285750" indent="-285750">
              <a:buFont typeface="Wingdings" pitchFamily="2" charset="2"/>
              <a:buChar char="ü"/>
            </a:pPr>
            <a:endPar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sz="1400" dirty="0">
              <a:solidFill>
                <a:schemeClr val="tx2"/>
              </a:solidFill>
            </a:endParaRPr>
          </a:p>
        </p:txBody>
      </p:sp>
    </p:spTree>
    <p:extLst>
      <p:ext uri="{BB962C8B-B14F-4D97-AF65-F5344CB8AC3E}">
        <p14:creationId xmlns:p14="http://schemas.microsoft.com/office/powerpoint/2010/main" val="280521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subTitle" idx="2"/>
          </p:nvPr>
        </p:nvSpPr>
        <p:spPr>
          <a:xfrm>
            <a:off x="791250" y="1021125"/>
            <a:ext cx="7561500" cy="3598500"/>
          </a:xfrm>
          <a:prstGeom prst="rect">
            <a:avLst/>
          </a:prstGeom>
          <a:noFill/>
          <a:ln>
            <a:noFill/>
          </a:ln>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400"/>
              <a:buFont typeface="Arial"/>
              <a:buChar char="•"/>
            </a:pPr>
            <a:r>
              <a:rPr lang="en" sz="1400" b="1" dirty="0"/>
              <a:t>The information described herein is subject to change as many of the details herein are subject to interpretation.  This is our first review of the regulations and more information may be available after this presentation.</a:t>
            </a:r>
            <a:endParaRPr sz="1400" b="1" dirty="0"/>
          </a:p>
          <a:p>
            <a:pPr marL="457200" lvl="0" indent="-330200" algn="l" rtl="0">
              <a:lnSpc>
                <a:spcPct val="100000"/>
              </a:lnSpc>
              <a:spcBef>
                <a:spcPts val="0"/>
              </a:spcBef>
              <a:spcAft>
                <a:spcPts val="0"/>
              </a:spcAft>
              <a:buSzPts val="1400"/>
              <a:buFont typeface="Arial"/>
              <a:buChar char="•"/>
            </a:pPr>
            <a:r>
              <a:rPr lang="en" sz="1400" b="1" dirty="0"/>
              <a:t>This presentation is in an abbreviated format.  We have omitted parts of the Regulation for brevity.</a:t>
            </a:r>
            <a:endParaRPr sz="1400" b="1" dirty="0"/>
          </a:p>
          <a:p>
            <a:pPr marL="457200" lvl="0" indent="-330200" algn="l" rtl="0">
              <a:lnSpc>
                <a:spcPct val="100000"/>
              </a:lnSpc>
              <a:spcBef>
                <a:spcPts val="0"/>
              </a:spcBef>
              <a:spcAft>
                <a:spcPts val="0"/>
              </a:spcAft>
              <a:buSzPts val="1400"/>
              <a:buFont typeface="Arial"/>
              <a:buChar char="•"/>
            </a:pPr>
            <a:r>
              <a:rPr lang="en" sz="1400" b="1" dirty="0"/>
              <a:t>CPT codes and descriptions only are copyright 2020 American Medical Association (AMA). All rights reserved. The AMA assumes no liability for data contained or not contained herein.</a:t>
            </a:r>
            <a:endParaRPr sz="1400" b="1" dirty="0"/>
          </a:p>
          <a:p>
            <a:pPr marL="457200" lvl="0" indent="-330200" algn="l" rtl="0">
              <a:lnSpc>
                <a:spcPct val="100000"/>
              </a:lnSpc>
              <a:spcBef>
                <a:spcPts val="0"/>
              </a:spcBef>
              <a:spcAft>
                <a:spcPts val="0"/>
              </a:spcAft>
              <a:buSzPts val="1400"/>
              <a:buFont typeface="Arial"/>
              <a:buChar char="•"/>
            </a:pPr>
            <a:r>
              <a:rPr lang="en" sz="1400" b="1" dirty="0"/>
              <a:t>All Medicare information is derived from published rules; however, interpretations may be erroneous and typos may be evidenced. It is mandatory that coding and billing is based on information derived from each practice or clinic.</a:t>
            </a:r>
            <a:endParaRPr sz="1400" b="1" dirty="0"/>
          </a:p>
          <a:p>
            <a:pPr marL="457200" lvl="0" indent="-330200" algn="l" rtl="0">
              <a:lnSpc>
                <a:spcPct val="100000"/>
              </a:lnSpc>
              <a:spcBef>
                <a:spcPts val="0"/>
              </a:spcBef>
              <a:spcAft>
                <a:spcPts val="0"/>
              </a:spcAft>
              <a:buSzPts val="1400"/>
              <a:buFont typeface="Arial"/>
              <a:buChar char="•"/>
            </a:pPr>
            <a:r>
              <a:rPr lang="en" sz="1400" b="1" dirty="0"/>
              <a:t>This is not legal or payment advice.</a:t>
            </a:r>
            <a:endParaRPr sz="1400" b="1" dirty="0"/>
          </a:p>
          <a:p>
            <a:pPr marL="457200" lvl="0" indent="-330200" algn="l" rtl="0">
              <a:lnSpc>
                <a:spcPct val="100000"/>
              </a:lnSpc>
              <a:spcBef>
                <a:spcPts val="0"/>
              </a:spcBef>
              <a:spcAft>
                <a:spcPts val="0"/>
              </a:spcAft>
              <a:buSzPts val="1400"/>
              <a:buFont typeface="Arial"/>
              <a:buChar char="•"/>
            </a:pPr>
            <a:r>
              <a:rPr lang="en" sz="1400" b="1" dirty="0"/>
              <a:t>This information is valid for the date of presentation only.</a:t>
            </a:r>
            <a:endParaRPr sz="1400" b="1" dirty="0"/>
          </a:p>
          <a:p>
            <a:pPr marL="457200" lvl="0" indent="-330200" algn="l" rtl="0">
              <a:lnSpc>
                <a:spcPct val="100000"/>
              </a:lnSpc>
              <a:spcBef>
                <a:spcPts val="0"/>
              </a:spcBef>
              <a:spcAft>
                <a:spcPts val="0"/>
              </a:spcAft>
              <a:buSzPts val="1400"/>
              <a:buFont typeface="Arial"/>
              <a:buChar char="•"/>
            </a:pPr>
            <a:r>
              <a:rPr lang="en" sz="1400" b="1" dirty="0"/>
              <a:t>This presentation should not be reproduced without the permission of the author and is time-sensitive</a:t>
            </a:r>
            <a:endParaRPr sz="1800" b="1" dirty="0"/>
          </a:p>
          <a:p>
            <a:pPr marL="457200" lvl="0" indent="-342900" algn="l" rtl="0">
              <a:lnSpc>
                <a:spcPct val="100000"/>
              </a:lnSpc>
              <a:spcBef>
                <a:spcPts val="0"/>
              </a:spcBef>
              <a:spcAft>
                <a:spcPts val="0"/>
              </a:spcAft>
              <a:buClr>
                <a:srgbClr val="F06F6A"/>
              </a:buClr>
              <a:buSzPts val="1600"/>
              <a:buFont typeface="Open Sans Light"/>
              <a:buNone/>
            </a:pPr>
            <a:endParaRPr dirty="0"/>
          </a:p>
        </p:txBody>
      </p:sp>
      <p:sp>
        <p:nvSpPr>
          <p:cNvPr id="94" name="Google Shape;94;p2"/>
          <p:cNvSpPr txBox="1">
            <a:spLocks noGrp="1"/>
          </p:cNvSpPr>
          <p:nvPr>
            <p:ph type="title" idx="4294967295"/>
          </p:nvPr>
        </p:nvSpPr>
        <p:spPr>
          <a:xfrm>
            <a:off x="1239125" y="352425"/>
            <a:ext cx="7905000" cy="668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ts val="2800"/>
              <a:buNone/>
            </a:pPr>
            <a:r>
              <a:rPr lang="en" dirty="0">
                <a:solidFill>
                  <a:srgbClr val="00448A"/>
                </a:solidFill>
                <a:latin typeface="Open Sans Light"/>
                <a:ea typeface="Open Sans Light"/>
                <a:cs typeface="Open Sans Light"/>
                <a:sym typeface="Open Sans Light"/>
              </a:rPr>
              <a:t>Disclaimer</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189146C-4266-08B0-3643-6E402718C5F0}"/>
              </a:ext>
            </a:extLst>
          </p:cNvPr>
          <p:cNvSpPr>
            <a:spLocks noGrp="1"/>
          </p:cNvSpPr>
          <p:nvPr>
            <p:ph type="subTitle" idx="1"/>
          </p:nvPr>
        </p:nvSpPr>
        <p:spPr>
          <a:xfrm>
            <a:off x="1135650" y="228600"/>
            <a:ext cx="7486500" cy="792600"/>
          </a:xfrm>
        </p:spPr>
        <p:txBody>
          <a:bodyPr/>
          <a:lstStyle/>
          <a:p>
            <a:r>
              <a:rPr lang="en-US" dirty="0"/>
              <a:t>Principal Illness Navigation (Personnel) </a:t>
            </a:r>
          </a:p>
        </p:txBody>
      </p:sp>
      <p:sp>
        <p:nvSpPr>
          <p:cNvPr id="6" name="TextBox 5">
            <a:extLst>
              <a:ext uri="{FF2B5EF4-FFF2-40B4-BE49-F238E27FC236}">
                <a16:creationId xmlns:a16="http://schemas.microsoft.com/office/drawing/2014/main" id="{6FC14B83-0FC3-3641-8D36-DC6B733DBAA6}"/>
              </a:ext>
            </a:extLst>
          </p:cNvPr>
          <p:cNvSpPr txBox="1"/>
          <p:nvPr/>
        </p:nvSpPr>
        <p:spPr>
          <a:xfrm>
            <a:off x="868272" y="1241119"/>
            <a:ext cx="8021256" cy="3139321"/>
          </a:xfrm>
          <a:prstGeom prst="rect">
            <a:avLst/>
          </a:prstGeom>
          <a:noFill/>
        </p:spPr>
        <p:txBody>
          <a:bodyPr wrap="square" rtlCol="0">
            <a:spAutoFit/>
          </a:bodyPr>
          <a:lstStyle/>
          <a:p>
            <a:r>
              <a:rPr lang="en-US" dirty="0">
                <a:solidFill>
                  <a:schemeClr val="tx2"/>
                </a:solidFill>
              </a:rPr>
              <a:t>Since there isn’t a Medicare benefit for paying navigators and peer support specialists directly, CMS will pay for their services as incidental-to the services of the healthcare practitioner who directly bills Medicare. </a:t>
            </a:r>
          </a:p>
          <a:p>
            <a:endParaRPr lang="en-US" dirty="0">
              <a:solidFill>
                <a:schemeClr val="tx2"/>
              </a:solidFill>
            </a:endParaRPr>
          </a:p>
          <a:p>
            <a:r>
              <a:rPr lang="en-US" dirty="0">
                <a:solidFill>
                  <a:schemeClr val="tx2"/>
                </a:solidFill>
              </a:rPr>
              <a:t>The auxiliary personnel may be external to, and under contract with, the practitioner or their practice, such as through a CBO that employs navigators, peer support specialists, or other auxiliary personnel, if they meet all “incident to” requirements and conditions for payment of PIN services, including licensure and applicable state requirements. </a:t>
            </a:r>
          </a:p>
          <a:p>
            <a:endParaRPr lang="en-US" dirty="0">
              <a:solidFill>
                <a:schemeClr val="tx2"/>
              </a:solidFill>
            </a:endParaRPr>
          </a:p>
          <a:p>
            <a:r>
              <a:rPr lang="en-US" dirty="0">
                <a:solidFill>
                  <a:schemeClr val="tx2"/>
                </a:solidFill>
              </a:rPr>
              <a:t>Ex.) Peer Support Specialists, SAMHSA. </a:t>
            </a:r>
          </a:p>
        </p:txBody>
      </p:sp>
    </p:spTree>
    <p:extLst>
      <p:ext uri="{BB962C8B-B14F-4D97-AF65-F5344CB8AC3E}">
        <p14:creationId xmlns:p14="http://schemas.microsoft.com/office/powerpoint/2010/main" val="3168742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621A4B6-5BDD-2C09-B333-C179187185FB}"/>
              </a:ext>
            </a:extLst>
          </p:cNvPr>
          <p:cNvSpPr>
            <a:spLocks noGrp="1"/>
          </p:cNvSpPr>
          <p:nvPr>
            <p:ph type="subTitle" idx="1"/>
          </p:nvPr>
        </p:nvSpPr>
        <p:spPr/>
        <p:txBody>
          <a:bodyPr/>
          <a:lstStyle/>
          <a:p>
            <a:r>
              <a:rPr lang="en-US" dirty="0"/>
              <a:t>PIN Case Study </a:t>
            </a:r>
          </a:p>
        </p:txBody>
      </p:sp>
      <p:pic>
        <p:nvPicPr>
          <p:cNvPr id="4" name="Picture 3">
            <a:extLst>
              <a:ext uri="{FF2B5EF4-FFF2-40B4-BE49-F238E27FC236}">
                <a16:creationId xmlns:a16="http://schemas.microsoft.com/office/drawing/2014/main" id="{9BCDB568-4164-5C5B-2B5E-35B7BCA4508D}"/>
              </a:ext>
            </a:extLst>
          </p:cNvPr>
          <p:cNvPicPr>
            <a:picLocks noChangeAspect="1"/>
          </p:cNvPicPr>
          <p:nvPr/>
        </p:nvPicPr>
        <p:blipFill>
          <a:blip r:embed="rId2"/>
          <a:stretch>
            <a:fillRect/>
          </a:stretch>
        </p:blipFill>
        <p:spPr>
          <a:xfrm>
            <a:off x="799050" y="1552963"/>
            <a:ext cx="7772400" cy="3572470"/>
          </a:xfrm>
          <a:prstGeom prst="rect">
            <a:avLst/>
          </a:prstGeom>
        </p:spPr>
      </p:pic>
      <p:sp>
        <p:nvSpPr>
          <p:cNvPr id="3" name="Subtitle 2">
            <a:extLst>
              <a:ext uri="{FF2B5EF4-FFF2-40B4-BE49-F238E27FC236}">
                <a16:creationId xmlns:a16="http://schemas.microsoft.com/office/drawing/2014/main" id="{B4F52F9F-0F43-F7CB-A322-0E5F6BDB8F45}"/>
              </a:ext>
            </a:extLst>
          </p:cNvPr>
          <p:cNvSpPr>
            <a:spLocks noGrp="1"/>
          </p:cNvSpPr>
          <p:nvPr>
            <p:ph type="subTitle" idx="2"/>
          </p:nvPr>
        </p:nvSpPr>
        <p:spPr>
          <a:xfrm>
            <a:off x="967350" y="772500"/>
            <a:ext cx="7209300" cy="3598500"/>
          </a:xfrm>
        </p:spPr>
        <p:txBody>
          <a:bodyPr/>
          <a:lstStyle/>
          <a:p>
            <a:r>
              <a:rPr lang="en-US" sz="1400" b="1" i="1" dirty="0"/>
              <a:t>Patient was diagnosed with gastric cancer, is undergoing biweekly chemotherapy, and has experience nausea and vomiting as side effects of treatment. Recently, the patient lost employment and subsequently insurance coverage. </a:t>
            </a:r>
          </a:p>
        </p:txBody>
      </p:sp>
    </p:spTree>
    <p:extLst>
      <p:ext uri="{BB962C8B-B14F-4D97-AF65-F5344CB8AC3E}">
        <p14:creationId xmlns:p14="http://schemas.microsoft.com/office/powerpoint/2010/main" val="3202993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5AB3E9D-17F6-96EE-BE43-AD632B09D7C6}"/>
              </a:ext>
            </a:extLst>
          </p:cNvPr>
          <p:cNvSpPr>
            <a:spLocks noGrp="1"/>
          </p:cNvSpPr>
          <p:nvPr>
            <p:ph type="subTitle" idx="1"/>
          </p:nvPr>
        </p:nvSpPr>
        <p:spPr>
          <a:xfrm>
            <a:off x="1135650" y="228600"/>
            <a:ext cx="7486500" cy="792600"/>
          </a:xfrm>
        </p:spPr>
        <p:txBody>
          <a:bodyPr/>
          <a:lstStyle/>
          <a:p>
            <a:r>
              <a:rPr lang="en-US" dirty="0"/>
              <a:t>Case Study Continued </a:t>
            </a:r>
          </a:p>
        </p:txBody>
      </p:sp>
      <p:sp>
        <p:nvSpPr>
          <p:cNvPr id="3" name="Subtitle 2">
            <a:extLst>
              <a:ext uri="{FF2B5EF4-FFF2-40B4-BE49-F238E27FC236}">
                <a16:creationId xmlns:a16="http://schemas.microsoft.com/office/drawing/2014/main" id="{8F3627BA-75AA-6BC9-1EE2-20000342AF39}"/>
              </a:ext>
            </a:extLst>
          </p:cNvPr>
          <p:cNvSpPr>
            <a:spLocks noGrp="1"/>
          </p:cNvSpPr>
          <p:nvPr>
            <p:ph type="subTitle" idx="2"/>
          </p:nvPr>
        </p:nvSpPr>
        <p:spPr/>
        <p:txBody>
          <a:bodyPr/>
          <a:lstStyle/>
          <a:p>
            <a:r>
              <a:rPr lang="en-US" dirty="0"/>
              <a:t>The navigator documented approximately 105 minutes of time in providing these services. </a:t>
            </a:r>
          </a:p>
          <a:p>
            <a:r>
              <a:rPr lang="en-US" dirty="0"/>
              <a:t>The initiating physician/QHP may report the following for the month: </a:t>
            </a:r>
          </a:p>
          <a:p>
            <a:pPr>
              <a:buFont typeface="Arial" panose="020B0604020202020204" pitchFamily="34" charset="0"/>
              <a:buChar char="•"/>
            </a:pPr>
            <a:r>
              <a:rPr lang="en-US" dirty="0"/>
              <a:t> An appropriate E/M code (99202-99215) along with the G0136 for the SDOH risk assessment as part of the initiating visit </a:t>
            </a:r>
          </a:p>
          <a:p>
            <a:pPr>
              <a:buFont typeface="Arial" panose="020B0604020202020204" pitchFamily="34" charset="0"/>
              <a:buChar char="•"/>
            </a:pPr>
            <a:r>
              <a:rPr lang="en-US" dirty="0"/>
              <a:t>G0023 for the first 60 minutes and G0024 for an additional 30 minutes of PIN services provided by the navigator</a:t>
            </a:r>
          </a:p>
        </p:txBody>
      </p:sp>
    </p:spTree>
    <p:extLst>
      <p:ext uri="{BB962C8B-B14F-4D97-AF65-F5344CB8AC3E}">
        <p14:creationId xmlns:p14="http://schemas.microsoft.com/office/powerpoint/2010/main" val="2556138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5AB3E9D-17F6-96EE-BE43-AD632B09D7C6}"/>
              </a:ext>
            </a:extLst>
          </p:cNvPr>
          <p:cNvSpPr>
            <a:spLocks noGrp="1"/>
          </p:cNvSpPr>
          <p:nvPr>
            <p:ph type="subTitle" idx="1"/>
          </p:nvPr>
        </p:nvSpPr>
        <p:spPr>
          <a:xfrm>
            <a:off x="1135650" y="228600"/>
            <a:ext cx="7486500" cy="792600"/>
          </a:xfrm>
        </p:spPr>
        <p:txBody>
          <a:bodyPr/>
          <a:lstStyle/>
          <a:p>
            <a:r>
              <a:rPr lang="en-US" dirty="0"/>
              <a:t>A note for CHI and PIN </a:t>
            </a:r>
          </a:p>
        </p:txBody>
      </p:sp>
      <p:sp>
        <p:nvSpPr>
          <p:cNvPr id="3" name="Subtitle 2">
            <a:extLst>
              <a:ext uri="{FF2B5EF4-FFF2-40B4-BE49-F238E27FC236}">
                <a16:creationId xmlns:a16="http://schemas.microsoft.com/office/drawing/2014/main" id="{8F3627BA-75AA-6BC9-1EE2-20000342AF39}"/>
              </a:ext>
            </a:extLst>
          </p:cNvPr>
          <p:cNvSpPr>
            <a:spLocks noGrp="1"/>
          </p:cNvSpPr>
          <p:nvPr>
            <p:ph type="subTitle" idx="2"/>
          </p:nvPr>
        </p:nvSpPr>
        <p:spPr/>
        <p:txBody>
          <a:bodyPr/>
          <a:lstStyle/>
          <a:p>
            <a:r>
              <a:rPr lang="en-US" dirty="0"/>
              <a:t>Both CHI and PIN code description include a person-centered assessment, performed to understand better the individual context of a person’s condition and SDOH needs</a:t>
            </a:r>
          </a:p>
          <a:p>
            <a:endParaRPr lang="en-US" dirty="0"/>
          </a:p>
          <a:p>
            <a:r>
              <a:rPr lang="en-US" dirty="0"/>
              <a:t>”Conducting a person-centered interview to understand the patient’s life story, strengths, needs, goals, preferences, and desired outcomes, including understanding cultural and linguistic factors, and including unmet SDOH needs </a:t>
            </a:r>
            <a:r>
              <a:rPr lang="en-US" b="1" dirty="0"/>
              <a:t>(that aren’t billed separately)”</a:t>
            </a:r>
          </a:p>
        </p:txBody>
      </p:sp>
    </p:spTree>
    <p:extLst>
      <p:ext uri="{BB962C8B-B14F-4D97-AF65-F5344CB8AC3E}">
        <p14:creationId xmlns:p14="http://schemas.microsoft.com/office/powerpoint/2010/main" val="3430091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69131B-C93B-64F1-CD9E-BD8EE5501CFF}"/>
              </a:ext>
            </a:extLst>
          </p:cNvPr>
          <p:cNvSpPr>
            <a:spLocks noGrp="1"/>
          </p:cNvSpPr>
          <p:nvPr>
            <p:ph type="subTitle" idx="1"/>
          </p:nvPr>
        </p:nvSpPr>
        <p:spPr>
          <a:xfrm>
            <a:off x="1118717" y="228600"/>
            <a:ext cx="7486500" cy="792600"/>
          </a:xfrm>
        </p:spPr>
        <p:txBody>
          <a:bodyPr/>
          <a:lstStyle/>
          <a:p>
            <a:r>
              <a:rPr lang="en-US" dirty="0"/>
              <a:t>Reporting and Reimbursement </a:t>
            </a:r>
          </a:p>
        </p:txBody>
      </p:sp>
      <p:sp>
        <p:nvSpPr>
          <p:cNvPr id="3" name="Subtitle 2">
            <a:extLst>
              <a:ext uri="{FF2B5EF4-FFF2-40B4-BE49-F238E27FC236}">
                <a16:creationId xmlns:a16="http://schemas.microsoft.com/office/drawing/2014/main" id="{B906EC9A-2515-F1BC-E928-5E33AC858307}"/>
              </a:ext>
            </a:extLst>
          </p:cNvPr>
          <p:cNvSpPr>
            <a:spLocks noGrp="1"/>
          </p:cNvSpPr>
          <p:nvPr>
            <p:ph type="subTitle" idx="2"/>
          </p:nvPr>
        </p:nvSpPr>
        <p:spPr/>
        <p:txBody>
          <a:bodyPr/>
          <a:lstStyle/>
          <a:p>
            <a:endParaRPr lang="en-US" dirty="0"/>
          </a:p>
        </p:txBody>
      </p:sp>
      <p:graphicFrame>
        <p:nvGraphicFramePr>
          <p:cNvPr id="4" name="Table 3">
            <a:extLst>
              <a:ext uri="{FF2B5EF4-FFF2-40B4-BE49-F238E27FC236}">
                <a16:creationId xmlns:a16="http://schemas.microsoft.com/office/drawing/2014/main" id="{6B4C5D71-171B-1F48-E5CB-06E64D2DC1AF}"/>
              </a:ext>
            </a:extLst>
          </p:cNvPr>
          <p:cNvGraphicFramePr>
            <a:graphicFrameLocks noGrp="1"/>
          </p:cNvGraphicFramePr>
          <p:nvPr>
            <p:extLst>
              <p:ext uri="{D42A27DB-BD31-4B8C-83A1-F6EECF244321}">
                <p14:modId xmlns:p14="http://schemas.microsoft.com/office/powerpoint/2010/main" val="792059629"/>
              </p:ext>
            </p:extLst>
          </p:nvPr>
        </p:nvGraphicFramePr>
        <p:xfrm>
          <a:off x="538782" y="990644"/>
          <a:ext cx="8362149" cy="3477184"/>
        </p:xfrm>
        <a:graphic>
          <a:graphicData uri="http://schemas.openxmlformats.org/drawingml/2006/table">
            <a:tbl>
              <a:tblPr firstRow="1" bandRow="1">
                <a:tableStyleId>{5C22544A-7EE6-4342-B048-85BDC9FD1C3A}</a:tableStyleId>
              </a:tblPr>
              <a:tblGrid>
                <a:gridCol w="1763547">
                  <a:extLst>
                    <a:ext uri="{9D8B030D-6E8A-4147-A177-3AD203B41FA5}">
                      <a16:colId xmlns:a16="http://schemas.microsoft.com/office/drawing/2014/main" val="1593846935"/>
                    </a:ext>
                  </a:extLst>
                </a:gridCol>
                <a:gridCol w="1779814">
                  <a:extLst>
                    <a:ext uri="{9D8B030D-6E8A-4147-A177-3AD203B41FA5}">
                      <a16:colId xmlns:a16="http://schemas.microsoft.com/office/drawing/2014/main" val="1816006160"/>
                    </a:ext>
                  </a:extLst>
                </a:gridCol>
                <a:gridCol w="2400300">
                  <a:extLst>
                    <a:ext uri="{9D8B030D-6E8A-4147-A177-3AD203B41FA5}">
                      <a16:colId xmlns:a16="http://schemas.microsoft.com/office/drawing/2014/main" val="626276335"/>
                    </a:ext>
                  </a:extLst>
                </a:gridCol>
                <a:gridCol w="2418488">
                  <a:extLst>
                    <a:ext uri="{9D8B030D-6E8A-4147-A177-3AD203B41FA5}">
                      <a16:colId xmlns:a16="http://schemas.microsoft.com/office/drawing/2014/main" val="2600158041"/>
                    </a:ext>
                  </a:extLst>
                </a:gridCol>
              </a:tblGrid>
              <a:tr h="750461">
                <a:tc>
                  <a:txBody>
                    <a:bodyPr/>
                    <a:lstStyle/>
                    <a:p>
                      <a:pPr algn="ctr"/>
                      <a:endParaRPr lang="en-US" dirty="0"/>
                    </a:p>
                  </a:txBody>
                  <a:tcPr anchor="ctr"/>
                </a:tc>
                <a:tc>
                  <a:txBody>
                    <a:bodyPr/>
                    <a:lstStyle/>
                    <a:p>
                      <a:pPr algn="ctr"/>
                      <a:r>
                        <a:rPr lang="en-US" dirty="0"/>
                        <a:t>SDOH Risk Assessment </a:t>
                      </a:r>
                    </a:p>
                  </a:txBody>
                  <a:tcPr anchor="ctr"/>
                </a:tc>
                <a:tc>
                  <a:txBody>
                    <a:bodyPr/>
                    <a:lstStyle/>
                    <a:p>
                      <a:pPr algn="ctr"/>
                      <a:r>
                        <a:rPr lang="en-US" dirty="0"/>
                        <a:t>Community Health Integration</a:t>
                      </a:r>
                    </a:p>
                  </a:txBody>
                  <a:tcPr anchor="ctr"/>
                </a:tc>
                <a:tc>
                  <a:txBody>
                    <a:bodyPr/>
                    <a:lstStyle/>
                    <a:p>
                      <a:pPr algn="ctr"/>
                      <a:r>
                        <a:rPr lang="en-US" dirty="0"/>
                        <a:t>Principal Illness Navigation</a:t>
                      </a:r>
                    </a:p>
                  </a:txBody>
                  <a:tcPr anchor="ctr"/>
                </a:tc>
                <a:extLst>
                  <a:ext uri="{0D108BD9-81ED-4DB2-BD59-A6C34878D82A}">
                    <a16:rowId xmlns:a16="http://schemas.microsoft.com/office/drawing/2014/main" val="3346510506"/>
                  </a:ext>
                </a:extLst>
              </a:tr>
              <a:tr h="763407">
                <a:tc>
                  <a:txBody>
                    <a:bodyPr/>
                    <a:lstStyle/>
                    <a:p>
                      <a:pPr algn="ctr"/>
                      <a:r>
                        <a:rPr lang="en-US" dirty="0"/>
                        <a:t>Primary Code</a:t>
                      </a:r>
                    </a:p>
                  </a:txBody>
                  <a:tcPr anchor="ctr"/>
                </a:tc>
                <a:tc>
                  <a:txBody>
                    <a:bodyPr/>
                    <a:lstStyle/>
                    <a:p>
                      <a:pPr algn="ctr"/>
                      <a:r>
                        <a:rPr lang="en-US" dirty="0"/>
                        <a:t>G0136: 5-15 minutes </a:t>
                      </a:r>
                    </a:p>
                  </a:txBody>
                  <a:tcPr anchor="ctr"/>
                </a:tc>
                <a:tc>
                  <a:txBody>
                    <a:bodyPr/>
                    <a:lstStyle/>
                    <a:p>
                      <a:pPr algn="ctr"/>
                      <a:r>
                        <a:rPr lang="en-US" dirty="0"/>
                        <a:t>G0019: First 60 minutes</a:t>
                      </a:r>
                    </a:p>
                  </a:txBody>
                  <a:tcPr anchor="ctr"/>
                </a:tc>
                <a:tc>
                  <a:txBody>
                    <a:bodyPr/>
                    <a:lstStyle/>
                    <a:p>
                      <a:pPr algn="ctr"/>
                      <a:r>
                        <a:rPr lang="en-US" dirty="0"/>
                        <a:t>G0023, G0140: First 60 minutes</a:t>
                      </a:r>
                    </a:p>
                  </a:txBody>
                  <a:tcPr anchor="ctr"/>
                </a:tc>
                <a:extLst>
                  <a:ext uri="{0D108BD9-81ED-4DB2-BD59-A6C34878D82A}">
                    <a16:rowId xmlns:a16="http://schemas.microsoft.com/office/drawing/2014/main" val="4159459631"/>
                  </a:ext>
                </a:extLst>
              </a:tr>
              <a:tr h="1199909">
                <a:tc>
                  <a:txBody>
                    <a:bodyPr/>
                    <a:lstStyle/>
                    <a:p>
                      <a:pPr algn="ctr"/>
                      <a:r>
                        <a:rPr lang="en-US" dirty="0"/>
                        <a:t>Additional Time </a:t>
                      </a:r>
                    </a:p>
                  </a:txBody>
                  <a:tcPr anchor="ctr"/>
                </a:tc>
                <a:tc>
                  <a:txBody>
                    <a:bodyPr/>
                    <a:lstStyle/>
                    <a:p>
                      <a:pPr algn="ctr"/>
                      <a:r>
                        <a:rPr lang="en-US" dirty="0"/>
                        <a:t>n/a </a:t>
                      </a:r>
                    </a:p>
                  </a:txBody>
                  <a:tcPr anchor="ctr"/>
                </a:tc>
                <a:tc>
                  <a:txBody>
                    <a:bodyPr/>
                    <a:lstStyle/>
                    <a:p>
                      <a:pPr algn="ctr"/>
                      <a:r>
                        <a:rPr lang="en-US" dirty="0"/>
                        <a:t>G0022: Each additional 30 minutes (No frequency limit)</a:t>
                      </a:r>
                    </a:p>
                  </a:txBody>
                  <a:tcPr anchor="ctr"/>
                </a:tc>
                <a:tc>
                  <a:txBody>
                    <a:bodyPr/>
                    <a:lstStyle/>
                    <a:p>
                      <a:pPr algn="ctr"/>
                      <a:r>
                        <a:rPr lang="en-US" dirty="0"/>
                        <a:t>G0024, G0146 Each Additional 30 Minutes</a:t>
                      </a:r>
                    </a:p>
                  </a:txBody>
                  <a:tcPr anchor="ctr"/>
                </a:tc>
                <a:extLst>
                  <a:ext uri="{0D108BD9-81ED-4DB2-BD59-A6C34878D82A}">
                    <a16:rowId xmlns:a16="http://schemas.microsoft.com/office/drawing/2014/main" val="824732180"/>
                  </a:ext>
                </a:extLst>
              </a:tr>
              <a:tr h="763407">
                <a:tc>
                  <a:txBody>
                    <a:bodyPr/>
                    <a:lstStyle/>
                    <a:p>
                      <a:pPr algn="ctr"/>
                      <a:r>
                        <a:rPr lang="en-US" dirty="0"/>
                        <a:t>Episode of Care </a:t>
                      </a:r>
                    </a:p>
                  </a:txBody>
                  <a:tcPr anchor="ctr"/>
                </a:tc>
                <a:tc>
                  <a:txBody>
                    <a:bodyPr/>
                    <a:lstStyle/>
                    <a:p>
                      <a:pPr algn="ctr"/>
                      <a:r>
                        <a:rPr lang="en-US" dirty="0"/>
                        <a:t>Every 6 months </a:t>
                      </a:r>
                    </a:p>
                  </a:txBody>
                  <a:tcPr anchor="ctr"/>
                </a:tc>
                <a:tc>
                  <a:txBody>
                    <a:bodyPr/>
                    <a:lstStyle/>
                    <a:p>
                      <a:pPr algn="ctr"/>
                      <a:r>
                        <a:rPr lang="en-US" dirty="0"/>
                        <a:t>Per calendar month</a:t>
                      </a:r>
                    </a:p>
                  </a:txBody>
                  <a:tcPr anchor="ctr"/>
                </a:tc>
                <a:tc>
                  <a:txBody>
                    <a:bodyPr/>
                    <a:lstStyle/>
                    <a:p>
                      <a:pPr algn="ctr"/>
                      <a:r>
                        <a:rPr lang="en-US" dirty="0"/>
                        <a:t>Per Calendar Month</a:t>
                      </a:r>
                    </a:p>
                  </a:txBody>
                  <a:tcPr anchor="ctr"/>
                </a:tc>
                <a:extLst>
                  <a:ext uri="{0D108BD9-81ED-4DB2-BD59-A6C34878D82A}">
                    <a16:rowId xmlns:a16="http://schemas.microsoft.com/office/drawing/2014/main" val="1337878511"/>
                  </a:ext>
                </a:extLst>
              </a:tr>
            </a:tbl>
          </a:graphicData>
        </a:graphic>
      </p:graphicFrame>
    </p:spTree>
    <p:extLst>
      <p:ext uri="{BB962C8B-B14F-4D97-AF65-F5344CB8AC3E}">
        <p14:creationId xmlns:p14="http://schemas.microsoft.com/office/powerpoint/2010/main" val="1996194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C82D4C3-6846-9518-1301-746F3AD54B78}"/>
              </a:ext>
            </a:extLst>
          </p:cNvPr>
          <p:cNvSpPr>
            <a:spLocks noGrp="1"/>
          </p:cNvSpPr>
          <p:nvPr>
            <p:ph type="subTitle" idx="1"/>
          </p:nvPr>
        </p:nvSpPr>
        <p:spPr>
          <a:xfrm>
            <a:off x="1135650" y="228600"/>
            <a:ext cx="7486500" cy="792600"/>
          </a:xfrm>
        </p:spPr>
        <p:txBody>
          <a:bodyPr/>
          <a:lstStyle/>
          <a:p>
            <a:r>
              <a:rPr lang="en-US" dirty="0"/>
              <a:t>Reporting and Documentation </a:t>
            </a:r>
          </a:p>
        </p:txBody>
      </p:sp>
      <p:pic>
        <p:nvPicPr>
          <p:cNvPr id="4" name="Picture 3">
            <a:extLst>
              <a:ext uri="{FF2B5EF4-FFF2-40B4-BE49-F238E27FC236}">
                <a16:creationId xmlns:a16="http://schemas.microsoft.com/office/drawing/2014/main" id="{36877E00-3312-35FA-6601-BE542B781C21}"/>
              </a:ext>
            </a:extLst>
          </p:cNvPr>
          <p:cNvPicPr>
            <a:picLocks noChangeAspect="1"/>
          </p:cNvPicPr>
          <p:nvPr/>
        </p:nvPicPr>
        <p:blipFill>
          <a:blip r:embed="rId2"/>
          <a:stretch>
            <a:fillRect/>
          </a:stretch>
        </p:blipFill>
        <p:spPr>
          <a:xfrm>
            <a:off x="1508608" y="798245"/>
            <a:ext cx="6126783" cy="3840923"/>
          </a:xfrm>
          <a:prstGeom prst="rect">
            <a:avLst/>
          </a:prstGeom>
        </p:spPr>
      </p:pic>
    </p:spTree>
    <p:extLst>
      <p:ext uri="{BB962C8B-B14F-4D97-AF65-F5344CB8AC3E}">
        <p14:creationId xmlns:p14="http://schemas.microsoft.com/office/powerpoint/2010/main" val="1288266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049F32-AA6D-AC0B-8A15-91297CFD690A}"/>
              </a:ext>
            </a:extLst>
          </p:cNvPr>
          <p:cNvPicPr>
            <a:picLocks noChangeAspect="1"/>
          </p:cNvPicPr>
          <p:nvPr/>
        </p:nvPicPr>
        <p:blipFill>
          <a:blip r:embed="rId2"/>
          <a:stretch>
            <a:fillRect/>
          </a:stretch>
        </p:blipFill>
        <p:spPr>
          <a:xfrm>
            <a:off x="790084" y="170016"/>
            <a:ext cx="7772400" cy="4803467"/>
          </a:xfrm>
          <a:prstGeom prst="rect">
            <a:avLst/>
          </a:prstGeom>
        </p:spPr>
      </p:pic>
    </p:spTree>
    <p:extLst>
      <p:ext uri="{BB962C8B-B14F-4D97-AF65-F5344CB8AC3E}">
        <p14:creationId xmlns:p14="http://schemas.microsoft.com/office/powerpoint/2010/main" val="2619771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C16F53-6B0A-803A-800C-504C7D8735FB}"/>
              </a:ext>
            </a:extLst>
          </p:cNvPr>
          <p:cNvSpPr>
            <a:spLocks noGrp="1"/>
          </p:cNvSpPr>
          <p:nvPr>
            <p:ph type="subTitle" idx="1"/>
          </p:nvPr>
        </p:nvSpPr>
        <p:spPr>
          <a:xfrm>
            <a:off x="1135650" y="240175"/>
            <a:ext cx="7486500" cy="792600"/>
          </a:xfrm>
        </p:spPr>
        <p:txBody>
          <a:bodyPr/>
          <a:lstStyle/>
          <a:p>
            <a:r>
              <a:rPr lang="en-US" sz="2400" b="1" dirty="0"/>
              <a:t>Workflow Considerations – Who is the care team? </a:t>
            </a:r>
          </a:p>
        </p:txBody>
      </p:sp>
      <p:sp>
        <p:nvSpPr>
          <p:cNvPr id="3" name="Subtitle 2">
            <a:extLst>
              <a:ext uri="{FF2B5EF4-FFF2-40B4-BE49-F238E27FC236}">
                <a16:creationId xmlns:a16="http://schemas.microsoft.com/office/drawing/2014/main" id="{FF60204F-CB3D-7630-6F85-1F7C2DDBDF80}"/>
              </a:ext>
            </a:extLst>
          </p:cNvPr>
          <p:cNvSpPr>
            <a:spLocks noGrp="1"/>
          </p:cNvSpPr>
          <p:nvPr>
            <p:ph type="subTitle" idx="2"/>
          </p:nvPr>
        </p:nvSpPr>
        <p:spPr>
          <a:xfrm>
            <a:off x="1135650" y="772500"/>
            <a:ext cx="7209300" cy="3598500"/>
          </a:xfrm>
        </p:spPr>
        <p:txBody>
          <a:bodyPr/>
          <a:lstStyle/>
          <a:p>
            <a:pPr marL="0" indent="0"/>
            <a:r>
              <a:rPr lang="en-US" sz="1800" b="1" dirty="0"/>
              <a:t>SDOH risk assessment, screening, and assistance should not be the sole responsibility of the physician; instead, it should be a team-based effort integrated into the practice care management workflow. </a:t>
            </a:r>
          </a:p>
          <a:p>
            <a:pPr>
              <a:buFont typeface="Arial" panose="020B0604020202020204" pitchFamily="34" charset="0"/>
              <a:buChar char="•"/>
            </a:pPr>
            <a:endParaRPr lang="en-US" sz="1800" b="1" dirty="0"/>
          </a:p>
          <a:p>
            <a:pPr marL="0" indent="0"/>
            <a:r>
              <a:rPr lang="en-US" sz="1800" b="1" dirty="0"/>
              <a:t>Stakeholders include: </a:t>
            </a:r>
          </a:p>
          <a:p>
            <a:pPr lvl="1">
              <a:buFont typeface="Arial" panose="020B0604020202020204" pitchFamily="34" charset="0"/>
              <a:buChar char="•"/>
            </a:pPr>
            <a:r>
              <a:rPr lang="en-US" sz="1800" dirty="0"/>
              <a:t>Patient Navigators </a:t>
            </a:r>
          </a:p>
          <a:p>
            <a:pPr lvl="1">
              <a:buFont typeface="Arial" panose="020B0604020202020204" pitchFamily="34" charset="0"/>
              <a:buChar char="•"/>
            </a:pPr>
            <a:r>
              <a:rPr lang="en-US" sz="1800" dirty="0"/>
              <a:t>Health Coaches/Nutritionists</a:t>
            </a:r>
          </a:p>
          <a:p>
            <a:pPr lvl="1">
              <a:buFont typeface="Arial" panose="020B0604020202020204" pitchFamily="34" charset="0"/>
              <a:buChar char="•"/>
            </a:pPr>
            <a:r>
              <a:rPr lang="en-US" sz="1800" dirty="0"/>
              <a:t>Community Health Workers</a:t>
            </a:r>
          </a:p>
          <a:p>
            <a:pPr lvl="1">
              <a:buFont typeface="Arial" panose="020B0604020202020204" pitchFamily="34" charset="0"/>
              <a:buChar char="•"/>
            </a:pPr>
            <a:r>
              <a:rPr lang="en-US" sz="1800" dirty="0"/>
              <a:t>Case Managers </a:t>
            </a:r>
          </a:p>
          <a:p>
            <a:pPr lvl="1">
              <a:buFont typeface="Arial" panose="020B0604020202020204" pitchFamily="34" charset="0"/>
              <a:buChar char="•"/>
            </a:pPr>
            <a:r>
              <a:rPr lang="en-US" sz="1800" dirty="0"/>
              <a:t>Social Workers </a:t>
            </a:r>
          </a:p>
          <a:p>
            <a:pPr lvl="1">
              <a:buFont typeface="Arial" panose="020B0604020202020204" pitchFamily="34" charset="0"/>
              <a:buChar char="•"/>
            </a:pPr>
            <a:r>
              <a:rPr lang="en-US" sz="1800" dirty="0"/>
              <a:t>Nurses and Medical Assistants </a:t>
            </a:r>
          </a:p>
          <a:p>
            <a:pPr lvl="1">
              <a:buFont typeface="Arial" panose="020B0604020202020204" pitchFamily="34" charset="0"/>
              <a:buChar char="•"/>
            </a:pPr>
            <a:r>
              <a:rPr lang="en-US" sz="1800" dirty="0"/>
              <a:t>Peer Support Specialists </a:t>
            </a:r>
          </a:p>
          <a:p>
            <a:pPr marL="457200" lvl="1" indent="0"/>
            <a:endParaRPr lang="en-US" dirty="0"/>
          </a:p>
        </p:txBody>
      </p:sp>
    </p:spTree>
    <p:extLst>
      <p:ext uri="{BB962C8B-B14F-4D97-AF65-F5344CB8AC3E}">
        <p14:creationId xmlns:p14="http://schemas.microsoft.com/office/powerpoint/2010/main" val="3628787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C16F53-6B0A-803A-800C-504C7D8735FB}"/>
              </a:ext>
            </a:extLst>
          </p:cNvPr>
          <p:cNvSpPr>
            <a:spLocks noGrp="1"/>
          </p:cNvSpPr>
          <p:nvPr>
            <p:ph type="subTitle" idx="1"/>
          </p:nvPr>
        </p:nvSpPr>
        <p:spPr/>
        <p:txBody>
          <a:bodyPr/>
          <a:lstStyle/>
          <a:p>
            <a:r>
              <a:rPr lang="en-US" dirty="0"/>
              <a:t>Workflow Considerations – Cont.</a:t>
            </a:r>
          </a:p>
        </p:txBody>
      </p:sp>
      <p:sp>
        <p:nvSpPr>
          <p:cNvPr id="3" name="Subtitle 2">
            <a:extLst>
              <a:ext uri="{FF2B5EF4-FFF2-40B4-BE49-F238E27FC236}">
                <a16:creationId xmlns:a16="http://schemas.microsoft.com/office/drawing/2014/main" id="{FF60204F-CB3D-7630-6F85-1F7C2DDBDF80}"/>
              </a:ext>
            </a:extLst>
          </p:cNvPr>
          <p:cNvSpPr>
            <a:spLocks noGrp="1"/>
          </p:cNvSpPr>
          <p:nvPr>
            <p:ph type="subTitle" idx="2"/>
          </p:nvPr>
        </p:nvSpPr>
        <p:spPr>
          <a:xfrm>
            <a:off x="967350" y="997371"/>
            <a:ext cx="7209300" cy="3598500"/>
          </a:xfrm>
        </p:spPr>
        <p:txBody>
          <a:bodyPr/>
          <a:lstStyle/>
          <a:p>
            <a:pPr lvl="1">
              <a:buFont typeface="Arial" panose="020B0604020202020204" pitchFamily="34" charset="0"/>
              <a:buChar char="•"/>
            </a:pP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Who will perform the screening?</a:t>
            </a:r>
          </a:p>
          <a:p>
            <a:pPr lvl="1">
              <a:buFont typeface="Arial" panose="020B0604020202020204" pitchFamily="34" charset="0"/>
              <a:buChar char="•"/>
            </a:pP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Can you specify the exact location where the screening will take place? </a:t>
            </a:r>
          </a:p>
          <a:p>
            <a:pPr lvl="1">
              <a:buFont typeface="Arial" panose="020B0604020202020204" pitchFamily="34" charset="0"/>
              <a:buChar char="•"/>
            </a:pP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Where will the data be stored? </a:t>
            </a:r>
          </a:p>
          <a:p>
            <a:pPr lvl="1">
              <a:buFont typeface="Arial" panose="020B0604020202020204" pitchFamily="34" charset="0"/>
              <a:buChar char="•"/>
            </a:pP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How will results be communicated to the team? </a:t>
            </a:r>
          </a:p>
          <a:p>
            <a:pPr lvl="1">
              <a:buFont typeface="Arial" panose="020B0604020202020204" pitchFamily="34" charset="0"/>
              <a:buChar char="•"/>
            </a:pP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How will the team prioritize patient needs? </a:t>
            </a:r>
          </a:p>
          <a:p>
            <a:pPr lvl="1">
              <a:buFont typeface="Arial" panose="020B0604020202020204" pitchFamily="34" charset="0"/>
              <a:buChar char="•"/>
            </a:pP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What is the follow-up strategy, who is responsible, and how will it be documented? </a:t>
            </a:r>
          </a:p>
          <a:p>
            <a:pPr marL="457200" lvl="1" indent="0"/>
            <a:endParaRPr lang="en-US" sz="140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457200" lvl="1" indent="0"/>
            <a:r>
              <a:rPr lang="en-US" sz="1400" i="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For example, a practice may decide that the medical assistant is responsible for administering an annual screening after rooming the patient and entering the results in real-time as social history in the EHR for the physician to review.</a:t>
            </a:r>
          </a:p>
          <a:p>
            <a:pPr marL="457200" lvl="1" indent="0"/>
            <a:endParaRPr lang="en-US" sz="1400" i="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457200" lvl="1" indent="0"/>
            <a:r>
              <a:rPr lang="en-US" sz="1400" i="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If a patient is currently experiencing housing instability, food insecurity, and domestic violence, the physician would first decide which issue to address, document the care plan and follow-up plan in the EHR, and instruct the medical assistant to handle the referral details with the patient.</a:t>
            </a:r>
            <a:endParaRPr lang="en-US" sz="1400"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8615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C16F53-6B0A-803A-800C-504C7D8735FB}"/>
              </a:ext>
            </a:extLst>
          </p:cNvPr>
          <p:cNvSpPr>
            <a:spLocks noGrp="1"/>
          </p:cNvSpPr>
          <p:nvPr>
            <p:ph type="subTitle" idx="1"/>
          </p:nvPr>
        </p:nvSpPr>
        <p:spPr>
          <a:xfrm>
            <a:off x="1012959" y="408214"/>
            <a:ext cx="7486500" cy="792600"/>
          </a:xfrm>
        </p:spPr>
        <p:txBody>
          <a:bodyPr/>
          <a:lstStyle/>
          <a:p>
            <a:r>
              <a:rPr lang="en-US" b="1" dirty="0"/>
              <a:t>MOST IMPORTANT – LIST OF REFERRALS!!! </a:t>
            </a:r>
          </a:p>
        </p:txBody>
      </p:sp>
      <p:sp>
        <p:nvSpPr>
          <p:cNvPr id="3" name="Subtitle 2">
            <a:extLst>
              <a:ext uri="{FF2B5EF4-FFF2-40B4-BE49-F238E27FC236}">
                <a16:creationId xmlns:a16="http://schemas.microsoft.com/office/drawing/2014/main" id="{FF60204F-CB3D-7630-6F85-1F7C2DDBDF80}"/>
              </a:ext>
            </a:extLst>
          </p:cNvPr>
          <p:cNvSpPr>
            <a:spLocks noGrp="1"/>
          </p:cNvSpPr>
          <p:nvPr>
            <p:ph type="subTitle" idx="2"/>
          </p:nvPr>
        </p:nvSpPr>
        <p:spPr>
          <a:xfrm>
            <a:off x="1151559" y="1316400"/>
            <a:ext cx="7209300" cy="3598500"/>
          </a:xfrm>
        </p:spPr>
        <p:txBody>
          <a:bodyPr/>
          <a:lstStyle/>
          <a:p>
            <a:pPr marL="457200" lvl="1" indent="0"/>
            <a:r>
              <a:rPr lang="en-US" sz="1800"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For any workflow to succeed, practices must develop a list of referral resources to connect patients to needed community services, such as </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transportation or </a:t>
            </a:r>
            <a:r>
              <a:rPr lang="en-US" sz="1800"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meal programs, utility assistance programs, and substance use services. </a:t>
            </a:r>
          </a:p>
          <a:p>
            <a:pPr marL="457200" lvl="1" indent="0"/>
            <a:endPar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457200" lvl="1" indent="0"/>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National Lines are a great place to start </a:t>
            </a:r>
          </a:p>
          <a:p>
            <a:pPr lvl="1">
              <a:buFont typeface="Arial" panose="020B0604020202020204" pitchFamily="34" charset="0"/>
              <a:buChar char="•"/>
            </a:pP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Dial 211 for essential community help services</a:t>
            </a:r>
          </a:p>
          <a:p>
            <a:pPr lvl="1">
              <a:buFont typeface="Arial" panose="020B0604020202020204" pitchFamily="34" charset="0"/>
              <a:buChar char="•"/>
            </a:pP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Dial 311 for non-emergency municipal services </a:t>
            </a:r>
          </a:p>
          <a:p>
            <a:pPr lvl="1">
              <a:buFont typeface="Arial" panose="020B0604020202020204" pitchFamily="34" charset="0"/>
              <a:buChar char="•"/>
            </a:pP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Dial 988 for Suicide and Crisis Lifeline </a:t>
            </a:r>
          </a:p>
          <a:p>
            <a:pPr marL="457200" lvl="1" indent="0"/>
            <a:endPar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9425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C006702-4D3C-5225-EA1D-93318D566F0A}"/>
              </a:ext>
            </a:extLst>
          </p:cNvPr>
          <p:cNvSpPr>
            <a:spLocks noGrp="1"/>
          </p:cNvSpPr>
          <p:nvPr>
            <p:ph type="subTitle" idx="1"/>
          </p:nvPr>
        </p:nvSpPr>
        <p:spPr>
          <a:xfrm>
            <a:off x="1135650" y="228600"/>
            <a:ext cx="7486500" cy="792600"/>
          </a:xfrm>
        </p:spPr>
        <p:txBody>
          <a:bodyPr/>
          <a:lstStyle/>
          <a:p>
            <a:r>
              <a:rPr lang="en-US" dirty="0"/>
              <a:t>About Me </a:t>
            </a:r>
          </a:p>
        </p:txBody>
      </p:sp>
      <p:pic>
        <p:nvPicPr>
          <p:cNvPr id="1028" name="Picture 4" descr="Florida State Seminoles - Wikipedia">
            <a:extLst>
              <a:ext uri="{FF2B5EF4-FFF2-40B4-BE49-F238E27FC236}">
                <a16:creationId xmlns:a16="http://schemas.microsoft.com/office/drawing/2014/main" id="{1B1A7EC4-0274-A753-19B4-B10E1AB7C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50" y="1021200"/>
            <a:ext cx="2080683" cy="21226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Message from the College of Social Work in Response to Recent Events |  College of Social Work">
            <a:extLst>
              <a:ext uri="{FF2B5EF4-FFF2-40B4-BE49-F238E27FC236}">
                <a16:creationId xmlns:a16="http://schemas.microsoft.com/office/drawing/2014/main" id="{D57F1135-A3E7-D709-B128-714640CB8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91" y="3234267"/>
            <a:ext cx="2184400" cy="10057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chorage, AK: All You Must Know Before You Go (2024) - Tripadvisor">
            <a:extLst>
              <a:ext uri="{FF2B5EF4-FFF2-40B4-BE49-F238E27FC236}">
                <a16:creationId xmlns:a16="http://schemas.microsoft.com/office/drawing/2014/main" id="{7FE45DAA-7BDB-9A33-4A62-DBDFED1EA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283" y="1360117"/>
            <a:ext cx="2423265" cy="24232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A6D777F-F7B5-D883-30B9-F495831A9719}"/>
              </a:ext>
            </a:extLst>
          </p:cNvPr>
          <p:cNvPicPr>
            <a:picLocks noChangeAspect="1"/>
          </p:cNvPicPr>
          <p:nvPr/>
        </p:nvPicPr>
        <p:blipFill>
          <a:blip r:embed="rId5"/>
          <a:stretch>
            <a:fillRect/>
          </a:stretch>
        </p:blipFill>
        <p:spPr>
          <a:xfrm>
            <a:off x="5851716" y="1974263"/>
            <a:ext cx="3018666" cy="2520007"/>
          </a:xfrm>
          <a:prstGeom prst="rect">
            <a:avLst/>
          </a:prstGeom>
        </p:spPr>
      </p:pic>
      <p:pic>
        <p:nvPicPr>
          <p:cNvPr id="1034" name="Picture 10" descr="Covenant House Alaska">
            <a:extLst>
              <a:ext uri="{FF2B5EF4-FFF2-40B4-BE49-F238E27FC236}">
                <a16:creationId xmlns:a16="http://schemas.microsoft.com/office/drawing/2014/main" id="{BD094514-1B8D-5B1E-1964-4EF9F039B4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2709" y="340691"/>
            <a:ext cx="1361017" cy="136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735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F0B912D-F7E8-6C89-5FA8-DFE923699F3D}"/>
              </a:ext>
            </a:extLst>
          </p:cNvPr>
          <p:cNvSpPr>
            <a:spLocks noGrp="1"/>
          </p:cNvSpPr>
          <p:nvPr>
            <p:ph type="subTitle" idx="1"/>
          </p:nvPr>
        </p:nvSpPr>
        <p:spPr>
          <a:xfrm>
            <a:off x="1135650" y="228600"/>
            <a:ext cx="7486500" cy="792600"/>
          </a:xfrm>
        </p:spPr>
        <p:txBody>
          <a:bodyPr/>
          <a:lstStyle/>
          <a:p>
            <a:r>
              <a:rPr lang="en-US" dirty="0"/>
              <a:t>References </a:t>
            </a:r>
          </a:p>
        </p:txBody>
      </p:sp>
      <p:sp>
        <p:nvSpPr>
          <p:cNvPr id="3" name="Subtitle 2">
            <a:extLst>
              <a:ext uri="{FF2B5EF4-FFF2-40B4-BE49-F238E27FC236}">
                <a16:creationId xmlns:a16="http://schemas.microsoft.com/office/drawing/2014/main" id="{FB2EE72F-48F8-3C65-8815-4CAB3AF57837}"/>
              </a:ext>
            </a:extLst>
          </p:cNvPr>
          <p:cNvSpPr>
            <a:spLocks noGrp="1"/>
          </p:cNvSpPr>
          <p:nvPr>
            <p:ph type="subTitle" idx="2"/>
          </p:nvPr>
        </p:nvSpPr>
        <p:spPr>
          <a:xfrm>
            <a:off x="799050" y="731700"/>
            <a:ext cx="7209300" cy="3598500"/>
          </a:xfrm>
        </p:spPr>
        <p:txBody>
          <a:bodyPr/>
          <a:lstStyle/>
          <a:p>
            <a:pPr marL="0" marR="0">
              <a:lnSpc>
                <a:spcPct val="115000"/>
              </a:lnSpc>
              <a:spcAft>
                <a:spcPts val="800"/>
              </a:spcAft>
              <a:buNone/>
            </a:pP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AAFP (2024). </a:t>
            </a:r>
            <a:r>
              <a:rPr lang="en-US" sz="1200" i="1"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 Practical Approach to Screening for Social Determinants of Health</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American Academy of Family Physicians. Retrieved March 19, 2025, from </a:t>
            </a:r>
            <a:r>
              <a:rPr lang="en-US" sz="1200" u="sng"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https://www.aafp.org/pubs/fpm/issues/2018/0500/p7.html</a:t>
            </a:r>
            <a:endPar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Aft>
                <a:spcPts val="800"/>
              </a:spcAft>
              <a:buNone/>
            </a:pP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AAFP (2025). </a:t>
            </a:r>
            <a:r>
              <a:rPr lang="en-US" sz="1200" i="1"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Using HCPCS Code G0136 for Social Determinants of Health Risk Assessment</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American Academy for Family Physicians. Retrieved March 19, 2025, from </a:t>
            </a:r>
            <a:r>
              <a:rPr lang="en-US" sz="1200" u="sng"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https://www.aafp.org/family-physician/practice-and-career/getting-paid/coding/G0136-sdoh-assessment.html</a:t>
            </a:r>
            <a:endPar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Aft>
                <a:spcPts val="800"/>
              </a:spcAft>
              <a:buNone/>
            </a:pP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AAFP (2025). </a:t>
            </a:r>
            <a:r>
              <a:rPr lang="en-US" sz="1200" i="1"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Using HCPCS Codes G0019 and G0022 for Community Health Integration (CHI) Services</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American Academy for Family Physicians. Retrieved March 19, 2025, from </a:t>
            </a:r>
            <a:r>
              <a:rPr lang="en-US" sz="1200" u="sng"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https://www.aafp.org/family-physician/practice-and-career/getting-paid/coding/g0019-g0022-chi-services.html</a:t>
            </a:r>
            <a:endPar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Aft>
                <a:spcPts val="800"/>
              </a:spcAft>
              <a:buNone/>
            </a:pP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AAFP (2025). </a:t>
            </a:r>
            <a:r>
              <a:rPr lang="en-US" sz="1200" i="1"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Using HCPCS Codes G0023, G0024, G0140 and G0146 for Principal Illness Navigation (PIN) Services</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American Academy for Family Physicians. Retrieved March 19, 2025, from https://</a:t>
            </a:r>
            <a:r>
              <a:rPr lang="en-US" sz="1200" kern="1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www.aafp.org</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/family-physician/practice-and-career/getting-paid/coding/g0023-g0024-g0140-g0146-PIN-codes.html</a:t>
            </a:r>
          </a:p>
          <a:p>
            <a:pPr marL="0" marR="0">
              <a:lnSpc>
                <a:spcPct val="115000"/>
              </a:lnSpc>
              <a:spcAft>
                <a:spcPts val="800"/>
              </a:spcAft>
              <a:buNone/>
            </a:pP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CMS (2024). </a:t>
            </a:r>
            <a:r>
              <a:rPr lang="en-US" sz="1200" i="1"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Improving the Collection of Social Determinants of Health Data with ICD-10-CM Z Codes</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kern="1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CMS.gov</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Retrieved March 19, 2025, from </a:t>
            </a:r>
            <a:r>
              <a:rPr lang="en-US" sz="1200" u="sng"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https://www.cms.gov/files/document/cms-2023-omh-z-code-resource.pdf</a:t>
            </a:r>
            <a:endPar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9583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E064C-357A-F73E-5E0A-C61DD0CC224A}"/>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797CD935-48D0-34CB-4DE0-62FCBFCA052B}"/>
              </a:ext>
            </a:extLst>
          </p:cNvPr>
          <p:cNvSpPr>
            <a:spLocks noGrp="1"/>
          </p:cNvSpPr>
          <p:nvPr>
            <p:ph type="subTitle" idx="1"/>
          </p:nvPr>
        </p:nvSpPr>
        <p:spPr>
          <a:xfrm>
            <a:off x="1135650" y="228600"/>
            <a:ext cx="7486500" cy="792600"/>
          </a:xfrm>
        </p:spPr>
        <p:txBody>
          <a:bodyPr/>
          <a:lstStyle/>
          <a:p>
            <a:r>
              <a:rPr lang="en-US" dirty="0"/>
              <a:t>References (Cont.) </a:t>
            </a:r>
          </a:p>
        </p:txBody>
      </p:sp>
      <p:sp>
        <p:nvSpPr>
          <p:cNvPr id="3" name="Subtitle 2">
            <a:extLst>
              <a:ext uri="{FF2B5EF4-FFF2-40B4-BE49-F238E27FC236}">
                <a16:creationId xmlns:a16="http://schemas.microsoft.com/office/drawing/2014/main" id="{9F8001F0-6738-F9FD-9B39-A761DAC8818E}"/>
              </a:ext>
            </a:extLst>
          </p:cNvPr>
          <p:cNvSpPr>
            <a:spLocks noGrp="1"/>
          </p:cNvSpPr>
          <p:nvPr>
            <p:ph type="subTitle" idx="2"/>
          </p:nvPr>
        </p:nvSpPr>
        <p:spPr>
          <a:xfrm>
            <a:off x="1135650" y="881351"/>
            <a:ext cx="7209300" cy="3598500"/>
          </a:xfrm>
        </p:spPr>
        <p:txBody>
          <a:bodyPr/>
          <a:lstStyle/>
          <a:p>
            <a:pPr marL="0" marR="0">
              <a:lnSpc>
                <a:spcPct val="115000"/>
              </a:lnSpc>
              <a:spcAft>
                <a:spcPts val="800"/>
              </a:spcAft>
              <a:buNone/>
            </a:pP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CMS (2024). </a:t>
            </a:r>
            <a:r>
              <a:rPr lang="en-US" sz="1200" i="1"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Medicare and Medicaid Programs; CY 2024 Payment Policies under the Physician Fee Schedule and Other Changes to Part B Payment and Coverage Policies; Medicare Shared Savings Program Requirements; Medicare Advantage; Medicare and Medicaid Provider and Supplier Enrollment Policies; and Basic Health Program</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Federal Register. Retrieved March 19, 2025, from https://public-</a:t>
            </a:r>
            <a:r>
              <a:rPr lang="en-US" sz="1200" kern="1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inspection.federalregister.gov</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/2023-24184.pdf </a:t>
            </a:r>
          </a:p>
          <a:p>
            <a:pPr marL="0" marR="0">
              <a:lnSpc>
                <a:spcPct val="115000"/>
              </a:lnSpc>
              <a:spcAft>
                <a:spcPts val="800"/>
              </a:spcAft>
              <a:buNone/>
            </a:pPr>
            <a:r>
              <a:rPr lang="en-US" sz="1200" kern="1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CodingIntel</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(2024, January 18). </a:t>
            </a:r>
            <a:r>
              <a:rPr lang="en-US" sz="1200" i="1"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CMS Finalizing Principal Illness Navigation (PIN) Services</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Retrieved March 19, 2025, from </a:t>
            </a:r>
            <a:r>
              <a:rPr lang="en-US" sz="1200" u="sng"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https://codingintel.com/principal-illness-navigation-pin-services/</a:t>
            </a:r>
            <a:endPar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Aft>
                <a:spcPts val="800"/>
              </a:spcAft>
              <a:buNone/>
            </a:pPr>
            <a:r>
              <a:rPr lang="en-US" sz="1200" kern="1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CodingIntel</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(2025). </a:t>
            </a:r>
            <a:r>
              <a:rPr lang="en-US" sz="1200" i="1"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Community Health Integration (CHI) Services</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Retrieved March 19, 2025, from </a:t>
            </a:r>
            <a:r>
              <a:rPr lang="en-US" sz="1200" u="sng"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https://codingintel.com/community-health-integration-chi-services/</a:t>
            </a:r>
            <a:endPar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Aft>
                <a:spcPts val="800"/>
              </a:spcAft>
              <a:buNone/>
            </a:pPr>
            <a:r>
              <a:rPr lang="en-US" sz="1200" kern="1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CodingIntel</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(2025). </a:t>
            </a:r>
            <a:r>
              <a:rPr lang="en-US" sz="1200" i="1"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HCPCS Code G0136 for Assessment Social Determinants of Health (</a:t>
            </a:r>
            <a:r>
              <a:rPr lang="en-US" sz="1200" i="1" kern="1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SDoH</a:t>
            </a:r>
            <a:r>
              <a:rPr lang="en-US" sz="1200" i="1"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Retrieved March 19, 2025, from </a:t>
            </a:r>
            <a:r>
              <a:rPr lang="en-US" sz="1200" u="sng"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https://codingintel.com/screening-for-social-determinants-of-health-sdoh/</a:t>
            </a:r>
            <a:endPar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Aft>
                <a:spcPts val="800"/>
              </a:spcAft>
            </a:pPr>
            <a:r>
              <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Healthy People 2030, U.S. Department of Health and Human Services, Office of Disease Prevention and Health Promotion. Retrieved March 19, 2025, from </a:t>
            </a:r>
            <a:r>
              <a:rPr lang="en-US" sz="1200" u="sng"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https://odphp.health.gov/healthypeople/objectives-and-data/social-determinants-health</a:t>
            </a:r>
            <a:endParaRPr lang="en-US" sz="1200" kern="1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751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4EFDAD-EF13-20FE-3889-4819839530BE}"/>
              </a:ext>
            </a:extLst>
          </p:cNvPr>
          <p:cNvSpPr>
            <a:spLocks noGrp="1"/>
          </p:cNvSpPr>
          <p:nvPr>
            <p:ph type="subTitle" idx="1"/>
          </p:nvPr>
        </p:nvSpPr>
        <p:spPr/>
        <p:txBody>
          <a:bodyPr/>
          <a:lstStyle/>
          <a:p>
            <a:r>
              <a:rPr lang="en-US" dirty="0"/>
              <a:t>Social Determinants of Health: Defined </a:t>
            </a:r>
          </a:p>
        </p:txBody>
      </p:sp>
      <p:sp>
        <p:nvSpPr>
          <p:cNvPr id="3" name="Subtitle 2">
            <a:extLst>
              <a:ext uri="{FF2B5EF4-FFF2-40B4-BE49-F238E27FC236}">
                <a16:creationId xmlns:a16="http://schemas.microsoft.com/office/drawing/2014/main" id="{83082414-062F-B944-ECF1-2090EC2AD1B3}"/>
              </a:ext>
            </a:extLst>
          </p:cNvPr>
          <p:cNvSpPr>
            <a:spLocks noGrp="1"/>
          </p:cNvSpPr>
          <p:nvPr>
            <p:ph type="subTitle" idx="2"/>
          </p:nvPr>
        </p:nvSpPr>
        <p:spPr/>
        <p:txBody>
          <a:bodyPr/>
          <a:lstStyle/>
          <a:p>
            <a:r>
              <a:rPr lang="en-US" sz="1600" b="1"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Social determinants of health (SDOH) are nonmedical factors that influence health outcomes. They include the conditions in which people are born, grow, work, live, and age and the broader set of forces and systems shaping the conditions of daily life.</a:t>
            </a:r>
          </a:p>
          <a:p>
            <a:endPar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Five Domains, per Healthy People 2030: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Economic Stability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Education Access and Quality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Care Access and Quality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Neighborhood and Environment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Social and Community Context </a:t>
            </a:r>
          </a:p>
          <a:p>
            <a:pPr>
              <a:buFont typeface="Arial" panose="020B0604020202020204" pitchFamily="34" charset="0"/>
              <a:buChar char="•"/>
            </a:pPr>
            <a:endPar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SDOH contributes to health disparities and inequities. </a:t>
            </a:r>
          </a:p>
          <a:p>
            <a:pPr>
              <a:buFont typeface="Arial" panose="020B0604020202020204" pitchFamily="34" charset="0"/>
              <a:buChar char="•"/>
            </a:pPr>
            <a:endParaRPr lang="en-US" sz="1600" dirty="0">
              <a:solidFill>
                <a:schemeClr val="tx2"/>
              </a:solidFill>
              <a:latin typeface=""/>
            </a:endParaRPr>
          </a:p>
        </p:txBody>
      </p:sp>
    </p:spTree>
    <p:extLst>
      <p:ext uri="{BB962C8B-B14F-4D97-AF65-F5344CB8AC3E}">
        <p14:creationId xmlns:p14="http://schemas.microsoft.com/office/powerpoint/2010/main" val="298754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3FEC9-FF32-C2DB-1CB4-78DBBB5C565A}"/>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1A98326B-F314-554C-F7FD-5112EC14C23B}"/>
              </a:ext>
            </a:extLst>
          </p:cNvPr>
          <p:cNvSpPr>
            <a:spLocks noGrp="1"/>
          </p:cNvSpPr>
          <p:nvPr>
            <p:ph type="subTitle" idx="1"/>
          </p:nvPr>
        </p:nvSpPr>
        <p:spPr/>
        <p:txBody>
          <a:bodyPr/>
          <a:lstStyle/>
          <a:p>
            <a:r>
              <a:rPr lang="en-US" dirty="0"/>
              <a:t>Social Determinants of Health: Defined </a:t>
            </a:r>
          </a:p>
        </p:txBody>
      </p:sp>
      <p:sp>
        <p:nvSpPr>
          <p:cNvPr id="3" name="Subtitle 2">
            <a:extLst>
              <a:ext uri="{FF2B5EF4-FFF2-40B4-BE49-F238E27FC236}">
                <a16:creationId xmlns:a16="http://schemas.microsoft.com/office/drawing/2014/main" id="{2FD58FC1-3D81-4DF2-8B69-E3209CAC7A6A}"/>
              </a:ext>
            </a:extLst>
          </p:cNvPr>
          <p:cNvSpPr>
            <a:spLocks noGrp="1"/>
          </p:cNvSpPr>
          <p:nvPr>
            <p:ph type="subTitle" idx="2"/>
          </p:nvPr>
        </p:nvSpPr>
        <p:spPr>
          <a:xfrm>
            <a:off x="872737" y="856336"/>
            <a:ext cx="4156463" cy="4058563"/>
          </a:xfrm>
        </p:spPr>
        <p:txBody>
          <a:bodyPr/>
          <a:lstStyle/>
          <a:p>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Five Domains, per Healthy People 2030: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Economic Stability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Education Access and Quality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Care Access and Quality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Neighborhood and Environment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Social and Community Context </a:t>
            </a:r>
          </a:p>
          <a:p>
            <a:pPr>
              <a:buFont typeface="Arial" panose="020B0604020202020204" pitchFamily="34" charset="0"/>
              <a:buChar char="•"/>
            </a:pPr>
            <a:endPar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Examples include</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Safe housing, transportation, and neighborhoods</a:t>
            </a:r>
          </a:p>
          <a:p>
            <a:pPr marL="285750" indent="-285750">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Racism, discrimination, violence</a:t>
            </a:r>
          </a:p>
          <a:p>
            <a:pPr marL="285750" indent="-285750">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Education, job opportunities, income </a:t>
            </a:r>
          </a:p>
          <a:p>
            <a:pPr marL="285750" indent="-285750">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Access to nutritious food, clean air, and water</a:t>
            </a:r>
          </a:p>
        </p:txBody>
      </p:sp>
      <p:pic>
        <p:nvPicPr>
          <p:cNvPr id="5" name="Picture 4">
            <a:extLst>
              <a:ext uri="{FF2B5EF4-FFF2-40B4-BE49-F238E27FC236}">
                <a16:creationId xmlns:a16="http://schemas.microsoft.com/office/drawing/2014/main" id="{0B93FDB4-5C6D-5159-A8E1-E7B235E9E9BE}"/>
              </a:ext>
            </a:extLst>
          </p:cNvPr>
          <p:cNvPicPr>
            <a:picLocks noChangeAspect="1"/>
          </p:cNvPicPr>
          <p:nvPr/>
        </p:nvPicPr>
        <p:blipFill>
          <a:blip r:embed="rId3"/>
          <a:stretch>
            <a:fillRect/>
          </a:stretch>
        </p:blipFill>
        <p:spPr>
          <a:xfrm>
            <a:off x="5301794" y="1188873"/>
            <a:ext cx="2969469" cy="3263153"/>
          </a:xfrm>
          <a:prstGeom prst="rect">
            <a:avLst/>
          </a:prstGeom>
        </p:spPr>
      </p:pic>
    </p:spTree>
    <p:extLst>
      <p:ext uri="{BB962C8B-B14F-4D97-AF65-F5344CB8AC3E}">
        <p14:creationId xmlns:p14="http://schemas.microsoft.com/office/powerpoint/2010/main" val="366598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4EFDAD-EF13-20FE-3889-4819839530BE}"/>
              </a:ext>
            </a:extLst>
          </p:cNvPr>
          <p:cNvSpPr>
            <a:spLocks noGrp="1"/>
          </p:cNvSpPr>
          <p:nvPr>
            <p:ph type="subTitle" idx="1"/>
          </p:nvPr>
        </p:nvSpPr>
        <p:spPr>
          <a:xfrm>
            <a:off x="783285" y="523800"/>
            <a:ext cx="8224461" cy="792600"/>
          </a:xfrm>
        </p:spPr>
        <p:txBody>
          <a:bodyPr/>
          <a:lstStyle/>
          <a:p>
            <a:r>
              <a:rPr lang="en-US" dirty="0"/>
              <a:t>Why engage with Social Determinants of Health? </a:t>
            </a:r>
          </a:p>
        </p:txBody>
      </p:sp>
      <p:sp>
        <p:nvSpPr>
          <p:cNvPr id="3" name="Subtitle 2">
            <a:extLst>
              <a:ext uri="{FF2B5EF4-FFF2-40B4-BE49-F238E27FC236}">
                <a16:creationId xmlns:a16="http://schemas.microsoft.com/office/drawing/2014/main" id="{83082414-062F-B944-ECF1-2090EC2AD1B3}"/>
              </a:ext>
            </a:extLst>
          </p:cNvPr>
          <p:cNvSpPr>
            <a:spLocks noGrp="1"/>
          </p:cNvSpPr>
          <p:nvPr>
            <p:ph type="subTitle" idx="2"/>
          </p:nvPr>
        </p:nvSpPr>
        <p:spPr>
          <a:xfrm>
            <a:off x="783285" y="1316400"/>
            <a:ext cx="7714329" cy="3598500"/>
          </a:xfrm>
        </p:spPr>
        <p:txBody>
          <a:bodyPr/>
          <a:lstStyle/>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Empower providers to identify and address health disparities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Identify community and population needs </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Monitor SDOH intervention effectiveness and patient outcomes</a:t>
            </a:r>
          </a:p>
          <a:p>
            <a:pPr>
              <a:buFont typeface="Arial" panose="020B0604020202020204" pitchFamily="34" charset="0"/>
              <a:buChar char="•"/>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Utilize data to advocate for patients and create new policies to address health equity and access </a:t>
            </a:r>
          </a:p>
          <a:p>
            <a:pPr>
              <a:buFont typeface="Arial" panose="020B0604020202020204" pitchFamily="34" charset="0"/>
              <a:buChar char="•"/>
            </a:pPr>
            <a:endPar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In 2024, CMS established a standalone code for evaluating SDOH—G0136.  </a:t>
            </a:r>
          </a:p>
          <a:p>
            <a:pPr marL="0" indent="0"/>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Through social history, structured health risk assessments, and screening tools, SDOH information can be collected before, during, or after a healthcare encounter. </a:t>
            </a:r>
          </a:p>
        </p:txBody>
      </p:sp>
    </p:spTree>
    <p:extLst>
      <p:ext uri="{BB962C8B-B14F-4D97-AF65-F5344CB8AC3E}">
        <p14:creationId xmlns:p14="http://schemas.microsoft.com/office/powerpoint/2010/main" val="309858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4EFDAD-EF13-20FE-3889-4819839530BE}"/>
              </a:ext>
            </a:extLst>
          </p:cNvPr>
          <p:cNvSpPr>
            <a:spLocks noGrp="1"/>
          </p:cNvSpPr>
          <p:nvPr>
            <p:ph type="subTitle" idx="1"/>
          </p:nvPr>
        </p:nvSpPr>
        <p:spPr>
          <a:xfrm>
            <a:off x="967350" y="381702"/>
            <a:ext cx="7486500" cy="792600"/>
          </a:xfrm>
        </p:spPr>
        <p:txBody>
          <a:bodyPr/>
          <a:lstStyle/>
          <a:p>
            <a:r>
              <a:rPr lang="en-US" sz="2400" b="1" dirty="0"/>
              <a:t>A moment to caution... </a:t>
            </a:r>
          </a:p>
        </p:txBody>
      </p:sp>
      <p:sp>
        <p:nvSpPr>
          <p:cNvPr id="3" name="Subtitle 2">
            <a:extLst>
              <a:ext uri="{FF2B5EF4-FFF2-40B4-BE49-F238E27FC236}">
                <a16:creationId xmlns:a16="http://schemas.microsoft.com/office/drawing/2014/main" id="{83082414-062F-B944-ECF1-2090EC2AD1B3}"/>
              </a:ext>
            </a:extLst>
          </p:cNvPr>
          <p:cNvSpPr>
            <a:spLocks noGrp="1"/>
          </p:cNvSpPr>
          <p:nvPr>
            <p:ph type="subTitle" idx="2"/>
          </p:nvPr>
        </p:nvSpPr>
        <p:spPr>
          <a:xfrm>
            <a:off x="967350" y="979433"/>
            <a:ext cx="7351027" cy="3184634"/>
          </a:xfrm>
        </p:spPr>
        <p:txBody>
          <a:bodyPr/>
          <a:lstStyle/>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codes listed herein are not intended for screening and require follow-up. Assessing </a:t>
            </a:r>
            <a:r>
              <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social determinants is intrinsically different from traditional screening for medical problems. </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b="1"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Discovering a need and being ill-equipped to address it can create potential harm for the patient and frustration for the physician. </a:t>
            </a:r>
          </a:p>
          <a:p>
            <a:pPr>
              <a:buFont typeface="Arial" panose="020B0604020202020204" pitchFamily="34" charset="0"/>
              <a:buChar char="•"/>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842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642F3-5380-5AFF-C53B-C841D3C8D71B}"/>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255C3E12-85C9-41DA-FCF9-C1132EDAAA58}"/>
              </a:ext>
            </a:extLst>
          </p:cNvPr>
          <p:cNvSpPr>
            <a:spLocks noGrp="1"/>
          </p:cNvSpPr>
          <p:nvPr>
            <p:ph type="subTitle" idx="1"/>
          </p:nvPr>
        </p:nvSpPr>
        <p:spPr>
          <a:xfrm>
            <a:off x="967350" y="381702"/>
            <a:ext cx="7486500" cy="792600"/>
          </a:xfrm>
        </p:spPr>
        <p:txBody>
          <a:bodyPr/>
          <a:lstStyle/>
          <a:p>
            <a:r>
              <a:rPr lang="en-US" sz="2400" b="1" dirty="0"/>
              <a:t>A moment to caution...  (Cont.)</a:t>
            </a:r>
          </a:p>
        </p:txBody>
      </p:sp>
      <p:sp>
        <p:nvSpPr>
          <p:cNvPr id="3" name="Subtitle 2">
            <a:extLst>
              <a:ext uri="{FF2B5EF4-FFF2-40B4-BE49-F238E27FC236}">
                <a16:creationId xmlns:a16="http://schemas.microsoft.com/office/drawing/2014/main" id="{E40D314B-0907-01D8-8C6F-6FFEFAF7D632}"/>
              </a:ext>
            </a:extLst>
          </p:cNvPr>
          <p:cNvSpPr>
            <a:spLocks noGrp="1"/>
          </p:cNvSpPr>
          <p:nvPr>
            <p:ph type="subTitle" idx="2"/>
          </p:nvPr>
        </p:nvSpPr>
        <p:spPr>
          <a:xfrm>
            <a:off x="967350" y="1174302"/>
            <a:ext cx="7351027" cy="3184634"/>
          </a:xfrm>
        </p:spPr>
        <p:txBody>
          <a:bodyPr/>
          <a:lstStyle/>
          <a:p>
            <a:r>
              <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To avoid these unintended consequences and make screening an invaluable part of the clinical process, practices need to ensure that risk assessment and screening are:</a:t>
            </a:r>
          </a:p>
          <a:p>
            <a:endPar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P</a:t>
            </a:r>
            <a:r>
              <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atient- and family-centered</a:t>
            </a:r>
          </a:p>
          <a:p>
            <a:pPr>
              <a:buFont typeface="Arial" panose="020B0604020202020204" pitchFamily="34" charset="0"/>
              <a:buChar cha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a:t>
            </a:r>
            <a:r>
              <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ntegrated with referrals to community-based resources</a:t>
            </a:r>
          </a:p>
          <a:p>
            <a:pPr>
              <a:buFont typeface="Arial" panose="020B0604020202020204" pitchFamily="34" charset="0"/>
              <a:buChar cha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a:t>
            </a:r>
            <a:r>
              <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omprehensive across all patient populations, </a:t>
            </a:r>
          </a:p>
          <a:p>
            <a:pPr>
              <a:buFont typeface="Arial" panose="020B0604020202020204" pitchFamily="34" charset="0"/>
              <a:buChar char="•"/>
            </a:pPr>
            <a:r>
              <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Focused on leveraging the strengths of patients, families, and communities.</a:t>
            </a:r>
          </a:p>
          <a:p>
            <a:pPr>
              <a:buFont typeface="Arial" panose="020B0604020202020204" pitchFamily="34" charset="0"/>
              <a:buChar char="•"/>
            </a:pPr>
            <a:endParaRPr lang="en-US" sz="1400" dirty="0">
              <a:solidFill>
                <a:schemeClr val="tx2"/>
              </a:solidFill>
              <a:latin typeface=""/>
            </a:endParaRPr>
          </a:p>
          <a:p>
            <a:pPr>
              <a:buFont typeface="Arial" panose="020B0604020202020204" pitchFamily="34" charset="0"/>
              <a:buChar char="•"/>
            </a:pPr>
            <a:endParaRPr lang="en-US" sz="1400" dirty="0">
              <a:solidFill>
                <a:schemeClr val="tx2"/>
              </a:solidFill>
              <a:latin typeface=""/>
            </a:endParaRPr>
          </a:p>
        </p:txBody>
      </p:sp>
    </p:spTree>
    <p:extLst>
      <p:ext uri="{BB962C8B-B14F-4D97-AF65-F5344CB8AC3E}">
        <p14:creationId xmlns:p14="http://schemas.microsoft.com/office/powerpoint/2010/main" val="32755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D2DCA6-5468-B7A2-7261-62B6242E7298}"/>
              </a:ext>
            </a:extLst>
          </p:cNvPr>
          <p:cNvSpPr>
            <a:spLocks noGrp="1"/>
          </p:cNvSpPr>
          <p:nvPr>
            <p:ph type="subTitle" idx="1"/>
          </p:nvPr>
        </p:nvSpPr>
        <p:spPr>
          <a:xfrm>
            <a:off x="997050" y="228600"/>
            <a:ext cx="7486500" cy="792600"/>
          </a:xfrm>
        </p:spPr>
        <p:txBody>
          <a:bodyPr/>
          <a:lstStyle/>
          <a:p>
            <a:pPr algn="ctr"/>
            <a:r>
              <a:rPr lang="en-US" sz="2000" b="1" dirty="0"/>
              <a:t>HCPCS Codes: Services to Address Social Determinants of Health </a:t>
            </a:r>
          </a:p>
        </p:txBody>
      </p:sp>
      <p:sp>
        <p:nvSpPr>
          <p:cNvPr id="3" name="Subtitle 2">
            <a:extLst>
              <a:ext uri="{FF2B5EF4-FFF2-40B4-BE49-F238E27FC236}">
                <a16:creationId xmlns:a16="http://schemas.microsoft.com/office/drawing/2014/main" id="{1BD5BB72-6D78-F4F9-2074-6EC107E792B8}"/>
              </a:ext>
            </a:extLst>
          </p:cNvPr>
          <p:cNvSpPr>
            <a:spLocks noGrp="1"/>
          </p:cNvSpPr>
          <p:nvPr>
            <p:ph type="subTitle" idx="2"/>
          </p:nvPr>
        </p:nvSpPr>
        <p:spPr/>
        <p:txBody>
          <a:bodyPr/>
          <a:lstStyle/>
          <a:p>
            <a:endParaRPr lang="en-US" dirty="0"/>
          </a:p>
        </p:txBody>
      </p:sp>
      <p:graphicFrame>
        <p:nvGraphicFramePr>
          <p:cNvPr id="5" name="Table 4">
            <a:extLst>
              <a:ext uri="{FF2B5EF4-FFF2-40B4-BE49-F238E27FC236}">
                <a16:creationId xmlns:a16="http://schemas.microsoft.com/office/drawing/2014/main" id="{2A7579A3-A0D1-A498-B4BF-0A13907A889E}"/>
              </a:ext>
            </a:extLst>
          </p:cNvPr>
          <p:cNvGraphicFramePr>
            <a:graphicFrameLocks noGrp="1"/>
          </p:cNvGraphicFramePr>
          <p:nvPr>
            <p:extLst>
              <p:ext uri="{D42A27DB-BD31-4B8C-83A1-F6EECF244321}">
                <p14:modId xmlns:p14="http://schemas.microsoft.com/office/powerpoint/2010/main" val="2837487177"/>
              </p:ext>
            </p:extLst>
          </p:nvPr>
        </p:nvGraphicFramePr>
        <p:xfrm>
          <a:off x="420225" y="1021200"/>
          <a:ext cx="8303549" cy="3476699"/>
        </p:xfrm>
        <a:graphic>
          <a:graphicData uri="http://schemas.openxmlformats.org/drawingml/2006/table">
            <a:tbl>
              <a:tblPr firstCol="1" bandRow="1">
                <a:tableStyleId>{5C22544A-7EE6-4342-B048-85BDC9FD1C3A}</a:tableStyleId>
              </a:tblPr>
              <a:tblGrid>
                <a:gridCol w="3294108">
                  <a:extLst>
                    <a:ext uri="{9D8B030D-6E8A-4147-A177-3AD203B41FA5}">
                      <a16:colId xmlns:a16="http://schemas.microsoft.com/office/drawing/2014/main" val="4249470451"/>
                    </a:ext>
                  </a:extLst>
                </a:gridCol>
                <a:gridCol w="5009441">
                  <a:extLst>
                    <a:ext uri="{9D8B030D-6E8A-4147-A177-3AD203B41FA5}">
                      <a16:colId xmlns:a16="http://schemas.microsoft.com/office/drawing/2014/main" val="2424194700"/>
                    </a:ext>
                  </a:extLst>
                </a:gridCol>
              </a:tblGrid>
              <a:tr h="103214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Social Determinants of Health (SDOH) Risk Assessment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HCPCS G0136</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Administration of a standardized, evidence-based Social Determinants of Health Risk Assessment tool.</a:t>
                      </a:r>
                    </a:p>
                  </a:txBody>
                  <a:tcPr anchor="ctr"/>
                </a:tc>
                <a:extLst>
                  <a:ext uri="{0D108BD9-81ED-4DB2-BD59-A6C34878D82A}">
                    <a16:rowId xmlns:a16="http://schemas.microsoft.com/office/drawing/2014/main" val="1752629419"/>
                  </a:ext>
                </a:extLst>
              </a:tr>
              <a:tr h="12222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Community Health Integration (CHI)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HCPCS G0019 and G0022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Activities performed by certified or trained auxiliary personnel (including a community health worker) under the direction of a physician or other practitioner; to address social determinants of health (SDOH) need(s) that are significantly limiting ability to diagnose or treat problem(s)</a:t>
                      </a:r>
                    </a:p>
                  </a:txBody>
                  <a:tcPr anchor="ctr"/>
                </a:tc>
                <a:extLst>
                  <a:ext uri="{0D108BD9-81ED-4DB2-BD59-A6C34878D82A}">
                    <a16:rowId xmlns:a16="http://schemas.microsoft.com/office/drawing/2014/main" val="1936634180"/>
                  </a:ext>
                </a:extLst>
              </a:tr>
              <a:tr h="12222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Principal Illness Navigation (PIN)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HCPCS G0023, G0024, G0140, G0146</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Services focused on serious, high-risk illness by certified or trained auxiliary personnel under the direction of a physician or other practitioner, including a patient navigator or certified peer specialist. (G0140 and G0146 limited to the treatment of behavioral health conditions.)</a:t>
                      </a:r>
                    </a:p>
                  </a:txBody>
                  <a:tcPr anchor="ctr"/>
                </a:tc>
                <a:extLst>
                  <a:ext uri="{0D108BD9-81ED-4DB2-BD59-A6C34878D82A}">
                    <a16:rowId xmlns:a16="http://schemas.microsoft.com/office/drawing/2014/main" val="3433114634"/>
                  </a:ext>
                </a:extLst>
              </a:tr>
            </a:tbl>
          </a:graphicData>
        </a:graphic>
      </p:graphicFrame>
    </p:spTree>
    <p:extLst>
      <p:ext uri="{BB962C8B-B14F-4D97-AF65-F5344CB8AC3E}">
        <p14:creationId xmlns:p14="http://schemas.microsoft.com/office/powerpoint/2010/main" val="519200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t Topics 2022-2023" id="{0D546CD1-FE2E-2F4C-909E-A5633334C85F}" vid="{57B981EB-796D-A446-9C35-C3552FEFB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3698</TotalTime>
  <Words>3263</Words>
  <Application>Microsoft Macintosh PowerPoint</Application>
  <PresentationFormat>On-screen Show (16:9)</PresentationFormat>
  <Paragraphs>283</Paragraphs>
  <Slides>31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Courier New</vt:lpstr>
      <vt:lpstr>Garamond</vt:lpstr>
      <vt:lpstr>Monaco</vt:lpstr>
      <vt:lpstr>Open Sans</vt:lpstr>
      <vt:lpstr>Open Sans  </vt:lpstr>
      <vt:lpstr>Open Sans Light</vt:lpstr>
      <vt:lpstr>Wingdings</vt:lpstr>
      <vt:lpstr>Office Theme</vt:lpstr>
      <vt:lpstr>PowerPoint Presentation</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SDOH Risk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Cassidy Lewis</dc:creator>
  <cp:keywords/>
  <dc:description/>
  <cp:lastModifiedBy>Cassidy Lewis</cp:lastModifiedBy>
  <cp:revision>14</cp:revision>
  <cp:lastPrinted>2022-07-16T22:43:28Z</cp:lastPrinted>
  <dcterms:created xsi:type="dcterms:W3CDTF">2024-02-07T16:14:42Z</dcterms:created>
  <dcterms:modified xsi:type="dcterms:W3CDTF">2025-03-19T17:14:17Z</dcterms:modified>
  <cp:category/>
</cp:coreProperties>
</file>