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</p:sldMasterIdLst>
  <p:notesMasterIdLst>
    <p:notesMasterId r:id="rId45"/>
  </p:notesMasterIdLst>
  <p:sldIdLst>
    <p:sldId id="282" r:id="rId3"/>
    <p:sldId id="283" r:id="rId4"/>
    <p:sldId id="2146846338" r:id="rId5"/>
    <p:sldId id="284" r:id="rId6"/>
    <p:sldId id="2146846344" r:id="rId7"/>
    <p:sldId id="301" r:id="rId8"/>
    <p:sldId id="285" r:id="rId9"/>
    <p:sldId id="2146846345" r:id="rId10"/>
    <p:sldId id="2146846332" r:id="rId11"/>
    <p:sldId id="2146846343" r:id="rId12"/>
    <p:sldId id="309" r:id="rId13"/>
    <p:sldId id="2146846346" r:id="rId14"/>
    <p:sldId id="314" r:id="rId15"/>
    <p:sldId id="2146846336" r:id="rId16"/>
    <p:sldId id="2146847485" r:id="rId17"/>
    <p:sldId id="311" r:id="rId18"/>
    <p:sldId id="2146846342" r:id="rId19"/>
    <p:sldId id="287" r:id="rId20"/>
    <p:sldId id="2146847486" r:id="rId21"/>
    <p:sldId id="293" r:id="rId22"/>
    <p:sldId id="2146847463" r:id="rId23"/>
    <p:sldId id="2146847445" r:id="rId24"/>
    <p:sldId id="2146847465" r:id="rId25"/>
    <p:sldId id="2146847466" r:id="rId26"/>
    <p:sldId id="2146847468" r:id="rId27"/>
    <p:sldId id="2146847467" r:id="rId28"/>
    <p:sldId id="2146847469" r:id="rId29"/>
    <p:sldId id="2146847470" r:id="rId30"/>
    <p:sldId id="2146847471" r:id="rId31"/>
    <p:sldId id="2146847472" r:id="rId32"/>
    <p:sldId id="2146847475" r:id="rId33"/>
    <p:sldId id="2146847474" r:id="rId34"/>
    <p:sldId id="2146847476" r:id="rId35"/>
    <p:sldId id="2146847477" r:id="rId36"/>
    <p:sldId id="2146847480" r:id="rId37"/>
    <p:sldId id="2146847478" r:id="rId38"/>
    <p:sldId id="2146847479" r:id="rId39"/>
    <p:sldId id="2146847481" r:id="rId40"/>
    <p:sldId id="2146847484" r:id="rId41"/>
    <p:sldId id="2146847483" r:id="rId42"/>
    <p:sldId id="2146847458" r:id="rId43"/>
    <p:sldId id="29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2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140">
          <p15:clr>
            <a:srgbClr val="A4A3A4"/>
          </p15:clr>
        </p15:guide>
        <p15:guide id="4" pos="2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B7A"/>
    <a:srgbClr val="676670"/>
    <a:srgbClr val="E41737"/>
    <a:srgbClr val="F9FFFF"/>
    <a:srgbClr val="F3F3F3"/>
    <a:srgbClr val="BE190F"/>
    <a:srgbClr val="BD1A10"/>
    <a:srgbClr val="143C8D"/>
    <a:srgbClr val="A5A5A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A41571-8582-9340-ACA9-9781755207B8}" v="68" dt="2025-03-20T15:24:39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08"/>
    <p:restoredTop sz="95145"/>
  </p:normalViewPr>
  <p:slideViewPr>
    <p:cSldViewPr snapToGrid="0" snapToObjects="1">
      <p:cViewPr varScale="1">
        <p:scale>
          <a:sx n="140" d="100"/>
          <a:sy n="140" d="100"/>
        </p:scale>
        <p:origin x="840" y="200"/>
      </p:cViewPr>
      <p:guideLst>
        <p:guide orient="horz" pos="4202"/>
        <p:guide orient="horz" pos="1008"/>
        <p:guide orient="horz" pos="140"/>
        <p:guide pos="2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d Okon (COA)" userId="ec98dd6c-a71e-4fa5-a88d-5d607f73785a" providerId="ADAL" clId="{94A41571-8582-9340-ACA9-9781755207B8}"/>
    <pc:docChg chg="custSel addSld delSld modSld">
      <pc:chgData name="Ted Okon (COA)" userId="ec98dd6c-a71e-4fa5-a88d-5d607f73785a" providerId="ADAL" clId="{94A41571-8582-9340-ACA9-9781755207B8}" dt="2025-03-20T15:25:52.197" v="498" actId="1076"/>
      <pc:docMkLst>
        <pc:docMk/>
      </pc:docMkLst>
      <pc:sldChg chg="modSp mod">
        <pc:chgData name="Ted Okon (COA)" userId="ec98dd6c-a71e-4fa5-a88d-5d607f73785a" providerId="ADAL" clId="{94A41571-8582-9340-ACA9-9781755207B8}" dt="2025-03-20T14:50:42.459" v="434" actId="20577"/>
        <pc:sldMkLst>
          <pc:docMk/>
          <pc:sldMk cId="2784929576" sldId="283"/>
        </pc:sldMkLst>
        <pc:spChg chg="mod">
          <ac:chgData name="Ted Okon (COA)" userId="ec98dd6c-a71e-4fa5-a88d-5d607f73785a" providerId="ADAL" clId="{94A41571-8582-9340-ACA9-9781755207B8}" dt="2025-03-20T14:50:42.459" v="434" actId="20577"/>
          <ac:spMkLst>
            <pc:docMk/>
            <pc:sldMk cId="2784929576" sldId="283"/>
            <ac:spMk id="20" creationId="{8121E2BD-4D4F-3341-BAAA-A6E410ADD7C8}"/>
          </ac:spMkLst>
        </pc:spChg>
      </pc:sldChg>
      <pc:sldChg chg="modSp mod">
        <pc:chgData name="Ted Okon (COA)" userId="ec98dd6c-a71e-4fa5-a88d-5d607f73785a" providerId="ADAL" clId="{94A41571-8582-9340-ACA9-9781755207B8}" dt="2025-03-20T14:51:27.773" v="443" actId="20577"/>
        <pc:sldMkLst>
          <pc:docMk/>
          <pc:sldMk cId="1183197736" sldId="284"/>
        </pc:sldMkLst>
        <pc:spChg chg="mod">
          <ac:chgData name="Ted Okon (COA)" userId="ec98dd6c-a71e-4fa5-a88d-5d607f73785a" providerId="ADAL" clId="{94A41571-8582-9340-ACA9-9781755207B8}" dt="2025-03-20T14:51:27.773" v="443" actId="20577"/>
          <ac:spMkLst>
            <pc:docMk/>
            <pc:sldMk cId="1183197736" sldId="284"/>
            <ac:spMk id="2" creationId="{1F7AE751-92A3-5CDA-20A0-487977B24B6F}"/>
          </ac:spMkLst>
        </pc:spChg>
      </pc:sldChg>
      <pc:sldChg chg="modSp mod">
        <pc:chgData name="Ted Okon (COA)" userId="ec98dd6c-a71e-4fa5-a88d-5d607f73785a" providerId="ADAL" clId="{94A41571-8582-9340-ACA9-9781755207B8}" dt="2025-03-20T13:38:34.050" v="247" actId="5793"/>
        <pc:sldMkLst>
          <pc:docMk/>
          <pc:sldMk cId="506848300" sldId="285"/>
        </pc:sldMkLst>
        <pc:spChg chg="mod">
          <ac:chgData name="Ted Okon (COA)" userId="ec98dd6c-a71e-4fa5-a88d-5d607f73785a" providerId="ADAL" clId="{94A41571-8582-9340-ACA9-9781755207B8}" dt="2025-03-20T13:38:34.050" v="247" actId="5793"/>
          <ac:spMkLst>
            <pc:docMk/>
            <pc:sldMk cId="506848300" sldId="285"/>
            <ac:spMk id="5" creationId="{8B67EF29-3C12-4536-F9E5-A8182512C32A}"/>
          </ac:spMkLst>
        </pc:spChg>
      </pc:sldChg>
      <pc:sldChg chg="addSp delSp modSp mod">
        <pc:chgData name="Ted Okon (COA)" userId="ec98dd6c-a71e-4fa5-a88d-5d607f73785a" providerId="ADAL" clId="{94A41571-8582-9340-ACA9-9781755207B8}" dt="2025-03-20T15:25:52.197" v="498" actId="1076"/>
        <pc:sldMkLst>
          <pc:docMk/>
          <pc:sldMk cId="2101234140" sldId="297"/>
        </pc:sldMkLst>
        <pc:picChg chg="mod">
          <ac:chgData name="Ted Okon (COA)" userId="ec98dd6c-a71e-4fa5-a88d-5d607f73785a" providerId="ADAL" clId="{94A41571-8582-9340-ACA9-9781755207B8}" dt="2025-03-20T15:24:45.010" v="459" actId="1076"/>
          <ac:picMkLst>
            <pc:docMk/>
            <pc:sldMk cId="2101234140" sldId="297"/>
            <ac:picMk id="5" creationId="{4A924E3E-CE41-BF32-75ED-BA0A5505D9E4}"/>
          </ac:picMkLst>
        </pc:picChg>
        <pc:picChg chg="mod">
          <ac:chgData name="Ted Okon (COA)" userId="ec98dd6c-a71e-4fa5-a88d-5d607f73785a" providerId="ADAL" clId="{94A41571-8582-9340-ACA9-9781755207B8}" dt="2025-03-20T15:25:52.197" v="498" actId="1076"/>
          <ac:picMkLst>
            <pc:docMk/>
            <pc:sldMk cId="2101234140" sldId="297"/>
            <ac:picMk id="7" creationId="{E414308D-7D29-D67B-4B17-263ED36966DE}"/>
          </ac:picMkLst>
        </pc:picChg>
        <pc:picChg chg="del">
          <ac:chgData name="Ted Okon (COA)" userId="ec98dd6c-a71e-4fa5-a88d-5d607f73785a" providerId="ADAL" clId="{94A41571-8582-9340-ACA9-9781755207B8}" dt="2025-03-20T13:50:33.752" v="431" actId="478"/>
          <ac:picMkLst>
            <pc:docMk/>
            <pc:sldMk cId="2101234140" sldId="297"/>
            <ac:picMk id="9" creationId="{36803CBB-B05A-95A7-2C88-C5679B712911}"/>
          </ac:picMkLst>
        </pc:picChg>
        <pc:picChg chg="add del mod">
          <ac:chgData name="Ted Okon (COA)" userId="ec98dd6c-a71e-4fa5-a88d-5d607f73785a" providerId="ADAL" clId="{94A41571-8582-9340-ACA9-9781755207B8}" dt="2025-03-20T15:25:02.489" v="463" actId="478"/>
          <ac:picMkLst>
            <pc:docMk/>
            <pc:sldMk cId="2101234140" sldId="297"/>
            <ac:picMk id="9" creationId="{C0F34197-4F35-CFCC-553D-BA29ECC2F292}"/>
          </ac:picMkLst>
        </pc:picChg>
        <pc:picChg chg="del">
          <ac:chgData name="Ted Okon (COA)" userId="ec98dd6c-a71e-4fa5-a88d-5d607f73785a" providerId="ADAL" clId="{94A41571-8582-9340-ACA9-9781755207B8}" dt="2025-03-20T13:50:34.717" v="432" actId="478"/>
          <ac:picMkLst>
            <pc:docMk/>
            <pc:sldMk cId="2101234140" sldId="297"/>
            <ac:picMk id="10" creationId="{FA57173C-619A-E460-3A3B-7DEB0E77D233}"/>
          </ac:picMkLst>
        </pc:picChg>
        <pc:picChg chg="add mod">
          <ac:chgData name="Ted Okon (COA)" userId="ec98dd6c-a71e-4fa5-a88d-5d607f73785a" providerId="ADAL" clId="{94A41571-8582-9340-ACA9-9781755207B8}" dt="2025-03-20T15:25:23.902" v="480" actId="14861"/>
          <ac:picMkLst>
            <pc:docMk/>
            <pc:sldMk cId="2101234140" sldId="297"/>
            <ac:picMk id="11" creationId="{D38FBE33-0B1F-E792-43C9-61A0E3C7799C}"/>
          </ac:picMkLst>
        </pc:picChg>
        <pc:picChg chg="add mod">
          <ac:chgData name="Ted Okon (COA)" userId="ec98dd6c-a71e-4fa5-a88d-5d607f73785a" providerId="ADAL" clId="{94A41571-8582-9340-ACA9-9781755207B8}" dt="2025-03-20T15:25:44.265" v="497" actId="14861"/>
          <ac:picMkLst>
            <pc:docMk/>
            <pc:sldMk cId="2101234140" sldId="297"/>
            <ac:picMk id="12" creationId="{D02118B7-9A0D-FFDF-5994-5DE975889936}"/>
          </ac:picMkLst>
        </pc:picChg>
      </pc:sldChg>
      <pc:sldChg chg="del">
        <pc:chgData name="Ted Okon (COA)" userId="ec98dd6c-a71e-4fa5-a88d-5d607f73785a" providerId="ADAL" clId="{94A41571-8582-9340-ACA9-9781755207B8}" dt="2025-03-20T13:50:17.592" v="428" actId="2696"/>
        <pc:sldMkLst>
          <pc:docMk/>
          <pc:sldMk cId="84682548" sldId="300"/>
        </pc:sldMkLst>
      </pc:sldChg>
      <pc:sldChg chg="modSp mod">
        <pc:chgData name="Ted Okon (COA)" userId="ec98dd6c-a71e-4fa5-a88d-5d607f73785a" providerId="ADAL" clId="{94A41571-8582-9340-ACA9-9781755207B8}" dt="2025-03-20T13:37:44.784" v="219" actId="20577"/>
        <pc:sldMkLst>
          <pc:docMk/>
          <pc:sldMk cId="1348533535" sldId="301"/>
        </pc:sldMkLst>
        <pc:spChg chg="mod">
          <ac:chgData name="Ted Okon (COA)" userId="ec98dd6c-a71e-4fa5-a88d-5d607f73785a" providerId="ADAL" clId="{94A41571-8582-9340-ACA9-9781755207B8}" dt="2025-03-20T13:37:44.784" v="219" actId="20577"/>
          <ac:spMkLst>
            <pc:docMk/>
            <pc:sldMk cId="1348533535" sldId="301"/>
            <ac:spMk id="2" creationId="{1F7AE751-92A3-5CDA-20A0-487977B24B6F}"/>
          </ac:spMkLst>
        </pc:spChg>
      </pc:sldChg>
      <pc:sldChg chg="del">
        <pc:chgData name="Ted Okon (COA)" userId="ec98dd6c-a71e-4fa5-a88d-5d607f73785a" providerId="ADAL" clId="{94A41571-8582-9340-ACA9-9781755207B8}" dt="2025-03-20T13:50:20.192" v="429" actId="2696"/>
        <pc:sldMkLst>
          <pc:docMk/>
          <pc:sldMk cId="3347470713" sldId="302"/>
        </pc:sldMkLst>
      </pc:sldChg>
      <pc:sldChg chg="addSp modSp mod">
        <pc:chgData name="Ted Okon (COA)" userId="ec98dd6c-a71e-4fa5-a88d-5d607f73785a" providerId="ADAL" clId="{94A41571-8582-9340-ACA9-9781755207B8}" dt="2025-03-20T13:41:50.088" v="290" actId="1076"/>
        <pc:sldMkLst>
          <pc:docMk/>
          <pc:sldMk cId="2352788326" sldId="309"/>
        </pc:sldMkLst>
        <pc:spChg chg="mod">
          <ac:chgData name="Ted Okon (COA)" userId="ec98dd6c-a71e-4fa5-a88d-5d607f73785a" providerId="ADAL" clId="{94A41571-8582-9340-ACA9-9781755207B8}" dt="2025-03-20T13:41:34.486" v="289" actId="20577"/>
          <ac:spMkLst>
            <pc:docMk/>
            <pc:sldMk cId="2352788326" sldId="309"/>
            <ac:spMk id="2" creationId="{2CFDA3DC-B3B8-1EA8-1653-5DBC143BD44A}"/>
          </ac:spMkLst>
        </pc:spChg>
        <pc:picChg chg="add mod">
          <ac:chgData name="Ted Okon (COA)" userId="ec98dd6c-a71e-4fa5-a88d-5d607f73785a" providerId="ADAL" clId="{94A41571-8582-9340-ACA9-9781755207B8}" dt="2025-03-20T13:41:50.088" v="290" actId="1076"/>
          <ac:picMkLst>
            <pc:docMk/>
            <pc:sldMk cId="2352788326" sldId="309"/>
            <ac:picMk id="5" creationId="{8E7EC9D7-FDDA-B66C-5425-E51258660E60}"/>
          </ac:picMkLst>
        </pc:picChg>
        <pc:picChg chg="mod">
          <ac:chgData name="Ted Okon (COA)" userId="ec98dd6c-a71e-4fa5-a88d-5d607f73785a" providerId="ADAL" clId="{94A41571-8582-9340-ACA9-9781755207B8}" dt="2025-03-20T13:40:47.242" v="262" actId="14100"/>
          <ac:picMkLst>
            <pc:docMk/>
            <pc:sldMk cId="2352788326" sldId="309"/>
            <ac:picMk id="7" creationId="{53421028-3031-1300-7198-7D54C159C0ED}"/>
          </ac:picMkLst>
        </pc:picChg>
      </pc:sldChg>
      <pc:sldChg chg="modSp mod">
        <pc:chgData name="Ted Okon (COA)" userId="ec98dd6c-a71e-4fa5-a88d-5d607f73785a" providerId="ADAL" clId="{94A41571-8582-9340-ACA9-9781755207B8}" dt="2025-03-20T13:38:53.558" v="255" actId="20577"/>
        <pc:sldMkLst>
          <pc:docMk/>
          <pc:sldMk cId="3970307682" sldId="2146846332"/>
        </pc:sldMkLst>
        <pc:spChg chg="mod">
          <ac:chgData name="Ted Okon (COA)" userId="ec98dd6c-a71e-4fa5-a88d-5d607f73785a" providerId="ADAL" clId="{94A41571-8582-9340-ACA9-9781755207B8}" dt="2025-03-20T13:38:53.558" v="255" actId="20577"/>
          <ac:spMkLst>
            <pc:docMk/>
            <pc:sldMk cId="3970307682" sldId="2146846332"/>
            <ac:spMk id="2" creationId="{54970E0E-CC06-D507-EB2B-D79C2F1700CB}"/>
          </ac:spMkLst>
        </pc:spChg>
      </pc:sldChg>
      <pc:sldChg chg="modSp mod">
        <pc:chgData name="Ted Okon (COA)" userId="ec98dd6c-a71e-4fa5-a88d-5d607f73785a" providerId="ADAL" clId="{94A41571-8582-9340-ACA9-9781755207B8}" dt="2025-03-20T13:43:45.208" v="309" actId="20577"/>
        <pc:sldMkLst>
          <pc:docMk/>
          <pc:sldMk cId="3469945660" sldId="2146846336"/>
        </pc:sldMkLst>
        <pc:spChg chg="mod">
          <ac:chgData name="Ted Okon (COA)" userId="ec98dd6c-a71e-4fa5-a88d-5d607f73785a" providerId="ADAL" clId="{94A41571-8582-9340-ACA9-9781755207B8}" dt="2025-03-20T13:43:45.208" v="309" actId="20577"/>
          <ac:spMkLst>
            <pc:docMk/>
            <pc:sldMk cId="3469945660" sldId="2146846336"/>
            <ac:spMk id="2" creationId="{B75A6C0F-E2C2-25DC-ADFF-A7A388386A9D}"/>
          </ac:spMkLst>
        </pc:spChg>
      </pc:sldChg>
      <pc:sldChg chg="modSp mod">
        <pc:chgData name="Ted Okon (COA)" userId="ec98dd6c-a71e-4fa5-a88d-5d607f73785a" providerId="ADAL" clId="{94A41571-8582-9340-ACA9-9781755207B8}" dt="2025-03-20T14:51:15.936" v="442" actId="20577"/>
        <pc:sldMkLst>
          <pc:docMk/>
          <pc:sldMk cId="3411976619" sldId="2146846338"/>
        </pc:sldMkLst>
        <pc:spChg chg="mod">
          <ac:chgData name="Ted Okon (COA)" userId="ec98dd6c-a71e-4fa5-a88d-5d607f73785a" providerId="ADAL" clId="{94A41571-8582-9340-ACA9-9781755207B8}" dt="2025-03-20T13:36:12.654" v="185" actId="20577"/>
          <ac:spMkLst>
            <pc:docMk/>
            <pc:sldMk cId="3411976619" sldId="2146846338"/>
            <ac:spMk id="15" creationId="{132F2375-98FE-96E4-60D9-358618546CBE}"/>
          </ac:spMkLst>
        </pc:spChg>
        <pc:spChg chg="mod">
          <ac:chgData name="Ted Okon (COA)" userId="ec98dd6c-a71e-4fa5-a88d-5d607f73785a" providerId="ADAL" clId="{94A41571-8582-9340-ACA9-9781755207B8}" dt="2025-03-20T14:51:15.936" v="442" actId="20577"/>
          <ac:spMkLst>
            <pc:docMk/>
            <pc:sldMk cId="3411976619" sldId="2146846338"/>
            <ac:spMk id="20" creationId="{145BDBB9-B074-CE67-02CE-27E678C80DCC}"/>
          </ac:spMkLst>
        </pc:spChg>
      </pc:sldChg>
      <pc:sldChg chg="modSp mod">
        <pc:chgData name="Ted Okon (COA)" userId="ec98dd6c-a71e-4fa5-a88d-5d607f73785a" providerId="ADAL" clId="{94A41571-8582-9340-ACA9-9781755207B8}" dt="2025-03-20T13:39:06.898" v="260" actId="20577"/>
        <pc:sldMkLst>
          <pc:docMk/>
          <pc:sldMk cId="110741468" sldId="2146846343"/>
        </pc:sldMkLst>
        <pc:spChg chg="mod">
          <ac:chgData name="Ted Okon (COA)" userId="ec98dd6c-a71e-4fa5-a88d-5d607f73785a" providerId="ADAL" clId="{94A41571-8582-9340-ACA9-9781755207B8}" dt="2025-03-20T13:39:06.898" v="260" actId="20577"/>
          <ac:spMkLst>
            <pc:docMk/>
            <pc:sldMk cId="110741468" sldId="2146846343"/>
            <ac:spMk id="2" creationId="{AA28204A-277D-A732-123E-0DF21A435A3F}"/>
          </ac:spMkLst>
        </pc:spChg>
      </pc:sldChg>
      <pc:sldChg chg="modSp mod">
        <pc:chgData name="Ted Okon (COA)" userId="ec98dd6c-a71e-4fa5-a88d-5d607f73785a" providerId="ADAL" clId="{94A41571-8582-9340-ACA9-9781755207B8}" dt="2025-03-20T13:37:36.646" v="218" actId="20577"/>
        <pc:sldMkLst>
          <pc:docMk/>
          <pc:sldMk cId="792950792" sldId="2146846344"/>
        </pc:sldMkLst>
        <pc:spChg chg="mod">
          <ac:chgData name="Ted Okon (COA)" userId="ec98dd6c-a71e-4fa5-a88d-5d607f73785a" providerId="ADAL" clId="{94A41571-8582-9340-ACA9-9781755207B8}" dt="2025-03-20T13:37:36.646" v="218" actId="20577"/>
          <ac:spMkLst>
            <pc:docMk/>
            <pc:sldMk cId="792950792" sldId="2146846344"/>
            <ac:spMk id="5" creationId="{6ED73520-FAB1-DAC6-EC4D-18E28F7E4AF3}"/>
          </ac:spMkLst>
        </pc:spChg>
      </pc:sldChg>
      <pc:sldChg chg="modSp mod">
        <pc:chgData name="Ted Okon (COA)" userId="ec98dd6c-a71e-4fa5-a88d-5d607f73785a" providerId="ADAL" clId="{94A41571-8582-9340-ACA9-9781755207B8}" dt="2025-03-20T13:42:55.658" v="308" actId="20577"/>
        <pc:sldMkLst>
          <pc:docMk/>
          <pc:sldMk cId="175406177" sldId="2146846346"/>
        </pc:sldMkLst>
        <pc:spChg chg="mod">
          <ac:chgData name="Ted Okon (COA)" userId="ec98dd6c-a71e-4fa5-a88d-5d607f73785a" providerId="ADAL" clId="{94A41571-8582-9340-ACA9-9781755207B8}" dt="2025-03-20T13:42:55.658" v="308" actId="20577"/>
          <ac:spMkLst>
            <pc:docMk/>
            <pc:sldMk cId="175406177" sldId="2146846346"/>
            <ac:spMk id="2" creationId="{2D40BE0C-1E09-0BD9-A07F-C4EFC4D7E25B}"/>
          </ac:spMkLst>
        </pc:spChg>
        <pc:picChg chg="mod">
          <ac:chgData name="Ted Okon (COA)" userId="ec98dd6c-a71e-4fa5-a88d-5d607f73785a" providerId="ADAL" clId="{94A41571-8582-9340-ACA9-9781755207B8}" dt="2025-03-20T13:42:44.158" v="296" actId="1076"/>
          <ac:picMkLst>
            <pc:docMk/>
            <pc:sldMk cId="175406177" sldId="2146846346"/>
            <ac:picMk id="5" creationId="{F3094C07-2FB6-A16E-17D2-7C7C9B480BEE}"/>
          </ac:picMkLst>
        </pc:picChg>
        <pc:picChg chg="mod">
          <ac:chgData name="Ted Okon (COA)" userId="ec98dd6c-a71e-4fa5-a88d-5d607f73785a" providerId="ADAL" clId="{94A41571-8582-9340-ACA9-9781755207B8}" dt="2025-03-20T13:42:40.164" v="295" actId="1076"/>
          <ac:picMkLst>
            <pc:docMk/>
            <pc:sldMk cId="175406177" sldId="2146846346"/>
            <ac:picMk id="8" creationId="{CE486631-4058-AE21-49E1-C05AF6612466}"/>
          </ac:picMkLst>
        </pc:picChg>
      </pc:sldChg>
      <pc:sldChg chg="del">
        <pc:chgData name="Ted Okon (COA)" userId="ec98dd6c-a71e-4fa5-a88d-5d607f73785a" providerId="ADAL" clId="{94A41571-8582-9340-ACA9-9781755207B8}" dt="2025-03-20T13:50:21.713" v="430" actId="2696"/>
        <pc:sldMkLst>
          <pc:docMk/>
          <pc:sldMk cId="1070681962" sldId="2146847432"/>
        </pc:sldMkLst>
      </pc:sldChg>
      <pc:sldChg chg="modSp mod">
        <pc:chgData name="Ted Okon (COA)" userId="ec98dd6c-a71e-4fa5-a88d-5d607f73785a" providerId="ADAL" clId="{94A41571-8582-9340-ACA9-9781755207B8}" dt="2025-03-20T15:09:40.298" v="444" actId="20577"/>
        <pc:sldMkLst>
          <pc:docMk/>
          <pc:sldMk cId="3409206144" sldId="2146847445"/>
        </pc:sldMkLst>
        <pc:spChg chg="mod">
          <ac:chgData name="Ted Okon (COA)" userId="ec98dd6c-a71e-4fa5-a88d-5d607f73785a" providerId="ADAL" clId="{94A41571-8582-9340-ACA9-9781755207B8}" dt="2025-03-20T15:09:40.298" v="444" actId="20577"/>
          <ac:spMkLst>
            <pc:docMk/>
            <pc:sldMk cId="3409206144" sldId="2146847445"/>
            <ac:spMk id="5" creationId="{9572A2E5-437A-7A37-A0FA-860A34FE8160}"/>
          </ac:spMkLst>
        </pc:spChg>
      </pc:sldChg>
      <pc:sldChg chg="modSp mod">
        <pc:chgData name="Ted Okon (COA)" userId="ec98dd6c-a71e-4fa5-a88d-5d607f73785a" providerId="ADAL" clId="{94A41571-8582-9340-ACA9-9781755207B8}" dt="2025-03-20T15:10:13.740" v="445" actId="20577"/>
        <pc:sldMkLst>
          <pc:docMk/>
          <pc:sldMk cId="717908131" sldId="2146847484"/>
        </pc:sldMkLst>
        <pc:spChg chg="mod">
          <ac:chgData name="Ted Okon (COA)" userId="ec98dd6c-a71e-4fa5-a88d-5d607f73785a" providerId="ADAL" clId="{94A41571-8582-9340-ACA9-9781755207B8}" dt="2025-03-20T15:10:13.740" v="445" actId="20577"/>
          <ac:spMkLst>
            <pc:docMk/>
            <pc:sldMk cId="717908131" sldId="2146847484"/>
            <ac:spMk id="5" creationId="{326B3E69-4719-8061-6AC4-191C84DE74D9}"/>
          </ac:spMkLst>
        </pc:spChg>
      </pc:sldChg>
      <pc:sldChg chg="addSp modSp mod">
        <pc:chgData name="Ted Okon (COA)" userId="ec98dd6c-a71e-4fa5-a88d-5d607f73785a" providerId="ADAL" clId="{94A41571-8582-9340-ACA9-9781755207B8}" dt="2025-03-20T13:46:21.120" v="357" actId="14861"/>
        <pc:sldMkLst>
          <pc:docMk/>
          <pc:sldMk cId="3693962084" sldId="2146847485"/>
        </pc:sldMkLst>
        <pc:picChg chg="add mod">
          <ac:chgData name="Ted Okon (COA)" userId="ec98dd6c-a71e-4fa5-a88d-5d607f73785a" providerId="ADAL" clId="{94A41571-8582-9340-ACA9-9781755207B8}" dt="2025-03-20T13:45:53.549" v="335" actId="14861"/>
          <ac:picMkLst>
            <pc:docMk/>
            <pc:sldMk cId="3693962084" sldId="2146847485"/>
            <ac:picMk id="5" creationId="{ACFB8627-CC1F-EECA-E2F9-14EAFC62C954}"/>
          </ac:picMkLst>
        </pc:picChg>
        <pc:picChg chg="add mod">
          <ac:chgData name="Ted Okon (COA)" userId="ec98dd6c-a71e-4fa5-a88d-5d607f73785a" providerId="ADAL" clId="{94A41571-8582-9340-ACA9-9781755207B8}" dt="2025-03-20T13:46:21.120" v="357" actId="14861"/>
          <ac:picMkLst>
            <pc:docMk/>
            <pc:sldMk cId="3693962084" sldId="2146847485"/>
            <ac:picMk id="9" creationId="{967A4EB0-146C-517D-62EF-011C959F8F6A}"/>
          </ac:picMkLst>
        </pc:picChg>
        <pc:picChg chg="mod">
          <ac:chgData name="Ted Okon (COA)" userId="ec98dd6c-a71e-4fa5-a88d-5d607f73785a" providerId="ADAL" clId="{94A41571-8582-9340-ACA9-9781755207B8}" dt="2025-03-20T13:45:32.794" v="317" actId="14100"/>
          <ac:picMkLst>
            <pc:docMk/>
            <pc:sldMk cId="3693962084" sldId="2146847485"/>
            <ac:picMk id="12" creationId="{9142C971-DEBC-0EE1-AEF2-E5DC3F7C1AC7}"/>
          </ac:picMkLst>
        </pc:picChg>
      </pc:sldChg>
      <pc:sldChg chg="addSp delSp modSp add mod">
        <pc:chgData name="Ted Okon (COA)" userId="ec98dd6c-a71e-4fa5-a88d-5d607f73785a" providerId="ADAL" clId="{94A41571-8582-9340-ACA9-9781755207B8}" dt="2025-03-20T13:48:56.792" v="427" actId="14861"/>
        <pc:sldMkLst>
          <pc:docMk/>
          <pc:sldMk cId="2852192859" sldId="2146847486"/>
        </pc:sldMkLst>
        <pc:spChg chg="mod">
          <ac:chgData name="Ted Okon (COA)" userId="ec98dd6c-a71e-4fa5-a88d-5d607f73785a" providerId="ADAL" clId="{94A41571-8582-9340-ACA9-9781755207B8}" dt="2025-03-20T13:47:34.753" v="399" actId="20577"/>
          <ac:spMkLst>
            <pc:docMk/>
            <pc:sldMk cId="2852192859" sldId="2146847486"/>
            <ac:spMk id="2" creationId="{685A8A04-2D04-3092-3EE3-505A342BEC6A}"/>
          </ac:spMkLst>
        </pc:spChg>
        <pc:spChg chg="del">
          <ac:chgData name="Ted Okon (COA)" userId="ec98dd6c-a71e-4fa5-a88d-5d607f73785a" providerId="ADAL" clId="{94A41571-8582-9340-ACA9-9781755207B8}" dt="2025-03-20T13:47:38.742" v="400" actId="478"/>
          <ac:spMkLst>
            <pc:docMk/>
            <pc:sldMk cId="2852192859" sldId="2146847486"/>
            <ac:spMk id="8" creationId="{951C4B2D-0EB9-C01D-23D4-38F7EAD913DB}"/>
          </ac:spMkLst>
        </pc:spChg>
        <pc:picChg chg="add mod">
          <ac:chgData name="Ted Okon (COA)" userId="ec98dd6c-a71e-4fa5-a88d-5d607f73785a" providerId="ADAL" clId="{94A41571-8582-9340-ACA9-9781755207B8}" dt="2025-03-20T13:48:56.792" v="427" actId="14861"/>
          <ac:picMkLst>
            <pc:docMk/>
            <pc:sldMk cId="2852192859" sldId="2146847486"/>
            <ac:picMk id="5" creationId="{8E4A1A8B-F16E-886D-B24B-4509FD1E12C2}"/>
          </ac:picMkLst>
        </pc:picChg>
        <pc:picChg chg="del">
          <ac:chgData name="Ted Okon (COA)" userId="ec98dd6c-a71e-4fa5-a88d-5d607f73785a" providerId="ADAL" clId="{94A41571-8582-9340-ACA9-9781755207B8}" dt="2025-03-20T13:47:40.978" v="401" actId="478"/>
          <ac:picMkLst>
            <pc:docMk/>
            <pc:sldMk cId="2852192859" sldId="2146847486"/>
            <ac:picMk id="7" creationId="{7F75ABB1-EE63-7A3E-1666-013C94FD4B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CF15B-28BE-7149-9A4F-CDEB1D03722D}" type="datetimeFigureOut">
              <a:rPr lang="en-US" smtClean="0"/>
              <a:t>3/20/25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649C8-99B5-3849-BA9A-87AE9D585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48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649C8-99B5-3849-BA9A-87AE9D5856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50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A5AD1-87A3-D76F-C188-953C58306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F378C-D0D5-32F5-435D-AC5519657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7B89B9-01B4-6EA8-FEA4-220221859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7F455-0C92-2FD4-7CCD-EF0D5A4251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649C8-99B5-3849-BA9A-87AE9D5856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682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53575-7DE3-0B09-E8AB-DD1AE5F54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42605-E730-B47F-E180-E4FBE8E70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2F426-EB2A-20A7-170D-629150409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D69D0-C035-BFE0-518D-9C24E0920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649C8-99B5-3849-BA9A-87AE9D5856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05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4210-BAF5-7A89-70E8-514032CD7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01ECBE-54C5-69BD-C87D-CF000971F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0BB5F8-AA1C-A7BD-0695-5B1E80C7F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522C9-8162-7CA8-2264-ECAE345F2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649C8-99B5-3849-BA9A-87AE9D5856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5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447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025900"/>
            <a:ext cx="2329647" cy="23296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1295097"/>
            <a:ext cx="10637351" cy="1366838"/>
          </a:xfrm>
        </p:spPr>
        <p:txBody>
          <a:bodyPr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 err="1">
                <a:solidFill>
                  <a:srgbClr val="FFFFFF"/>
                </a:solidFill>
                <a:latin typeface="Open Sans"/>
                <a:cs typeface="Open Sans"/>
              </a:rPr>
              <a:t>www.CommunityOncology.org</a:t>
            </a:r>
            <a:r>
              <a:rPr lang="en-US" sz="900" b="0" i="0" dirty="0">
                <a:solidFill>
                  <a:srgbClr val="FFFFFF"/>
                </a:solidFill>
                <a:latin typeface="Open Sans"/>
                <a:cs typeface="Open Sans"/>
              </a:rPr>
              <a:t>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3011488"/>
            <a:ext cx="7997825" cy="1169987"/>
          </a:xfrm>
        </p:spPr>
        <p:txBody>
          <a:bodyPr/>
          <a:lstStyle>
            <a:lvl1pPr marL="0" indent="0">
              <a:buFontTx/>
              <a:buNone/>
              <a:defRPr sz="2400" i="1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2643E3-17F2-8A4B-B6F7-6E956C153C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5245100"/>
            <a:ext cx="8140700" cy="1089025"/>
          </a:xfrm>
        </p:spPr>
        <p:txBody>
          <a:bodyPr/>
          <a:lstStyle>
            <a:lvl1pPr>
              <a:buFontTx/>
              <a:buNone/>
              <a:defRPr b="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7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49491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369D0D1-39E8-144C-A64F-33A2CA0EB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66329" y="1280161"/>
            <a:ext cx="5486400" cy="4347644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3464-CC4C-2346-BCBE-8E6FC5E66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18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45811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17793D-188C-9949-B1C8-23E487E73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380" y="1288713"/>
            <a:ext cx="5405438" cy="4339091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4CADEE-E2EC-D643-BD3C-2BA1BC3FC2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5952" y="1539977"/>
            <a:ext cx="2014538" cy="3311525"/>
          </a:xfrm>
        </p:spPr>
        <p:txBody>
          <a:bodyPr lIns="91440" tIns="91440" rIns="91440" bIns="91440"/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B397D-ECF4-BE42-95D8-F650F9C2F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2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Subhead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832697"/>
            <a:ext cx="11252207" cy="3890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4F3553-857A-024E-8722-4B3AE5CEB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0214"/>
            <a:ext cx="11258550" cy="443566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400" i="1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E0F1FA-D183-9140-89C6-E820D262FBC1}"/>
              </a:ext>
            </a:extLst>
          </p:cNvPr>
          <p:cNvCxnSpPr>
            <a:cxnSpLocks/>
          </p:cNvCxnSpPr>
          <p:nvPr userDrawn="1"/>
        </p:nvCxnSpPr>
        <p:spPr>
          <a:xfrm>
            <a:off x="495300" y="1144457"/>
            <a:ext cx="1169669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89C21D3-0D7A-E245-83A5-A039214F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67A60-F9A6-3F48-AA1C-8D8EDFE5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9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42048"/>
            <a:ext cx="10348912" cy="1278926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 bottom 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697017"/>
            <a:ext cx="11252207" cy="4026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4081664-FE28-AA4F-84D7-93603FD87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481-D4E4-BA49-843D-53621B95E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65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D37AA-FBB0-DB41-B52E-AEC2F8F36B93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EE17D15-7007-8549-BD4D-D302152E9FAE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228600"/>
            <a:ext cx="10433937" cy="862069"/>
          </a:xfrm>
        </p:spPr>
        <p:txBody>
          <a:bodyPr/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F838A1C-50DB-1C46-8427-AE381A26A6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9262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4EFDE4-40BC-3C43-AE90-03C5779D5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3098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97F35-6961-C04A-AA1F-E5EC55B2E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53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34891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DE386B2-1432-8144-9C50-9053479DA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B3C3-5D4F-D440-88EA-905ED32BB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96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AA976-A1BC-7543-BCA3-2D4150D85617}"/>
              </a:ext>
            </a:extLst>
          </p:cNvPr>
          <p:cNvSpPr/>
          <p:nvPr userDrawn="1"/>
        </p:nvSpPr>
        <p:spPr>
          <a:xfrm>
            <a:off x="0" y="-1"/>
            <a:ext cx="1219200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CEF7CD5-B4D8-3246-81C4-CDE34D0F6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EF48-169C-5A46-8195-FE7516DE1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20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1C892-4E27-4745-852B-3C61EA26D44E}"/>
              </a:ext>
            </a:extLst>
          </p:cNvPr>
          <p:cNvSpPr/>
          <p:nvPr userDrawn="1"/>
        </p:nvSpPr>
        <p:spPr>
          <a:xfrm>
            <a:off x="-1" y="6153938"/>
            <a:ext cx="12192000" cy="701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156134"/>
            <a:ext cx="12192000" cy="70186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1250580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tx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125061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FAC401-1B20-1044-B6C3-2DF5668736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5300" y="6232336"/>
            <a:ext cx="5380457" cy="549863"/>
            <a:chOff x="495300" y="6156134"/>
            <a:chExt cx="5815863" cy="594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F4B63-0B3B-DB42-9146-25B997DD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6156134"/>
              <a:ext cx="594360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9B31E0-CF14-B24C-A354-06D02E7D0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5337" y="6192722"/>
              <a:ext cx="589280" cy="54864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8FB0F01-2E8D-9C41-A769-32BEFB2D2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61703" y="6178994"/>
              <a:ext cx="1242204" cy="54864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3556FF-3AC1-4846-9CD4-F1D9F688E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480993" y="6224714"/>
              <a:ext cx="2015544" cy="45720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BE91263-6E77-F44D-AD5C-4605E5D4A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762523" y="6178994"/>
              <a:ext cx="548640" cy="548640"/>
            </a:xfrm>
            <a:prstGeom prst="rect">
              <a:avLst/>
            </a:prstGeom>
          </p:spPr>
        </p:pic>
      </p:grpSp>
      <p:pic>
        <p:nvPicPr>
          <p:cNvPr id="4" name="Picture 3" descr="A blue and red logo&#10;&#10;Description automatically generated">
            <a:extLst>
              <a:ext uri="{FF2B5EF4-FFF2-40B4-BE49-F238E27FC236}">
                <a16:creationId xmlns:a16="http://schemas.microsoft.com/office/drawing/2014/main" id="{C041B1FA-6DB5-A5C2-D259-2E5AAF2CBDD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36854" y="6225035"/>
            <a:ext cx="632965" cy="632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587AA0-6B3B-AF8F-92FD-0C62837433C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830916" y="6366797"/>
            <a:ext cx="457200" cy="27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1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914BE7-5EF5-F04C-92C3-AC79CE6FEF71}"/>
              </a:ext>
            </a:extLst>
          </p:cNvPr>
          <p:cNvSpPr/>
          <p:nvPr userDrawn="1"/>
        </p:nvSpPr>
        <p:spPr>
          <a:xfrm>
            <a:off x="10912510" y="0"/>
            <a:ext cx="1279490" cy="6858000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4C3514-E2F4-684E-AF72-7C8BF89C4B4E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06316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960" y="6504872"/>
            <a:ext cx="436557" cy="211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06316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4B63-0B3B-DB42-9146-25B997DD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B31E0-CF14-B24C-A354-06D02E7D0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655" y="1105572"/>
            <a:ext cx="457200" cy="42566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8FB0F01-2E8D-9C41-A769-32BEFB2D2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4670" y="1697865"/>
            <a:ext cx="1035170" cy="4572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E91263-6E77-F44D-AD5C-4605E5D4AF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23655" y="2952041"/>
            <a:ext cx="457200" cy="45720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3556FF-3AC1-4846-9CD4-F1D9F688E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40344"/>
          <a:stretch/>
        </p:blipFill>
        <p:spPr>
          <a:xfrm>
            <a:off x="11191537" y="2332678"/>
            <a:ext cx="72143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7D95D-B422-734C-B608-50EB3785143D}"/>
              </a:ext>
            </a:extLst>
          </p:cNvPr>
          <p:cNvSpPr txBox="1"/>
          <p:nvPr userDrawn="1"/>
        </p:nvSpPr>
        <p:spPr>
          <a:xfrm>
            <a:off x="11065584" y="260685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" spc="20" baseline="0">
                <a:solidFill>
                  <a:srgbClr val="E41737"/>
                </a:solidFill>
              </a:rPr>
              <a:t>COMMUNITY ONCOLOGY</a:t>
            </a:r>
            <a:br>
              <a:rPr lang="en-US" sz="450" spc="20" baseline="0">
                <a:solidFill>
                  <a:srgbClr val="E41737"/>
                </a:solidFill>
              </a:rPr>
            </a:br>
            <a:r>
              <a:rPr lang="en-US" sz="450" spc="20" baseline="0">
                <a:solidFill>
                  <a:srgbClr val="E41737"/>
                </a:solidFill>
              </a:rPr>
              <a:t>PHARMACY ASSOCIATION</a:t>
            </a: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C21542BC-E996-A94A-81BD-BF0A890BD2DB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55FDB5E-9E43-6A46-BF66-721F777C5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06316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19BFD-A04A-B055-DC48-2C8E6675EF1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1323655" y="4369445"/>
            <a:ext cx="457200" cy="276148"/>
          </a:xfrm>
          <a:prstGeom prst="rect">
            <a:avLst/>
          </a:prstGeom>
        </p:spPr>
      </p:pic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B31E2CF0-2C65-2544-8BB9-9C1ED46D2F3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35772" y="3523595"/>
            <a:ext cx="632965" cy="6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2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8447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025900"/>
            <a:ext cx="2329647" cy="232964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1295097"/>
            <a:ext cx="10637351" cy="1366838"/>
          </a:xfrm>
        </p:spPr>
        <p:txBody>
          <a:bodyPr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Insert Presentation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3011488"/>
            <a:ext cx="7997825" cy="1169987"/>
          </a:xfrm>
        </p:spPr>
        <p:txBody>
          <a:bodyPr/>
          <a:lstStyle>
            <a:lvl1pPr marL="0" indent="0">
              <a:buFontTx/>
              <a:buNone/>
              <a:defRPr sz="2400" i="1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Insert Subhead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2643E3-17F2-8A4B-B6F7-6E956C153C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5245100"/>
            <a:ext cx="8140700" cy="1089025"/>
          </a:xfrm>
        </p:spPr>
        <p:txBody>
          <a:bodyPr/>
          <a:lstStyle>
            <a:lvl1pPr>
              <a:buFontTx/>
              <a:buNone/>
              <a:defRPr b="0"/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52227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449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0558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C02AE2-E10D-3E42-AE22-25D53C426FA7}"/>
              </a:ext>
            </a:extLst>
          </p:cNvPr>
          <p:cNvSpPr>
            <a:spLocks noChangeAspect="1"/>
          </p:cNvSpPr>
          <p:nvPr userDrawn="1"/>
        </p:nvSpPr>
        <p:spPr>
          <a:xfrm>
            <a:off x="803126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26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522274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449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0558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C02AE2-E10D-3E42-AE22-25D53C426FA7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75FCE-E848-8641-B5ED-764D3ECE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0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51052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89542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7579677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122B4F-C9A2-DC4E-AA1E-E9A27C7915D0}"/>
              </a:ext>
            </a:extLst>
          </p:cNvPr>
          <p:cNvSpPr>
            <a:spLocks noChangeAspect="1"/>
          </p:cNvSpPr>
          <p:nvPr userDrawn="1"/>
        </p:nvSpPr>
        <p:spPr>
          <a:xfrm>
            <a:off x="756390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88720-0501-DF40-9DB5-BECA15D2F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900" y="1064470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6466450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646645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1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10637351" cy="136683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E7708B-9ADA-804C-90DE-99A6F9429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39B9-82C2-2441-9570-8940244D6C3B}"/>
              </a:ext>
            </a:extLst>
          </p:cNvPr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B68F5-B4AC-3D40-B66C-8595C10D4049}"/>
              </a:ext>
            </a:extLst>
          </p:cNvPr>
          <p:cNvSpPr/>
          <p:nvPr userDrawn="1"/>
        </p:nvSpPr>
        <p:spPr>
          <a:xfrm>
            <a:off x="0" y="0"/>
            <a:ext cx="12192000" cy="2823879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E39E1C-9C02-0C4D-8002-BBB4A253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97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BE9F26-8BE2-7044-94A7-4E97B796D2BA}"/>
              </a:ext>
            </a:extLst>
          </p:cNvPr>
          <p:cNvSpPr/>
          <p:nvPr userDrawn="1"/>
        </p:nvSpPr>
        <p:spPr>
          <a:xfrm>
            <a:off x="0" y="-1"/>
            <a:ext cx="12192000" cy="282387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38912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82B001-6E8F-1E43-A3E6-44E45D133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82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69220-54E6-E649-8296-AAF8F8321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50F52-54BB-4C11-5B9B-259546E2E6C6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531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5AF431-D7F3-AF43-8BFC-E6DE7560DC8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7395" y="2545492"/>
            <a:ext cx="11227405" cy="3071218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50579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B37D1-61AC-4C42-ABEE-F5B357652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80160"/>
            <a:ext cx="11250578" cy="1087437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48DAC-6591-454D-8797-C6608F2C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F49A7-6C43-F559-6EB0-4BF1353F0245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629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49491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369D0D1-39E8-144C-A64F-33A2CA0EB3A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66329" y="1280161"/>
            <a:ext cx="5486400" cy="4347644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 marL="502920" marR="0" indent="-2286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>
                <a:solidFill>
                  <a:schemeClr val="tx1"/>
                </a:solidFill>
              </a:defRPr>
            </a:lvl2pPr>
            <a:lvl3pPr marL="685800" marR="0" indent="-18288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marR="0" indent="-210312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3464-CC4C-2346-BCBE-8E6FC5E66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FF49A8-FDFE-E10A-ABA3-6D81F63186B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259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45811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2A05D14-DBA1-0148-870F-5CCE4D996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7" y="1280160"/>
            <a:ext cx="5486400" cy="4347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17793D-188C-9949-B1C8-23E487E738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380" y="1288713"/>
            <a:ext cx="5405438" cy="4339091"/>
          </a:xfrm>
        </p:spPr>
        <p:txBody>
          <a:bodyPr/>
          <a:lstStyle>
            <a:lvl1pPr>
              <a:buFontTx/>
              <a:buNone/>
              <a:defRPr>
                <a:solidFill>
                  <a:schemeClr val="accent6">
                    <a:lumMod val="1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B397D-ECF4-BE42-95D8-F650F9C2F3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9EC943-C4C7-A0DA-B348-89F38C600479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465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Subhead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832697"/>
            <a:ext cx="11252207" cy="3890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4F3553-857A-024E-8722-4B3AE5CEB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0214"/>
            <a:ext cx="11258550" cy="443566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2400" i="1">
                <a:solidFill>
                  <a:schemeClr val="tx2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89C21D3-0D7A-E245-83A5-A039214F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367A60-F9A6-3F48-AA1C-8D8EDFE546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7D0321-8FEB-39FE-5928-234D9029F91E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91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15966"/>
            <a:ext cx="4265826" cy="342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12192000" cy="651052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895427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/>
                </a:solidFill>
                <a:latin typeface="Open Sans"/>
                <a:cs typeface="Open Sans"/>
              </a:rPr>
              <a:t>www.CommunityOncology.org    |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5348288"/>
            <a:ext cx="9104312" cy="99377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122B4F-C9A2-DC4E-AA1E-E9A27C7915D0}"/>
              </a:ext>
            </a:extLst>
          </p:cNvPr>
          <p:cNvSpPr>
            <a:spLocks noChangeAspect="1"/>
          </p:cNvSpPr>
          <p:nvPr userDrawn="1"/>
        </p:nvSpPr>
        <p:spPr>
          <a:xfrm>
            <a:off x="8031260" y="1064470"/>
            <a:ext cx="4572000" cy="4572000"/>
          </a:xfrm>
          <a:prstGeom prst="ellipse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788720-0501-DF40-9DB5-BECA15D2F7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260" y="1048253"/>
            <a:ext cx="4572000" cy="4572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2C688CB-A7E0-8E4F-A7D8-50CFEA320E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7450" y="3283545"/>
            <a:ext cx="10676564" cy="13271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 i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50" y="839831"/>
            <a:ext cx="10644000" cy="2133904"/>
          </a:xfrm>
        </p:spPr>
        <p:txBody>
          <a:bodyPr tIns="0" bIns="91440" anchor="b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097449" y="3131144"/>
            <a:ext cx="11094551" cy="27432"/>
          </a:xfrm>
          <a:prstGeom prst="rect">
            <a:avLst/>
          </a:prstGeom>
          <a:gradFill>
            <a:gsLst>
              <a:gs pos="0">
                <a:schemeClr val="bg1"/>
              </a:gs>
              <a:gs pos="7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71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42048"/>
            <a:ext cx="10348912" cy="1278926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 bottom aligned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697017"/>
            <a:ext cx="11252207" cy="40264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4081664-FE28-AA4F-84D7-93603FD87F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49481-D4E4-BA49-843D-53621B95E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0DB628-C1A4-386C-E5F4-5A2664179CC4}"/>
              </a:ext>
            </a:extLst>
          </p:cNvPr>
          <p:cNvCxnSpPr>
            <a:cxnSpLocks/>
          </p:cNvCxnSpPr>
          <p:nvPr userDrawn="1"/>
        </p:nvCxnSpPr>
        <p:spPr>
          <a:xfrm>
            <a:off x="509598" y="1617297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0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P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3D37AA-FBB0-DB41-B52E-AEC2F8F36B93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EE17D15-7007-8549-BD4D-D302152E9FAE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7" y="228600"/>
            <a:ext cx="10433937" cy="862069"/>
          </a:xfrm>
        </p:spPr>
        <p:txBody>
          <a:bodyPr/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1CE97-89D1-EA45-ACC8-738EF67E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236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F838A1C-50DB-1C46-8427-AE381A26A61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39262" y="1280160"/>
            <a:ext cx="5394960" cy="44432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54EFDE4-40BC-3C43-AE90-03C5779D5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3098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B97F35-6961-C04A-AA1F-E5EC55B2E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B78E63-6D70-068A-9ED5-72483876FC62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608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34891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DE386B2-1432-8144-9C50-9053479DAA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2204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AB3C3-5D4F-D440-88EA-905ED32BB4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70539-9F96-0A38-3669-D52AF86BFE70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480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 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AA976-A1BC-7543-BCA3-2D4150D85617}"/>
              </a:ext>
            </a:extLst>
          </p:cNvPr>
          <p:cNvSpPr/>
          <p:nvPr userDrawn="1"/>
        </p:nvSpPr>
        <p:spPr>
          <a:xfrm>
            <a:off x="0" y="-1"/>
            <a:ext cx="12192000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CEF7CD5-B4D8-3246-81C4-CDE34D0F6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1250580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4FEF48-169C-5A46-8195-FE7516DE17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90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1C892-4E27-4745-852B-3C61EA26D44E}"/>
              </a:ext>
            </a:extLst>
          </p:cNvPr>
          <p:cNvSpPr/>
          <p:nvPr userDrawn="1"/>
        </p:nvSpPr>
        <p:spPr>
          <a:xfrm>
            <a:off x="-1" y="6153938"/>
            <a:ext cx="12192000" cy="701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156134"/>
            <a:ext cx="12192000" cy="70186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1250580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tx1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tx1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125061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FAC401-1B20-1044-B6C3-2DF5668736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5300" y="6232336"/>
            <a:ext cx="5380457" cy="549863"/>
            <a:chOff x="495300" y="6156134"/>
            <a:chExt cx="5815863" cy="594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F4B63-0B3B-DB42-9146-25B997DDE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" y="6156134"/>
              <a:ext cx="594360" cy="5943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9B31E0-CF14-B24C-A354-06D02E7D0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5337" y="6192722"/>
              <a:ext cx="589280" cy="54864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98FB0F01-2E8D-9C41-A769-32BEFB2D2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61703" y="6178994"/>
              <a:ext cx="1242204" cy="548640"/>
            </a:xfrm>
            <a:prstGeom prst="rect">
              <a:avLst/>
            </a:prstGeom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D33556FF-3AC1-4846-9CD4-F1D9F688E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480993" y="6224714"/>
              <a:ext cx="2015544" cy="45720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CBE91263-6E77-F44D-AD5C-4605E5D4A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762523" y="6178994"/>
              <a:ext cx="548640" cy="548640"/>
            </a:xfrm>
            <a:prstGeom prst="rect">
              <a:avLst/>
            </a:prstGeom>
          </p:spPr>
        </p:pic>
      </p:grpSp>
      <p:pic>
        <p:nvPicPr>
          <p:cNvPr id="8" name="Picture 7" descr="A blue and red logo&#10;&#10;Description automatically generated">
            <a:extLst>
              <a:ext uri="{FF2B5EF4-FFF2-40B4-BE49-F238E27FC236}">
                <a16:creationId xmlns:a16="http://schemas.microsoft.com/office/drawing/2014/main" id="{55ED2587-F6EA-EB39-CA51-7AC43B8707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36854" y="6225035"/>
            <a:ext cx="632965" cy="632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77434-161B-DCCE-DADE-3BD4A5C04A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830916" y="6366796"/>
            <a:ext cx="582712" cy="35195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9F82CB-4B83-F72C-28F4-428559FF2F1C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1362697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93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Cobranded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914BE7-5EF5-F04C-92C3-AC79CE6FEF71}"/>
              </a:ext>
            </a:extLst>
          </p:cNvPr>
          <p:cNvSpPr/>
          <p:nvPr userDrawn="1"/>
        </p:nvSpPr>
        <p:spPr>
          <a:xfrm>
            <a:off x="10912510" y="0"/>
            <a:ext cx="1279490" cy="6858000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4C3514-E2F4-684E-AF72-7C8BF89C4B4E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06316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4960" y="6504872"/>
            <a:ext cx="436557" cy="2116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063162" cy="4356100"/>
          </a:xfrm>
        </p:spPr>
        <p:txBody>
          <a:bodyPr/>
          <a:lstStyle>
            <a:lvl1pPr>
              <a:lnSpc>
                <a:spcPct val="120000"/>
              </a:lnSpc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lnSpc>
                <a:spcPct val="120000"/>
              </a:lnSpc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lnSpc>
                <a:spcPct val="120000"/>
              </a:lnSpc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>
              <a:lnSpc>
                <a:spcPct val="120000"/>
              </a:lnSpc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F4B63-0B3B-DB42-9146-25B997DD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B31E0-CF14-B24C-A354-06D02E7D0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3655" y="1105572"/>
            <a:ext cx="457200" cy="42566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8FB0F01-2E8D-9C41-A769-32BEFB2D25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4670" y="1697865"/>
            <a:ext cx="1035170" cy="4572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E91263-6E77-F44D-AD5C-4605E5D4AF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23655" y="2952041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E7DDDD-B884-F747-9DB1-8BD6693AD0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232215" y="4240434"/>
            <a:ext cx="638139" cy="38543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33556FF-3AC1-4846-9CD4-F1D9F688EA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40344"/>
          <a:stretch/>
        </p:blipFill>
        <p:spPr>
          <a:xfrm>
            <a:off x="11191537" y="2332678"/>
            <a:ext cx="72143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7D95D-B422-734C-B608-50EB3785143D}"/>
              </a:ext>
            </a:extLst>
          </p:cNvPr>
          <p:cNvSpPr txBox="1"/>
          <p:nvPr userDrawn="1"/>
        </p:nvSpPr>
        <p:spPr>
          <a:xfrm>
            <a:off x="11065584" y="2606855"/>
            <a:ext cx="9733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" spc="20" baseline="0">
                <a:solidFill>
                  <a:srgbClr val="E41737"/>
                </a:solidFill>
              </a:rPr>
              <a:t>COMMUNITY ONCOLOGY</a:t>
            </a:r>
            <a:br>
              <a:rPr lang="en-US" sz="450" spc="20" baseline="0">
                <a:solidFill>
                  <a:srgbClr val="E41737"/>
                </a:solidFill>
              </a:rPr>
            </a:br>
            <a:r>
              <a:rPr lang="en-US" sz="450" spc="20" baseline="0">
                <a:solidFill>
                  <a:srgbClr val="E41737"/>
                </a:solidFill>
              </a:rPr>
              <a:t>PHARMACY ASSOCIATION</a:t>
            </a:r>
          </a:p>
        </p:txBody>
      </p:sp>
      <p:sp>
        <p:nvSpPr>
          <p:cNvPr id="17" name="Footer Placeholder 8">
            <a:extLst>
              <a:ext uri="{FF2B5EF4-FFF2-40B4-BE49-F238E27FC236}">
                <a16:creationId xmlns:a16="http://schemas.microsoft.com/office/drawing/2014/main" id="{C21542BC-E996-A94A-81BD-BF0A890BD2DB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655FDB5E-9E43-6A46-BF66-721F777C5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06316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pic>
        <p:nvPicPr>
          <p:cNvPr id="7" name="Picture 6" descr="A blue and red logo&#10;&#10;Description automatically generated">
            <a:extLst>
              <a:ext uri="{FF2B5EF4-FFF2-40B4-BE49-F238E27FC236}">
                <a16:creationId xmlns:a16="http://schemas.microsoft.com/office/drawing/2014/main" id="{94AAC2FB-1E75-2B46-9C83-D8DD5DE59A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35772" y="3523595"/>
            <a:ext cx="632965" cy="6329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B45BDC-480D-C48A-FFA1-298248F4AFB4}"/>
              </a:ext>
            </a:extLst>
          </p:cNvPr>
          <p:cNvCxnSpPr>
            <a:cxnSpLocks/>
          </p:cNvCxnSpPr>
          <p:nvPr userDrawn="1"/>
        </p:nvCxnSpPr>
        <p:spPr>
          <a:xfrm>
            <a:off x="503238" y="1163123"/>
            <a:ext cx="10063162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7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10637351" cy="136683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A9D727-882A-AC4E-9B7D-7ADAE333F728}"/>
              </a:ext>
            </a:extLst>
          </p:cNvPr>
          <p:cNvCxnSpPr/>
          <p:nvPr userDrawn="1"/>
        </p:nvCxnSpPr>
        <p:spPr>
          <a:xfrm>
            <a:off x="1097449" y="2823882"/>
            <a:ext cx="110945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rgbClr val="C00000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E7708B-9ADA-804C-90DE-99A6F9429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6739B9-82C2-2441-9570-8940244D6C3B}"/>
              </a:ext>
            </a:extLst>
          </p:cNvPr>
          <p:cNvSpPr/>
          <p:nvPr userDrawn="1"/>
        </p:nvSpPr>
        <p:spPr>
          <a:xfrm>
            <a:off x="0" y="6504871"/>
            <a:ext cx="12192000" cy="35312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6B68F5-B4AC-3D40-B66C-8595C10D4049}"/>
              </a:ext>
            </a:extLst>
          </p:cNvPr>
          <p:cNvSpPr/>
          <p:nvPr userDrawn="1"/>
        </p:nvSpPr>
        <p:spPr>
          <a:xfrm>
            <a:off x="0" y="0"/>
            <a:ext cx="12192000" cy="2823879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13553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E39E1C-9C02-0C4D-8002-BBB4A253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2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BE9F26-8BE2-7044-94A7-4E97B796D2BA}"/>
              </a:ext>
            </a:extLst>
          </p:cNvPr>
          <p:cNvSpPr/>
          <p:nvPr userDrawn="1"/>
        </p:nvSpPr>
        <p:spPr>
          <a:xfrm>
            <a:off x="0" y="-1"/>
            <a:ext cx="12192000" cy="2823878"/>
          </a:xfrm>
          <a:prstGeom prst="rect">
            <a:avLst/>
          </a:prstGeom>
          <a:gradFill>
            <a:gsLst>
              <a:gs pos="0">
                <a:schemeClr val="accent1">
                  <a:alpha val="77000"/>
                </a:schemeClr>
              </a:gs>
              <a:gs pos="100000">
                <a:schemeClr val="accent1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BA6E-75BA-2647-95CA-F0DF589E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2"/>
            <a:ext cx="438912" cy="22276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97449" y="3027193"/>
            <a:ext cx="7997339" cy="2823878"/>
          </a:xfrm>
        </p:spPr>
        <p:txBody>
          <a:bodyPr anchor="t" anchorCtr="0"/>
          <a:lstStyle>
            <a:lvl1pPr marL="0" indent="0">
              <a:lnSpc>
                <a:spcPts val="4400"/>
              </a:lnSpc>
              <a:buFontTx/>
              <a:buNone/>
              <a:defRPr sz="4400" b="1" i="0" spc="-10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Section Break Title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3F778F-33F7-8A46-B74B-E7864C277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6963" y="1557479"/>
            <a:ext cx="7997825" cy="1169987"/>
          </a:xfrm>
        </p:spPr>
        <p:txBody>
          <a:bodyPr anchor="b" anchorCtr="0"/>
          <a:lstStyle>
            <a:lvl1pPr marL="0" indent="0">
              <a:buFontTx/>
              <a:buNone/>
              <a:defRPr sz="2400" i="0"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tx2"/>
                </a:solidFill>
              </a:defRPr>
            </a:lvl2pPr>
            <a:lvl3pPr>
              <a:buFontTx/>
              <a:buNone/>
              <a:defRPr>
                <a:solidFill>
                  <a:schemeClr val="tx2"/>
                </a:solidFill>
              </a:defRPr>
            </a:lvl3pPr>
            <a:lvl4pPr>
              <a:buFontTx/>
              <a:buNone/>
              <a:defRPr>
                <a:solidFill>
                  <a:schemeClr val="tx2"/>
                </a:solidFill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SECTION 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EE97B8-AAE3-C94D-B923-26C756664B0B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227F-C36C-694B-938C-750E0AC0665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B44C97-BE70-E54F-94F1-EC142CED1503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9E76D-2DE9-314B-8B39-94C97C619575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34F919-D785-B04C-A3C3-12EB6496B6D8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3F279-176A-DF4D-ACEE-2D18DFE88341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674F2-722E-4D41-993C-852F33C44DD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82B001-6E8F-1E43-A3E6-44E45D133F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49632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0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769220-54E6-E649-8296-AAF8F83217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32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 line, 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FDFCDF0-002B-D647-9D70-6F523E4F2EFB}"/>
              </a:ext>
            </a:extLst>
          </p:cNvPr>
          <p:cNvSpPr/>
          <p:nvPr userDrawn="1"/>
        </p:nvSpPr>
        <p:spPr>
          <a:xfrm>
            <a:off x="10951029" y="1952"/>
            <a:ext cx="1240970" cy="6856048"/>
          </a:xfrm>
          <a:prstGeom prst="rect">
            <a:avLst/>
          </a:prstGeom>
          <a:solidFill>
            <a:srgbClr val="F3F3F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09272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0282F96-0C96-6C47-8FD4-31CE734934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5862919"/>
            <a:ext cx="10409272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F6845A-4C77-574D-8F3C-5325D321C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10409272" cy="4356100"/>
          </a:xfrm>
        </p:spPr>
        <p:txBody>
          <a:bodyPr/>
          <a:lstStyle>
            <a:lvl1pPr>
              <a:lnSpc>
                <a:spcPct val="108000"/>
              </a:lnSpc>
              <a:spcBef>
                <a:spcPts val="600"/>
              </a:spcBef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accent6">
                    <a:lumMod val="10000"/>
                  </a:schemeClr>
                </a:solidFill>
              </a:defRPr>
            </a:lvl3pPr>
            <a:lvl4pPr marL="941832" indent="-210312">
              <a:buClrTx/>
              <a:buSzPct val="140000"/>
              <a:buFont typeface="System Font Regular"/>
              <a:buChar char="-"/>
              <a:defRPr>
                <a:solidFill>
                  <a:schemeClr val="accent6">
                    <a:lumMod val="10000"/>
                  </a:schemeClr>
                </a:solidFill>
              </a:defRPr>
            </a:lvl4pPr>
            <a:lvl5pPr>
              <a:buClrTx/>
              <a:defRPr>
                <a:solidFill>
                  <a:schemeClr val="accent6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C85200-4F6C-2A47-AC7E-DC1B91026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, Text,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706949-59DF-9D4E-A535-EDD1DA41E437}"/>
              </a:ext>
            </a:extLst>
          </p:cNvPr>
          <p:cNvSpPr/>
          <p:nvPr userDrawn="1"/>
        </p:nvSpPr>
        <p:spPr>
          <a:xfrm>
            <a:off x="0" y="6522274"/>
            <a:ext cx="12192000" cy="335726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5C3DB2-8D9A-0A42-9E25-46D201828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238" y="228600"/>
            <a:ext cx="10433936" cy="862069"/>
          </a:xfrm>
        </p:spPr>
        <p:txBody>
          <a:bodyPr anchor="b" anchorCtr="0">
            <a:noAutofit/>
          </a:bodyPr>
          <a:lstStyle>
            <a:lvl1pPr>
              <a:defRPr spc="-50" baseline="0"/>
            </a:lvl1pPr>
          </a:lstStyle>
          <a:p>
            <a:r>
              <a:rPr lang="en-US" dirty="0"/>
              <a:t>Open Sans bold 32/34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Condensed space 0.5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6681D-78AB-E447-A76A-E26806B938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3BC43F-DD57-9F48-BE1B-DB5B0B6ED335}"/>
              </a:ext>
            </a:extLst>
          </p:cNvPr>
          <p:cNvSpPr txBox="1">
            <a:spLocks/>
          </p:cNvSpPr>
          <p:nvPr userDrawn="1"/>
        </p:nvSpPr>
        <p:spPr>
          <a:xfrm>
            <a:off x="791002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rgbClr val="FFFFFF"/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rgbClr val="FFFFFF"/>
                </a:solidFill>
                <a:latin typeface="Open Sans"/>
                <a:cs typeface="Open Sans"/>
              </a:rPr>
              <a:t>www.CommunityOncology.org     |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45AF431-D7F3-AF43-8BFC-E6DE7560DC8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507395" y="2545492"/>
            <a:ext cx="11227405" cy="3071218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E2F325-38D8-A54A-A12A-7F6FB4668F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3237" y="5862919"/>
            <a:ext cx="11250579" cy="545820"/>
          </a:xfrm>
        </p:spPr>
        <p:txBody>
          <a:bodyPr anchor="b"/>
          <a:lstStyle>
            <a:lvl1pPr marL="0" indent="0">
              <a:spcAft>
                <a:spcPts val="200"/>
              </a:spcAft>
              <a:buFontTx/>
              <a:buNone/>
              <a:defRPr sz="900">
                <a:solidFill>
                  <a:schemeClr val="accent3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9B37D1-61AC-4C42-ABEE-F5B357652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80160"/>
            <a:ext cx="11250578" cy="1087437"/>
          </a:xfrm>
        </p:spPr>
        <p:txBody>
          <a:bodyPr/>
          <a:lstStyle>
            <a:lvl1pPr>
              <a:buClrTx/>
              <a:buSzPct val="120000"/>
              <a:defRPr>
                <a:solidFill>
                  <a:schemeClr val="accent6">
                    <a:lumMod val="1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48DAC-6591-454D-8797-C6608F2CF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2215" y="228600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6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://www.communityoncology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hyperlink" Target="http://www.communityoncology.org/" TargetMode="Externa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12ABD-183A-F94E-97D1-B480B52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1250580" cy="8620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3E48-2E7D-F147-A2E1-1ACFCE49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442" y="6504871"/>
            <a:ext cx="436557" cy="2227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  <a:latin typeface="Open Sans"/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/>
        </p:nvSpPr>
        <p:spPr>
          <a:xfrm>
            <a:off x="788539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©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  <a:hlinkClick r:id="rId20"/>
              </a:rPr>
              <a:t>www.CommunityOncology.org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. 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3237" y="1280160"/>
            <a:ext cx="11250580" cy="5238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435A3-C17D-2C4D-A10B-6BC6435BEF3E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EF95B-257D-D745-85FC-78DFEDA540B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F6186-C54C-8C42-BC16-4F199272A41C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CE820-2F3E-6F4C-9254-9C9EDD0A7B02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DF16-2DE1-E74B-8B41-3ABE52F75302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E5FF7-BB11-8741-9FDF-304C683DB66E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1AE58-17D7-7149-9C0E-79759EC690E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0" r:id="rId3"/>
    <p:sldLayoutId id="2147483683" r:id="rId4"/>
    <p:sldLayoutId id="2147483684" r:id="rId5"/>
    <p:sldLayoutId id="2147483685" r:id="rId6"/>
    <p:sldLayoutId id="2147483670" r:id="rId7"/>
    <p:sldLayoutId id="2147483687" r:id="rId8"/>
    <p:sldLayoutId id="2147483678" r:id="rId9"/>
    <p:sldLayoutId id="2147483679" r:id="rId10"/>
    <p:sldLayoutId id="2147483681" r:id="rId11"/>
    <p:sldLayoutId id="2147483676" r:id="rId12"/>
    <p:sldLayoutId id="2147483675" r:id="rId13"/>
    <p:sldLayoutId id="2147483673" r:id="rId14"/>
    <p:sldLayoutId id="2147483674" r:id="rId15"/>
    <p:sldLayoutId id="2147483677" r:id="rId16"/>
    <p:sldLayoutId id="2147483682" r:id="rId17"/>
    <p:sldLayoutId id="2147483686" r:id="rId18"/>
  </p:sldLayoutIdLs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Open Sans SemiBold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1pPr>
      <a:lvl2pPr marL="502920" marR="0" indent="-2286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00000"/>
        <a:buFont typeface="Lucida Grande"/>
        <a:buChar char="–"/>
        <a:tabLst/>
        <a:defRPr sz="18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2pPr>
      <a:lvl3pPr marL="6858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Wingdings" pitchFamily="2" charset="2"/>
        <a:buChar char="§"/>
        <a:tabLst/>
        <a:defRPr sz="16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3pPr>
      <a:lvl4pPr marL="941832" marR="0" indent="-210312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Pct val="140000"/>
        <a:buFont typeface="System Font Regular"/>
        <a:buChar char="-"/>
        <a:tabLst/>
        <a:defRPr sz="14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4pPr>
      <a:lvl5pPr marL="11430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Arial"/>
        <a:buChar char="»"/>
        <a:tabLst/>
        <a:defRPr sz="12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12" userDrawn="1">
          <p15:clr>
            <a:srgbClr val="F26B43"/>
          </p15:clr>
        </p15:guide>
        <p15:guide id="4" pos="739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12ABD-183A-F94E-97D1-B480B5211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1250580" cy="86206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13E48-2E7D-F147-A2E1-1ACFCE49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5442" y="6504871"/>
            <a:ext cx="436557" cy="2227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>
                    <a:lumMod val="65000"/>
                  </a:schemeClr>
                </a:solidFill>
                <a:latin typeface="Open Sans"/>
              </a:defRPr>
            </a:lvl1pPr>
          </a:lstStyle>
          <a:p>
            <a:pPr algn="ctr"/>
            <a:fld id="{888C30BE-5D6D-134F-8FB3-CF3A79761A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75127C48-6BC0-724E-B18E-4855114F1BF5}"/>
              </a:ext>
            </a:extLst>
          </p:cNvPr>
          <p:cNvSpPr txBox="1">
            <a:spLocks/>
          </p:cNvSpPr>
          <p:nvPr/>
        </p:nvSpPr>
        <p:spPr>
          <a:xfrm>
            <a:off x="7885391" y="6515966"/>
            <a:ext cx="3868426" cy="21166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9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Community Oncology Alliance  </a:t>
            </a:r>
            <a:r>
              <a:rPr lang="de-DE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©  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  <a:hlinkClick r:id="rId19"/>
              </a:rPr>
              <a:t>www.CommunityOncology.org</a:t>
            </a:r>
            <a:r>
              <a:rPr lang="en-US" sz="900" b="0" i="0">
                <a:solidFill>
                  <a:schemeClr val="bg1">
                    <a:lumMod val="65000"/>
                  </a:schemeClr>
                </a:solidFill>
                <a:latin typeface="Open Sans"/>
                <a:cs typeface="Open Sans"/>
              </a:rPr>
              <a:t>.  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3237" y="1280160"/>
            <a:ext cx="11250580" cy="5238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435A3-C17D-2C4D-A10B-6BC6435BEF3E}"/>
              </a:ext>
            </a:extLst>
          </p:cNvPr>
          <p:cNvSpPr/>
          <p:nvPr userDrawn="1"/>
        </p:nvSpPr>
        <p:spPr>
          <a:xfrm>
            <a:off x="2585760" y="-615171"/>
            <a:ext cx="363071" cy="36307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EF95B-257D-D745-85FC-78DFEDA540BC}"/>
              </a:ext>
            </a:extLst>
          </p:cNvPr>
          <p:cNvSpPr/>
          <p:nvPr userDrawn="1"/>
        </p:nvSpPr>
        <p:spPr>
          <a:xfrm>
            <a:off x="3102910" y="-615171"/>
            <a:ext cx="363071" cy="3630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F6186-C54C-8C42-BC16-4F199272A41C}"/>
              </a:ext>
            </a:extLst>
          </p:cNvPr>
          <p:cNvSpPr/>
          <p:nvPr userDrawn="1"/>
        </p:nvSpPr>
        <p:spPr>
          <a:xfrm>
            <a:off x="2068608" y="-615171"/>
            <a:ext cx="363071" cy="36307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5CE820-2F3E-6F4C-9254-9C9EDD0A7B02}"/>
              </a:ext>
            </a:extLst>
          </p:cNvPr>
          <p:cNvSpPr/>
          <p:nvPr userDrawn="1"/>
        </p:nvSpPr>
        <p:spPr>
          <a:xfrm>
            <a:off x="0" y="-615171"/>
            <a:ext cx="363071" cy="363071"/>
          </a:xfrm>
          <a:prstGeom prst="rect">
            <a:avLst/>
          </a:prstGeom>
          <a:solidFill>
            <a:srgbClr val="E41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DDF16-2DE1-E74B-8B41-3ABE52F75302}"/>
              </a:ext>
            </a:extLst>
          </p:cNvPr>
          <p:cNvSpPr/>
          <p:nvPr userDrawn="1"/>
        </p:nvSpPr>
        <p:spPr>
          <a:xfrm>
            <a:off x="517152" y="-615171"/>
            <a:ext cx="363071" cy="363071"/>
          </a:xfrm>
          <a:prstGeom prst="rect">
            <a:avLst/>
          </a:prstGeom>
          <a:solidFill>
            <a:srgbClr val="BD1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7E5FF7-BB11-8741-9FDF-304C683DB66E}"/>
              </a:ext>
            </a:extLst>
          </p:cNvPr>
          <p:cNvSpPr/>
          <p:nvPr userDrawn="1"/>
        </p:nvSpPr>
        <p:spPr>
          <a:xfrm>
            <a:off x="1034304" y="-615171"/>
            <a:ext cx="363071" cy="363071"/>
          </a:xfrm>
          <a:prstGeom prst="rect">
            <a:avLst/>
          </a:prstGeom>
          <a:solidFill>
            <a:srgbClr val="14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1AE58-17D7-7149-9C0E-79759EC690E8}"/>
              </a:ext>
            </a:extLst>
          </p:cNvPr>
          <p:cNvSpPr/>
          <p:nvPr userDrawn="1"/>
        </p:nvSpPr>
        <p:spPr>
          <a:xfrm>
            <a:off x="1551456" y="-615171"/>
            <a:ext cx="363071" cy="363071"/>
          </a:xfrm>
          <a:prstGeom prst="rect">
            <a:avLst/>
          </a:prstGeom>
          <a:solidFill>
            <a:srgbClr val="67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1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hf hdr="0" ftr="0" dt="0"/>
  <p:txStyles>
    <p:titleStyle>
      <a:lvl1pPr algn="l" defTabSz="914400" rtl="0" eaLnBrk="1" latinLnBrk="0" hangingPunct="1">
        <a:lnSpc>
          <a:spcPts val="3400"/>
        </a:lnSpc>
        <a:spcBef>
          <a:spcPct val="0"/>
        </a:spcBef>
        <a:buNone/>
        <a:defRPr sz="3200" b="1" kern="1200" spc="-50" baseline="0">
          <a:solidFill>
            <a:schemeClr val="accent1"/>
          </a:solidFill>
          <a:latin typeface="Open Sans SemiBold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1pPr>
      <a:lvl2pPr marL="502920" marR="0" indent="-22860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00000"/>
        <a:buFont typeface="Lucida Grande"/>
        <a:buChar char="–"/>
        <a:tabLst/>
        <a:defRPr sz="18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685800" marR="0" indent="-18288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Wingdings" pitchFamily="2" charset="2"/>
        <a:buChar char="§"/>
        <a:tabLst/>
        <a:defRPr sz="1600" kern="1200">
          <a:solidFill>
            <a:schemeClr val="accent6">
              <a:lumMod val="10000"/>
            </a:schemeClr>
          </a:solidFill>
          <a:latin typeface="Open Sans"/>
          <a:ea typeface="+mn-ea"/>
          <a:cs typeface="Open Sans"/>
        </a:defRPr>
      </a:lvl3pPr>
      <a:lvl4pPr marL="941832" marR="0" indent="-210312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>
          <a:srgbClr val="171E76"/>
        </a:buClr>
        <a:buSzPct val="140000"/>
        <a:buFont typeface="System Font Regular"/>
        <a:buChar char="-"/>
        <a:tabLst/>
        <a:defRPr sz="1400" kern="1200">
          <a:solidFill>
            <a:schemeClr val="tx1"/>
          </a:solidFill>
          <a:latin typeface="Open Sans"/>
          <a:ea typeface="+mn-ea"/>
          <a:cs typeface="+mn-cs"/>
        </a:defRPr>
      </a:lvl4pPr>
      <a:lvl5pPr marL="1143000" marR="0" indent="-18288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171E76"/>
        </a:buClr>
        <a:buSzTx/>
        <a:buFont typeface="Arial"/>
        <a:buChar char="»"/>
        <a:tabLst/>
        <a:defRPr sz="1200" kern="1200">
          <a:solidFill>
            <a:schemeClr val="accent6">
              <a:lumMod val="10000"/>
            </a:schemeClr>
          </a:solidFill>
          <a:latin typeface="Open Sa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3840">
          <p15:clr>
            <a:srgbClr val="F26B43"/>
          </p15:clr>
        </p15:guide>
        <p15:guide id="3" pos="312">
          <p15:clr>
            <a:srgbClr val="F26B43"/>
          </p15:clr>
        </p15:guide>
        <p15:guide id="4" pos="73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tyoncology.org/" TargetMode="External"/><Relationship Id="rId7" Type="http://schemas.openxmlformats.org/officeDocument/2006/relationships/image" Target="../media/image55.jpeg"/><Relationship Id="rId2" Type="http://schemas.openxmlformats.org/officeDocument/2006/relationships/hyperlink" Target="mailto:tokon@COAcancer.org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5F11F-0CC5-8040-8FF4-8A0A358CF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9184" y="6504871"/>
            <a:ext cx="450551" cy="222763"/>
          </a:xfrm>
        </p:spPr>
        <p:txBody>
          <a:bodyPr/>
          <a:lstStyle/>
          <a:p>
            <a:fld id="{888C30BE-5D6D-134F-8FB3-CF3A79761A0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E2F09-A0C7-764F-ADD5-2C46C2CEDA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963" y="5348288"/>
            <a:ext cx="9104312" cy="993775"/>
          </a:xfrm>
        </p:spPr>
        <p:txBody>
          <a:bodyPr/>
          <a:lstStyle/>
          <a:p>
            <a:r>
              <a:rPr lang="en-US" dirty="0"/>
              <a:t>Ted Okon</a:t>
            </a:r>
          </a:p>
          <a:p>
            <a:r>
              <a:rPr lang="en-US" dirty="0"/>
              <a:t>Executive Director</a:t>
            </a:r>
          </a:p>
          <a:p>
            <a:r>
              <a:rPr lang="en-US" dirty="0"/>
              <a:t>March 21, 2025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C12DA4A-87CD-4A41-A617-6B13676B9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450" y="3283545"/>
            <a:ext cx="10676564" cy="1327139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Capitol Hill Update and Election Impact on Health Care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74E49-EC5E-3347-89F9-1659ADB82A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7450" y="839831"/>
            <a:ext cx="10644000" cy="2133904"/>
          </a:xfrm>
        </p:spPr>
        <p:txBody>
          <a:bodyPr/>
          <a:lstStyle/>
          <a:p>
            <a:r>
              <a:rPr lang="en-US" dirty="0"/>
              <a:t>NJSOM Spring Conference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9D6B1-2871-F74B-8614-452ED480D7D3}"/>
              </a:ext>
            </a:extLst>
          </p:cNvPr>
          <p:cNvSpPr txBox="1"/>
          <p:nvPr/>
        </p:nvSpPr>
        <p:spPr>
          <a:xfrm>
            <a:off x="4064533" y="-609751"/>
            <a:ext cx="406293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Title Layout alternate</a:t>
            </a:r>
          </a:p>
        </p:txBody>
      </p:sp>
    </p:spTree>
    <p:extLst>
      <p:ext uri="{BB962C8B-B14F-4D97-AF65-F5344CB8AC3E}">
        <p14:creationId xmlns:p14="http://schemas.microsoft.com/office/powerpoint/2010/main" val="249057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4FC1F-C9D6-9414-915D-23CA35591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8204A-277D-A732-123E-0DF21A43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As Are Insurers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0D0F5-59A7-2108-E440-C49E16E599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479D4F-CD67-02E7-E154-9BDCAC0A353F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white sign&#10;&#10;Description automatically generated">
            <a:extLst>
              <a:ext uri="{FF2B5EF4-FFF2-40B4-BE49-F238E27FC236}">
                <a16:creationId xmlns:a16="http://schemas.microsoft.com/office/drawing/2014/main" id="{2C3855C7-52B1-DD09-A9E2-DE555988A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342942"/>
            <a:ext cx="7320845" cy="2704270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 up of a text&#10;&#10;Description automatically generated">
            <a:extLst>
              <a:ext uri="{FF2B5EF4-FFF2-40B4-BE49-F238E27FC236}">
                <a16:creationId xmlns:a16="http://schemas.microsoft.com/office/drawing/2014/main" id="{36B2726F-1305-388D-C629-C4450E25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95" y="3983218"/>
            <a:ext cx="6863868" cy="2164912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41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AB25-8E9A-A0C9-9EA5-D7007061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A3DC-B3B8-1EA8-1653-5DBC143B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340B Schemes Getting More Brazen!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3626F-FBC0-E7C8-D2D4-361EF8E09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7F908E-1AEE-7DCB-D530-4E29DAD4DA21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prescription&#10;&#10;AI-generated content may be incorrect.">
            <a:extLst>
              <a:ext uri="{FF2B5EF4-FFF2-40B4-BE49-F238E27FC236}">
                <a16:creationId xmlns:a16="http://schemas.microsoft.com/office/drawing/2014/main" id="{53421028-3031-1300-7198-7D54C159C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384493"/>
            <a:ext cx="5988178" cy="2275385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7EC9D7-FDDA-B66C-5425-E5125866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419" y="2975043"/>
            <a:ext cx="5340854" cy="2649661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788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D4C93-248A-16F2-37C6-6910B9CEB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BE0C-1E09-0BD9-A07F-C4EFC4D7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Even Downright Bizarre!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06082-0279-774F-FFCB-724C7B044F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0CA5D4-9A0F-E174-6316-A377D6E8A3B4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speaking into a megaphone&#10;&#10;Description automatically generated">
            <a:extLst>
              <a:ext uri="{FF2B5EF4-FFF2-40B4-BE49-F238E27FC236}">
                <a16:creationId xmlns:a16="http://schemas.microsoft.com/office/drawing/2014/main" id="{CE486631-4058-AE21-49E1-C05AF6612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285131"/>
            <a:ext cx="6952477" cy="4931623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F3094C07-2FB6-A16E-17D2-7C7C9B48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915" y="3609683"/>
            <a:ext cx="7772400" cy="2245360"/>
          </a:xfrm>
          <a:prstGeom prst="rect">
            <a:avLst/>
          </a:prstGeom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06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51-92A3-5CDA-20A0-487977B2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340B Growth Unchecked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308AD-3198-256C-4D83-8F45EE2BD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35536-A34E-231F-C376-F6BA588BD3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70000"/>
            <a:ext cx="4042852" cy="96244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1500" dirty="0"/>
              <a:t>DSH hospitals accounted for 78% of 340B sales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10 drugs accounted for approximately one-third of 340B sales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Oncology drugs 20%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186FD-0961-15C4-E4C3-AE6DBF7FE09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table with numbers and words&#10;&#10;Description automatically generated">
            <a:extLst>
              <a:ext uri="{FF2B5EF4-FFF2-40B4-BE49-F238E27FC236}">
                <a16:creationId xmlns:a16="http://schemas.microsoft.com/office/drawing/2014/main" id="{2A358E42-F4C8-3729-4864-B94F9E3EF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2463975"/>
            <a:ext cx="3648632" cy="3054228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aph showing the cost of drug pricing&#10;&#10;Description automatically generated">
            <a:extLst>
              <a:ext uri="{FF2B5EF4-FFF2-40B4-BE49-F238E27FC236}">
                <a16:creationId xmlns:a16="http://schemas.microsoft.com/office/drawing/2014/main" id="{AB088360-6939-BB2B-25BC-98CF3CD66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277" y="1796157"/>
            <a:ext cx="7210165" cy="3953574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40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13F29-429A-EFB5-DDE4-608ECD36A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A6C0F-E2C2-25DC-ADFF-A7A38838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340B Contract Pharmacies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D3182-6B93-8E22-159F-7060F0E86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6E12BE-9A78-81C7-1178-ECD252DF230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6FD12AB-8CE5-BB5B-8A0C-FE413D06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177" y="1347526"/>
            <a:ext cx="3745661" cy="4847325"/>
          </a:xfrm>
          <a:prstGeom prst="rect">
            <a:avLst/>
          </a:prstGeom>
          <a:solidFill>
            <a:schemeClr val="bg1"/>
          </a:solidFill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EF048-1A15-5886-2FCE-BE3BECF9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29" y="1347526"/>
            <a:ext cx="3745651" cy="4847312"/>
          </a:xfrm>
          <a:prstGeom prst="rect">
            <a:avLst/>
          </a:prstGeom>
          <a:solidFill>
            <a:schemeClr val="bg1"/>
          </a:solidFill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A1BB91F-CB07-F7F2-E10F-EB31428175CD}"/>
              </a:ext>
            </a:extLst>
          </p:cNvPr>
          <p:cNvSpPr/>
          <p:nvPr/>
        </p:nvSpPr>
        <p:spPr>
          <a:xfrm>
            <a:off x="8180173" y="3039773"/>
            <a:ext cx="1935892" cy="1738173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table with blue and white text&#10;&#10;AI-generated content may be incorrect.">
            <a:extLst>
              <a:ext uri="{FF2B5EF4-FFF2-40B4-BE49-F238E27FC236}">
                <a16:creationId xmlns:a16="http://schemas.microsoft.com/office/drawing/2014/main" id="{DF3981BE-1473-10DE-2CB5-00FFC369B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784" y="1735781"/>
            <a:ext cx="5359400" cy="3683000"/>
          </a:xfrm>
          <a:prstGeom prst="rect">
            <a:avLst/>
          </a:prstGeom>
          <a:ln>
            <a:solidFill>
              <a:srgbClr val="112B7A"/>
            </a:solidFill>
          </a:ln>
        </p:spPr>
      </p:pic>
    </p:spTree>
    <p:extLst>
      <p:ext uri="{BB962C8B-B14F-4D97-AF65-F5344CB8AC3E}">
        <p14:creationId xmlns:p14="http://schemas.microsoft.com/office/powerpoint/2010/main" val="34699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0D919-693C-A420-3BF8-BA2785E9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B2A9-1EE5-5668-7233-7F2C70AE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ACS CAN Has Stepped Up!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961AD-44DA-1273-EC15-40F9E4751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71B894-24F4-00A1-4851-F048D825C802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6949BC2-1D99-B370-B23F-7445CA615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309816"/>
            <a:ext cx="3606570" cy="4814653"/>
          </a:xfrm>
          <a:prstGeom prst="rect">
            <a:avLst/>
          </a:prstGeom>
          <a:solidFill>
            <a:schemeClr val="bg1"/>
          </a:solidFill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aph of a drug margin&#10;&#10;AI-generated content may be incorrect.">
            <a:extLst>
              <a:ext uri="{FF2B5EF4-FFF2-40B4-BE49-F238E27FC236}">
                <a16:creationId xmlns:a16="http://schemas.microsoft.com/office/drawing/2014/main" id="{9142C971-DEBC-0EE1-AEF2-E5DC3F7C1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269" y="1453024"/>
            <a:ext cx="4072207" cy="1975965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lue circle with a blue triangle and a blue triangle&#10;&#10;AI-generated content may be incorrect.">
            <a:extLst>
              <a:ext uri="{FF2B5EF4-FFF2-40B4-BE49-F238E27FC236}">
                <a16:creationId xmlns:a16="http://schemas.microsoft.com/office/drawing/2014/main" id="{ACFB8627-CC1F-EECA-E2F9-14EAFC62C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002" y="3368153"/>
            <a:ext cx="2365995" cy="2566620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blue circle with a blue triangle&#10;&#10;AI-generated content may be incorrect.">
            <a:extLst>
              <a:ext uri="{FF2B5EF4-FFF2-40B4-BE49-F238E27FC236}">
                <a16:creationId xmlns:a16="http://schemas.microsoft.com/office/drawing/2014/main" id="{967A4EB0-146C-517D-62EF-011C959F8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373" y="2576384"/>
            <a:ext cx="3245708" cy="2704757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962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3AB25-8E9A-A0C9-9EA5-D70070613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A3DC-B3B8-1EA8-1653-5DBC143B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States Going After 340B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3626F-FBC0-E7C8-D2D4-361EF8E09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7F908E-1AEE-7DCB-D530-4E29DAD4DA21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F1B89437-DFC0-E4C2-916A-57D4C6BDB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393609"/>
            <a:ext cx="4335338" cy="2211571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2E4B74-7BC4-6935-6514-EAB74B428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92" y="1288598"/>
            <a:ext cx="6136418" cy="755251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lose-up of a syringe&#10;&#10;Description automatically generated">
            <a:extLst>
              <a:ext uri="{FF2B5EF4-FFF2-40B4-BE49-F238E27FC236}">
                <a16:creationId xmlns:a16="http://schemas.microsoft.com/office/drawing/2014/main" id="{BC60366F-C3BA-6A05-A924-68257F4A8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27" y="3845594"/>
            <a:ext cx="3862559" cy="2061817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lose-up of a logo&#10;&#10;Description automatically generated">
            <a:extLst>
              <a:ext uri="{FF2B5EF4-FFF2-40B4-BE49-F238E27FC236}">
                <a16:creationId xmlns:a16="http://schemas.microsoft.com/office/drawing/2014/main" id="{13D43713-52C3-CF9B-5D67-7F45E7866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318" y="2260431"/>
            <a:ext cx="2747617" cy="1585163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aph showing a chart of payment costs&#10;&#10;Description automatically generated with medium confidence">
            <a:extLst>
              <a:ext uri="{FF2B5EF4-FFF2-40B4-BE49-F238E27FC236}">
                <a16:creationId xmlns:a16="http://schemas.microsoft.com/office/drawing/2014/main" id="{963F0374-006B-35CF-D378-3458D2266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172" y="3845594"/>
            <a:ext cx="4335338" cy="2345585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844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D8820-2E2A-302B-0F91-AE389FEF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0A0D4-005B-0DD0-2F52-C48C3991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on 340B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5D7564-A5E3-FB56-F5DA-4086E21AFD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C7E9A5-0F48-1B2F-A61B-DD940D831F0A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155AA8F-AC91-4530-C8C9-6C5334C12D10}"/>
              </a:ext>
            </a:extLst>
          </p:cNvPr>
          <p:cNvSpPr txBox="1">
            <a:spLocks/>
          </p:cNvSpPr>
          <p:nvPr/>
        </p:nvSpPr>
        <p:spPr>
          <a:xfrm>
            <a:off x="503238" y="1269999"/>
            <a:ext cx="5971703" cy="49495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Pharma wants to use 340B rebates, rather than blanket discounts, to better track 340B</a:t>
            </a:r>
          </a:p>
          <a:p>
            <a:r>
              <a:rPr lang="en-US" dirty="0"/>
              <a:t>Lots of money in regulating 340B</a:t>
            </a:r>
          </a:p>
          <a:p>
            <a:pPr lvl="1"/>
            <a:r>
              <a:rPr lang="en-US" dirty="0"/>
              <a:t>Trump HHS/CMS may once again try to lower 340B reimbursement</a:t>
            </a:r>
          </a:p>
          <a:p>
            <a:r>
              <a:rPr lang="en-US" dirty="0"/>
              <a:t>Expect pharma to keep pushing on contract pharmacy restrictions and rebates (versus discounts)</a:t>
            </a:r>
          </a:p>
          <a:p>
            <a:r>
              <a:rPr lang="en-US" dirty="0"/>
              <a:t>CBO scores 340B savings as $74 billion!</a:t>
            </a:r>
          </a:p>
        </p:txBody>
      </p:sp>
      <p:pic>
        <p:nvPicPr>
          <p:cNvPr id="5" name="Picture 4" descr="A person and person walking in front of a large building&#10;&#10;Description automatically generated">
            <a:extLst>
              <a:ext uri="{FF2B5EF4-FFF2-40B4-BE49-F238E27FC236}">
                <a16:creationId xmlns:a16="http://schemas.microsoft.com/office/drawing/2014/main" id="{F566217A-64E6-B48C-539D-0DC133F05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207" y="1517134"/>
            <a:ext cx="3625457" cy="4077949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alendar&#10;&#10;AI-generated content may be incorrect.">
            <a:extLst>
              <a:ext uri="{FF2B5EF4-FFF2-40B4-BE49-F238E27FC236}">
                <a16:creationId xmlns:a16="http://schemas.microsoft.com/office/drawing/2014/main" id="{D56BD7E9-17B2-3741-BE63-590370C32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35" y="4613622"/>
            <a:ext cx="5486071" cy="1722746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348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A8848-573A-C4BF-9F86-0A0900E08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B9B4-54BB-49A6-5571-1668EC17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Physician Pay Cuts Worsening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A9DCA-6EA3-28BC-DD9C-5E9F3EA524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5E3DC1-75ED-90AB-2C65-037D94EAC490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aph of a cost reduction&#10;&#10;AI-generated content may be incorrect.">
            <a:extLst>
              <a:ext uri="{FF2B5EF4-FFF2-40B4-BE49-F238E27FC236}">
                <a16:creationId xmlns:a16="http://schemas.microsoft.com/office/drawing/2014/main" id="{63811722-BDD4-656D-BAB7-3EBC1F1A6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563" y="1474573"/>
            <a:ext cx="7099626" cy="43987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316DB87-13C0-B6E6-9F6D-CD8D261970CA}"/>
              </a:ext>
            </a:extLst>
          </p:cNvPr>
          <p:cNvSpPr txBox="1">
            <a:spLocks/>
          </p:cNvSpPr>
          <p:nvPr/>
        </p:nvSpPr>
        <p:spPr>
          <a:xfrm>
            <a:off x="503238" y="2522152"/>
            <a:ext cx="2602427" cy="20992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Physician reimbursement has declined 33% (adjusted for inflation) from 2001 to 2025</a:t>
            </a:r>
          </a:p>
        </p:txBody>
      </p:sp>
    </p:spTree>
    <p:extLst>
      <p:ext uri="{BB962C8B-B14F-4D97-AF65-F5344CB8AC3E}">
        <p14:creationId xmlns:p14="http://schemas.microsoft.com/office/powerpoint/2010/main" val="2803291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0F8B7-A727-376F-AC57-F23EA950E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8A04-2D04-3092-3EE3-505A342B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Pay Cuts With Site Neutrality?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7672B-4F48-0049-F03E-E0908E1C29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296956-9CBE-7C73-06D4-BD78EDD10EC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8E4A1A8B-F16E-886D-B24B-4509FD1E1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911" y="1651496"/>
            <a:ext cx="8674443" cy="39946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219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50D18B-14F0-E34F-8164-EB26254C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42176-DDEC-B749-956A-AFD99A2736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121E2BD-4D4F-3341-BAAA-A6E410ADD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87309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It’s still wait-and-see as to what is in store for CMS policy from the Trump Administration, although indiscriminate firings (and resignations) are a bit disturbing</a:t>
            </a:r>
            <a:endParaRPr lang="en-US" i="1" dirty="0"/>
          </a:p>
          <a:p>
            <a:pPr lvl="1">
              <a:lnSpc>
                <a:spcPct val="110000"/>
              </a:lnSpc>
            </a:pPr>
            <a:r>
              <a:rPr lang="en-US" dirty="0"/>
              <a:t>We have some indications from RFK Jr., now installed as HHS Secretary, and confirmation hearing of Dr. Mehmet Oz for CMS administrator of what may happen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Dr. Oz likes Medicare Advantage but thinks it needs reform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Supposedly, Medicare drug “negotiations” still scheduled to continue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Unclear how staff exodus at NIH, FDA, and CMS/CMMI will impact those agencies</a:t>
            </a:r>
          </a:p>
          <a:p>
            <a:pPr>
              <a:lnSpc>
                <a:spcPct val="110000"/>
              </a:lnSpc>
            </a:pPr>
            <a:r>
              <a:rPr lang="en-US" dirty="0"/>
              <a:t>Seismic shift from total focus on pharma to pharmacy benefit managers (PBMs) and hospitals, especially 340B, still holding</a:t>
            </a:r>
          </a:p>
          <a:p>
            <a:pPr>
              <a:lnSpc>
                <a:spcPct val="110000"/>
              </a:lnSpc>
            </a:pPr>
            <a:r>
              <a:rPr lang="en-US" dirty="0"/>
              <a:t>More bipartisan agreement on the need for PBM reform, and even the need to address 340B, but Congress can’t get this over the goal line because it was “</a:t>
            </a:r>
            <a:r>
              <a:rPr lang="en-US" dirty="0" err="1"/>
              <a:t>Musked</a:t>
            </a:r>
            <a:r>
              <a:rPr lang="en-US" dirty="0"/>
              <a:t>”  </a:t>
            </a:r>
          </a:p>
          <a:p>
            <a:pPr>
              <a:lnSpc>
                <a:spcPct val="110000"/>
              </a:lnSpc>
            </a:pPr>
            <a:r>
              <a:rPr lang="en-US" dirty="0"/>
              <a:t>Fixing Medicare physician payments is another bipartisan issue that should have been fixed but was not because it also was “</a:t>
            </a:r>
            <a:r>
              <a:rPr lang="en-US" dirty="0" err="1"/>
              <a:t>Musked</a:t>
            </a:r>
            <a:r>
              <a:rPr lang="en-US" dirty="0"/>
              <a:t>”</a:t>
            </a:r>
          </a:p>
          <a:p>
            <a:pPr>
              <a:lnSpc>
                <a:spcPct val="110000"/>
              </a:lnSpc>
            </a:pPr>
            <a:r>
              <a:rPr lang="en-US" i="1" dirty="0"/>
              <a:t>It’s a brave (bizarre) new world in DC!!!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A67ED-34A7-2646-85F0-885991349861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D24EBA-E805-E84D-9F25-BF1002766A3C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929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42CB-7F77-00D3-1947-056AE3527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7013-86F1-12E4-6D70-A19601AC4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IRA Drug Price “Negotiations”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244AD-2359-436D-1E3F-8F8F407E60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482E927-F7FE-E3FA-17CF-CD6DAA61099B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925383B-7F5B-E1E7-2A58-58A5BED4E08D}"/>
              </a:ext>
            </a:extLst>
          </p:cNvPr>
          <p:cNvSpPr txBox="1">
            <a:spLocks/>
          </p:cNvSpPr>
          <p:nvPr/>
        </p:nvSpPr>
        <p:spPr>
          <a:xfrm>
            <a:off x="503238" y="1269999"/>
            <a:ext cx="3741102" cy="46200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8000"/>
              </a:lnSpc>
              <a:spcBef>
                <a:spcPts val="600"/>
              </a:spcBef>
              <a:spcAft>
                <a:spcPts val="3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00000"/>
              <a:buFont typeface="Lucida Grande"/>
              <a:buChar char="–"/>
              <a:tabLst/>
              <a:defRPr sz="1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Unclear how Part D IRA “negotiated” prices will play out in rebates to pharmacy providers</a:t>
            </a:r>
          </a:p>
          <a:p>
            <a:pPr lvl="1"/>
            <a:r>
              <a:rPr lang="en-US" sz="1400" dirty="0"/>
              <a:t>Concerns that pharmacy providers will have to float the discounts until rebated</a:t>
            </a:r>
          </a:p>
          <a:p>
            <a:pPr lvl="1"/>
            <a:r>
              <a:rPr lang="en-US" sz="1400" dirty="0"/>
              <a:t>Pharmacy pushing back</a:t>
            </a:r>
          </a:p>
          <a:p>
            <a:r>
              <a:rPr lang="en-US" sz="1600" dirty="0"/>
              <a:t>Part B maximum fair price (MFP) will artificially lower average sales price (ASP) and cause reimbursement headaches</a:t>
            </a:r>
          </a:p>
          <a:p>
            <a:r>
              <a:rPr lang="en-US" sz="1600" dirty="0"/>
              <a:t>Will likely curb investments in additional cancer drug indications, especially pediatric indications</a:t>
            </a:r>
          </a:p>
          <a:p>
            <a:r>
              <a:rPr lang="en-US" sz="1600" dirty="0"/>
              <a:t>Unclear if less research of small molecules</a:t>
            </a:r>
          </a:p>
        </p:txBody>
      </p:sp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0E4783F2-2A68-CEB2-23F6-12B34042B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27" y="1269999"/>
            <a:ext cx="6532339" cy="4434799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332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030DC-2CC3-B246-1E0E-F430831CE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AC72B-7F52-5087-FE23-1A3CC717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COA Prescription on Health Care Reform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2FAC2-547A-161A-90BB-416115FCA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C32B6-302D-B56F-E302-5DDC4A543F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69999"/>
            <a:ext cx="5592761" cy="49924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is it broadly?</a:t>
            </a:r>
          </a:p>
          <a:p>
            <a:pPr lvl="1"/>
            <a:r>
              <a:rPr lang="en-US" dirty="0"/>
              <a:t>A five-point plan for the 119</a:t>
            </a:r>
            <a:r>
              <a:rPr lang="en-US" baseline="30000" dirty="0"/>
              <a:t>th</a:t>
            </a:r>
            <a:r>
              <a:rPr lang="en-US" dirty="0"/>
              <a:t> Congress and beyond to address the growing, and threatening, problems with the country’s health care system</a:t>
            </a:r>
          </a:p>
          <a:p>
            <a:pPr lvl="1"/>
            <a:r>
              <a:rPr lang="en-US" dirty="0"/>
              <a:t>From the perspective of oncology but relevant to all other areas of medical care</a:t>
            </a:r>
          </a:p>
          <a:p>
            <a:pPr lvl="1"/>
            <a:r>
              <a:rPr lang="en-US" dirty="0"/>
              <a:t>Fixing health care goes beyond the scope of Congress, but the federal government has the leverage and clout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There are a ton of issues that are impacting oncology, and all medical care, that are now linked</a:t>
            </a:r>
          </a:p>
          <a:p>
            <a:pPr lvl="2"/>
            <a:r>
              <a:rPr lang="en-US" dirty="0"/>
              <a:t>e.g., 340B and PBMs </a:t>
            </a:r>
          </a:p>
          <a:p>
            <a:pPr lvl="1"/>
            <a:r>
              <a:rPr lang="en-US" dirty="0"/>
              <a:t>There needs to be a broader, but specific on details, blueprint</a:t>
            </a:r>
          </a:p>
          <a:p>
            <a:pPr lvl="1"/>
            <a:r>
              <a:rPr lang="en-US" dirty="0"/>
              <a:t>Bottom line: It’s getting to be now or never!</a:t>
            </a:r>
          </a:p>
        </p:txBody>
      </p:sp>
      <p:pic>
        <p:nvPicPr>
          <p:cNvPr id="6" name="Picture 5" descr="A white sign with red and blue text&#10;&#10;AI-generated content may be incorrect.">
            <a:extLst>
              <a:ext uri="{FF2B5EF4-FFF2-40B4-BE49-F238E27FC236}">
                <a16:creationId xmlns:a16="http://schemas.microsoft.com/office/drawing/2014/main" id="{F40CBC6C-4779-2CC0-971C-213B5AA7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93" y="1352602"/>
            <a:ext cx="2975369" cy="395727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white page with blue text&#10;&#10;AI-generated content may be incorrect.">
            <a:extLst>
              <a:ext uri="{FF2B5EF4-FFF2-40B4-BE49-F238E27FC236}">
                <a16:creationId xmlns:a16="http://schemas.microsoft.com/office/drawing/2014/main" id="{CFC5CC9D-1D10-0252-5B9A-7B4FC3782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881" y="2266789"/>
            <a:ext cx="3201858" cy="35790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47279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EABD-38BF-1711-C9C7-148161D2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Tipping Point for the Nation’s Health Care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DD55BE-91D4-998B-BEC9-A50B7B5CE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72A2E5-437A-7A37-A0FA-860A34FE81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1252204" cy="51447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We’re In A Consolidation Crisis</a:t>
            </a:r>
          </a:p>
          <a:p>
            <a:pPr lvl="1"/>
            <a:r>
              <a:rPr lang="en-US" dirty="0"/>
              <a:t>Hospitals have mutated into mega health systems driving up costs with enhancement of patient well-being and outcomes</a:t>
            </a:r>
          </a:p>
          <a:p>
            <a:pPr lvl="1"/>
            <a:r>
              <a:rPr lang="en-US" dirty="0"/>
              <a:t>Insurers have consolidated; PBMs have consolidated; and insurers and PBMs have consolidated</a:t>
            </a:r>
          </a:p>
          <a:p>
            <a:pPr lvl="2"/>
            <a:r>
              <a:rPr lang="en-US" dirty="0"/>
              <a:t>In the process, owning all types of pharmacies and even physicians</a:t>
            </a:r>
          </a:p>
          <a:p>
            <a:r>
              <a:rPr lang="en-US" dirty="0"/>
              <a:t>Congress has done very little to date, and CMS has poured fuel on the consolidation fires </a:t>
            </a:r>
          </a:p>
          <a:p>
            <a:pPr lvl="1"/>
            <a:r>
              <a:rPr lang="en-US" dirty="0"/>
              <a:t>Despite clear evidence and rising concerns of a worsening crisis, Congress has failed to act so far</a:t>
            </a:r>
          </a:p>
          <a:p>
            <a:pPr lvl="1"/>
            <a:r>
              <a:rPr lang="en-US" dirty="0"/>
              <a:t>One would believe that CMS wants consolidation</a:t>
            </a:r>
          </a:p>
          <a:p>
            <a:pPr lvl="2"/>
            <a:r>
              <a:rPr lang="en-US" dirty="0"/>
              <a:t>Non-policing of Medicare Part D expanding the pharmacy deserts across the country</a:t>
            </a:r>
          </a:p>
          <a:p>
            <a:pPr lvl="2"/>
            <a:r>
              <a:rPr lang="en-US" dirty="0"/>
              <a:t>Medicare reimbursement cuts to independent physicians; increases to hospitals, especially 340B </a:t>
            </a:r>
          </a:p>
          <a:p>
            <a:r>
              <a:rPr lang="en-US" dirty="0"/>
              <a:t>Independent medical practices are under pressure from consolidation like never before</a:t>
            </a:r>
          </a:p>
          <a:p>
            <a:pPr lvl="1"/>
            <a:r>
              <a:rPr lang="en-US" dirty="0"/>
              <a:t>Creates a circular feeding of mega health systems</a:t>
            </a:r>
          </a:p>
          <a:p>
            <a:r>
              <a:rPr lang="en-US" dirty="0"/>
              <a:t>Patients Suffer</a:t>
            </a:r>
          </a:p>
          <a:p>
            <a:pPr lvl="1"/>
            <a:r>
              <a:rPr lang="en-US" dirty="0"/>
              <a:t>Rising costs, care delays, and worsening health outcomes</a:t>
            </a:r>
          </a:p>
          <a:p>
            <a:pPr lvl="1"/>
            <a:r>
              <a:rPr lang="en-US" dirty="0"/>
              <a:t>Access issues as pharmacy and now medical deserts expand across the country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920614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B5132-50A5-010B-27F1-6B8CABB22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46A83-F46A-6B64-7A39-C20FFDCB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COA Prescription for Health Care Reform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F6035-0F33-4E11-09F6-7023C96D8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8D2A5-5E3A-707B-0867-E549D2FD96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1252204" cy="5144701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dirty="0"/>
              <a:t>A comprehensive blueprint “diagnosing” the fundamental challenges facing our health care system, outlines the consequences, and presents actionable “prescriptions” for “treatments”</a:t>
            </a:r>
          </a:p>
          <a:p>
            <a:r>
              <a:rPr lang="en-US" dirty="0"/>
              <a:t>Targeted “Treatments” for Congress</a:t>
            </a:r>
          </a:p>
          <a:p>
            <a:pPr lvl="1"/>
            <a:r>
              <a:rPr lang="en-US" dirty="0"/>
              <a:t>Immediate Action for the 119th Congress</a:t>
            </a:r>
          </a:p>
          <a:p>
            <a:pPr lvl="2"/>
            <a:r>
              <a:rPr lang="en-US" dirty="0"/>
              <a:t>Practical, actionable solutions Congress can implement today to address urgent health care challenges</a:t>
            </a:r>
          </a:p>
          <a:p>
            <a:pPr lvl="1"/>
            <a:r>
              <a:rPr lang="en-US" dirty="0"/>
              <a:t>Ongoing recommendations for the 120th Congress and beyond: Next steps to stabilize and modernize the U.S. health care system</a:t>
            </a:r>
          </a:p>
          <a:p>
            <a:r>
              <a:rPr lang="en-US" dirty="0"/>
              <a:t>Structured for Action</a:t>
            </a:r>
          </a:p>
          <a:p>
            <a:pPr lvl="1"/>
            <a:r>
              <a:rPr lang="en-US" dirty="0"/>
              <a:t>Each section of the 38-page document includes data/evidence</a:t>
            </a:r>
          </a:p>
          <a:p>
            <a:pPr lvl="2"/>
            <a:r>
              <a:rPr lang="en-US" dirty="0"/>
              <a:t>Diagnosis: Identifies the root causes of systemic issues impacting health care delivery and patient outcomes.</a:t>
            </a:r>
          </a:p>
          <a:p>
            <a:pPr lvl="2"/>
            <a:r>
              <a:rPr lang="en-US" dirty="0"/>
              <a:t>Prescription &amp; Treatment: Outlines detailed legislative solutions tailored to address the challenges imperiling health care</a:t>
            </a:r>
          </a:p>
          <a:p>
            <a:r>
              <a:rPr lang="en-US" dirty="0"/>
              <a:t>Built Off Existing Legislation and Ideas</a:t>
            </a:r>
          </a:p>
          <a:p>
            <a:pPr lvl="1"/>
            <a:r>
              <a:rPr lang="en-US" dirty="0"/>
              <a:t>Every policy recommendation is built off existing policy proposals from past sessions of Congress, advisory committees, and think tanks </a:t>
            </a:r>
          </a:p>
          <a:p>
            <a:pPr lvl="1"/>
            <a:r>
              <a:rPr lang="en-US" dirty="0"/>
              <a:t>Most have legislative language already drafted and ”ready to go”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587388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51C94-1322-4D3D-D390-5A41A821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DDCAE-F05A-0ABA-359B-2B8EE67A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5-Part “Prescription” for Systematic Reform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9FA4D-D981-9B72-26E2-3B524BF70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9FD3A-2363-531E-E3DD-C7E819BE8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867317"/>
            <a:ext cx="5519129" cy="3634451"/>
          </a:xfrm>
        </p:spPr>
        <p:txBody>
          <a:bodyPr>
            <a:norm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000" i="1" dirty="0"/>
              <a:t>Addressing</a:t>
            </a:r>
            <a:r>
              <a:rPr lang="en-US" sz="2000" dirty="0"/>
              <a:t> Hospital Consolidation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000" i="1" dirty="0"/>
              <a:t>Addressing</a:t>
            </a:r>
            <a:r>
              <a:rPr lang="en-US" sz="2000" dirty="0"/>
              <a:t> Insurance/PBM Consolidation and Market Dominance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000" i="1" dirty="0"/>
              <a:t>Fixing</a:t>
            </a:r>
            <a:r>
              <a:rPr lang="en-US" sz="2000" dirty="0"/>
              <a:t> Physician Reimbursement and Workforce Shortages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000" i="1" dirty="0"/>
              <a:t>Ensuring</a:t>
            </a:r>
            <a:r>
              <a:rPr lang="en-US" sz="2000" dirty="0"/>
              <a:t> Access to Oncology Therapies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000" i="1" dirty="0"/>
              <a:t>Modernizing</a:t>
            </a:r>
            <a:r>
              <a:rPr lang="en-US" sz="2000" dirty="0"/>
              <a:t> Structural CMS Medicare Policies</a:t>
            </a:r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42947B-23F6-9404-9B5B-3B7968A730F8}"/>
              </a:ext>
            </a:extLst>
          </p:cNvPr>
          <p:cNvGrpSpPr/>
          <p:nvPr/>
        </p:nvGrpSpPr>
        <p:grpSpPr>
          <a:xfrm>
            <a:off x="6188317" y="1616590"/>
            <a:ext cx="5385184" cy="4257875"/>
            <a:chOff x="6303578" y="1501330"/>
            <a:chExt cx="5385184" cy="4257875"/>
          </a:xfrm>
          <a:effectLst/>
        </p:grpSpPr>
        <p:pic>
          <p:nvPicPr>
            <p:cNvPr id="8" name="Picture 7" descr="A close-up of a document&#10;&#10;AI-generated content may be incorrect.">
              <a:extLst>
                <a:ext uri="{FF2B5EF4-FFF2-40B4-BE49-F238E27FC236}">
                  <a16:creationId xmlns:a16="http://schemas.microsoft.com/office/drawing/2014/main" id="{B07AC11B-BCAD-68FC-5927-FA7C2692A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3578" y="1501330"/>
              <a:ext cx="5385184" cy="3175000"/>
            </a:xfrm>
            <a:prstGeom prst="rect">
              <a:avLst/>
            </a:prstGeom>
          </p:spPr>
        </p:pic>
        <p:pic>
          <p:nvPicPr>
            <p:cNvPr id="6" name="Picture 5" descr="A close-up of a document&#10;&#10;AI-generated content may be incorrect.">
              <a:extLst>
                <a:ext uri="{FF2B5EF4-FFF2-40B4-BE49-F238E27FC236}">
                  <a16:creationId xmlns:a16="http://schemas.microsoft.com/office/drawing/2014/main" id="{2441D547-AEAE-FA03-14C6-9628F9B8B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1952" y="4554566"/>
              <a:ext cx="5160860" cy="1204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582975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21597-9CFA-33A2-E966-3AE16FEAF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8647-6F8A-D74F-A893-4E2420FE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Hospital Consolidation: Diagnosis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97BBBD-2C82-60E1-90EC-67EECD611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683D0-D9A7-B49E-5F66-D7FCCFC1E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1252204" cy="5144701"/>
          </a:xfrm>
        </p:spPr>
        <p:txBody>
          <a:bodyPr>
            <a:normAutofit/>
          </a:bodyPr>
          <a:lstStyle/>
          <a:p>
            <a:r>
              <a:rPr lang="en-US" i="0" u="none" strike="noStrike" dirty="0">
                <a:solidFill>
                  <a:srgbClr val="000000"/>
                </a:solidFill>
                <a:effectLst/>
              </a:rPr>
              <a:t>Trend</a:t>
            </a:r>
          </a:p>
          <a:p>
            <a:pPr lvl="1"/>
            <a:r>
              <a:rPr lang="en-US" i="0" u="none" strike="noStrike" dirty="0">
                <a:effectLst/>
              </a:rPr>
              <a:t>Hospital consolidation has surged </a:t>
            </a:r>
            <a:r>
              <a:rPr lang="en-US" dirty="0"/>
              <a:t>over the last 30 years</a:t>
            </a:r>
            <a:endParaRPr lang="en-US" i="0" u="none" strike="noStrike" dirty="0">
              <a:effectLst/>
            </a:endParaRPr>
          </a:p>
          <a:p>
            <a:pPr lvl="1"/>
            <a:r>
              <a:rPr lang="en-US" i="0" u="none" strike="noStrike" dirty="0">
                <a:effectLst/>
              </a:rPr>
              <a:t>Mega health systems prioritize “profits” over clinical objectives and patient wellbeing</a:t>
            </a:r>
          </a:p>
          <a:p>
            <a:pPr lvl="1"/>
            <a:r>
              <a:rPr lang="en-US" i="0" u="none" strike="noStrike" dirty="0">
                <a:effectLst/>
              </a:rPr>
              <a:t>Growing differential between hospital payments and those to independent physicians</a:t>
            </a:r>
          </a:p>
          <a:p>
            <a:r>
              <a:rPr lang="en-US" i="0" u="none" strike="noStrike" dirty="0">
                <a:solidFill>
                  <a:srgbClr val="000000"/>
                </a:solidFill>
                <a:effectLst/>
              </a:rPr>
              <a:t>Patient Impact</a:t>
            </a:r>
          </a:p>
          <a:p>
            <a:pPr lvl="1"/>
            <a:r>
              <a:rPr lang="en-US" dirty="0"/>
              <a:t>Increased costs</a:t>
            </a:r>
          </a:p>
          <a:p>
            <a:pPr lvl="2"/>
            <a:r>
              <a:rPr lang="en-US" i="0" u="none" strike="noStrike" dirty="0">
                <a:solidFill>
                  <a:srgbClr val="000000"/>
                </a:solidFill>
                <a:effectLst/>
              </a:rPr>
              <a:t>Higher insurance and out-of-pocket costs</a:t>
            </a:r>
          </a:p>
          <a:p>
            <a:pPr lvl="1"/>
            <a:r>
              <a:rPr lang="en-US" dirty="0"/>
              <a:t>Restrictive access to providers and clinic locations</a:t>
            </a:r>
          </a:p>
          <a:p>
            <a:pPr lvl="2"/>
            <a:r>
              <a:rPr lang="en-US" i="0" u="none" strike="noStrike" dirty="0">
                <a:solidFill>
                  <a:srgbClr val="000000"/>
                </a:solidFill>
                <a:effectLst/>
              </a:rPr>
              <a:t>Medical care deserts in rural and underserved areas</a:t>
            </a:r>
          </a:p>
          <a:p>
            <a:pPr lvl="1"/>
            <a:r>
              <a:rPr lang="en-US" dirty="0"/>
              <a:t>Focused shifted from personalized, community-based care to one-size-fits-all depersonalized model</a:t>
            </a:r>
          </a:p>
          <a:p>
            <a:pPr lvl="1"/>
            <a:r>
              <a:rPr lang="en-US" i="0" u="none" strike="noStrike" dirty="0">
                <a:effectLst/>
              </a:rPr>
              <a:t>Failure to enhance the quality of care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721977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FEA6C-8ABC-5AD9-F34F-EC3068538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2E74-E3BA-051D-6D09-D917CB0B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Hospital Consolidation: Facts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AD916-B374-66A4-5E94-1285DFDAAA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801BB-30E3-A75F-CDB4-85B83FA987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4121925" cy="5144701"/>
          </a:xfrm>
        </p:spPr>
        <p:txBody>
          <a:bodyPr>
            <a:normAutofit/>
          </a:bodyPr>
          <a:lstStyle/>
          <a:p>
            <a:r>
              <a:rPr lang="en-US" i="0" u="none" strike="noStrike" dirty="0">
                <a:solidFill>
                  <a:srgbClr val="000000"/>
                </a:solidFill>
                <a:effectLst/>
              </a:rPr>
              <a:t>Vertical integration has accelerated in the last decade</a:t>
            </a:r>
          </a:p>
          <a:p>
            <a:r>
              <a:rPr lang="en-US" dirty="0">
                <a:solidFill>
                  <a:srgbClr val="000000"/>
                </a:solidFill>
              </a:rPr>
              <a:t>Consolidation through vertical integration raises costs</a:t>
            </a:r>
          </a:p>
          <a:p>
            <a:r>
              <a:rPr lang="en-US" i="0" u="none" strike="noStrike" dirty="0">
                <a:solidFill>
                  <a:srgbClr val="000000"/>
                </a:solidFill>
                <a:effectLst/>
              </a:rPr>
              <a:t>The 340B Program has grown </a:t>
            </a: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i="0" u="none" strike="noStrike" dirty="0">
                <a:solidFill>
                  <a:srgbClr val="000000"/>
                </a:solidFill>
                <a:effectLst/>
              </a:rPr>
              <a:t>normously</a:t>
            </a:r>
          </a:p>
          <a:p>
            <a:r>
              <a:rPr lang="en-US" dirty="0">
                <a:solidFill>
                  <a:srgbClr val="000000"/>
                </a:solidFill>
              </a:rPr>
              <a:t>340B hospitals provide inadequate charity care</a:t>
            </a:r>
            <a:endParaRPr lang="en-US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5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EE7A7065-D791-BE26-4738-82E755067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141" y="1346239"/>
            <a:ext cx="3660572" cy="26797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-up of a report&#10;&#10;AI-generated content may be incorrect.">
            <a:extLst>
              <a:ext uri="{FF2B5EF4-FFF2-40B4-BE49-F238E27FC236}">
                <a16:creationId xmlns:a16="http://schemas.microsoft.com/office/drawing/2014/main" id="{93609878-373F-3666-1459-37F46537C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734" y="1471245"/>
            <a:ext cx="3029126" cy="33270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document&#10;&#10;AI-generated content may be incorrect.">
            <a:extLst>
              <a:ext uri="{FF2B5EF4-FFF2-40B4-BE49-F238E27FC236}">
                <a16:creationId xmlns:a16="http://schemas.microsoft.com/office/drawing/2014/main" id="{E5AB7977-BAD5-A245-DF74-297D3AE06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32" y="2959947"/>
            <a:ext cx="2832863" cy="313666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61523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FAB02-DA78-DD6E-8FB1-E21A39AC8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2773-74CC-B7B0-A485-D7F88C5AB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Hospital Consolidation: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973A37-4504-F6BA-8AB5-51CB18BEEB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87980-F6F9-9EBE-80AF-69F202F75A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1252204" cy="51447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119</a:t>
            </a:r>
            <a:r>
              <a:rPr lang="en-US" baseline="300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 Site-Neutral Payment Policies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 Site-Neutral Payment Policies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Strengthen 340B Participation Requirements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 Transparency and Reporting in 340B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Reimburse 340B Hospitals Based on Surveyed Acquisition Cost Prices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Restrict Aggressive Debt Collection Practices by 340B Hospitals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120</a:t>
            </a:r>
            <a:r>
              <a:rPr lang="en-US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 and Beyond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Curb Unrestrained 340B Growth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Restrict Anticompetitive or Punitive Hospital Actions Against Independent Providers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Rural Providers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Expand Site-Neutral Payment Policies </a:t>
            </a:r>
          </a:p>
          <a:p>
            <a:pPr lvl="1"/>
            <a:endParaRPr lang="en-US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5667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EEB2E-47E0-D030-5312-AA11B235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Insurer/PBM Consolidation and Market Dominance: Diagnosis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F7AF4-9914-95C5-16C2-F5562C0308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EE285F-B743-2471-47D3-949C6B483F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Trend</a:t>
            </a:r>
          </a:p>
          <a:p>
            <a:pPr lvl="1"/>
            <a:r>
              <a:rPr lang="en-US" dirty="0"/>
              <a:t>Top PBMs control 80% of the prescription drug market</a:t>
            </a:r>
          </a:p>
          <a:p>
            <a:pPr lvl="1"/>
            <a:r>
              <a:rPr lang="en-US" dirty="0"/>
              <a:t>Drugs top PBMs ”promote” are ones most profitable to them</a:t>
            </a:r>
          </a:p>
          <a:p>
            <a:pPr lvl="1"/>
            <a:r>
              <a:rPr lang="en-US" dirty="0"/>
              <a:t>Fueling an arms race between mega health systems and insurers/PBMs</a:t>
            </a:r>
          </a:p>
          <a:p>
            <a:pPr lvl="1"/>
            <a:r>
              <a:rPr lang="en-US" dirty="0"/>
              <a:t>Corporate practice of medicine increasing</a:t>
            </a:r>
          </a:p>
          <a:p>
            <a:r>
              <a:rPr lang="en-US" dirty="0"/>
              <a:t>Patient Impact</a:t>
            </a:r>
          </a:p>
          <a:p>
            <a:pPr lvl="1"/>
            <a:r>
              <a:rPr lang="en-US" dirty="0"/>
              <a:t>Profits prioritized over clinical decisions and patient wellbeing</a:t>
            </a:r>
          </a:p>
          <a:p>
            <a:pPr lvl="1"/>
            <a:r>
              <a:rPr lang="en-US" dirty="0"/>
              <a:t>Patients paying more out-of-pocket</a:t>
            </a:r>
          </a:p>
          <a:p>
            <a:pPr lvl="1"/>
            <a:r>
              <a:rPr lang="en-US" dirty="0"/>
              <a:t>Utilization management like “fail first” step therapy are increasingly leading to more delays and denials</a:t>
            </a:r>
          </a:p>
          <a:p>
            <a:pPr lvl="1"/>
            <a:r>
              <a:rPr lang="en-US" dirty="0"/>
              <a:t>Pharmacy access problems, especially in rural areas, as pharmacy deserts broaden</a:t>
            </a:r>
          </a:p>
        </p:txBody>
      </p:sp>
    </p:spTree>
    <p:extLst>
      <p:ext uri="{BB962C8B-B14F-4D97-AF65-F5344CB8AC3E}">
        <p14:creationId xmlns:p14="http://schemas.microsoft.com/office/powerpoint/2010/main" val="1053991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9CDFB-74E1-8D9F-C5A6-1EFA0FA82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9C067-191B-8167-A142-882C3989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Insurer/PBM Consolidation and Market Dominance: Facts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0FFC1-F03C-0525-055C-E3D97034C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BB450-D877-FE72-0C92-5D22971142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0820436" cy="51447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Formulary Exclusions Are Increasingly Common in Oncology </a:t>
            </a:r>
          </a:p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Burden of Prior Authorization Impacts People with Cancer, Caregivers, Doctors, and Staff, and Can Lead to Delayed or Denied Treatment </a:t>
            </a:r>
          </a:p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Reimbursement and Exclusions from Insurance Networks Threatens Independent Pharmacies and Fuels Consolidation 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183554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143E4-A93A-AD95-1A37-3678B7034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32F2375-98FE-96E4-60D9-35861854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D.C. Climate and 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CE08A-94EA-D6D2-30FD-318555D3AD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45BDBB9-B074-CE67-02CE-27E678C80D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8730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Worse than what you hear on the news or read</a:t>
            </a:r>
            <a:endParaRPr lang="en-US" i="1" dirty="0"/>
          </a:p>
          <a:p>
            <a:pPr lvl="1">
              <a:lnSpc>
                <a:spcPct val="110000"/>
              </a:lnSpc>
            </a:pPr>
            <a:r>
              <a:rPr lang="en-US" dirty="0"/>
              <a:t>Not only are Rs and Ds at each other’s throats, but Ds are warring with Ds 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Intense anger at Minority Leader Schumer (he’s wounded)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Lots of animosity over CR to keep the government running till fiscal year-end (end of September)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Passed the House on party line vote with no D input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At it again in September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President Trump has </a:t>
            </a:r>
            <a:r>
              <a:rPr lang="en-US" u="sng" dirty="0"/>
              <a:t>complete</a:t>
            </a:r>
            <a:r>
              <a:rPr lang="en-US" dirty="0"/>
              <a:t> (and I mean </a:t>
            </a:r>
            <a:r>
              <a:rPr lang="en-US" b="1" dirty="0"/>
              <a:t>complete</a:t>
            </a:r>
            <a:r>
              <a:rPr lang="en-US" dirty="0"/>
              <a:t>) control of the R-majority Congress</a:t>
            </a:r>
          </a:p>
          <a:p>
            <a:pPr>
              <a:lnSpc>
                <a:spcPct val="110000"/>
              </a:lnSpc>
            </a:pPr>
            <a:r>
              <a:rPr lang="en-US" b="1" i="1" dirty="0"/>
              <a:t>Trump has taken the election as a HUGE mandate to radically change (and downsize) the federal government</a:t>
            </a:r>
          </a:p>
          <a:p>
            <a:pPr>
              <a:lnSpc>
                <a:spcPct val="110000"/>
              </a:lnSpc>
            </a:pPr>
            <a:r>
              <a:rPr lang="en-US" dirty="0"/>
              <a:t>Congress has virtually done nothing other than keep the government open</a:t>
            </a:r>
          </a:p>
          <a:p>
            <a:pPr>
              <a:lnSpc>
                <a:spcPct val="110000"/>
              </a:lnSpc>
            </a:pPr>
            <a:r>
              <a:rPr lang="en-US" dirty="0"/>
              <a:t>Trump has signed close to 100 executive orders already (and more are coming)</a:t>
            </a:r>
          </a:p>
          <a:p>
            <a:pPr>
              <a:lnSpc>
                <a:spcPct val="110000"/>
              </a:lnSpc>
            </a:pPr>
            <a:r>
              <a:rPr lang="en-US" dirty="0"/>
              <a:t>Next up is “reconciliation” bill on immigration, taxes, and possibly health care (doc fix)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BFD7DE-486A-3542-4D4B-434E4BB852A4}"/>
              </a:ext>
            </a:extLst>
          </p:cNvPr>
          <p:cNvSpPr txBox="1"/>
          <p:nvPr/>
        </p:nvSpPr>
        <p:spPr>
          <a:xfrm>
            <a:off x="4496866" y="-650171"/>
            <a:ext cx="32633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Title, Text Layout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A49727-5BFD-ABEF-9247-3D67DC8DF3F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976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CCEBC-7508-A767-DFBA-4C9A1289B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6F076-3A69-773C-1502-D4D07092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Insurer/PBM Consolidation and Market Dominance: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3F25E2-9B2E-3B66-0443-9BB93D5E6A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2CF39-3EBE-E7A7-E301-F72E05B3A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0820436" cy="51447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119</a:t>
            </a:r>
            <a:r>
              <a:rPr lang="en-US" baseline="300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 PBM Transparency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Prohibit Insurers/PBMs from Owning Pharmacies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Mandate PBM Rebate Reform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Prohibit Insurers/PBMs From Owning Physician Practices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 Prior Authorization Challenges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Mandate Formulary Transparency and Accountability•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Patient-Oriented Solutions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Curb Insurance/PBM Consolidation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 Medicare Guardrails 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120</a:t>
            </a:r>
            <a:r>
              <a:rPr lang="en-US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 and Beyond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Federal Policies That Make Physicians, not Administrators, the Decision Makers•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Amend ERISA to Require PBM’s to Follow ERISA Fiduciary Duties </a:t>
            </a: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latin typeface="Helvetica" pitchFamily="2" charset="0"/>
            </a:endParaRPr>
          </a:p>
          <a:p>
            <a:pPr lvl="1"/>
            <a:endParaRPr lang="en-US" dirty="0">
              <a:solidFill>
                <a:srgbClr val="211D1E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2635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CA71B-8831-E5A0-83E3-243DFDD23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1EEBB-3D1E-45FA-7E9A-5E2AF1DD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Physician Reimbursement and Workforce Shortages: Diagnosis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6B4004-13DE-058E-50C6-4E00696528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509E1-E62C-3C4D-6475-D90363B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Trend</a:t>
            </a:r>
          </a:p>
          <a:p>
            <a:pPr lvl="1"/>
            <a:r>
              <a:rPr lang="en-US" dirty="0"/>
              <a:t>Inflation, reimbursement payment cuts, and increasing bureaucratic barriers are accelerating physician burnout</a:t>
            </a:r>
          </a:p>
          <a:p>
            <a:pPr lvl="1"/>
            <a:r>
              <a:rPr lang="en-US" dirty="0"/>
              <a:t>Physicians being driven out of independent practices</a:t>
            </a:r>
          </a:p>
          <a:p>
            <a:pPr lvl="1"/>
            <a:r>
              <a:rPr lang="en-US" dirty="0"/>
              <a:t>With Medicare reimbursement cuts on top of the sequester payments lag inflation by 28% over the last decade</a:t>
            </a:r>
          </a:p>
          <a:p>
            <a:pPr lvl="1"/>
            <a:r>
              <a:rPr lang="en-US" dirty="0"/>
              <a:t>Unsustainable environment for independent physicians</a:t>
            </a:r>
          </a:p>
          <a:p>
            <a:r>
              <a:rPr lang="en-US" dirty="0"/>
              <a:t>Patient Impact</a:t>
            </a:r>
          </a:p>
          <a:p>
            <a:pPr lvl="1"/>
            <a:r>
              <a:rPr lang="en-US" dirty="0"/>
              <a:t>Patients forced into hospitals and large health systems facing much higher costs</a:t>
            </a:r>
          </a:p>
          <a:p>
            <a:pPr lvl="1"/>
            <a:r>
              <a:rPr lang="en-US" dirty="0"/>
              <a:t>Fewer physicians leading to longer wait times and delays in treatment</a:t>
            </a:r>
          </a:p>
          <a:p>
            <a:pPr lvl="1"/>
            <a:r>
              <a:rPr lang="en-US" dirty="0"/>
              <a:t>Rural areas disproportionately impacted with travel burdens</a:t>
            </a:r>
          </a:p>
          <a:p>
            <a:pPr lvl="1"/>
            <a:r>
              <a:rPr lang="en-US" dirty="0"/>
              <a:t>Medical deserts popping up</a:t>
            </a:r>
          </a:p>
        </p:txBody>
      </p:sp>
    </p:spTree>
    <p:extLst>
      <p:ext uri="{BB962C8B-B14F-4D97-AF65-F5344CB8AC3E}">
        <p14:creationId xmlns:p14="http://schemas.microsoft.com/office/powerpoint/2010/main" val="1127217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D43B4-F813-DECF-10F0-1D6FE0CE8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A848-CC11-9AB2-54A6-372F122B5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Physician Reimbursement and Workforce Shortages: Facts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4068C-235F-B139-D61C-EFA3653FA5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766126-4217-938D-B25D-ABFE0B2EA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0820436" cy="51447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Physician Reimbursement Has Not Kept Pace With Inflation </a:t>
            </a:r>
          </a:p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Chemotherapy Reimbursement Diverges Over Time Based on Setting of Care </a:t>
            </a:r>
          </a:p>
          <a:p>
            <a:endParaRPr lang="en-US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138143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B99FB-FCA2-928E-71AA-66D1DA9F8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B9BC-3E9E-E75F-44AD-CF008FC3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Physician Reimbursement and Workforce Shortages: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B82575-6CED-5265-04ED-490AAC72B8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35A42-3AE5-E3F9-D940-DE4D0B9C86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0820436" cy="51447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119</a:t>
            </a:r>
            <a:r>
              <a:rPr lang="en-US" baseline="300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 Physician Reimbursement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 Workforce Shortages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Rural Reimbursement Rates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120</a:t>
            </a:r>
            <a:r>
              <a:rPr lang="en-US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 and Beyond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 Workforce Shortages </a:t>
            </a: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latin typeface="Helvetica" pitchFamily="2" charset="0"/>
            </a:endParaRPr>
          </a:p>
          <a:p>
            <a:pPr lvl="1"/>
            <a:endParaRPr lang="en-US" dirty="0">
              <a:solidFill>
                <a:srgbClr val="211D1E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16172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034EC-FC68-D112-93EC-F960D5503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2759-772C-9C61-2EA6-144F47FEE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Ensuring Access to Oncology Therapies: Diagnosis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F57773-10A0-94B9-404E-384C4FC150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9528B-522B-F85E-1AC5-97EC25FADF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950047"/>
          </a:xfrm>
        </p:spPr>
        <p:txBody>
          <a:bodyPr/>
          <a:lstStyle/>
          <a:p>
            <a:r>
              <a:rPr lang="en-US" dirty="0"/>
              <a:t>Trend</a:t>
            </a:r>
          </a:p>
          <a:p>
            <a:pPr lvl="1"/>
            <a:r>
              <a:rPr lang="en-US" dirty="0"/>
              <a:t>Oncology drug market under immense pressures</a:t>
            </a:r>
          </a:p>
          <a:p>
            <a:pPr lvl="2"/>
            <a:r>
              <a:rPr lang="en-US" dirty="0"/>
              <a:t>Rising drug costs</a:t>
            </a:r>
          </a:p>
          <a:p>
            <a:pPr lvl="2"/>
            <a:r>
              <a:rPr lang="en-US" dirty="0"/>
              <a:t>Chronic shortages of generic sterile injectables</a:t>
            </a:r>
          </a:p>
          <a:p>
            <a:pPr lvl="2"/>
            <a:r>
              <a:rPr lang="en-US" dirty="0"/>
              <a:t>Increasing influence of insurers/PBMS</a:t>
            </a:r>
          </a:p>
          <a:p>
            <a:pPr lvl="1"/>
            <a:r>
              <a:rPr lang="en-US" dirty="0"/>
              <a:t>Market distortions, such as 340B and growing mandatory rebates/discounts, contribute to:</a:t>
            </a:r>
          </a:p>
          <a:p>
            <a:pPr lvl="2"/>
            <a:r>
              <a:rPr lang="en-US" dirty="0"/>
              <a:t>Higher launch prices</a:t>
            </a:r>
          </a:p>
          <a:p>
            <a:pPr lvl="2"/>
            <a:r>
              <a:rPr lang="en-US" dirty="0"/>
              <a:t>Increased drug shortages</a:t>
            </a:r>
          </a:p>
          <a:p>
            <a:pPr lvl="2"/>
            <a:r>
              <a:rPr lang="en-US" dirty="0"/>
              <a:t>Threaten biosimilar market  </a:t>
            </a:r>
          </a:p>
          <a:p>
            <a:pPr lvl="1"/>
            <a:r>
              <a:rPr lang="en-US" dirty="0"/>
              <a:t>Reimbursement is simply unrealistic and pressures the entire system</a:t>
            </a:r>
          </a:p>
          <a:p>
            <a:pPr lvl="1"/>
            <a:r>
              <a:rPr lang="en-US" dirty="0"/>
              <a:t>IRA exacerbates the challenges by putting providers in the middle of industry and government price negotiations</a:t>
            </a:r>
          </a:p>
          <a:p>
            <a:pPr lvl="1"/>
            <a:r>
              <a:rPr lang="en-US" dirty="0"/>
              <a:t>IRA threatens availability of new pediatric cancer drugs</a:t>
            </a:r>
          </a:p>
        </p:txBody>
      </p:sp>
    </p:spTree>
    <p:extLst>
      <p:ext uri="{BB962C8B-B14F-4D97-AF65-F5344CB8AC3E}">
        <p14:creationId xmlns:p14="http://schemas.microsoft.com/office/powerpoint/2010/main" val="416979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88699-BC15-E906-DDE1-044FAD4FD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B1FF-4473-1714-EC86-6265E046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8600"/>
            <a:ext cx="10660948" cy="862069"/>
          </a:xfrm>
        </p:spPr>
        <p:txBody>
          <a:bodyPr/>
          <a:lstStyle/>
          <a:p>
            <a:r>
              <a:rPr lang="en-US" dirty="0"/>
              <a:t>Ensuring Access to Oncology Therapies: Diagnosis </a:t>
            </a:r>
            <a:r>
              <a:rPr lang="en-US" sz="1800" i="1" dirty="0"/>
              <a:t>(continued)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3D769-B5FA-F9F5-3548-120C1CCE6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1C009-C9DA-53D6-135D-FB01539F87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950047"/>
          </a:xfrm>
        </p:spPr>
        <p:txBody>
          <a:bodyPr/>
          <a:lstStyle/>
          <a:p>
            <a:r>
              <a:rPr lang="en-US" dirty="0"/>
              <a:t>Patient Impact</a:t>
            </a:r>
          </a:p>
          <a:p>
            <a:pPr lvl="1"/>
            <a:r>
              <a:rPr lang="en-US" dirty="0"/>
              <a:t>Delayed treatments and higher out-of-pocket costs</a:t>
            </a:r>
          </a:p>
          <a:p>
            <a:pPr lvl="1"/>
            <a:r>
              <a:rPr lang="en-US" dirty="0"/>
              <a:t>Shortages of potentially life-saving generics</a:t>
            </a:r>
          </a:p>
          <a:p>
            <a:pPr lvl="2"/>
            <a:r>
              <a:rPr lang="en-US" dirty="0"/>
              <a:t>Higher cost alternatives</a:t>
            </a:r>
          </a:p>
          <a:p>
            <a:pPr lvl="1"/>
            <a:r>
              <a:rPr lang="en-US" dirty="0"/>
              <a:t>Access issues as pressures mount on independent practices due to the IRA</a:t>
            </a:r>
          </a:p>
          <a:p>
            <a:pPr lvl="2"/>
            <a:r>
              <a:rPr lang="en-US" dirty="0"/>
              <a:t>May have problems accessing drugs that have been “negotiated” by the government </a:t>
            </a:r>
          </a:p>
        </p:txBody>
      </p:sp>
    </p:spTree>
    <p:extLst>
      <p:ext uri="{BB962C8B-B14F-4D97-AF65-F5344CB8AC3E}">
        <p14:creationId xmlns:p14="http://schemas.microsoft.com/office/powerpoint/2010/main" val="3687728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9DE6-3110-A75D-BF41-21BDC5F59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03C38-0D5B-B90E-4E51-CE9E7B1CD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Ensuring Access to Oncology Therapies: Facts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3621B-507C-2325-1C87-A477D3FB13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58581-CB75-C84E-9EF0-AB1855233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0820436" cy="51447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IRA Medicare Drug Negotiation Will Slash Oncology Reimbursement </a:t>
            </a:r>
          </a:p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IRA Implications on Treatments for Pediatric and Rare Cancers</a:t>
            </a:r>
            <a:endParaRPr lang="en-US" dirty="0">
              <a:solidFill>
                <a:srgbClr val="211D1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 the IRA, small-molecule drugs are subject to government price negotiations nine years after their Food and Drug Administration (FDA) approval date. In contrast, biologics have a 13-year window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IRA exempts certain orphan drugs used to treat only one rare disease or condition for which the only approved indication (or indications) is for such disease or condition</a:t>
            </a:r>
          </a:p>
          <a:p>
            <a:endParaRPr lang="en-US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2221383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45C87-EC3E-573D-F9DF-482E4DC14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FABC-E614-74A6-9FE7-A6E11B83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Ensuring Access to Oncology Therapies: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2B43EB-F644-AA58-060D-6B19628C58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07732E-B65B-8254-5B2A-AD6BBDDBA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0820436" cy="51447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119</a:t>
            </a:r>
            <a:r>
              <a:rPr lang="en-US" baseline="300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 GSI Drug Shortages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Stabilize the Biosimilar Market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 IRA’s Unintended Consequences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120</a:t>
            </a:r>
            <a:r>
              <a:rPr lang="en-US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 and Beyond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Incentivize Domestic Drug Supply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 GSI Drug Shortages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 Payment Parity for Radiopharmaceuticals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Clinical Trial Diversity</a:t>
            </a: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latin typeface="Helvetica" pitchFamily="2" charset="0"/>
            </a:endParaRPr>
          </a:p>
          <a:p>
            <a:pPr lvl="1"/>
            <a:endParaRPr lang="en-US" dirty="0">
              <a:solidFill>
                <a:srgbClr val="211D1E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87422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83B0A-E508-669A-413F-2F513A1D3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6A78-AEB7-044B-F317-E4EB61C1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Modernizing Structural CMS Medicare Policies: Diagnosis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973A2-A03D-86B8-A627-15370C3A28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A249D-1F8A-847B-E07A-0B7967153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950047"/>
          </a:xfrm>
        </p:spPr>
        <p:txBody>
          <a:bodyPr/>
          <a:lstStyle/>
          <a:p>
            <a:r>
              <a:rPr lang="en-US" dirty="0"/>
              <a:t>Trend</a:t>
            </a:r>
          </a:p>
          <a:p>
            <a:pPr lvl="1"/>
            <a:r>
              <a:rPr lang="en-US" dirty="0"/>
              <a:t>Medicare’s structure woefully outdated</a:t>
            </a:r>
          </a:p>
          <a:p>
            <a:pPr lvl="2"/>
            <a:r>
              <a:rPr lang="en-US" dirty="0"/>
              <a:t>Has not adapted to the evolving health care landscape</a:t>
            </a:r>
          </a:p>
          <a:p>
            <a:pPr lvl="2"/>
            <a:r>
              <a:rPr lang="en-US" dirty="0"/>
              <a:t>Lagging behind shifts in care delivery</a:t>
            </a:r>
          </a:p>
          <a:p>
            <a:pPr lvl="2"/>
            <a:r>
              <a:rPr lang="en-US" dirty="0"/>
              <a:t>Fueling hospital consolidation</a:t>
            </a:r>
          </a:p>
          <a:p>
            <a:pPr lvl="1"/>
            <a:r>
              <a:rPr lang="en-US" dirty="0"/>
              <a:t>Medicare costs have increased both for Medicare and its beneficiaries</a:t>
            </a:r>
          </a:p>
          <a:p>
            <a:pPr lvl="1"/>
            <a:r>
              <a:rPr lang="en-US" dirty="0"/>
              <a:t>The siloed nature of Medicare hinders holistic global payment initiatives</a:t>
            </a:r>
          </a:p>
          <a:p>
            <a:pPr lvl="1"/>
            <a:r>
              <a:rPr lang="en-US" dirty="0"/>
              <a:t>The Innovation Center (CMMI) needs significant restructuring </a:t>
            </a:r>
          </a:p>
          <a:p>
            <a:pPr lvl="1"/>
            <a:r>
              <a:rPr lang="en-US" dirty="0"/>
              <a:t>CMS refuses to “police” Medicare Part D</a:t>
            </a:r>
          </a:p>
          <a:p>
            <a:pPr lvl="2"/>
            <a:r>
              <a:rPr lang="en-US" dirty="0"/>
              <a:t>PBMs can do whatever they want!</a:t>
            </a:r>
          </a:p>
        </p:txBody>
      </p:sp>
    </p:spTree>
    <p:extLst>
      <p:ext uri="{BB962C8B-B14F-4D97-AF65-F5344CB8AC3E}">
        <p14:creationId xmlns:p14="http://schemas.microsoft.com/office/powerpoint/2010/main" val="1677926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09E2-7F3E-8A56-4BDC-1084E0590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661FF-36B4-0DB9-F526-E6D7335C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Modernizing Structural CMS Medicare Policies: Diagnosis </a:t>
            </a:r>
            <a:r>
              <a:rPr lang="en-US" sz="1800" i="1" dirty="0"/>
              <a:t>(continued)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A9F329-7D21-E0C6-AAE2-EADBE89482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6B3E69-4719-8061-6AC4-191C84DE7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950047"/>
          </a:xfrm>
        </p:spPr>
        <p:txBody>
          <a:bodyPr/>
          <a:lstStyle/>
          <a:p>
            <a:r>
              <a:rPr lang="en-US" dirty="0"/>
              <a:t>Patient Impact</a:t>
            </a:r>
          </a:p>
          <a:p>
            <a:pPr lvl="1"/>
            <a:r>
              <a:rPr lang="en-US" dirty="0"/>
              <a:t>Reduced access to medical care and increased costs</a:t>
            </a:r>
          </a:p>
          <a:p>
            <a:pPr lvl="1"/>
            <a:r>
              <a:rPr lang="en-US" dirty="0"/>
              <a:t>Patients forced into more expensive hospitals</a:t>
            </a:r>
          </a:p>
          <a:p>
            <a:pPr lvl="2"/>
            <a:r>
              <a:rPr lang="en-US" dirty="0"/>
              <a:t>Increased costs </a:t>
            </a:r>
          </a:p>
          <a:p>
            <a:pPr lvl="2"/>
            <a:r>
              <a:rPr lang="en-US" dirty="0"/>
              <a:t>Affects the quality and timeliness of care</a:t>
            </a:r>
          </a:p>
          <a:p>
            <a:pPr lvl="3"/>
            <a:r>
              <a:rPr lang="en-US" dirty="0"/>
              <a:t>Poorer outcomes</a:t>
            </a:r>
          </a:p>
          <a:p>
            <a:pPr lvl="3"/>
            <a:r>
              <a:rPr lang="en-US" dirty="0"/>
              <a:t>Exacerbates health disparities</a:t>
            </a:r>
          </a:p>
          <a:p>
            <a:pPr lvl="1"/>
            <a:r>
              <a:rPr lang="en-US" dirty="0"/>
              <a:t>Of particular note, CMS blocking patients from having their drugs delivered puts a real strain and threatens outcomes for </a:t>
            </a:r>
            <a:r>
              <a:rPr lang="en-US"/>
              <a:t>patients too </a:t>
            </a:r>
            <a:r>
              <a:rPr lang="en-US" dirty="0"/>
              <a:t>sick to travel or without reliable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71790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51-92A3-5CDA-20A0-487977B2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Top Issues Facing Oncology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308AD-3198-256C-4D83-8F45EE2BD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35536-A34E-231F-C376-F6BA588BD3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Restricting oncology practices from delivering drugs to patients</a:t>
            </a:r>
          </a:p>
          <a:p>
            <a:r>
              <a:rPr lang="en-US" dirty="0"/>
              <a:t>Medicare physician pay cuts</a:t>
            </a:r>
          </a:p>
          <a:p>
            <a:r>
              <a:rPr lang="en-US" dirty="0"/>
              <a:t>PBM/insurer issues too long to list, but here are some of the most pronounced:</a:t>
            </a:r>
          </a:p>
          <a:p>
            <a:pPr lvl="1"/>
            <a:r>
              <a:rPr lang="en-US" dirty="0"/>
              <a:t>Spike in prior authorizations, especially in Medicare Advantage plans</a:t>
            </a:r>
          </a:p>
          <a:p>
            <a:pPr lvl="1"/>
            <a:r>
              <a:rPr lang="en-US" dirty="0"/>
              <a:t>Low-ball Part D reimbursements</a:t>
            </a:r>
          </a:p>
          <a:p>
            <a:pPr lvl="1"/>
            <a:r>
              <a:rPr lang="en-US" dirty="0"/>
              <a:t>Restricting biosimilar use</a:t>
            </a:r>
          </a:p>
          <a:p>
            <a:pPr lvl="1"/>
            <a:r>
              <a:rPr lang="en-US" dirty="0"/>
              <a:t>Mandatory mail order and white bagging</a:t>
            </a:r>
          </a:p>
          <a:p>
            <a:r>
              <a:rPr lang="en-US" dirty="0"/>
              <a:t>Increasing cost of hospital care</a:t>
            </a:r>
          </a:p>
          <a:p>
            <a:pPr lvl="1"/>
            <a:r>
              <a:rPr lang="en-US" dirty="0"/>
              <a:t>Push for site-neutral payments</a:t>
            </a:r>
          </a:p>
          <a:p>
            <a:pPr lvl="1"/>
            <a:r>
              <a:rPr lang="en-US" dirty="0"/>
              <a:t>Address 340B abuses</a:t>
            </a:r>
          </a:p>
          <a:p>
            <a:r>
              <a:rPr lang="en-US" dirty="0"/>
              <a:t>IRA and Medicare negotiating drug prices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186FD-0961-15C4-E4C3-AE6DBF7FE09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197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5B5EA-CAED-A13A-5849-568B206E4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18E3-45A3-985E-F9EE-22678AE17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Modernizing Structural CMS Medicare Policies: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3AF482-D782-05F8-57BC-82B818824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5A110B-A2CB-5825-9FF4-63F5FB5340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52594"/>
            <a:ext cx="10820436" cy="51447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119</a:t>
            </a:r>
            <a:r>
              <a:rPr lang="en-US" baseline="30000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solidFill>
                  <a:srgbClr val="211D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Protect Physician Practices’ Ability to Deliver Oral Drugs to Patients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 CMS Oversight of Medicare Part D 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 Physician Payment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 Unintended Consequences of the IRA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Critically Evaluate CMMI 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120</a:t>
            </a:r>
            <a:r>
              <a:rPr lang="en-US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Congress and Beyond</a:t>
            </a:r>
          </a:p>
          <a:p>
            <a:pPr lvl="1"/>
            <a:r>
              <a:rPr lang="en-U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Completely Restructure Medicare </a:t>
            </a:r>
            <a:endParaRPr lang="en-US" sz="2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effectLst/>
              <a:latin typeface="Helvetica" pitchFamily="2" charset="0"/>
            </a:endParaRPr>
          </a:p>
          <a:p>
            <a:pPr lvl="1"/>
            <a:endParaRPr lang="en-US" sz="2800" dirty="0">
              <a:solidFill>
                <a:srgbClr val="211D1E"/>
              </a:solidFill>
              <a:latin typeface="Helvetica" pitchFamily="2" charset="0"/>
            </a:endParaRPr>
          </a:p>
          <a:p>
            <a:pPr lvl="1"/>
            <a:endParaRPr lang="en-US" dirty="0">
              <a:solidFill>
                <a:srgbClr val="211D1E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86827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28A26-3E6A-EA3A-6902-57F0649D2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B28CB-2FE7-D1E4-FCF4-15464A47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Time to Act is Now!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BF1934-AAF2-CC7D-A499-D921EA99B0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0BE-5D6D-134F-8FB3-CF3A79761A0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B6400-FFEC-B9AB-F8B8-B653434A3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1252204" cy="5234871"/>
          </a:xfrm>
        </p:spPr>
        <p:txBody>
          <a:bodyPr/>
          <a:lstStyle/>
          <a:p>
            <a:r>
              <a:rPr lang="en-US" dirty="0"/>
              <a:t>The nation’s health care system is at an extreme tipping point</a:t>
            </a:r>
          </a:p>
          <a:p>
            <a:r>
              <a:rPr lang="en-US" dirty="0"/>
              <a:t>Delays in reform will further entrench systemic inefficiencies and inequities</a:t>
            </a:r>
          </a:p>
          <a:p>
            <a:r>
              <a:rPr lang="en-US" dirty="0"/>
              <a:t>The </a:t>
            </a:r>
            <a:r>
              <a:rPr lang="en-US" i="1" dirty="0"/>
              <a:t>COA Prescription for Health Care Reform </a:t>
            </a:r>
            <a:r>
              <a:rPr lang="en-US" dirty="0"/>
              <a:t>provides a roadmap to protect patients, support independent practices, and restore competition, leading to enhanced outcomes and lower costs</a:t>
            </a:r>
          </a:p>
          <a:p>
            <a:pPr marL="0" indent="0" algn="ctr">
              <a:buNone/>
            </a:pPr>
            <a:r>
              <a:rPr lang="en-US" sz="2800" b="1" dirty="0"/>
              <a:t>Message to Congress: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rgbClr val="FF0000"/>
                </a:solidFill>
              </a:rPr>
              <a:t>It is time to enact bold, meaningful health care reforms 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rgbClr val="FF0000"/>
                </a:solidFill>
              </a:rPr>
              <a:t>to stabilize the system and prioritize patient-centered care 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rgbClr val="FF0000"/>
                </a:solidFill>
              </a:rPr>
              <a:t>delivered by the highest quality, </a:t>
            </a:r>
          </a:p>
          <a:p>
            <a:pPr marL="0" indent="0" algn="ctr">
              <a:buNone/>
            </a:pPr>
            <a:r>
              <a:rPr lang="en-US" sz="2800" i="1" dirty="0">
                <a:solidFill>
                  <a:srgbClr val="FF0000"/>
                </a:solidFill>
              </a:rPr>
              <a:t>most affordable providers close to home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725068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3B7EF-3173-E349-EA44-C0287E8FA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954A0-D5BD-1CF7-53E6-E1C21D37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755AD-1728-2753-D93B-9E12CA7AB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42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B0911A-B449-8ED3-B212-E02DD33F5E93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431CBFC-BFD1-5863-F480-2D1B3082C119}"/>
              </a:ext>
            </a:extLst>
          </p:cNvPr>
          <p:cNvSpPr txBox="1">
            <a:spLocks/>
          </p:cNvSpPr>
          <p:nvPr/>
        </p:nvSpPr>
        <p:spPr>
          <a:xfrm>
            <a:off x="7227441" y="2768211"/>
            <a:ext cx="4528001" cy="234947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20000"/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50292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00000"/>
              <a:buFont typeface="Lucida Grande"/>
              <a:buChar char="–"/>
              <a:tabLst/>
              <a:defRPr sz="18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6858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Wingdings" pitchFamily="2" charset="2"/>
              <a:buChar char="§"/>
              <a:tabLst/>
              <a:defRPr sz="16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941832" marR="0" indent="-21031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Pct val="140000"/>
              <a:buFont typeface="System Font Regular"/>
              <a:buChar char="-"/>
              <a:tabLst/>
              <a:defRPr sz="14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4pPr>
            <a:lvl5pPr marL="1143000" marR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171E76"/>
              </a:buClr>
              <a:buSzTx/>
              <a:buFont typeface="Arial"/>
              <a:buChar char="»"/>
              <a:tabLst/>
              <a:defRPr sz="1200" kern="1200">
                <a:solidFill>
                  <a:schemeClr val="accent6">
                    <a:lumMod val="10000"/>
                  </a:schemeClr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Ted Okon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2"/>
              </a:rPr>
              <a:t>tokon@COAcancer.org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Web: </a:t>
            </a:r>
            <a:r>
              <a:rPr lang="en-US" dirty="0">
                <a:hlinkClick r:id="rId3"/>
              </a:rPr>
              <a:t>www.CommunityOncology.org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Twitter: @TedOkonCOA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4A924E3E-CE41-BF32-75ED-BA0A5505D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12" y="1302334"/>
            <a:ext cx="2622261" cy="20732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shaking hands with other men&#10;&#10;Description automatically generated with low confidence">
            <a:extLst>
              <a:ext uri="{FF2B5EF4-FFF2-40B4-BE49-F238E27FC236}">
                <a16:creationId xmlns:a16="http://schemas.microsoft.com/office/drawing/2014/main" id="{E414308D-7D29-D67B-4B17-263ED3696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671" y="1521253"/>
            <a:ext cx="3949065" cy="2632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baby in a car seat&#10;&#10;AI-generated content may be incorrect.">
            <a:extLst>
              <a:ext uri="{FF2B5EF4-FFF2-40B4-BE49-F238E27FC236}">
                <a16:creationId xmlns:a16="http://schemas.microsoft.com/office/drawing/2014/main" id="{D38FBE33-0B1F-E792-43C9-61A0E3C77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386" y="3353214"/>
            <a:ext cx="1992625" cy="265683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baby sitting in a highchair with a book&#10;&#10;AI-generated content may be incorrect.">
            <a:extLst>
              <a:ext uri="{FF2B5EF4-FFF2-40B4-BE49-F238E27FC236}">
                <a16:creationId xmlns:a16="http://schemas.microsoft.com/office/drawing/2014/main" id="{D02118B7-9A0D-FFDF-5994-5DE975889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885" y="3375614"/>
            <a:ext cx="2068773" cy="27583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234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6D095-F876-E960-00E4-D6D39745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185D-AD89-FB62-EDD5-6F18A3F0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Next for Congress?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6C6CD-6DDD-8793-0620-7A9478304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D73520-FAB1-DAC6-EC4D-18E28F7E4A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10409272" cy="4702423"/>
          </a:xfrm>
        </p:spPr>
        <p:txBody>
          <a:bodyPr>
            <a:normAutofit/>
          </a:bodyPr>
          <a:lstStyle/>
          <a:p>
            <a:r>
              <a:rPr lang="en-US" dirty="0"/>
              <a:t>Extension of telehealth waivers were taken care of in CR to keep the government running</a:t>
            </a:r>
          </a:p>
          <a:p>
            <a:r>
              <a:rPr lang="en-US" dirty="0"/>
              <a:t>Still some debate if one or two reconciliation bills</a:t>
            </a:r>
          </a:p>
          <a:p>
            <a:pPr lvl="1"/>
            <a:r>
              <a:rPr lang="en-US" dirty="0"/>
              <a:t>Taxes, immigration, and health care (?)</a:t>
            </a:r>
          </a:p>
          <a:p>
            <a:pPr lvl="2"/>
            <a:r>
              <a:rPr lang="en-US" dirty="0"/>
              <a:t>Speaker Johnson promised Rep. Dr. Murphy that Medicare doc fix would be included in reconciliation</a:t>
            </a:r>
          </a:p>
          <a:p>
            <a:r>
              <a:rPr lang="en-US" dirty="0"/>
              <a:t>Congress did have a bipartisan CR bill in December that included doc fix and anti-PBM measures</a:t>
            </a:r>
          </a:p>
          <a:p>
            <a:pPr lvl="1"/>
            <a:r>
              <a:rPr lang="en-US" dirty="0"/>
              <a:t>President/Vice President Musk “</a:t>
            </a:r>
            <a:r>
              <a:rPr lang="en-US" dirty="0" err="1"/>
              <a:t>Musked</a:t>
            </a:r>
            <a:r>
              <a:rPr lang="en-US" dirty="0"/>
              <a:t>” that bill</a:t>
            </a:r>
          </a:p>
          <a:p>
            <a:r>
              <a:rPr lang="en-US" dirty="0"/>
              <a:t>Senate Ranking Member Wyden just tried to fast track (UC) PBM bill but was stopped by Senator Scott</a:t>
            </a:r>
          </a:p>
          <a:p>
            <a:pPr lvl="1"/>
            <a:r>
              <a:rPr lang="en-US" dirty="0"/>
              <a:t>Not clear what happens next</a:t>
            </a:r>
          </a:p>
          <a:p>
            <a:pPr lvl="1"/>
            <a:r>
              <a:rPr lang="en-US" dirty="0"/>
              <a:t>Reconciliation (?)</a:t>
            </a:r>
          </a:p>
          <a:p>
            <a:r>
              <a:rPr lang="en-US" dirty="0"/>
              <a:t>Health care issues contained in a fall package or CR (?)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5D3FD4-A7CD-DB79-9174-2DAD741971D8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95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AE751-92A3-5CDA-20A0-487977B2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”Themes” That Still Have Traction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308AD-3198-256C-4D83-8F45EE2BD4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35536-A34E-231F-C376-F6BA588BD3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9" y="1270000"/>
            <a:ext cx="2904980" cy="4356100"/>
          </a:xfrm>
        </p:spPr>
        <p:txBody>
          <a:bodyPr/>
          <a:lstStyle/>
          <a:p>
            <a:r>
              <a:rPr lang="en-US" dirty="0"/>
              <a:t>Consolidation</a:t>
            </a:r>
          </a:p>
          <a:p>
            <a:pPr lvl="1"/>
            <a:r>
              <a:rPr lang="en-US" dirty="0"/>
              <a:t>Insurers &amp; PBMs</a:t>
            </a:r>
          </a:p>
          <a:p>
            <a:pPr lvl="1"/>
            <a:r>
              <a:rPr lang="en-US" dirty="0"/>
              <a:t>Hospital Systems</a:t>
            </a:r>
          </a:p>
          <a:p>
            <a:pPr lvl="1"/>
            <a:r>
              <a:rPr lang="en-US" dirty="0"/>
              <a:t>Others </a:t>
            </a:r>
          </a:p>
          <a:p>
            <a:r>
              <a:rPr lang="en-US" dirty="0"/>
              <a:t>Transparency</a:t>
            </a:r>
          </a:p>
          <a:p>
            <a:pPr lvl="1"/>
            <a:r>
              <a:rPr lang="en-US" dirty="0"/>
              <a:t>Hospital pricing</a:t>
            </a:r>
          </a:p>
          <a:p>
            <a:pPr lvl="1"/>
            <a:r>
              <a:rPr lang="en-US" dirty="0"/>
              <a:t>PBM rebates</a:t>
            </a:r>
          </a:p>
          <a:p>
            <a:pPr lvl="1"/>
            <a:r>
              <a:rPr lang="en-US" dirty="0"/>
              <a:t>340B discounts</a:t>
            </a:r>
          </a:p>
          <a:p>
            <a:pPr lvl="1"/>
            <a:r>
              <a:rPr lang="en-US" dirty="0"/>
              <a:t>Insurance contracts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186FD-0961-15C4-E4C3-AE6DBF7FE097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3AE69A92-6AE4-F63F-B1C7-4CE07A525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037" y="1346662"/>
            <a:ext cx="4613674" cy="27291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white house with a dome&#10;&#10;Description automatically generated">
            <a:extLst>
              <a:ext uri="{FF2B5EF4-FFF2-40B4-BE49-F238E27FC236}">
                <a16:creationId xmlns:a16="http://schemas.microsoft.com/office/drawing/2014/main" id="{C9EE2746-C81F-1516-5726-21B984071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177" y="3626914"/>
            <a:ext cx="2765845" cy="24480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erson holding a blood transfusion and a blood pressure monitor&#10;&#10;Description automatically generated">
            <a:extLst>
              <a:ext uri="{FF2B5EF4-FFF2-40B4-BE49-F238E27FC236}">
                <a16:creationId xmlns:a16="http://schemas.microsoft.com/office/drawing/2014/main" id="{217C6725-178E-8E51-CCF4-527551359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835" y="1667251"/>
            <a:ext cx="4613674" cy="184142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4F2534AC-7AED-1407-648F-11BC40E47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194" y="2931169"/>
            <a:ext cx="4445315" cy="2930398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F38B3D-B4AC-9068-1AD1-37EA2B06A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042" y="5626100"/>
            <a:ext cx="7772400" cy="732644"/>
          </a:xfrm>
          <a:prstGeom prst="rect">
            <a:avLst/>
          </a:prstGeom>
          <a:ln>
            <a:solidFill>
              <a:srgbClr val="123C8D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53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Update: The Stark Issue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7EF29-3C12-4536-F9E5-A8182512C3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8" y="1269999"/>
            <a:ext cx="7924070" cy="4916613"/>
          </a:xfrm>
        </p:spPr>
        <p:txBody>
          <a:bodyPr>
            <a:normAutofit/>
          </a:bodyPr>
          <a:lstStyle/>
          <a:p>
            <a:r>
              <a:rPr lang="en-US" dirty="0"/>
              <a:t>CMS using the Stark law to stop practices from delivering drugs (or even caregivers from picking up drugs for patients)</a:t>
            </a:r>
          </a:p>
          <a:p>
            <a:r>
              <a:rPr lang="en-US" dirty="0"/>
              <a:t>COA working hard with Congress to get legislation advanced to stop CMS</a:t>
            </a:r>
          </a:p>
          <a:p>
            <a:pPr lvl="1"/>
            <a:r>
              <a:rPr lang="en-US" dirty="0"/>
              <a:t>H.R. 5526 passed by the full House in 118</a:t>
            </a:r>
            <a:r>
              <a:rPr lang="en-US" baseline="30000" dirty="0"/>
              <a:t>th</a:t>
            </a:r>
            <a:r>
              <a:rPr lang="en-US" dirty="0"/>
              <a:t> Congress</a:t>
            </a:r>
          </a:p>
          <a:p>
            <a:pPr lvl="1"/>
            <a:r>
              <a:rPr lang="en-US" dirty="0"/>
              <a:t>Working to get new version introduced in this (119</a:t>
            </a:r>
            <a:r>
              <a:rPr lang="en-US" baseline="30000" dirty="0"/>
              <a:t>th</a:t>
            </a:r>
            <a:r>
              <a:rPr lang="en-US" dirty="0"/>
              <a:t>) Congress and passed by the House</a:t>
            </a:r>
          </a:p>
          <a:p>
            <a:pPr lvl="1"/>
            <a:r>
              <a:rPr lang="en-US" dirty="0"/>
              <a:t>Working on Senate companion bill</a:t>
            </a:r>
          </a:p>
          <a:p>
            <a:r>
              <a:rPr lang="en-US" dirty="0"/>
              <a:t>Reaching out to “new” CMS to fix this problem</a:t>
            </a:r>
          </a:p>
          <a:p>
            <a:r>
              <a:rPr lang="en-US" dirty="0"/>
              <a:t>FOIA request to uncover what prompted CMS to issue Stark FAQ</a:t>
            </a:r>
          </a:p>
          <a:p>
            <a:pPr lvl="1"/>
            <a:r>
              <a:rPr lang="en-US" dirty="0"/>
              <a:t>Totally ignored by CMS, so now in the court to force CMS to respond</a:t>
            </a:r>
          </a:p>
          <a:p>
            <a:r>
              <a:rPr lang="en-US" dirty="0"/>
              <a:t>NASP and NACDS lobbying this fix</a:t>
            </a:r>
          </a:p>
          <a:p>
            <a:pPr lvl="1"/>
            <a:r>
              <a:rPr lang="en-US" dirty="0"/>
              <a:t>Why…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document with text and a bill&#10;&#10;Description automatically generated">
            <a:extLst>
              <a:ext uri="{FF2B5EF4-FFF2-40B4-BE49-F238E27FC236}">
                <a16:creationId xmlns:a16="http://schemas.microsoft.com/office/drawing/2014/main" id="{810901DD-1894-A502-3149-D203719C3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825" y="1974796"/>
            <a:ext cx="2673350" cy="3507018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848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24750-6BBA-CF9C-7CC2-8736E4E67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FEEAB-BB03-B881-46B2-05568FD0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War Over Who Dispenses Oral Cancer Drugs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CAC3A7-4CE5-D9B2-D3D8-3C63146925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C18D7D-468B-D1FC-1D01-A5D095D915D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white chart with white text&#10;&#10;AI-generated content may be incorrect.">
            <a:extLst>
              <a:ext uri="{FF2B5EF4-FFF2-40B4-BE49-F238E27FC236}">
                <a16:creationId xmlns:a16="http://schemas.microsoft.com/office/drawing/2014/main" id="{646F1A67-9BFC-A177-0A1B-198CB010C0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117"/>
          <a:stretch/>
        </p:blipFill>
        <p:spPr>
          <a:xfrm>
            <a:off x="2063176" y="1215720"/>
            <a:ext cx="7289396" cy="509444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2C2ECD0-8086-1138-6056-EB2B5813A48C}"/>
              </a:ext>
            </a:extLst>
          </p:cNvPr>
          <p:cNvSpPr/>
          <p:nvPr/>
        </p:nvSpPr>
        <p:spPr>
          <a:xfrm>
            <a:off x="7525263" y="2833807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AF031F-6EF4-1A50-1EBF-27ADE94A0D35}"/>
              </a:ext>
            </a:extLst>
          </p:cNvPr>
          <p:cNvSpPr/>
          <p:nvPr/>
        </p:nvSpPr>
        <p:spPr>
          <a:xfrm>
            <a:off x="6767384" y="3017102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CBD066B-614F-FFE5-FF20-5F690CB3C74C}"/>
              </a:ext>
            </a:extLst>
          </p:cNvPr>
          <p:cNvSpPr/>
          <p:nvPr/>
        </p:nvSpPr>
        <p:spPr>
          <a:xfrm>
            <a:off x="6767384" y="3214811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11300F-FC8E-4C6E-3F37-D13B30312976}"/>
              </a:ext>
            </a:extLst>
          </p:cNvPr>
          <p:cNvSpPr/>
          <p:nvPr/>
        </p:nvSpPr>
        <p:spPr>
          <a:xfrm>
            <a:off x="8177988" y="3412520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D32363-55E5-54DA-5CB0-794817C28AFE}"/>
              </a:ext>
            </a:extLst>
          </p:cNvPr>
          <p:cNvSpPr/>
          <p:nvPr/>
        </p:nvSpPr>
        <p:spPr>
          <a:xfrm>
            <a:off x="7772401" y="3599933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5357DC-8625-9036-EB61-3630FAFDFA95}"/>
              </a:ext>
            </a:extLst>
          </p:cNvPr>
          <p:cNvSpPr/>
          <p:nvPr/>
        </p:nvSpPr>
        <p:spPr>
          <a:xfrm>
            <a:off x="7525264" y="4024175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872385-8145-A23D-4334-B99EAF69595C}"/>
              </a:ext>
            </a:extLst>
          </p:cNvPr>
          <p:cNvSpPr/>
          <p:nvPr/>
        </p:nvSpPr>
        <p:spPr>
          <a:xfrm>
            <a:off x="7698260" y="4588474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2E254C-C80D-A411-A637-7003D0AB3588}"/>
              </a:ext>
            </a:extLst>
          </p:cNvPr>
          <p:cNvSpPr/>
          <p:nvPr/>
        </p:nvSpPr>
        <p:spPr>
          <a:xfrm>
            <a:off x="6421393" y="4983892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9018EB-BAA9-F3A6-615D-A51ABA5E57BE}"/>
              </a:ext>
            </a:extLst>
          </p:cNvPr>
          <p:cNvSpPr/>
          <p:nvPr/>
        </p:nvSpPr>
        <p:spPr>
          <a:xfrm>
            <a:off x="6738551" y="4786183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8F4B1C-B378-53C9-4A17-70997962969C}"/>
              </a:ext>
            </a:extLst>
          </p:cNvPr>
          <p:cNvSpPr/>
          <p:nvPr/>
        </p:nvSpPr>
        <p:spPr>
          <a:xfrm>
            <a:off x="6767384" y="2648456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CFA9F2-8F2A-47B0-D83A-3CEAA3E7F80C}"/>
              </a:ext>
            </a:extLst>
          </p:cNvPr>
          <p:cNvSpPr/>
          <p:nvPr/>
        </p:nvSpPr>
        <p:spPr>
          <a:xfrm>
            <a:off x="6767384" y="3812047"/>
            <a:ext cx="1005017" cy="197709"/>
          </a:xfrm>
          <a:prstGeom prst="ellipse">
            <a:avLst/>
          </a:prstGeom>
          <a:noFill/>
          <a:ln w="12700">
            <a:solidFill>
              <a:srgbClr val="E417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9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2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C2BB1-6A18-BC55-0265-FA9300E4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0E0E-CC06-D507-EB2B-D79C2F1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PBMs Still Under Intense Fire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99446C-F7FB-0ECD-B122-94F36012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30BE-5D6D-134F-8FB3-CF3A79761A0C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E0F7BE-7DD5-FB87-7612-42BE331FA59D}"/>
              </a:ext>
            </a:extLst>
          </p:cNvPr>
          <p:cNvCxnSpPr>
            <a:cxnSpLocks/>
          </p:cNvCxnSpPr>
          <p:nvPr/>
        </p:nvCxnSpPr>
        <p:spPr>
          <a:xfrm>
            <a:off x="503238" y="1153194"/>
            <a:ext cx="10447791" cy="0"/>
          </a:xfrm>
          <a:prstGeom prst="line">
            <a:avLst/>
          </a:prstGeom>
          <a:ln w="38100">
            <a:solidFill>
              <a:srgbClr val="BE19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83E183A-79A2-315B-BDED-4C972515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8" y="1497573"/>
            <a:ext cx="3251044" cy="4207233"/>
          </a:xfrm>
          <a:prstGeom prst="rect">
            <a:avLst/>
          </a:prstGeom>
          <a:solidFill>
            <a:schemeClr val="bg1"/>
          </a:solidFill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medical website&#10;&#10;AI-generated content may be incorrect.">
            <a:extLst>
              <a:ext uri="{FF2B5EF4-FFF2-40B4-BE49-F238E27FC236}">
                <a16:creationId xmlns:a16="http://schemas.microsoft.com/office/drawing/2014/main" id="{5743D172-7AED-176C-8940-C4955528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316" y="1831121"/>
            <a:ext cx="4087191" cy="2285311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F9641AE5-ECE2-3106-9D69-572DAA47E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059" y="1486743"/>
            <a:ext cx="3957423" cy="1698371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lose up of a sign&#10;&#10;AI-generated content may be incorrect.">
            <a:extLst>
              <a:ext uri="{FF2B5EF4-FFF2-40B4-BE49-F238E27FC236}">
                <a16:creationId xmlns:a16="http://schemas.microsoft.com/office/drawing/2014/main" id="{A5724381-1306-0E3D-594C-E663DB8FB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310" y="5409207"/>
            <a:ext cx="5559339" cy="697793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94131A1-7C4B-CA09-439E-C8C38C696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358" y="4246975"/>
            <a:ext cx="6310095" cy="1031688"/>
          </a:xfrm>
          <a:prstGeom prst="rect">
            <a:avLst/>
          </a:prstGeom>
          <a:ln>
            <a:solidFill>
              <a:srgbClr val="112B7A"/>
            </a:solidFill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30768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Deck 1 1">
      <a:dk1>
        <a:srgbClr val="666570"/>
      </a:dk1>
      <a:lt1>
        <a:srgbClr val="FFFFFF"/>
      </a:lt1>
      <a:dk2>
        <a:srgbClr val="BD1A0F"/>
      </a:dk2>
      <a:lt2>
        <a:srgbClr val="E7E6E6"/>
      </a:lt2>
      <a:accent1>
        <a:srgbClr val="143C8D"/>
      </a:accent1>
      <a:accent2>
        <a:srgbClr val="BD1A0F"/>
      </a:accent2>
      <a:accent3>
        <a:srgbClr val="666570"/>
      </a:accent3>
      <a:accent4>
        <a:srgbClr val="A5A5A5"/>
      </a:accent4>
      <a:accent5>
        <a:srgbClr val="E5E5E5"/>
      </a:accent5>
      <a:accent6>
        <a:srgbClr val="F1F2F1"/>
      </a:accent6>
      <a:hlink>
        <a:srgbClr val="007FFF"/>
      </a:hlink>
      <a:folHlink>
        <a:srgbClr val="00BD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8A0A09F-0017-F348-AC24-485EA19886FA}" vid="{ABFF8C20-4DF4-4F46-B69A-2DC2659F546C}"/>
    </a:ext>
  </a:extLst>
</a:theme>
</file>

<file path=ppt/theme/theme2.xml><?xml version="1.0" encoding="utf-8"?>
<a:theme xmlns:a="http://schemas.openxmlformats.org/drawingml/2006/main" name="1_Office Theme">
  <a:themeElements>
    <a:clrScheme name="Custom Deck 1 1">
      <a:dk1>
        <a:srgbClr val="666570"/>
      </a:dk1>
      <a:lt1>
        <a:srgbClr val="FFFFFF"/>
      </a:lt1>
      <a:dk2>
        <a:srgbClr val="BD1A0F"/>
      </a:dk2>
      <a:lt2>
        <a:srgbClr val="E7E6E6"/>
      </a:lt2>
      <a:accent1>
        <a:srgbClr val="143C8D"/>
      </a:accent1>
      <a:accent2>
        <a:srgbClr val="BD1A0F"/>
      </a:accent2>
      <a:accent3>
        <a:srgbClr val="666570"/>
      </a:accent3>
      <a:accent4>
        <a:srgbClr val="A5A5A5"/>
      </a:accent4>
      <a:accent5>
        <a:srgbClr val="E5E5E5"/>
      </a:accent5>
      <a:accent6>
        <a:srgbClr val="F1F2F1"/>
      </a:accent6>
      <a:hlink>
        <a:srgbClr val="007FFF"/>
      </a:hlink>
      <a:folHlink>
        <a:srgbClr val="00BD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22845</TotalTime>
  <Words>2616</Words>
  <Application>Microsoft Macintosh PowerPoint</Application>
  <PresentationFormat>Widescreen</PresentationFormat>
  <Paragraphs>363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Helvetica</vt:lpstr>
      <vt:lpstr>Lucida Grande</vt:lpstr>
      <vt:lpstr>Open Sans</vt:lpstr>
      <vt:lpstr>Open Sans SemiBold</vt:lpstr>
      <vt:lpstr>System Font Regular</vt:lpstr>
      <vt:lpstr>Wingdings</vt:lpstr>
      <vt:lpstr>Office Theme</vt:lpstr>
      <vt:lpstr>1_Office Theme</vt:lpstr>
      <vt:lpstr>PowerPoint Presentation</vt:lpstr>
      <vt:lpstr>Broad Overview</vt:lpstr>
      <vt:lpstr>The D.C. Climate and Action</vt:lpstr>
      <vt:lpstr>Same Top Issues Facing Oncology</vt:lpstr>
      <vt:lpstr>What’s Up Next for Congress?</vt:lpstr>
      <vt:lpstr>Two ”Themes” That Still Have Traction</vt:lpstr>
      <vt:lpstr>Update: The Stark Issue</vt:lpstr>
      <vt:lpstr>The War Over Who Dispenses Oral Cancer Drugs</vt:lpstr>
      <vt:lpstr>PBMs Still Under Intense Fire</vt:lpstr>
      <vt:lpstr>… As Are Insurers</vt:lpstr>
      <vt:lpstr>340B Schemes Getting More Brazen!</vt:lpstr>
      <vt:lpstr>And Even Downright Bizarre!</vt:lpstr>
      <vt:lpstr>340B Growth Unchecked</vt:lpstr>
      <vt:lpstr>340B Contract Pharmacies</vt:lpstr>
      <vt:lpstr>Even ACS CAN Has Stepped Up!</vt:lpstr>
      <vt:lpstr>States Going After 340B</vt:lpstr>
      <vt:lpstr>Latest on 340B</vt:lpstr>
      <vt:lpstr>Physician Pay Cuts Worsening</vt:lpstr>
      <vt:lpstr>Fixing Pay Cuts With Site Neutrality?</vt:lpstr>
      <vt:lpstr>Problems with IRA Drug Price “Negotiations”</vt:lpstr>
      <vt:lpstr>The COA Prescription on Health Care Reform</vt:lpstr>
      <vt:lpstr>A Tipping Point for the Nation’s Health Care System</vt:lpstr>
      <vt:lpstr>The COA Prescription for Health Care Reform</vt:lpstr>
      <vt:lpstr>5-Part “Prescription” for Systematic Reform </vt:lpstr>
      <vt:lpstr>Addressing Hospital Consolidation: Diagnosis</vt:lpstr>
      <vt:lpstr>Addressing Hospital Consolidation: Facts </vt:lpstr>
      <vt:lpstr>Addressing Hospital Consolidation: Treatment</vt:lpstr>
      <vt:lpstr>Addressing Insurer/PBM Consolidation and Market Dominance: Diagnosis</vt:lpstr>
      <vt:lpstr>Addressing Insurer/PBM Consolidation and Market Dominance: Facts </vt:lpstr>
      <vt:lpstr>Addressing Insurer/PBM Consolidation and Market Dominance: Treatment</vt:lpstr>
      <vt:lpstr>Fixing Physician Reimbursement and Workforce Shortages: Diagnosis</vt:lpstr>
      <vt:lpstr>Fixing Physician Reimbursement and Workforce Shortages: Facts </vt:lpstr>
      <vt:lpstr>Fixing Physician Reimbursement and Workforce Shortages: Treatment</vt:lpstr>
      <vt:lpstr>Ensuring Access to Oncology Therapies: Diagnosis</vt:lpstr>
      <vt:lpstr>Ensuring Access to Oncology Therapies: Diagnosis (continued)</vt:lpstr>
      <vt:lpstr>Ensuring Access to Oncology Therapies: Facts </vt:lpstr>
      <vt:lpstr>Ensuring Access to Oncology Therapies: Treatment</vt:lpstr>
      <vt:lpstr>Modernizing Structural CMS Medicare Policies: Diagnosis</vt:lpstr>
      <vt:lpstr>Modernizing Structural CMS Medicare Policies: Diagnosis (continued)</vt:lpstr>
      <vt:lpstr>Modernizing Structural CMS Medicare Policies: Treatment</vt:lpstr>
      <vt:lpstr>The Time to Act is Now!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Ted Okon</dc:creator>
  <cp:keywords/>
  <dc:description/>
  <cp:lastModifiedBy>Ted Okon (COA)</cp:lastModifiedBy>
  <cp:revision>26</cp:revision>
  <dcterms:created xsi:type="dcterms:W3CDTF">2024-01-16T19:31:53Z</dcterms:created>
  <dcterms:modified xsi:type="dcterms:W3CDTF">2025-03-20T15:25:58Z</dcterms:modified>
  <cp:category/>
</cp:coreProperties>
</file>