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14"/>
  </p:notesMasterIdLst>
  <p:handoutMasterIdLst>
    <p:handoutMasterId r:id="rId15"/>
  </p:handoutMasterIdLst>
  <p:sldIdLst>
    <p:sldId id="1208" r:id="rId2"/>
    <p:sldId id="1205" r:id="rId3"/>
    <p:sldId id="1207" r:id="rId4"/>
    <p:sldId id="1204" r:id="rId5"/>
    <p:sldId id="1209" r:id="rId6"/>
    <p:sldId id="1210" r:id="rId7"/>
    <p:sldId id="4120" r:id="rId8"/>
    <p:sldId id="4119" r:id="rId9"/>
    <p:sldId id="4121" r:id="rId10"/>
    <p:sldId id="4122" r:id="rId11"/>
    <p:sldId id="4123" r:id="rId12"/>
    <p:sldId id="109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210FA6-EA00-3BFF-884E-0CB5B63DF998}" name="Lawrence F Kobak, Esq." initials="LFKE" userId="S::lkobak@frierlevitt.com::67e35c30-8897-4b60-895f-91f8368acdde" providerId="AD"/>
  <p188:author id="{68C90AB1-374A-437F-226D-FFB48F6F6E51}" name="Jack Ploscowe" initials="JP" userId="S::jploscowe@frierlevitt.com::3295673a-57dd-4920-bead-a617d049da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e Y. Lee, Esq." initials="DYLE" lastIdx="14" clrIdx="0"/>
  <p:cmAuthor id="2" name="Jonathan E Levitt" initials="JL" lastIdx="13" clrIdx="1"/>
  <p:cmAuthor id="3" name="Dae Y Lee" initials="DL"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7074" autoAdjust="0"/>
  </p:normalViewPr>
  <p:slideViewPr>
    <p:cSldViewPr snapToGrid="0">
      <p:cViewPr varScale="1">
        <p:scale>
          <a:sx n="93" d="100"/>
          <a:sy n="93" d="100"/>
        </p:scale>
        <p:origin x="666" y="78"/>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hyperlink" Target="https://twitter.com/FrierLevitt" TargetMode="External"/><Relationship Id="rId2" Type="http://schemas.openxmlformats.org/officeDocument/2006/relationships/hyperlink" Target="https://www.linkedin.com/company/frier-levitt-llc" TargetMode="External"/><Relationship Id="rId1" Type="http://schemas.openxmlformats.org/officeDocument/2006/relationships/hyperlink" Target="https://www.frierlevitt.com/"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twitter.com/FrierLevitt" TargetMode="External"/><Relationship Id="rId2" Type="http://schemas.openxmlformats.org/officeDocument/2006/relationships/hyperlink" Target="https://www.linkedin.com/company/frier-levitt-llc" TargetMode="External"/><Relationship Id="rId1" Type="http://schemas.openxmlformats.org/officeDocument/2006/relationships/hyperlink" Target="https://www.frierlevitt.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F15FFA-3166-4C2E-8F80-2E8711043954}"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0FAA229E-4A21-49FC-8AE6-30A9653FCEA2}">
      <dgm:prSet/>
      <dgm:spPr/>
      <dgm:t>
        <a:bodyPr/>
        <a:lstStyle/>
        <a:p>
          <a:r>
            <a:rPr lang="en-US" b="1">
              <a:solidFill>
                <a:schemeClr val="bg1"/>
              </a:solidFill>
            </a:rPr>
            <a:t>Website:  </a:t>
          </a:r>
          <a:r>
            <a:rPr lang="en-US">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frierlevitt.com</a:t>
          </a:r>
          <a:endParaRPr lang="en-US">
            <a:solidFill>
              <a:schemeClr val="bg1"/>
            </a:solidFill>
          </a:endParaRPr>
        </a:p>
      </dgm:t>
    </dgm:pt>
    <dgm:pt modelId="{A605D8FF-EAA2-4949-A6C2-04C7E7AE8093}" type="parTrans" cxnId="{12982623-A470-4CCC-98E8-D4EC5359B15B}">
      <dgm:prSet/>
      <dgm:spPr/>
      <dgm:t>
        <a:bodyPr/>
        <a:lstStyle/>
        <a:p>
          <a:endParaRPr lang="en-US"/>
        </a:p>
      </dgm:t>
    </dgm:pt>
    <dgm:pt modelId="{319DF0BF-35FD-472C-AF56-FC5153458CF4}" type="sibTrans" cxnId="{12982623-A470-4CCC-98E8-D4EC5359B15B}">
      <dgm:prSet/>
      <dgm:spPr/>
      <dgm:t>
        <a:bodyPr/>
        <a:lstStyle/>
        <a:p>
          <a:endParaRPr lang="en-US"/>
        </a:p>
      </dgm:t>
    </dgm:pt>
    <dgm:pt modelId="{90B380AA-0160-423E-82C5-37B77DDA1EAB}">
      <dgm:prSet/>
      <dgm:spPr/>
      <dgm:t>
        <a:bodyPr/>
        <a:lstStyle/>
        <a:p>
          <a:r>
            <a:rPr lang="en-US" b="1">
              <a:solidFill>
                <a:schemeClr val="bg1"/>
              </a:solidFill>
            </a:rPr>
            <a:t>LinkedIn: </a:t>
          </a:r>
          <a:r>
            <a:rPr lang="en-US">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linkedin.com/company/frier-levitt-llc</a:t>
          </a:r>
          <a:endParaRPr lang="en-US">
            <a:solidFill>
              <a:schemeClr val="bg1"/>
            </a:solidFill>
          </a:endParaRPr>
        </a:p>
      </dgm:t>
    </dgm:pt>
    <dgm:pt modelId="{5D6F8A62-ED4F-45DF-8567-6521F62F6940}" type="parTrans" cxnId="{9947BADD-E475-4F17-A953-2913B9665846}">
      <dgm:prSet/>
      <dgm:spPr/>
      <dgm:t>
        <a:bodyPr/>
        <a:lstStyle/>
        <a:p>
          <a:endParaRPr lang="en-US"/>
        </a:p>
      </dgm:t>
    </dgm:pt>
    <dgm:pt modelId="{62CAC46F-1AD8-40AF-B489-C1CCF07D119C}" type="sibTrans" cxnId="{9947BADD-E475-4F17-A953-2913B9665846}">
      <dgm:prSet/>
      <dgm:spPr/>
      <dgm:t>
        <a:bodyPr/>
        <a:lstStyle/>
        <a:p>
          <a:endParaRPr lang="en-US"/>
        </a:p>
      </dgm:t>
    </dgm:pt>
    <dgm:pt modelId="{0B40F866-8925-47DC-8A22-A3D06060732B}">
      <dgm:prSet/>
      <dgm:spPr/>
      <dgm:t>
        <a:bodyPr/>
        <a:lstStyle/>
        <a:p>
          <a:r>
            <a:rPr lang="en-US" b="1">
              <a:solidFill>
                <a:schemeClr val="bg1"/>
              </a:solidFill>
            </a:rPr>
            <a:t>Twitter:  </a:t>
          </a:r>
          <a:r>
            <a:rPr lang="en-US">
              <a:solidFill>
                <a:schemeClr val="bg1"/>
              </a:solidFill>
            </a:rPr>
            <a:t>@</a:t>
          </a:r>
          <a:r>
            <a:rPr lang="en-US">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FrierLevitt</a:t>
          </a:r>
          <a:endParaRPr lang="en-US">
            <a:solidFill>
              <a:schemeClr val="bg1"/>
            </a:solidFill>
          </a:endParaRPr>
        </a:p>
      </dgm:t>
    </dgm:pt>
    <dgm:pt modelId="{3EEFDBDF-734F-4FB7-A11F-16FCAB9430EE}" type="parTrans" cxnId="{0909B6B2-771F-4453-826E-79C94182F759}">
      <dgm:prSet/>
      <dgm:spPr/>
      <dgm:t>
        <a:bodyPr/>
        <a:lstStyle/>
        <a:p>
          <a:endParaRPr lang="en-US"/>
        </a:p>
      </dgm:t>
    </dgm:pt>
    <dgm:pt modelId="{5814BA26-CBB5-407C-8FEF-169A6C9B4D82}" type="sibTrans" cxnId="{0909B6B2-771F-4453-826E-79C94182F759}">
      <dgm:prSet/>
      <dgm:spPr/>
      <dgm:t>
        <a:bodyPr/>
        <a:lstStyle/>
        <a:p>
          <a:endParaRPr lang="en-US"/>
        </a:p>
      </dgm:t>
    </dgm:pt>
    <dgm:pt modelId="{C7DD0ACA-4CE7-411B-8338-BC0D624AFBB9}">
      <dgm:prSet/>
      <dgm:spPr/>
      <dgm:t>
        <a:bodyPr/>
        <a:lstStyle/>
        <a:p>
          <a:r>
            <a:rPr lang="en-US" b="1">
              <a:solidFill>
                <a:schemeClr val="bg1"/>
              </a:solidFill>
            </a:rPr>
            <a:t>Locations:</a:t>
          </a:r>
          <a:endParaRPr lang="en-US">
            <a:solidFill>
              <a:schemeClr val="bg1"/>
            </a:solidFill>
          </a:endParaRPr>
        </a:p>
      </dgm:t>
    </dgm:pt>
    <dgm:pt modelId="{A3148601-4B0D-4D02-B47E-EF6AD1CD369F}" type="parTrans" cxnId="{36EC03EF-F1B7-4F5A-8B9C-46B875AEE0FB}">
      <dgm:prSet/>
      <dgm:spPr/>
      <dgm:t>
        <a:bodyPr/>
        <a:lstStyle/>
        <a:p>
          <a:endParaRPr lang="en-US"/>
        </a:p>
      </dgm:t>
    </dgm:pt>
    <dgm:pt modelId="{7BB374B3-34D3-4339-824E-30A9D5A4D5E3}" type="sibTrans" cxnId="{36EC03EF-F1B7-4F5A-8B9C-46B875AEE0FB}">
      <dgm:prSet/>
      <dgm:spPr/>
      <dgm:t>
        <a:bodyPr/>
        <a:lstStyle/>
        <a:p>
          <a:endParaRPr lang="en-US"/>
        </a:p>
      </dgm:t>
    </dgm:pt>
    <dgm:pt modelId="{362B2FCC-1011-453E-9D93-704D331506EE}">
      <dgm:prSet/>
      <dgm:spPr/>
      <dgm:t>
        <a:bodyPr/>
        <a:lstStyle/>
        <a:p>
          <a:r>
            <a:rPr lang="en-US">
              <a:solidFill>
                <a:schemeClr val="tx2"/>
              </a:solidFill>
            </a:rPr>
            <a:t>84 Bloomfield Ave, Pine Brook, New Jersey</a:t>
          </a:r>
        </a:p>
      </dgm:t>
    </dgm:pt>
    <dgm:pt modelId="{30FE51E2-B8E5-4A5B-84D4-D410A55443AF}" type="parTrans" cxnId="{29EEBA8E-C821-49E4-BD10-3D8981DEC344}">
      <dgm:prSet/>
      <dgm:spPr/>
      <dgm:t>
        <a:bodyPr/>
        <a:lstStyle/>
        <a:p>
          <a:endParaRPr lang="en-US"/>
        </a:p>
      </dgm:t>
    </dgm:pt>
    <dgm:pt modelId="{A92F3540-3F89-4F14-8388-680AD069D488}" type="sibTrans" cxnId="{29EEBA8E-C821-49E4-BD10-3D8981DEC344}">
      <dgm:prSet/>
      <dgm:spPr/>
      <dgm:t>
        <a:bodyPr/>
        <a:lstStyle/>
        <a:p>
          <a:endParaRPr lang="en-US"/>
        </a:p>
      </dgm:t>
    </dgm:pt>
    <dgm:pt modelId="{C1B59614-3E64-46DF-A111-AB1E3B97E547}">
      <dgm:prSet/>
      <dgm:spPr/>
      <dgm:t>
        <a:bodyPr/>
        <a:lstStyle/>
        <a:p>
          <a:r>
            <a:rPr lang="en-US" dirty="0">
              <a:solidFill>
                <a:schemeClr val="tx2"/>
              </a:solidFill>
            </a:rPr>
            <a:t>101 Greenwich Street, Suite 8B, New York City</a:t>
          </a:r>
        </a:p>
      </dgm:t>
    </dgm:pt>
    <dgm:pt modelId="{90F7AFBF-7426-47BD-9950-D46F1A9DD1B9}" type="parTrans" cxnId="{4EEB9DB9-E6CE-41A2-8A1E-7E644566EEA5}">
      <dgm:prSet/>
      <dgm:spPr/>
      <dgm:t>
        <a:bodyPr/>
        <a:lstStyle/>
        <a:p>
          <a:endParaRPr lang="en-US"/>
        </a:p>
      </dgm:t>
    </dgm:pt>
    <dgm:pt modelId="{C36BD303-D246-4046-B4CE-C22AE5C820E5}" type="sibTrans" cxnId="{4EEB9DB9-E6CE-41A2-8A1E-7E644566EEA5}">
      <dgm:prSet/>
      <dgm:spPr/>
      <dgm:t>
        <a:bodyPr/>
        <a:lstStyle/>
        <a:p>
          <a:endParaRPr lang="en-US"/>
        </a:p>
      </dgm:t>
    </dgm:pt>
    <dgm:pt modelId="{1150FA75-CE49-4E86-88D8-8381780CCE40}" type="pres">
      <dgm:prSet presAssocID="{DDF15FFA-3166-4C2E-8F80-2E8711043954}" presName="linear" presStyleCnt="0">
        <dgm:presLayoutVars>
          <dgm:dir/>
          <dgm:animLvl val="lvl"/>
          <dgm:resizeHandles val="exact"/>
        </dgm:presLayoutVars>
      </dgm:prSet>
      <dgm:spPr/>
    </dgm:pt>
    <dgm:pt modelId="{012A9F4A-2173-4061-A016-56042A346C0A}" type="pres">
      <dgm:prSet presAssocID="{0FAA229E-4A21-49FC-8AE6-30A9653FCEA2}" presName="parentLin" presStyleCnt="0"/>
      <dgm:spPr/>
    </dgm:pt>
    <dgm:pt modelId="{EE4EE9C3-D933-46B6-B757-C6DAC2597441}" type="pres">
      <dgm:prSet presAssocID="{0FAA229E-4A21-49FC-8AE6-30A9653FCEA2}" presName="parentLeftMargin" presStyleLbl="node1" presStyleIdx="0" presStyleCnt="4"/>
      <dgm:spPr/>
    </dgm:pt>
    <dgm:pt modelId="{BBB93DF6-5532-48E8-84CC-9960DF3E7461}" type="pres">
      <dgm:prSet presAssocID="{0FAA229E-4A21-49FC-8AE6-30A9653FCEA2}" presName="parentText" presStyleLbl="node1" presStyleIdx="0" presStyleCnt="4">
        <dgm:presLayoutVars>
          <dgm:chMax val="0"/>
          <dgm:bulletEnabled val="1"/>
        </dgm:presLayoutVars>
      </dgm:prSet>
      <dgm:spPr/>
    </dgm:pt>
    <dgm:pt modelId="{750523D2-4B3A-4AAC-AD6B-3913E63AB5FC}" type="pres">
      <dgm:prSet presAssocID="{0FAA229E-4A21-49FC-8AE6-30A9653FCEA2}" presName="negativeSpace" presStyleCnt="0"/>
      <dgm:spPr/>
    </dgm:pt>
    <dgm:pt modelId="{7139CFF9-FC6D-4BFF-A162-36723AEC1B51}" type="pres">
      <dgm:prSet presAssocID="{0FAA229E-4A21-49FC-8AE6-30A9653FCEA2}" presName="childText" presStyleLbl="conFgAcc1" presStyleIdx="0" presStyleCnt="4">
        <dgm:presLayoutVars>
          <dgm:bulletEnabled val="1"/>
        </dgm:presLayoutVars>
      </dgm:prSet>
      <dgm:spPr/>
    </dgm:pt>
    <dgm:pt modelId="{8107A5D1-2EB3-4743-8F25-6E0EC2168CB2}" type="pres">
      <dgm:prSet presAssocID="{319DF0BF-35FD-472C-AF56-FC5153458CF4}" presName="spaceBetweenRectangles" presStyleCnt="0"/>
      <dgm:spPr/>
    </dgm:pt>
    <dgm:pt modelId="{F8DF3FFE-29D8-40D0-ACFB-38D020488DD4}" type="pres">
      <dgm:prSet presAssocID="{90B380AA-0160-423E-82C5-37B77DDA1EAB}" presName="parentLin" presStyleCnt="0"/>
      <dgm:spPr/>
    </dgm:pt>
    <dgm:pt modelId="{BEA35B79-66C2-4C7E-85D2-540097B15CBB}" type="pres">
      <dgm:prSet presAssocID="{90B380AA-0160-423E-82C5-37B77DDA1EAB}" presName="parentLeftMargin" presStyleLbl="node1" presStyleIdx="0" presStyleCnt="4"/>
      <dgm:spPr/>
    </dgm:pt>
    <dgm:pt modelId="{F1E7A721-91C5-4242-B940-875E4E443550}" type="pres">
      <dgm:prSet presAssocID="{90B380AA-0160-423E-82C5-37B77DDA1EAB}" presName="parentText" presStyleLbl="node1" presStyleIdx="1" presStyleCnt="4">
        <dgm:presLayoutVars>
          <dgm:chMax val="0"/>
          <dgm:bulletEnabled val="1"/>
        </dgm:presLayoutVars>
      </dgm:prSet>
      <dgm:spPr/>
    </dgm:pt>
    <dgm:pt modelId="{C66DFE12-6025-40D1-81F1-88629C72397D}" type="pres">
      <dgm:prSet presAssocID="{90B380AA-0160-423E-82C5-37B77DDA1EAB}" presName="negativeSpace" presStyleCnt="0"/>
      <dgm:spPr/>
    </dgm:pt>
    <dgm:pt modelId="{2DEB3541-2695-41F3-94A1-F4E319164D22}" type="pres">
      <dgm:prSet presAssocID="{90B380AA-0160-423E-82C5-37B77DDA1EAB}" presName="childText" presStyleLbl="conFgAcc1" presStyleIdx="1" presStyleCnt="4">
        <dgm:presLayoutVars>
          <dgm:bulletEnabled val="1"/>
        </dgm:presLayoutVars>
      </dgm:prSet>
      <dgm:spPr/>
    </dgm:pt>
    <dgm:pt modelId="{32623E9F-5F4C-4C9F-B5FD-1D851BF080FF}" type="pres">
      <dgm:prSet presAssocID="{62CAC46F-1AD8-40AF-B489-C1CCF07D119C}" presName="spaceBetweenRectangles" presStyleCnt="0"/>
      <dgm:spPr/>
    </dgm:pt>
    <dgm:pt modelId="{789755FF-56AF-4A24-B68F-108F34979956}" type="pres">
      <dgm:prSet presAssocID="{0B40F866-8925-47DC-8A22-A3D06060732B}" presName="parentLin" presStyleCnt="0"/>
      <dgm:spPr/>
    </dgm:pt>
    <dgm:pt modelId="{3AD3FD69-F583-4EA2-A752-87837D43D432}" type="pres">
      <dgm:prSet presAssocID="{0B40F866-8925-47DC-8A22-A3D06060732B}" presName="parentLeftMargin" presStyleLbl="node1" presStyleIdx="1" presStyleCnt="4"/>
      <dgm:spPr/>
    </dgm:pt>
    <dgm:pt modelId="{AE3559D5-E773-47DE-9DBC-9571B644BE21}" type="pres">
      <dgm:prSet presAssocID="{0B40F866-8925-47DC-8A22-A3D06060732B}" presName="parentText" presStyleLbl="node1" presStyleIdx="2" presStyleCnt="4">
        <dgm:presLayoutVars>
          <dgm:chMax val="0"/>
          <dgm:bulletEnabled val="1"/>
        </dgm:presLayoutVars>
      </dgm:prSet>
      <dgm:spPr/>
    </dgm:pt>
    <dgm:pt modelId="{6374923A-D722-4726-A20E-9EA2EF880F75}" type="pres">
      <dgm:prSet presAssocID="{0B40F866-8925-47DC-8A22-A3D06060732B}" presName="negativeSpace" presStyleCnt="0"/>
      <dgm:spPr/>
    </dgm:pt>
    <dgm:pt modelId="{6281FB67-7897-46B7-9F55-17C2115085FA}" type="pres">
      <dgm:prSet presAssocID="{0B40F866-8925-47DC-8A22-A3D06060732B}" presName="childText" presStyleLbl="conFgAcc1" presStyleIdx="2" presStyleCnt="4">
        <dgm:presLayoutVars>
          <dgm:bulletEnabled val="1"/>
        </dgm:presLayoutVars>
      </dgm:prSet>
      <dgm:spPr/>
    </dgm:pt>
    <dgm:pt modelId="{D56A138B-D6B1-48BE-ABBB-9CB4CD2AED67}" type="pres">
      <dgm:prSet presAssocID="{5814BA26-CBB5-407C-8FEF-169A6C9B4D82}" presName="spaceBetweenRectangles" presStyleCnt="0"/>
      <dgm:spPr/>
    </dgm:pt>
    <dgm:pt modelId="{CBA1BA6B-A2B4-4B5C-A635-62BB9FC628FD}" type="pres">
      <dgm:prSet presAssocID="{C7DD0ACA-4CE7-411B-8338-BC0D624AFBB9}" presName="parentLin" presStyleCnt="0"/>
      <dgm:spPr/>
    </dgm:pt>
    <dgm:pt modelId="{3E8A17DE-432D-4E66-A444-E2680F6A7BD8}" type="pres">
      <dgm:prSet presAssocID="{C7DD0ACA-4CE7-411B-8338-BC0D624AFBB9}" presName="parentLeftMargin" presStyleLbl="node1" presStyleIdx="2" presStyleCnt="4"/>
      <dgm:spPr/>
    </dgm:pt>
    <dgm:pt modelId="{B643BB50-D254-4DA3-89C5-0EA6961556D9}" type="pres">
      <dgm:prSet presAssocID="{C7DD0ACA-4CE7-411B-8338-BC0D624AFBB9}" presName="parentText" presStyleLbl="node1" presStyleIdx="3" presStyleCnt="4">
        <dgm:presLayoutVars>
          <dgm:chMax val="0"/>
          <dgm:bulletEnabled val="1"/>
        </dgm:presLayoutVars>
      </dgm:prSet>
      <dgm:spPr/>
    </dgm:pt>
    <dgm:pt modelId="{E5FAF346-74BC-41D6-B4E3-C72D93E241DC}" type="pres">
      <dgm:prSet presAssocID="{C7DD0ACA-4CE7-411B-8338-BC0D624AFBB9}" presName="negativeSpace" presStyleCnt="0"/>
      <dgm:spPr/>
    </dgm:pt>
    <dgm:pt modelId="{F1B941E6-AA43-4EE7-B91C-CC6C640968D9}" type="pres">
      <dgm:prSet presAssocID="{C7DD0ACA-4CE7-411B-8338-BC0D624AFBB9}" presName="childText" presStyleLbl="conFgAcc1" presStyleIdx="3" presStyleCnt="4">
        <dgm:presLayoutVars>
          <dgm:bulletEnabled val="1"/>
        </dgm:presLayoutVars>
      </dgm:prSet>
      <dgm:spPr/>
    </dgm:pt>
  </dgm:ptLst>
  <dgm:cxnLst>
    <dgm:cxn modelId="{60967717-9AD0-486B-8B50-920E410FF6B6}" type="presOf" srcId="{0B40F866-8925-47DC-8A22-A3D06060732B}" destId="{AE3559D5-E773-47DE-9DBC-9571B644BE21}" srcOrd="1" destOrd="0" presId="urn:microsoft.com/office/officeart/2005/8/layout/list1"/>
    <dgm:cxn modelId="{12982623-A470-4CCC-98E8-D4EC5359B15B}" srcId="{DDF15FFA-3166-4C2E-8F80-2E8711043954}" destId="{0FAA229E-4A21-49FC-8AE6-30A9653FCEA2}" srcOrd="0" destOrd="0" parTransId="{A605D8FF-EAA2-4949-A6C2-04C7E7AE8093}" sibTransId="{319DF0BF-35FD-472C-AF56-FC5153458CF4}"/>
    <dgm:cxn modelId="{7044BC5F-7983-4E08-B531-40EDB1EA677A}" type="presOf" srcId="{362B2FCC-1011-453E-9D93-704D331506EE}" destId="{F1B941E6-AA43-4EE7-B91C-CC6C640968D9}" srcOrd="0" destOrd="0" presId="urn:microsoft.com/office/officeart/2005/8/layout/list1"/>
    <dgm:cxn modelId="{D7BB396A-2D05-44A7-8ADB-AC71C5874468}" type="presOf" srcId="{0FAA229E-4A21-49FC-8AE6-30A9653FCEA2}" destId="{EE4EE9C3-D933-46B6-B757-C6DAC2597441}" srcOrd="0" destOrd="0" presId="urn:microsoft.com/office/officeart/2005/8/layout/list1"/>
    <dgm:cxn modelId="{6E063E70-1271-49D6-AF83-196E86DDBA90}" type="presOf" srcId="{DDF15FFA-3166-4C2E-8F80-2E8711043954}" destId="{1150FA75-CE49-4E86-88D8-8381780CCE40}" srcOrd="0" destOrd="0" presId="urn:microsoft.com/office/officeart/2005/8/layout/list1"/>
    <dgm:cxn modelId="{2D3B0554-50E8-41A5-88F0-29254A2DEEC5}" type="presOf" srcId="{90B380AA-0160-423E-82C5-37B77DDA1EAB}" destId="{F1E7A721-91C5-4242-B940-875E4E443550}" srcOrd="1" destOrd="0" presId="urn:microsoft.com/office/officeart/2005/8/layout/list1"/>
    <dgm:cxn modelId="{2FCEB755-FE7C-4328-944A-49854411F316}" type="presOf" srcId="{C1B59614-3E64-46DF-A111-AB1E3B97E547}" destId="{F1B941E6-AA43-4EE7-B91C-CC6C640968D9}" srcOrd="0" destOrd="1" presId="urn:microsoft.com/office/officeart/2005/8/layout/list1"/>
    <dgm:cxn modelId="{C659387A-AE14-449E-8FBA-444AD3F072F3}" type="presOf" srcId="{0FAA229E-4A21-49FC-8AE6-30A9653FCEA2}" destId="{BBB93DF6-5532-48E8-84CC-9960DF3E7461}" srcOrd="1" destOrd="0" presId="urn:microsoft.com/office/officeart/2005/8/layout/list1"/>
    <dgm:cxn modelId="{A8D0DD82-BF63-4406-A86E-0DE2F00CA580}" type="presOf" srcId="{C7DD0ACA-4CE7-411B-8338-BC0D624AFBB9}" destId="{3E8A17DE-432D-4E66-A444-E2680F6A7BD8}" srcOrd="0" destOrd="0" presId="urn:microsoft.com/office/officeart/2005/8/layout/list1"/>
    <dgm:cxn modelId="{29EEBA8E-C821-49E4-BD10-3D8981DEC344}" srcId="{C7DD0ACA-4CE7-411B-8338-BC0D624AFBB9}" destId="{362B2FCC-1011-453E-9D93-704D331506EE}" srcOrd="0" destOrd="0" parTransId="{30FE51E2-B8E5-4A5B-84D4-D410A55443AF}" sibTransId="{A92F3540-3F89-4F14-8388-680AD069D488}"/>
    <dgm:cxn modelId="{0909B6B2-771F-4453-826E-79C94182F759}" srcId="{DDF15FFA-3166-4C2E-8F80-2E8711043954}" destId="{0B40F866-8925-47DC-8A22-A3D06060732B}" srcOrd="2" destOrd="0" parTransId="{3EEFDBDF-734F-4FB7-A11F-16FCAB9430EE}" sibTransId="{5814BA26-CBB5-407C-8FEF-169A6C9B4D82}"/>
    <dgm:cxn modelId="{4EEB9DB9-E6CE-41A2-8A1E-7E644566EEA5}" srcId="{C7DD0ACA-4CE7-411B-8338-BC0D624AFBB9}" destId="{C1B59614-3E64-46DF-A111-AB1E3B97E547}" srcOrd="1" destOrd="0" parTransId="{90F7AFBF-7426-47BD-9950-D46F1A9DD1B9}" sibTransId="{C36BD303-D246-4046-B4CE-C22AE5C820E5}"/>
    <dgm:cxn modelId="{DD6112CF-3986-47CA-A036-12012A37DD73}" type="presOf" srcId="{C7DD0ACA-4CE7-411B-8338-BC0D624AFBB9}" destId="{B643BB50-D254-4DA3-89C5-0EA6961556D9}" srcOrd="1" destOrd="0" presId="urn:microsoft.com/office/officeart/2005/8/layout/list1"/>
    <dgm:cxn modelId="{9947BADD-E475-4F17-A953-2913B9665846}" srcId="{DDF15FFA-3166-4C2E-8F80-2E8711043954}" destId="{90B380AA-0160-423E-82C5-37B77DDA1EAB}" srcOrd="1" destOrd="0" parTransId="{5D6F8A62-ED4F-45DF-8567-6521F62F6940}" sibTransId="{62CAC46F-1AD8-40AF-B489-C1CCF07D119C}"/>
    <dgm:cxn modelId="{275048E2-2BEE-441D-8552-A40DB900C1A1}" type="presOf" srcId="{0B40F866-8925-47DC-8A22-A3D06060732B}" destId="{3AD3FD69-F583-4EA2-A752-87837D43D432}" srcOrd="0" destOrd="0" presId="urn:microsoft.com/office/officeart/2005/8/layout/list1"/>
    <dgm:cxn modelId="{36EC03EF-F1B7-4F5A-8B9C-46B875AEE0FB}" srcId="{DDF15FFA-3166-4C2E-8F80-2E8711043954}" destId="{C7DD0ACA-4CE7-411B-8338-BC0D624AFBB9}" srcOrd="3" destOrd="0" parTransId="{A3148601-4B0D-4D02-B47E-EF6AD1CD369F}" sibTransId="{7BB374B3-34D3-4339-824E-30A9D5A4D5E3}"/>
    <dgm:cxn modelId="{F72AD0F7-7F45-4E8A-8D7C-013DDD89F46E}" type="presOf" srcId="{90B380AA-0160-423E-82C5-37B77DDA1EAB}" destId="{BEA35B79-66C2-4C7E-85D2-540097B15CBB}" srcOrd="0" destOrd="0" presId="urn:microsoft.com/office/officeart/2005/8/layout/list1"/>
    <dgm:cxn modelId="{0D275EA8-FD48-42FC-BEDF-B3503E49894C}" type="presParOf" srcId="{1150FA75-CE49-4E86-88D8-8381780CCE40}" destId="{012A9F4A-2173-4061-A016-56042A346C0A}" srcOrd="0" destOrd="0" presId="urn:microsoft.com/office/officeart/2005/8/layout/list1"/>
    <dgm:cxn modelId="{6D6AE6C4-565B-4CCB-AB84-904B9D23D9E4}" type="presParOf" srcId="{012A9F4A-2173-4061-A016-56042A346C0A}" destId="{EE4EE9C3-D933-46B6-B757-C6DAC2597441}" srcOrd="0" destOrd="0" presId="urn:microsoft.com/office/officeart/2005/8/layout/list1"/>
    <dgm:cxn modelId="{F8ED328E-2759-4886-8C0F-13CDA870590D}" type="presParOf" srcId="{012A9F4A-2173-4061-A016-56042A346C0A}" destId="{BBB93DF6-5532-48E8-84CC-9960DF3E7461}" srcOrd="1" destOrd="0" presId="urn:microsoft.com/office/officeart/2005/8/layout/list1"/>
    <dgm:cxn modelId="{A7B4DBBD-05C3-4387-81C0-2BF4C8FCACC1}" type="presParOf" srcId="{1150FA75-CE49-4E86-88D8-8381780CCE40}" destId="{750523D2-4B3A-4AAC-AD6B-3913E63AB5FC}" srcOrd="1" destOrd="0" presId="urn:microsoft.com/office/officeart/2005/8/layout/list1"/>
    <dgm:cxn modelId="{E935CE1A-6D70-42F9-884F-F3CDF770551E}" type="presParOf" srcId="{1150FA75-CE49-4E86-88D8-8381780CCE40}" destId="{7139CFF9-FC6D-4BFF-A162-36723AEC1B51}" srcOrd="2" destOrd="0" presId="urn:microsoft.com/office/officeart/2005/8/layout/list1"/>
    <dgm:cxn modelId="{406B60A6-1D2E-44C8-A2FA-D1B4E229D7DF}" type="presParOf" srcId="{1150FA75-CE49-4E86-88D8-8381780CCE40}" destId="{8107A5D1-2EB3-4743-8F25-6E0EC2168CB2}" srcOrd="3" destOrd="0" presId="urn:microsoft.com/office/officeart/2005/8/layout/list1"/>
    <dgm:cxn modelId="{9C0E354C-FED1-4B35-A71E-E29CB6809DF2}" type="presParOf" srcId="{1150FA75-CE49-4E86-88D8-8381780CCE40}" destId="{F8DF3FFE-29D8-40D0-ACFB-38D020488DD4}" srcOrd="4" destOrd="0" presId="urn:microsoft.com/office/officeart/2005/8/layout/list1"/>
    <dgm:cxn modelId="{9F02E7C1-DD45-43A0-A06B-DABCB0BD1039}" type="presParOf" srcId="{F8DF3FFE-29D8-40D0-ACFB-38D020488DD4}" destId="{BEA35B79-66C2-4C7E-85D2-540097B15CBB}" srcOrd="0" destOrd="0" presId="urn:microsoft.com/office/officeart/2005/8/layout/list1"/>
    <dgm:cxn modelId="{61B907A9-423D-4841-84C3-953FE17B9373}" type="presParOf" srcId="{F8DF3FFE-29D8-40D0-ACFB-38D020488DD4}" destId="{F1E7A721-91C5-4242-B940-875E4E443550}" srcOrd="1" destOrd="0" presId="urn:microsoft.com/office/officeart/2005/8/layout/list1"/>
    <dgm:cxn modelId="{6D7520D6-1AC9-4EC5-A277-1C270366B78D}" type="presParOf" srcId="{1150FA75-CE49-4E86-88D8-8381780CCE40}" destId="{C66DFE12-6025-40D1-81F1-88629C72397D}" srcOrd="5" destOrd="0" presId="urn:microsoft.com/office/officeart/2005/8/layout/list1"/>
    <dgm:cxn modelId="{AC14439A-2EE8-4BCA-B7F4-730FC9763ABB}" type="presParOf" srcId="{1150FA75-CE49-4E86-88D8-8381780CCE40}" destId="{2DEB3541-2695-41F3-94A1-F4E319164D22}" srcOrd="6" destOrd="0" presId="urn:microsoft.com/office/officeart/2005/8/layout/list1"/>
    <dgm:cxn modelId="{3ED22455-CAA1-4EF4-89A3-7F1ED277A09D}" type="presParOf" srcId="{1150FA75-CE49-4E86-88D8-8381780CCE40}" destId="{32623E9F-5F4C-4C9F-B5FD-1D851BF080FF}" srcOrd="7" destOrd="0" presId="urn:microsoft.com/office/officeart/2005/8/layout/list1"/>
    <dgm:cxn modelId="{42BE9A0D-BFD6-44AE-85A9-48F4D0E85146}" type="presParOf" srcId="{1150FA75-CE49-4E86-88D8-8381780CCE40}" destId="{789755FF-56AF-4A24-B68F-108F34979956}" srcOrd="8" destOrd="0" presId="urn:microsoft.com/office/officeart/2005/8/layout/list1"/>
    <dgm:cxn modelId="{AA59C2F1-CF10-454A-8F5C-8238EE99938F}" type="presParOf" srcId="{789755FF-56AF-4A24-B68F-108F34979956}" destId="{3AD3FD69-F583-4EA2-A752-87837D43D432}" srcOrd="0" destOrd="0" presId="urn:microsoft.com/office/officeart/2005/8/layout/list1"/>
    <dgm:cxn modelId="{9286E440-DCA3-487B-96A1-6BE25D8A3107}" type="presParOf" srcId="{789755FF-56AF-4A24-B68F-108F34979956}" destId="{AE3559D5-E773-47DE-9DBC-9571B644BE21}" srcOrd="1" destOrd="0" presId="urn:microsoft.com/office/officeart/2005/8/layout/list1"/>
    <dgm:cxn modelId="{26E375A7-92F0-49D4-8BBB-440882A49D34}" type="presParOf" srcId="{1150FA75-CE49-4E86-88D8-8381780CCE40}" destId="{6374923A-D722-4726-A20E-9EA2EF880F75}" srcOrd="9" destOrd="0" presId="urn:microsoft.com/office/officeart/2005/8/layout/list1"/>
    <dgm:cxn modelId="{F78D33B7-AA51-459E-B172-FA6C687CE767}" type="presParOf" srcId="{1150FA75-CE49-4E86-88D8-8381780CCE40}" destId="{6281FB67-7897-46B7-9F55-17C2115085FA}" srcOrd="10" destOrd="0" presId="urn:microsoft.com/office/officeart/2005/8/layout/list1"/>
    <dgm:cxn modelId="{02BB174F-331D-4D04-A7B8-E34C49720B3E}" type="presParOf" srcId="{1150FA75-CE49-4E86-88D8-8381780CCE40}" destId="{D56A138B-D6B1-48BE-ABBB-9CB4CD2AED67}" srcOrd="11" destOrd="0" presId="urn:microsoft.com/office/officeart/2005/8/layout/list1"/>
    <dgm:cxn modelId="{EAE9CE7E-DB51-4B05-AC61-7B86CCE0935D}" type="presParOf" srcId="{1150FA75-CE49-4E86-88D8-8381780CCE40}" destId="{CBA1BA6B-A2B4-4B5C-A635-62BB9FC628FD}" srcOrd="12" destOrd="0" presId="urn:microsoft.com/office/officeart/2005/8/layout/list1"/>
    <dgm:cxn modelId="{F3B7E217-45D0-4893-A21A-605A54849D94}" type="presParOf" srcId="{CBA1BA6B-A2B4-4B5C-A635-62BB9FC628FD}" destId="{3E8A17DE-432D-4E66-A444-E2680F6A7BD8}" srcOrd="0" destOrd="0" presId="urn:microsoft.com/office/officeart/2005/8/layout/list1"/>
    <dgm:cxn modelId="{7EF997E0-C1BD-4656-917C-16CA64C334CD}" type="presParOf" srcId="{CBA1BA6B-A2B4-4B5C-A635-62BB9FC628FD}" destId="{B643BB50-D254-4DA3-89C5-0EA6961556D9}" srcOrd="1" destOrd="0" presId="urn:microsoft.com/office/officeart/2005/8/layout/list1"/>
    <dgm:cxn modelId="{7259FB57-2E18-4ADD-A336-0EA2289FB02C}" type="presParOf" srcId="{1150FA75-CE49-4E86-88D8-8381780CCE40}" destId="{E5FAF346-74BC-41D6-B4E3-C72D93E241DC}" srcOrd="13" destOrd="0" presId="urn:microsoft.com/office/officeart/2005/8/layout/list1"/>
    <dgm:cxn modelId="{82D39391-10C8-4AC3-B5A5-B2BCF8BC9D53}" type="presParOf" srcId="{1150FA75-CE49-4E86-88D8-8381780CCE40}" destId="{F1B941E6-AA43-4EE7-B91C-CC6C640968D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9CFF9-FC6D-4BFF-A162-36723AEC1B51}">
      <dsp:nvSpPr>
        <dsp:cNvPr id="0" name=""/>
        <dsp:cNvSpPr/>
      </dsp:nvSpPr>
      <dsp:spPr>
        <a:xfrm>
          <a:off x="0" y="300587"/>
          <a:ext cx="6779855"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B93DF6-5532-48E8-84CC-9960DF3E7461}">
      <dsp:nvSpPr>
        <dsp:cNvPr id="0" name=""/>
        <dsp:cNvSpPr/>
      </dsp:nvSpPr>
      <dsp:spPr>
        <a:xfrm>
          <a:off x="338992" y="34907"/>
          <a:ext cx="4745898"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384" tIns="0" rIns="179384" bIns="0"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bg1"/>
              </a:solidFill>
            </a:rPr>
            <a:t>Website:  </a:t>
          </a:r>
          <a:r>
            <a:rPr lang="en-US" sz="1800" kern="120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frierlevitt.com</a:t>
          </a:r>
          <a:endParaRPr lang="en-US" sz="1800" kern="1200">
            <a:solidFill>
              <a:schemeClr val="bg1"/>
            </a:solidFill>
          </a:endParaRPr>
        </a:p>
      </dsp:txBody>
      <dsp:txXfrm>
        <a:off x="364931" y="60846"/>
        <a:ext cx="4694020" cy="479482"/>
      </dsp:txXfrm>
    </dsp:sp>
    <dsp:sp modelId="{2DEB3541-2695-41F3-94A1-F4E319164D22}">
      <dsp:nvSpPr>
        <dsp:cNvPr id="0" name=""/>
        <dsp:cNvSpPr/>
      </dsp:nvSpPr>
      <dsp:spPr>
        <a:xfrm>
          <a:off x="0" y="1117067"/>
          <a:ext cx="6779855"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E7A721-91C5-4242-B940-875E4E443550}">
      <dsp:nvSpPr>
        <dsp:cNvPr id="0" name=""/>
        <dsp:cNvSpPr/>
      </dsp:nvSpPr>
      <dsp:spPr>
        <a:xfrm>
          <a:off x="338992" y="851387"/>
          <a:ext cx="4745898"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384" tIns="0" rIns="179384" bIns="0"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bg1"/>
              </a:solidFill>
            </a:rPr>
            <a:t>LinkedIn: </a:t>
          </a:r>
          <a:r>
            <a:rPr lang="en-US" sz="1800" kern="120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linkedin.com/company/frier-levitt-llc</a:t>
          </a:r>
          <a:endParaRPr lang="en-US" sz="1800" kern="1200">
            <a:solidFill>
              <a:schemeClr val="bg1"/>
            </a:solidFill>
          </a:endParaRPr>
        </a:p>
      </dsp:txBody>
      <dsp:txXfrm>
        <a:off x="364931" y="877326"/>
        <a:ext cx="4694020" cy="479482"/>
      </dsp:txXfrm>
    </dsp:sp>
    <dsp:sp modelId="{6281FB67-7897-46B7-9F55-17C2115085FA}">
      <dsp:nvSpPr>
        <dsp:cNvPr id="0" name=""/>
        <dsp:cNvSpPr/>
      </dsp:nvSpPr>
      <dsp:spPr>
        <a:xfrm>
          <a:off x="0" y="1933547"/>
          <a:ext cx="6779855"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3559D5-E773-47DE-9DBC-9571B644BE21}">
      <dsp:nvSpPr>
        <dsp:cNvPr id="0" name=""/>
        <dsp:cNvSpPr/>
      </dsp:nvSpPr>
      <dsp:spPr>
        <a:xfrm>
          <a:off x="338992" y="1667867"/>
          <a:ext cx="4745898"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384" tIns="0" rIns="179384" bIns="0"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bg1"/>
              </a:solidFill>
            </a:rPr>
            <a:t>Twitter:  </a:t>
          </a:r>
          <a:r>
            <a:rPr lang="en-US" sz="1800" kern="1200">
              <a:solidFill>
                <a:schemeClr val="bg1"/>
              </a:solidFill>
            </a:rPr>
            <a:t>@</a:t>
          </a:r>
          <a:r>
            <a:rPr lang="en-US" sz="1800" kern="120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FrierLevitt</a:t>
          </a:r>
          <a:endParaRPr lang="en-US" sz="1800" kern="1200">
            <a:solidFill>
              <a:schemeClr val="bg1"/>
            </a:solidFill>
          </a:endParaRPr>
        </a:p>
      </dsp:txBody>
      <dsp:txXfrm>
        <a:off x="364931" y="1693806"/>
        <a:ext cx="4694020" cy="479482"/>
      </dsp:txXfrm>
    </dsp:sp>
    <dsp:sp modelId="{F1B941E6-AA43-4EE7-B91C-CC6C640968D9}">
      <dsp:nvSpPr>
        <dsp:cNvPr id="0" name=""/>
        <dsp:cNvSpPr/>
      </dsp:nvSpPr>
      <dsp:spPr>
        <a:xfrm>
          <a:off x="0" y="2750028"/>
          <a:ext cx="6779855" cy="10489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6192" tIns="374904" rIns="52619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schemeClr val="tx2"/>
              </a:solidFill>
            </a:rPr>
            <a:t>84 Bloomfield Ave, Pine Brook, New Jersey</a:t>
          </a:r>
        </a:p>
        <a:p>
          <a:pPr marL="171450" lvl="1" indent="-171450" algn="l" defTabSz="800100">
            <a:lnSpc>
              <a:spcPct val="90000"/>
            </a:lnSpc>
            <a:spcBef>
              <a:spcPct val="0"/>
            </a:spcBef>
            <a:spcAft>
              <a:spcPct val="15000"/>
            </a:spcAft>
            <a:buChar char="•"/>
          </a:pPr>
          <a:r>
            <a:rPr lang="en-US" sz="1800" kern="1200" dirty="0">
              <a:solidFill>
                <a:schemeClr val="tx2"/>
              </a:solidFill>
            </a:rPr>
            <a:t>101 Greenwich Street, Suite 8B, New York City</a:t>
          </a:r>
        </a:p>
      </dsp:txBody>
      <dsp:txXfrm>
        <a:off x="0" y="2750028"/>
        <a:ext cx="6779855" cy="1048950"/>
      </dsp:txXfrm>
    </dsp:sp>
    <dsp:sp modelId="{B643BB50-D254-4DA3-89C5-0EA6961556D9}">
      <dsp:nvSpPr>
        <dsp:cNvPr id="0" name=""/>
        <dsp:cNvSpPr/>
      </dsp:nvSpPr>
      <dsp:spPr>
        <a:xfrm>
          <a:off x="338992" y="2484347"/>
          <a:ext cx="4745898"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384" tIns="0" rIns="179384" bIns="0"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bg1"/>
              </a:solidFill>
            </a:rPr>
            <a:t>Locations:</a:t>
          </a:r>
          <a:endParaRPr lang="en-US" sz="1800" kern="1200">
            <a:solidFill>
              <a:schemeClr val="bg1"/>
            </a:solidFill>
          </a:endParaRPr>
        </a:p>
      </dsp:txBody>
      <dsp:txXfrm>
        <a:off x="364931" y="2510286"/>
        <a:ext cx="4694020"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6E44C6-A53C-611B-E244-15AB58D13D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A81742C-F34D-C312-AF2A-C67FD30A1A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F5FD46-8C7A-430C-94D2-144224906F6C}" type="datetimeFigureOut">
              <a:rPr lang="en-US" smtClean="0"/>
              <a:t>10/16/2024</a:t>
            </a:fld>
            <a:endParaRPr lang="en-US"/>
          </a:p>
        </p:txBody>
      </p:sp>
      <p:sp>
        <p:nvSpPr>
          <p:cNvPr id="4" name="Footer Placeholder 3">
            <a:extLst>
              <a:ext uri="{FF2B5EF4-FFF2-40B4-BE49-F238E27FC236}">
                <a16:creationId xmlns:a16="http://schemas.microsoft.com/office/drawing/2014/main" id="{762E3D59-271F-5800-2C68-4B99BB9ADB6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F65FF8-E427-C1AF-2E1B-90AAD258A8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B0FE9B-B97B-4135-9583-C5784136FFCE}" type="slidenum">
              <a:rPr lang="en-US" smtClean="0"/>
              <a:t>‹#›</a:t>
            </a:fld>
            <a:endParaRPr lang="en-US"/>
          </a:p>
        </p:txBody>
      </p:sp>
    </p:spTree>
    <p:extLst>
      <p:ext uri="{BB962C8B-B14F-4D97-AF65-F5344CB8AC3E}">
        <p14:creationId xmlns:p14="http://schemas.microsoft.com/office/powerpoint/2010/main" val="224157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16C68-0971-4408-9601-08647A973448}" type="datetimeFigureOut">
              <a:rPr lang="en-US" smtClean="0"/>
              <a:t>10/15/2024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20C91-85F1-4DA9-B19E-12D0BA371C04}" type="slidenum">
              <a:rPr lang="en-US" smtClean="0"/>
              <a:t>‹#›</a:t>
            </a:fld>
            <a:endParaRPr lang="en-US"/>
          </a:p>
        </p:txBody>
      </p:sp>
    </p:spTree>
    <p:extLst>
      <p:ext uri="{BB962C8B-B14F-4D97-AF65-F5344CB8AC3E}">
        <p14:creationId xmlns:p14="http://schemas.microsoft.com/office/powerpoint/2010/main" val="37879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D20C91-85F1-4DA9-B19E-12D0BA371C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56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20C91-85F1-4DA9-B19E-12D0BA371C04}" type="slidenum">
              <a:rPr lang="en-US" smtClean="0"/>
              <a:t>12</a:t>
            </a:fld>
            <a:endParaRPr lang="en-US"/>
          </a:p>
        </p:txBody>
      </p:sp>
    </p:spTree>
    <p:extLst>
      <p:ext uri="{BB962C8B-B14F-4D97-AF65-F5344CB8AC3E}">
        <p14:creationId xmlns:p14="http://schemas.microsoft.com/office/powerpoint/2010/main" val="1099303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text, clock&#10;&#10;Description automatically generated">
            <a:extLst>
              <a:ext uri="{FF2B5EF4-FFF2-40B4-BE49-F238E27FC236}">
                <a16:creationId xmlns:a16="http://schemas.microsoft.com/office/drawing/2014/main" id="{27ECC0CD-0EAC-808C-704C-712010F2CB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58260" y="69345"/>
            <a:ext cx="3640751" cy="732519"/>
          </a:xfrm>
          <a:prstGeom prst="rect">
            <a:avLst/>
          </a:prstGeom>
        </p:spPr>
      </p:pic>
      <p:sp>
        <p:nvSpPr>
          <p:cNvPr id="14" name="TextBox 13">
            <a:extLst>
              <a:ext uri="{FF2B5EF4-FFF2-40B4-BE49-F238E27FC236}">
                <a16:creationId xmlns:a16="http://schemas.microsoft.com/office/drawing/2014/main" id="{A5E9BCBE-B292-C366-97F4-10CBDE830070}"/>
              </a:ext>
            </a:extLst>
          </p:cNvPr>
          <p:cNvSpPr txBox="1"/>
          <p:nvPr userDrawn="1"/>
        </p:nvSpPr>
        <p:spPr>
          <a:xfrm>
            <a:off x="7567047" y="6481391"/>
            <a:ext cx="4621777" cy="369332"/>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marL="0" algn="r" defTabSz="914400" rtl="0" eaLnBrk="1" latinLnBrk="0" hangingPunct="1">
              <a:defRPr/>
            </a:pPr>
            <a:r>
              <a:rPr lang="en-US" sz="1200" kern="1200" spc="100" baseline="0" dirty="0">
                <a:solidFill>
                  <a:prstClr val="white"/>
                </a:solidFill>
                <a:latin typeface="Trebuchet MS"/>
                <a:ea typeface="+mn-ea"/>
                <a:cs typeface="+mn-cs"/>
              </a:rPr>
              <a:t>© 2024 Frier Levitt. All rights reserved.</a:t>
            </a:r>
          </a:p>
        </p:txBody>
      </p:sp>
      <p:sp>
        <p:nvSpPr>
          <p:cNvPr id="15" name="TextBox 14">
            <a:extLst>
              <a:ext uri="{FF2B5EF4-FFF2-40B4-BE49-F238E27FC236}">
                <a16:creationId xmlns:a16="http://schemas.microsoft.com/office/drawing/2014/main" id="{3483C3A3-678D-65B6-2DC9-9116367C6C79}"/>
              </a:ext>
            </a:extLst>
          </p:cNvPr>
          <p:cNvSpPr txBox="1"/>
          <p:nvPr userDrawn="1"/>
        </p:nvSpPr>
        <p:spPr>
          <a:xfrm>
            <a:off x="0" y="6481391"/>
            <a:ext cx="3921124" cy="369332"/>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algn="l" defTabSz="914400" hangingPunct="1">
              <a:defRPr/>
            </a:pPr>
            <a:r>
              <a:rPr lang="en-US" sz="1200" kern="1200" spc="100" baseline="0" dirty="0">
                <a:solidFill>
                  <a:prstClr val="white"/>
                </a:solidFill>
                <a:latin typeface="Trebuchet MS"/>
                <a:ea typeface="+mn-ea"/>
                <a:cs typeface="+mn-cs"/>
              </a:rPr>
              <a:t>www.frierlevitt.com</a:t>
            </a:r>
          </a:p>
        </p:txBody>
      </p:sp>
    </p:spTree>
    <p:extLst>
      <p:ext uri="{BB962C8B-B14F-4D97-AF65-F5344CB8AC3E}">
        <p14:creationId xmlns:p14="http://schemas.microsoft.com/office/powerpoint/2010/main" val="61335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pic>
        <p:nvPicPr>
          <p:cNvPr id="9" name="Picture 8">
            <a:extLst>
              <a:ext uri="{FF2B5EF4-FFF2-40B4-BE49-F238E27FC236}">
                <a16:creationId xmlns:a16="http://schemas.microsoft.com/office/drawing/2014/main" id="{208506F7-179C-2707-3669-A1C1624B6249}"/>
              </a:ext>
            </a:extLst>
          </p:cNvPr>
          <p:cNvPicPr>
            <a:picLocks noChangeAspect="1"/>
          </p:cNvPicPr>
          <p:nvPr userDrawn="1"/>
        </p:nvPicPr>
        <p:blipFill rotWithShape="1">
          <a:blip r:embed="rId2"/>
          <a:srcRect r="21938"/>
          <a:stretch/>
        </p:blipFill>
        <p:spPr>
          <a:xfrm>
            <a:off x="9117496" y="-23168"/>
            <a:ext cx="2645880" cy="677897"/>
          </a:xfrm>
          <a:prstGeom prst="rect">
            <a:avLst/>
          </a:prstGeom>
        </p:spPr>
      </p:pic>
    </p:spTree>
    <p:extLst>
      <p:ext uri="{BB962C8B-B14F-4D97-AF65-F5344CB8AC3E}">
        <p14:creationId xmlns:p14="http://schemas.microsoft.com/office/powerpoint/2010/main" val="20605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pic>
        <p:nvPicPr>
          <p:cNvPr id="11" name="Picture 10">
            <a:extLst>
              <a:ext uri="{FF2B5EF4-FFF2-40B4-BE49-F238E27FC236}">
                <a16:creationId xmlns:a16="http://schemas.microsoft.com/office/drawing/2014/main" id="{393C8F9A-79B6-DDFF-7AA0-8ED428EFF7D5}"/>
              </a:ext>
            </a:extLst>
          </p:cNvPr>
          <p:cNvPicPr>
            <a:picLocks noChangeAspect="1"/>
          </p:cNvPicPr>
          <p:nvPr userDrawn="1"/>
        </p:nvPicPr>
        <p:blipFill rotWithShape="1">
          <a:blip r:embed="rId2"/>
          <a:srcRect r="21938"/>
          <a:stretch/>
        </p:blipFill>
        <p:spPr>
          <a:xfrm>
            <a:off x="9117496" y="-23168"/>
            <a:ext cx="2645880" cy="677897"/>
          </a:xfrm>
          <a:prstGeom prst="rect">
            <a:avLst/>
          </a:prstGeom>
        </p:spPr>
      </p:pic>
      <p:sp>
        <p:nvSpPr>
          <p:cNvPr id="12" name="TextBox 11">
            <a:extLst>
              <a:ext uri="{FF2B5EF4-FFF2-40B4-BE49-F238E27FC236}">
                <a16:creationId xmlns:a16="http://schemas.microsoft.com/office/drawing/2014/main" id="{A6BE361E-F1A6-98E9-CDD9-49CF749764D4}"/>
              </a:ext>
            </a:extLst>
          </p:cNvPr>
          <p:cNvSpPr txBox="1"/>
          <p:nvPr userDrawn="1"/>
        </p:nvSpPr>
        <p:spPr>
          <a:xfrm>
            <a:off x="7567047" y="6481391"/>
            <a:ext cx="4621777" cy="369332"/>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marL="0" algn="r" defTabSz="914400" rtl="0" eaLnBrk="1" latinLnBrk="0" hangingPunct="1">
              <a:defRPr/>
            </a:pPr>
            <a:r>
              <a:rPr lang="en-US" sz="1200" kern="1200" spc="100" baseline="0" dirty="0">
                <a:solidFill>
                  <a:prstClr val="white"/>
                </a:solidFill>
                <a:latin typeface="Trebuchet MS"/>
                <a:ea typeface="+mn-ea"/>
                <a:cs typeface="+mn-cs"/>
              </a:rPr>
              <a:t>© 2024 Frier Levitt. All rights reserved.</a:t>
            </a:r>
          </a:p>
        </p:txBody>
      </p:sp>
      <p:sp>
        <p:nvSpPr>
          <p:cNvPr id="13" name="TextBox 12">
            <a:extLst>
              <a:ext uri="{FF2B5EF4-FFF2-40B4-BE49-F238E27FC236}">
                <a16:creationId xmlns:a16="http://schemas.microsoft.com/office/drawing/2014/main" id="{B4FBDE27-3E00-2602-74D6-9A05D2820135}"/>
              </a:ext>
            </a:extLst>
          </p:cNvPr>
          <p:cNvSpPr txBox="1"/>
          <p:nvPr userDrawn="1"/>
        </p:nvSpPr>
        <p:spPr>
          <a:xfrm>
            <a:off x="0" y="6481391"/>
            <a:ext cx="3921124" cy="369332"/>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algn="l" defTabSz="914400" hangingPunct="1">
              <a:defRPr/>
            </a:pPr>
            <a:r>
              <a:rPr lang="en-US" sz="1200" kern="1200" spc="100" baseline="0" dirty="0">
                <a:solidFill>
                  <a:prstClr val="white"/>
                </a:solidFill>
                <a:latin typeface="Trebuchet MS"/>
                <a:ea typeface="+mn-ea"/>
                <a:cs typeface="+mn-cs"/>
              </a:rPr>
              <a:t>www.frierlevitt.com</a:t>
            </a:r>
          </a:p>
        </p:txBody>
      </p:sp>
    </p:spTree>
    <p:extLst>
      <p:ext uri="{BB962C8B-B14F-4D97-AF65-F5344CB8AC3E}">
        <p14:creationId xmlns:p14="http://schemas.microsoft.com/office/powerpoint/2010/main" val="94093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977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text, clock&#10;&#10;Description automatically generated">
            <a:extLst>
              <a:ext uri="{FF2B5EF4-FFF2-40B4-BE49-F238E27FC236}">
                <a16:creationId xmlns:a16="http://schemas.microsoft.com/office/drawing/2014/main" id="{24D77212-8E13-EA98-1E6A-5702862148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58260" y="69345"/>
            <a:ext cx="3640751" cy="732519"/>
          </a:xfrm>
          <a:prstGeom prst="rect">
            <a:avLst/>
          </a:prstGeom>
        </p:spPr>
      </p:pic>
      <p:sp>
        <p:nvSpPr>
          <p:cNvPr id="13" name="TextBox 12">
            <a:extLst>
              <a:ext uri="{FF2B5EF4-FFF2-40B4-BE49-F238E27FC236}">
                <a16:creationId xmlns:a16="http://schemas.microsoft.com/office/drawing/2014/main" id="{AA5C8A9B-B70D-D57C-8EB7-44057285C88A}"/>
              </a:ext>
            </a:extLst>
          </p:cNvPr>
          <p:cNvSpPr txBox="1"/>
          <p:nvPr userDrawn="1"/>
        </p:nvSpPr>
        <p:spPr>
          <a:xfrm>
            <a:off x="7567047" y="6481391"/>
            <a:ext cx="4621777" cy="369332"/>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marL="0" algn="r" defTabSz="914400" rtl="0" eaLnBrk="1" latinLnBrk="0" hangingPunct="1">
              <a:defRPr/>
            </a:pPr>
            <a:r>
              <a:rPr lang="en-US" sz="1200" kern="1200" spc="100" baseline="0" dirty="0">
                <a:solidFill>
                  <a:prstClr val="white"/>
                </a:solidFill>
                <a:latin typeface="Trebuchet MS"/>
                <a:ea typeface="+mn-ea"/>
                <a:cs typeface="+mn-cs"/>
              </a:rPr>
              <a:t>© 2024 Frier Levitt. All rights reserved.</a:t>
            </a:r>
          </a:p>
        </p:txBody>
      </p:sp>
      <p:sp>
        <p:nvSpPr>
          <p:cNvPr id="14" name="TextBox 13">
            <a:extLst>
              <a:ext uri="{FF2B5EF4-FFF2-40B4-BE49-F238E27FC236}">
                <a16:creationId xmlns:a16="http://schemas.microsoft.com/office/drawing/2014/main" id="{67E6C871-5C72-8596-BECC-929F78CB19A5}"/>
              </a:ext>
            </a:extLst>
          </p:cNvPr>
          <p:cNvSpPr txBox="1"/>
          <p:nvPr userDrawn="1"/>
        </p:nvSpPr>
        <p:spPr>
          <a:xfrm>
            <a:off x="0" y="6481391"/>
            <a:ext cx="3921124" cy="369332"/>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algn="l" defTabSz="914400" hangingPunct="1">
              <a:defRPr/>
            </a:pPr>
            <a:r>
              <a:rPr lang="en-US" sz="1200" kern="1200" spc="100" baseline="0" dirty="0">
                <a:solidFill>
                  <a:prstClr val="white"/>
                </a:solidFill>
                <a:latin typeface="Trebuchet MS"/>
                <a:ea typeface="+mn-ea"/>
                <a:cs typeface="+mn-cs"/>
              </a:rPr>
              <a:t>www.frierlevitt.com</a:t>
            </a:r>
          </a:p>
        </p:txBody>
      </p:sp>
    </p:spTree>
    <p:extLst>
      <p:ext uri="{BB962C8B-B14F-4D97-AF65-F5344CB8AC3E}">
        <p14:creationId xmlns:p14="http://schemas.microsoft.com/office/powerpoint/2010/main" val="205565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497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10/15/2024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719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10/15/2024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029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24A7AC-904D-4781-85BA-7D10C17ED021}" type="datetimeFigureOut">
              <a:rPr lang="en-US" smtClean="0"/>
              <a:t>10/15/2024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pic>
        <p:nvPicPr>
          <p:cNvPr id="2" name="Picture 1">
            <a:extLst>
              <a:ext uri="{FF2B5EF4-FFF2-40B4-BE49-F238E27FC236}">
                <a16:creationId xmlns:a16="http://schemas.microsoft.com/office/drawing/2014/main" id="{2B17AFA8-962B-6243-08C4-0C5450670A68}"/>
              </a:ext>
            </a:extLst>
          </p:cNvPr>
          <p:cNvPicPr>
            <a:picLocks noChangeAspect="1"/>
          </p:cNvPicPr>
          <p:nvPr userDrawn="1"/>
        </p:nvPicPr>
        <p:blipFill rotWithShape="1">
          <a:blip r:embed="rId2"/>
          <a:srcRect r="21938"/>
          <a:stretch/>
        </p:blipFill>
        <p:spPr>
          <a:xfrm>
            <a:off x="9117496" y="-23168"/>
            <a:ext cx="2645880" cy="677897"/>
          </a:xfrm>
          <a:prstGeom prst="rect">
            <a:avLst/>
          </a:prstGeom>
        </p:spPr>
      </p:pic>
      <p:pic>
        <p:nvPicPr>
          <p:cNvPr id="10" name="Picture 9" descr="A picture containing text, clock&#10;&#10;Description automatically generated">
            <a:extLst>
              <a:ext uri="{FF2B5EF4-FFF2-40B4-BE49-F238E27FC236}">
                <a16:creationId xmlns:a16="http://schemas.microsoft.com/office/drawing/2014/main" id="{01F74A36-9CF8-E496-031F-147A156DDE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58260" y="69345"/>
            <a:ext cx="3640751" cy="732519"/>
          </a:xfrm>
          <a:prstGeom prst="rect">
            <a:avLst/>
          </a:prstGeom>
        </p:spPr>
      </p:pic>
      <p:sp>
        <p:nvSpPr>
          <p:cNvPr id="11" name="TextBox 10">
            <a:extLst>
              <a:ext uri="{FF2B5EF4-FFF2-40B4-BE49-F238E27FC236}">
                <a16:creationId xmlns:a16="http://schemas.microsoft.com/office/drawing/2014/main" id="{E9400B5A-625A-2847-47BF-BD5E3791CB53}"/>
              </a:ext>
            </a:extLst>
          </p:cNvPr>
          <p:cNvSpPr txBox="1"/>
          <p:nvPr userDrawn="1"/>
        </p:nvSpPr>
        <p:spPr>
          <a:xfrm>
            <a:off x="7567047" y="6481391"/>
            <a:ext cx="4621777" cy="369332"/>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marL="0" algn="r" defTabSz="914400" rtl="0" eaLnBrk="1" latinLnBrk="0" hangingPunct="1">
              <a:defRPr/>
            </a:pPr>
            <a:r>
              <a:rPr lang="en-US" sz="1200" kern="1200" spc="100" baseline="0" dirty="0">
                <a:solidFill>
                  <a:prstClr val="white"/>
                </a:solidFill>
                <a:latin typeface="Trebuchet MS"/>
                <a:ea typeface="+mn-ea"/>
                <a:cs typeface="+mn-cs"/>
              </a:rPr>
              <a:t>© 2024 Frier Levitt. All rights reserved.</a:t>
            </a:r>
          </a:p>
        </p:txBody>
      </p:sp>
      <p:sp>
        <p:nvSpPr>
          <p:cNvPr id="12" name="TextBox 11">
            <a:extLst>
              <a:ext uri="{FF2B5EF4-FFF2-40B4-BE49-F238E27FC236}">
                <a16:creationId xmlns:a16="http://schemas.microsoft.com/office/drawing/2014/main" id="{C9E3D966-33B3-BF65-E032-51C87640C82A}"/>
              </a:ext>
            </a:extLst>
          </p:cNvPr>
          <p:cNvSpPr txBox="1"/>
          <p:nvPr userDrawn="1"/>
        </p:nvSpPr>
        <p:spPr>
          <a:xfrm>
            <a:off x="0" y="6481391"/>
            <a:ext cx="3921124" cy="369332"/>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algn="l" defTabSz="914400" hangingPunct="1">
              <a:defRPr/>
            </a:pPr>
            <a:r>
              <a:rPr lang="en-US" sz="1200" kern="1200" spc="100" baseline="0" dirty="0">
                <a:solidFill>
                  <a:prstClr val="white"/>
                </a:solidFill>
                <a:latin typeface="Trebuchet MS"/>
                <a:ea typeface="+mn-ea"/>
                <a:cs typeface="+mn-cs"/>
              </a:rPr>
              <a:t>www.frierlevitt.com</a:t>
            </a:r>
          </a:p>
        </p:txBody>
      </p:sp>
    </p:spTree>
    <p:extLst>
      <p:ext uri="{BB962C8B-B14F-4D97-AF65-F5344CB8AC3E}">
        <p14:creationId xmlns:p14="http://schemas.microsoft.com/office/powerpoint/2010/main" val="338233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331444B-B92B-4E27-8C94-BB93EAF5CB18}" type="datetimeFigureOut">
              <a:rPr lang="en-US" smtClean="0"/>
              <a:t>10/15/2024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pic>
        <p:nvPicPr>
          <p:cNvPr id="12" name="Picture 11">
            <a:extLst>
              <a:ext uri="{FF2B5EF4-FFF2-40B4-BE49-F238E27FC236}">
                <a16:creationId xmlns:a16="http://schemas.microsoft.com/office/drawing/2014/main" id="{A5D238A3-5022-1285-476E-3E78D585B19E}"/>
              </a:ext>
            </a:extLst>
          </p:cNvPr>
          <p:cNvPicPr>
            <a:picLocks noChangeAspect="1"/>
          </p:cNvPicPr>
          <p:nvPr userDrawn="1"/>
        </p:nvPicPr>
        <p:blipFill rotWithShape="1">
          <a:blip r:embed="rId2"/>
          <a:srcRect r="21938"/>
          <a:stretch/>
        </p:blipFill>
        <p:spPr>
          <a:xfrm>
            <a:off x="9117496" y="-23168"/>
            <a:ext cx="2645880" cy="677897"/>
          </a:xfrm>
          <a:prstGeom prst="rect">
            <a:avLst/>
          </a:prstGeom>
        </p:spPr>
      </p:pic>
      <p:pic>
        <p:nvPicPr>
          <p:cNvPr id="13" name="Picture 12" descr="A picture containing text, clock&#10;&#10;Description automatically generated">
            <a:extLst>
              <a:ext uri="{FF2B5EF4-FFF2-40B4-BE49-F238E27FC236}">
                <a16:creationId xmlns:a16="http://schemas.microsoft.com/office/drawing/2014/main" id="{A5D40C33-7EAB-7B69-03CB-FD6FCF6E3E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58260" y="69345"/>
            <a:ext cx="3640751" cy="732519"/>
          </a:xfrm>
          <a:prstGeom prst="rect">
            <a:avLst/>
          </a:prstGeom>
        </p:spPr>
      </p:pic>
      <p:sp>
        <p:nvSpPr>
          <p:cNvPr id="10" name="TextBox 9">
            <a:extLst>
              <a:ext uri="{FF2B5EF4-FFF2-40B4-BE49-F238E27FC236}">
                <a16:creationId xmlns:a16="http://schemas.microsoft.com/office/drawing/2014/main" id="{E8A05C19-79A3-12D2-2502-18EC45EE953D}"/>
              </a:ext>
            </a:extLst>
          </p:cNvPr>
          <p:cNvSpPr txBox="1"/>
          <p:nvPr userDrawn="1"/>
        </p:nvSpPr>
        <p:spPr>
          <a:xfrm>
            <a:off x="7567047" y="6481391"/>
            <a:ext cx="4621777" cy="369332"/>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marL="0" algn="r" defTabSz="914400" rtl="0" eaLnBrk="1" latinLnBrk="0" hangingPunct="1">
              <a:defRPr/>
            </a:pPr>
            <a:r>
              <a:rPr lang="en-US" sz="1200" kern="1200" spc="100" baseline="0" dirty="0">
                <a:solidFill>
                  <a:srgbClr val="000000"/>
                </a:solidFill>
                <a:latin typeface="Trebuchet MS"/>
                <a:ea typeface="+mn-ea"/>
                <a:cs typeface="+mn-cs"/>
              </a:rPr>
              <a:t>© 2024 Frier Levitt. All rights reserved.</a:t>
            </a:r>
          </a:p>
        </p:txBody>
      </p:sp>
      <p:sp>
        <p:nvSpPr>
          <p:cNvPr id="15" name="TextBox 14">
            <a:extLst>
              <a:ext uri="{FF2B5EF4-FFF2-40B4-BE49-F238E27FC236}">
                <a16:creationId xmlns:a16="http://schemas.microsoft.com/office/drawing/2014/main" id="{1AAA5B88-D43E-0698-1948-91819DF35FB6}"/>
              </a:ext>
            </a:extLst>
          </p:cNvPr>
          <p:cNvSpPr txBox="1"/>
          <p:nvPr userDrawn="1"/>
        </p:nvSpPr>
        <p:spPr>
          <a:xfrm>
            <a:off x="0" y="6481391"/>
            <a:ext cx="3921124" cy="369332"/>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algn="l" defTabSz="914400" hangingPunct="1">
              <a:defRPr/>
            </a:pPr>
            <a:r>
              <a:rPr lang="en-US" sz="1200" kern="1200" spc="100" baseline="0" dirty="0">
                <a:solidFill>
                  <a:prstClr val="white"/>
                </a:solidFill>
                <a:latin typeface="Trebuchet MS"/>
                <a:ea typeface="+mn-ea"/>
                <a:cs typeface="+mn-cs"/>
              </a:rPr>
              <a:t>www.frierlevitt.com</a:t>
            </a:r>
          </a:p>
        </p:txBody>
      </p:sp>
    </p:spTree>
    <p:extLst>
      <p:ext uri="{BB962C8B-B14F-4D97-AF65-F5344CB8AC3E}">
        <p14:creationId xmlns:p14="http://schemas.microsoft.com/office/powerpoint/2010/main" val="267245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pic>
        <p:nvPicPr>
          <p:cNvPr id="12" name="Picture 11">
            <a:extLst>
              <a:ext uri="{FF2B5EF4-FFF2-40B4-BE49-F238E27FC236}">
                <a16:creationId xmlns:a16="http://schemas.microsoft.com/office/drawing/2014/main" id="{C4E0778C-7065-8CC5-C9E8-BD7188A11B48}"/>
              </a:ext>
            </a:extLst>
          </p:cNvPr>
          <p:cNvPicPr>
            <a:picLocks noChangeAspect="1"/>
          </p:cNvPicPr>
          <p:nvPr userDrawn="1"/>
        </p:nvPicPr>
        <p:blipFill rotWithShape="1">
          <a:blip r:embed="rId3"/>
          <a:srcRect r="21938"/>
          <a:stretch/>
        </p:blipFill>
        <p:spPr>
          <a:xfrm>
            <a:off x="9117496" y="-23168"/>
            <a:ext cx="2645880" cy="677897"/>
          </a:xfrm>
          <a:prstGeom prst="rect">
            <a:avLst/>
          </a:prstGeom>
        </p:spPr>
      </p:pic>
      <p:sp>
        <p:nvSpPr>
          <p:cNvPr id="10" name="TextBox 9">
            <a:extLst>
              <a:ext uri="{FF2B5EF4-FFF2-40B4-BE49-F238E27FC236}">
                <a16:creationId xmlns:a16="http://schemas.microsoft.com/office/drawing/2014/main" id="{3F53FB7A-CF95-3066-3FB8-0CBF7C882789}"/>
              </a:ext>
            </a:extLst>
          </p:cNvPr>
          <p:cNvSpPr txBox="1"/>
          <p:nvPr userDrawn="1"/>
        </p:nvSpPr>
        <p:spPr>
          <a:xfrm>
            <a:off x="7567047" y="6481391"/>
            <a:ext cx="4621777" cy="369332"/>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marL="0" algn="r" defTabSz="914400" rtl="0" eaLnBrk="1" latinLnBrk="0" hangingPunct="1">
              <a:defRPr/>
            </a:pPr>
            <a:r>
              <a:rPr lang="en-US" sz="1200" kern="1200" spc="100" baseline="0" dirty="0">
                <a:solidFill>
                  <a:prstClr val="white"/>
                </a:solidFill>
                <a:latin typeface="Trebuchet MS"/>
                <a:ea typeface="+mn-ea"/>
                <a:cs typeface="+mn-cs"/>
              </a:rPr>
              <a:t>© 2024 Frier Levitt. All rights reserved.</a:t>
            </a:r>
          </a:p>
        </p:txBody>
      </p:sp>
      <p:sp>
        <p:nvSpPr>
          <p:cNvPr id="14" name="TextBox 13">
            <a:extLst>
              <a:ext uri="{FF2B5EF4-FFF2-40B4-BE49-F238E27FC236}">
                <a16:creationId xmlns:a16="http://schemas.microsoft.com/office/drawing/2014/main" id="{EE755E5D-6DA7-871F-B140-260E6E9B1764}"/>
              </a:ext>
            </a:extLst>
          </p:cNvPr>
          <p:cNvSpPr txBox="1"/>
          <p:nvPr userDrawn="1"/>
        </p:nvSpPr>
        <p:spPr>
          <a:xfrm>
            <a:off x="0" y="6481391"/>
            <a:ext cx="3921124" cy="369332"/>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algn="l" defTabSz="914400" hangingPunct="1">
              <a:defRPr/>
            </a:pPr>
            <a:r>
              <a:rPr lang="en-US" sz="1200" kern="1200" spc="100" baseline="0" dirty="0">
                <a:solidFill>
                  <a:prstClr val="white"/>
                </a:solidFill>
                <a:latin typeface="Trebuchet MS"/>
                <a:ea typeface="+mn-ea"/>
                <a:cs typeface="+mn-cs"/>
              </a:rPr>
              <a:t>www.frierlevitt.com</a:t>
            </a:r>
          </a:p>
        </p:txBody>
      </p:sp>
    </p:spTree>
    <p:extLst>
      <p:ext uri="{BB962C8B-B14F-4D97-AF65-F5344CB8AC3E}">
        <p14:creationId xmlns:p14="http://schemas.microsoft.com/office/powerpoint/2010/main" val="112565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D6E9DEC-419B-4CC5-A080-3B06BD5A8291}" type="datetimeFigureOut">
              <a:rPr lang="en-US" smtClean="0"/>
              <a:t>10/15/2024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886C962-DD3F-E320-EC2B-62CA0F3807F7}"/>
              </a:ext>
            </a:extLst>
          </p:cNvPr>
          <p:cNvSpPr txBox="1"/>
          <p:nvPr userDrawn="1"/>
        </p:nvSpPr>
        <p:spPr>
          <a:xfrm>
            <a:off x="7567047" y="6481391"/>
            <a:ext cx="4621777" cy="369332"/>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marL="0" algn="r" defTabSz="914400" rtl="0" eaLnBrk="1" latinLnBrk="0" hangingPunct="1">
              <a:defRPr/>
            </a:pPr>
            <a:r>
              <a:rPr lang="en-US" sz="1200" kern="1200" spc="100" baseline="0" dirty="0">
                <a:solidFill>
                  <a:prstClr val="white"/>
                </a:solidFill>
                <a:latin typeface="Trebuchet MS"/>
                <a:ea typeface="+mn-ea"/>
                <a:cs typeface="+mn-cs"/>
              </a:rPr>
              <a:t>© 2024 Frier Levitt. All rights reserved.</a:t>
            </a:r>
          </a:p>
        </p:txBody>
      </p:sp>
      <p:sp>
        <p:nvSpPr>
          <p:cNvPr id="11" name="TextBox 10">
            <a:extLst>
              <a:ext uri="{FF2B5EF4-FFF2-40B4-BE49-F238E27FC236}">
                <a16:creationId xmlns:a16="http://schemas.microsoft.com/office/drawing/2014/main" id="{BB7E5DCC-F246-2C88-6ADA-BACC7E586022}"/>
              </a:ext>
            </a:extLst>
          </p:cNvPr>
          <p:cNvSpPr txBox="1"/>
          <p:nvPr userDrawn="1"/>
        </p:nvSpPr>
        <p:spPr>
          <a:xfrm>
            <a:off x="0" y="6481391"/>
            <a:ext cx="3921124" cy="369332"/>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algn="l" defTabSz="914400" hangingPunct="1">
              <a:defRPr/>
            </a:pPr>
            <a:r>
              <a:rPr lang="en-US" sz="1200" kern="1200" spc="100" baseline="0" dirty="0">
                <a:solidFill>
                  <a:prstClr val="white"/>
                </a:solidFill>
                <a:latin typeface="Trebuchet MS"/>
                <a:ea typeface="+mn-ea"/>
                <a:cs typeface="+mn-cs"/>
              </a:rPr>
              <a:t>www.frierlevitt.com</a:t>
            </a:r>
          </a:p>
        </p:txBody>
      </p:sp>
      <p:pic>
        <p:nvPicPr>
          <p:cNvPr id="13" name="Picture 12" descr="A picture containing text, clock&#10;&#10;Description automatically generated">
            <a:extLst>
              <a:ext uri="{FF2B5EF4-FFF2-40B4-BE49-F238E27FC236}">
                <a16:creationId xmlns:a16="http://schemas.microsoft.com/office/drawing/2014/main" id="{B376DB80-B677-F32F-FE34-7DE7FB67A98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358260" y="69345"/>
            <a:ext cx="3640751" cy="732519"/>
          </a:xfrm>
          <a:prstGeom prst="rect">
            <a:avLst/>
          </a:prstGeom>
        </p:spPr>
      </p:pic>
    </p:spTree>
    <p:extLst>
      <p:ext uri="{BB962C8B-B14F-4D97-AF65-F5344CB8AC3E}">
        <p14:creationId xmlns:p14="http://schemas.microsoft.com/office/powerpoint/2010/main" val="309979818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abarbarito@frierlevitt.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ycoa.communityoncology.org/education-publications/studies/coa-2022-pbm-dirty-tricks-expose-report"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2D9A-BF7D-9763-3883-05CDFC487E59}"/>
              </a:ext>
            </a:extLst>
          </p:cNvPr>
          <p:cNvSpPr>
            <a:spLocks noGrp="1"/>
          </p:cNvSpPr>
          <p:nvPr>
            <p:ph type="ctrTitle"/>
          </p:nvPr>
        </p:nvSpPr>
        <p:spPr/>
        <p:txBody>
          <a:bodyPr>
            <a:normAutofit/>
          </a:bodyPr>
          <a:lstStyle/>
          <a:p>
            <a:r>
              <a:rPr lang="en-US" sz="4600" b="1" dirty="0">
                <a:effectLst/>
                <a:ea typeface="Aptos" panose="020B0004020202020204" pitchFamily="34" charset="0"/>
                <a:cs typeface="Aptos" panose="020B0004020202020204" pitchFamily="34" charset="0"/>
              </a:rPr>
              <a:t>PBM Litigation and Legislation: Targeted Action to Improve Patient Care</a:t>
            </a:r>
            <a:endParaRPr lang="en-US" sz="4600" b="1" dirty="0"/>
          </a:p>
        </p:txBody>
      </p:sp>
      <p:sp>
        <p:nvSpPr>
          <p:cNvPr id="3" name="Subtitle 2">
            <a:extLst>
              <a:ext uri="{FF2B5EF4-FFF2-40B4-BE49-F238E27FC236}">
                <a16:creationId xmlns:a16="http://schemas.microsoft.com/office/drawing/2014/main" id="{139117B6-FD07-A826-7D1E-4B1134D08623}"/>
              </a:ext>
            </a:extLst>
          </p:cNvPr>
          <p:cNvSpPr>
            <a:spLocks noGrp="1"/>
          </p:cNvSpPr>
          <p:nvPr>
            <p:ph type="subTitle" idx="1"/>
          </p:nvPr>
        </p:nvSpPr>
        <p:spPr/>
        <p:txBody>
          <a:bodyPr/>
          <a:lstStyle/>
          <a:p>
            <a:r>
              <a:rPr lang="en-US" dirty="0"/>
              <a:t>Presented by </a:t>
            </a:r>
            <a:r>
              <a:rPr lang="en-US" dirty="0" err="1"/>
              <a:t>a.j.</a:t>
            </a:r>
            <a:r>
              <a:rPr lang="en-US" dirty="0"/>
              <a:t> Barbarito, esq.</a:t>
            </a:r>
          </a:p>
        </p:txBody>
      </p:sp>
    </p:spTree>
    <p:extLst>
      <p:ext uri="{BB962C8B-B14F-4D97-AF65-F5344CB8AC3E}">
        <p14:creationId xmlns:p14="http://schemas.microsoft.com/office/powerpoint/2010/main" val="87130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8A2EF-2190-1EE2-E77E-17BF36022E61}"/>
              </a:ext>
            </a:extLst>
          </p:cNvPr>
          <p:cNvSpPr>
            <a:spLocks noGrp="1"/>
          </p:cNvSpPr>
          <p:nvPr>
            <p:ph type="title"/>
          </p:nvPr>
        </p:nvSpPr>
        <p:spPr>
          <a:xfrm>
            <a:off x="1097280" y="286603"/>
            <a:ext cx="10687178" cy="1450757"/>
          </a:xfrm>
        </p:spPr>
        <p:txBody>
          <a:bodyPr>
            <a:normAutofit/>
          </a:bodyPr>
          <a:lstStyle/>
          <a:p>
            <a:r>
              <a:rPr lang="en-US" sz="4200" b="1" dirty="0"/>
              <a:t>What Can Your Practice Do to Combat PBM Abuse?</a:t>
            </a:r>
          </a:p>
        </p:txBody>
      </p:sp>
      <p:sp>
        <p:nvSpPr>
          <p:cNvPr id="3" name="Content Placeholder 2">
            <a:extLst>
              <a:ext uri="{FF2B5EF4-FFF2-40B4-BE49-F238E27FC236}">
                <a16:creationId xmlns:a16="http://schemas.microsoft.com/office/drawing/2014/main" id="{1F3E8B40-AA71-587B-E982-43FA1E96B319}"/>
              </a:ext>
            </a:extLst>
          </p:cNvPr>
          <p:cNvSpPr>
            <a:spLocks noGrp="1"/>
          </p:cNvSpPr>
          <p:nvPr>
            <p:ph idx="1"/>
          </p:nvPr>
        </p:nvSpPr>
        <p:spPr/>
        <p:txBody>
          <a:bodyPr/>
          <a:lstStyle/>
          <a:p>
            <a:pPr marL="182880" indent="-182880">
              <a:lnSpc>
                <a:spcPct val="100000"/>
              </a:lnSpc>
              <a:spcBef>
                <a:spcPts val="0"/>
              </a:spcBef>
              <a:spcAft>
                <a:spcPts val="300"/>
              </a:spcAft>
              <a:buFont typeface="Arial" panose="020B0604020202020204" pitchFamily="34" charset="0"/>
              <a:buChar char="•"/>
            </a:pPr>
            <a:r>
              <a:rPr lang="en-US" sz="2200" dirty="0"/>
              <a:t>Engage litigation counsel to raise disputes directly with PBMs.</a:t>
            </a:r>
          </a:p>
          <a:p>
            <a:pPr marL="365760" lvl="1">
              <a:lnSpc>
                <a:spcPct val="100000"/>
              </a:lnSpc>
              <a:spcBef>
                <a:spcPts val="0"/>
              </a:spcBef>
              <a:spcAft>
                <a:spcPts val="300"/>
              </a:spcAft>
              <a:buSzPct val="75000"/>
              <a:buFont typeface="Courier New" panose="02070309020205020404" pitchFamily="49" charset="0"/>
              <a:buChar char="o"/>
            </a:pPr>
            <a:r>
              <a:rPr lang="en-US" sz="2200" dirty="0"/>
              <a:t>Success in DIR fees.</a:t>
            </a:r>
          </a:p>
          <a:p>
            <a:pPr marL="365760" lvl="1">
              <a:lnSpc>
                <a:spcPct val="100000"/>
              </a:lnSpc>
              <a:spcBef>
                <a:spcPts val="0"/>
              </a:spcBef>
              <a:spcAft>
                <a:spcPts val="300"/>
              </a:spcAft>
              <a:buSzPct val="75000"/>
              <a:buFont typeface="Courier New" panose="02070309020205020404" pitchFamily="49" charset="0"/>
              <a:buChar char="o"/>
            </a:pPr>
            <a:r>
              <a:rPr lang="en-US" sz="2200" dirty="0"/>
              <a:t>Success with some state network access issues and MAC issues. </a:t>
            </a:r>
          </a:p>
          <a:p>
            <a:pPr marL="365760" lvl="1">
              <a:lnSpc>
                <a:spcPct val="100000"/>
              </a:lnSpc>
              <a:spcBef>
                <a:spcPts val="0"/>
              </a:spcBef>
              <a:spcAft>
                <a:spcPts val="300"/>
              </a:spcAft>
              <a:buSzPct val="75000"/>
              <a:buFont typeface="Courier New" panose="02070309020205020404" pitchFamily="49" charset="0"/>
              <a:buChar char="o"/>
            </a:pPr>
            <a:r>
              <a:rPr lang="en-US" sz="2200" dirty="0"/>
              <a:t>Some challenges involved.</a:t>
            </a:r>
          </a:p>
          <a:p>
            <a:pPr marL="548640" lvl="2">
              <a:lnSpc>
                <a:spcPct val="100000"/>
              </a:lnSpc>
              <a:spcBef>
                <a:spcPts val="0"/>
              </a:spcBef>
              <a:spcAft>
                <a:spcPts val="300"/>
              </a:spcAft>
              <a:buFont typeface="Wingdings" panose="05000000000000000000" pitchFamily="2" charset="2"/>
              <a:buChar char="§"/>
            </a:pPr>
            <a:r>
              <a:rPr lang="en-US" sz="2200" dirty="0"/>
              <a:t>ESI litigation in EDMO</a:t>
            </a:r>
          </a:p>
          <a:p>
            <a:pPr marL="548640" lvl="2">
              <a:lnSpc>
                <a:spcPct val="100000"/>
              </a:lnSpc>
              <a:spcBef>
                <a:spcPts val="0"/>
              </a:spcBef>
              <a:spcAft>
                <a:spcPts val="300"/>
              </a:spcAft>
              <a:buFont typeface="Wingdings" panose="05000000000000000000" pitchFamily="2" charset="2"/>
              <a:buChar char="§"/>
            </a:pPr>
            <a:r>
              <a:rPr lang="en-US" sz="2200" dirty="0"/>
              <a:t>Private arbitration for other PBMs</a:t>
            </a:r>
          </a:p>
          <a:p>
            <a:pPr marL="548640" lvl="2">
              <a:lnSpc>
                <a:spcPct val="100000"/>
              </a:lnSpc>
              <a:spcBef>
                <a:spcPts val="0"/>
              </a:spcBef>
              <a:spcAft>
                <a:spcPts val="300"/>
              </a:spcAft>
              <a:buFont typeface="Wingdings" panose="05000000000000000000" pitchFamily="2" charset="2"/>
              <a:buChar char="§"/>
            </a:pPr>
            <a:r>
              <a:rPr lang="en-US" sz="2200" dirty="0"/>
              <a:t>Enforcing state and federal law </a:t>
            </a:r>
          </a:p>
          <a:p>
            <a:pPr marL="182880" indent="-182880">
              <a:lnSpc>
                <a:spcPct val="100000"/>
              </a:lnSpc>
              <a:spcBef>
                <a:spcPts val="0"/>
              </a:spcBef>
              <a:spcAft>
                <a:spcPts val="300"/>
              </a:spcAft>
              <a:buFont typeface="Arial" panose="020B0604020202020204" pitchFamily="34" charset="0"/>
              <a:buChar char="•"/>
            </a:pPr>
            <a:r>
              <a:rPr lang="en-US" sz="2200" dirty="0"/>
              <a:t>Political involvement at federal and state levels.</a:t>
            </a:r>
          </a:p>
          <a:p>
            <a:pPr marL="365760" lvl="1">
              <a:lnSpc>
                <a:spcPct val="100000"/>
              </a:lnSpc>
              <a:spcBef>
                <a:spcPts val="0"/>
              </a:spcBef>
              <a:spcAft>
                <a:spcPts val="300"/>
              </a:spcAft>
              <a:buSzPct val="75000"/>
              <a:buFont typeface="Courier New" panose="02070309020205020404" pitchFamily="49" charset="0"/>
              <a:buChar char="o"/>
            </a:pPr>
            <a:r>
              <a:rPr lang="en-US" sz="2200" dirty="0"/>
              <a:t>Know your representatives and make sure they know you.</a:t>
            </a:r>
          </a:p>
          <a:p>
            <a:pPr marL="365760" lvl="1">
              <a:lnSpc>
                <a:spcPct val="100000"/>
              </a:lnSpc>
              <a:spcBef>
                <a:spcPts val="0"/>
              </a:spcBef>
              <a:spcAft>
                <a:spcPts val="300"/>
              </a:spcAft>
              <a:buSzPct val="75000"/>
              <a:buFont typeface="Courier New" panose="02070309020205020404" pitchFamily="49" charset="0"/>
              <a:buChar char="o"/>
            </a:pPr>
            <a:r>
              <a:rPr lang="en-US" sz="2200" dirty="0"/>
              <a:t>Stay involved with special interest groups.</a:t>
            </a:r>
          </a:p>
          <a:p>
            <a:pPr marL="749808" lvl="1" indent="-457200"/>
            <a:endParaRPr lang="en-US" dirty="0"/>
          </a:p>
        </p:txBody>
      </p:sp>
    </p:spTree>
    <p:extLst>
      <p:ext uri="{BB962C8B-B14F-4D97-AF65-F5344CB8AC3E}">
        <p14:creationId xmlns:p14="http://schemas.microsoft.com/office/powerpoint/2010/main" val="222996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133BD-3AB5-2D98-D653-381564309A80}"/>
              </a:ext>
            </a:extLst>
          </p:cNvPr>
          <p:cNvSpPr>
            <a:spLocks noGrp="1"/>
          </p:cNvSpPr>
          <p:nvPr>
            <p:ph type="title"/>
          </p:nvPr>
        </p:nvSpPr>
        <p:spPr/>
        <p:txBody>
          <a:bodyPr/>
          <a:lstStyle/>
          <a:p>
            <a:r>
              <a:rPr lang="en-US" b="1" dirty="0"/>
              <a:t>Questions?</a:t>
            </a:r>
          </a:p>
        </p:txBody>
      </p:sp>
      <p:pic>
        <p:nvPicPr>
          <p:cNvPr id="5" name="Content Placeholder 4" descr="A person touching a digital screen&#10;&#10;Description automatically generated">
            <a:extLst>
              <a:ext uri="{FF2B5EF4-FFF2-40B4-BE49-F238E27FC236}">
                <a16:creationId xmlns:a16="http://schemas.microsoft.com/office/drawing/2014/main" id="{EA11A372-1C63-3CAD-8210-9EF0E81AAD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1719" y="1846263"/>
            <a:ext cx="9768887" cy="4022725"/>
          </a:xfrm>
        </p:spPr>
      </p:pic>
    </p:spTree>
    <p:extLst>
      <p:ext uri="{BB962C8B-B14F-4D97-AF65-F5344CB8AC3E}">
        <p14:creationId xmlns:p14="http://schemas.microsoft.com/office/powerpoint/2010/main" val="298496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8EA9A-F6F8-4A5F-88DE-6A900F658E1C}"/>
              </a:ext>
            </a:extLst>
          </p:cNvPr>
          <p:cNvSpPr>
            <a:spLocks noGrp="1"/>
          </p:cNvSpPr>
          <p:nvPr>
            <p:ph type="title"/>
          </p:nvPr>
        </p:nvSpPr>
        <p:spPr>
          <a:xfrm>
            <a:off x="457200" y="584502"/>
            <a:ext cx="8102009" cy="1080938"/>
          </a:xfrm>
        </p:spPr>
        <p:txBody>
          <a:bodyPr>
            <a:noAutofit/>
          </a:bodyPr>
          <a:lstStyle/>
          <a:p>
            <a:br>
              <a:rPr lang="en-US" b="1" dirty="0">
                <a:solidFill>
                  <a:schemeClr val="accent6"/>
                </a:solidFill>
              </a:rPr>
            </a:br>
            <a:r>
              <a:rPr lang="en-US" b="1" dirty="0">
                <a:solidFill>
                  <a:schemeClr val="accent6"/>
                </a:solidFill>
              </a:rPr>
              <a:t>Let's continue the conversation</a:t>
            </a:r>
          </a:p>
        </p:txBody>
      </p:sp>
      <p:graphicFrame>
        <p:nvGraphicFramePr>
          <p:cNvPr id="14" name="Content Placeholder 3">
            <a:extLst>
              <a:ext uri="{FF2B5EF4-FFF2-40B4-BE49-F238E27FC236}">
                <a16:creationId xmlns:a16="http://schemas.microsoft.com/office/drawing/2014/main" id="{6FB9F0B9-4CB8-6371-6AB8-2D7E2EF4F1BB}"/>
              </a:ext>
            </a:extLst>
          </p:cNvPr>
          <p:cNvGraphicFramePr>
            <a:graphicFrameLocks noGrp="1"/>
          </p:cNvGraphicFramePr>
          <p:nvPr>
            <p:ph idx="1"/>
            <p:extLst>
              <p:ext uri="{D42A27DB-BD31-4B8C-83A1-F6EECF244321}">
                <p14:modId xmlns:p14="http://schemas.microsoft.com/office/powerpoint/2010/main" val="3774774984"/>
              </p:ext>
            </p:extLst>
          </p:nvPr>
        </p:nvGraphicFramePr>
        <p:xfrm>
          <a:off x="457200" y="2249053"/>
          <a:ext cx="6779855" cy="3833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023E9E99-420B-44D1-9AA2-3758B4AF0F5F}"/>
              </a:ext>
            </a:extLst>
          </p:cNvPr>
          <p:cNvSpPr/>
          <p:nvPr/>
        </p:nvSpPr>
        <p:spPr>
          <a:xfrm>
            <a:off x="8330985" y="2890391"/>
            <a:ext cx="3347830" cy="1169551"/>
          </a:xfrm>
          <a:prstGeom prst="rect">
            <a:avLst/>
          </a:prstGeom>
        </p:spPr>
        <p:txBody>
          <a:bodyPr wrap="square" lIns="91440" tIns="45720" rIns="91440" bIns="45720" anchor="t">
            <a:spAutoFit/>
          </a:bodyPr>
          <a:lstStyle/>
          <a:p>
            <a:pPr>
              <a:spcAft>
                <a:spcPts val="600"/>
              </a:spcAft>
            </a:pPr>
            <a:r>
              <a:rPr lang="en-US" sz="2000" b="1" dirty="0">
                <a:solidFill>
                  <a:schemeClr val="tx2"/>
                </a:solidFill>
              </a:rPr>
              <a:t>A.J. Barbarito, Esq.</a:t>
            </a:r>
          </a:p>
          <a:p>
            <a:pPr>
              <a:spcAft>
                <a:spcPts val="600"/>
              </a:spcAft>
            </a:pPr>
            <a:r>
              <a:rPr lang="en-US" sz="2000" dirty="0">
                <a:solidFill>
                  <a:schemeClr val="tx2"/>
                </a:solidFill>
              </a:rPr>
              <a:t>abarbarito@frierlevitt.com  </a:t>
            </a:r>
          </a:p>
          <a:p>
            <a:pPr>
              <a:spcAft>
                <a:spcPts val="600"/>
              </a:spcAft>
            </a:pPr>
            <a:r>
              <a:rPr lang="en-US" sz="2000" dirty="0">
                <a:solidFill>
                  <a:schemeClr val="tx2"/>
                </a:solidFill>
              </a:rPr>
              <a:t>(973) 852-8375</a:t>
            </a:r>
          </a:p>
        </p:txBody>
      </p:sp>
    </p:spTree>
    <p:extLst>
      <p:ext uri="{BB962C8B-B14F-4D97-AF65-F5344CB8AC3E}">
        <p14:creationId xmlns:p14="http://schemas.microsoft.com/office/powerpoint/2010/main" val="10363846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F9848-CF8C-1616-5895-3C1EAF757759}"/>
              </a:ext>
            </a:extLst>
          </p:cNvPr>
          <p:cNvSpPr>
            <a:spLocks noGrp="1"/>
          </p:cNvSpPr>
          <p:nvPr>
            <p:ph type="title"/>
          </p:nvPr>
        </p:nvSpPr>
        <p:spPr/>
        <p:txBody>
          <a:bodyPr>
            <a:normAutofit/>
          </a:bodyPr>
          <a:lstStyle/>
          <a:p>
            <a:r>
              <a:rPr lang="en-US" sz="4200" b="1" dirty="0"/>
              <a:t>Disclaimer</a:t>
            </a:r>
            <a:endParaRPr lang="en-US" sz="4200" dirty="0"/>
          </a:p>
        </p:txBody>
      </p:sp>
      <p:sp>
        <p:nvSpPr>
          <p:cNvPr id="3" name="Content Placeholder 2">
            <a:extLst>
              <a:ext uri="{FF2B5EF4-FFF2-40B4-BE49-F238E27FC236}">
                <a16:creationId xmlns:a16="http://schemas.microsoft.com/office/drawing/2014/main" id="{23190FA6-3D15-FB4D-6497-41704C487837}"/>
              </a:ext>
            </a:extLst>
          </p:cNvPr>
          <p:cNvSpPr>
            <a:spLocks noGrp="1"/>
          </p:cNvSpPr>
          <p:nvPr>
            <p:ph idx="1"/>
          </p:nvPr>
        </p:nvSpPr>
        <p:spPr>
          <a:xfrm>
            <a:off x="1222624" y="1845734"/>
            <a:ext cx="9933055" cy="4023360"/>
          </a:xfrm>
        </p:spPr>
        <p:txBody>
          <a:bodyPr/>
          <a:lstStyle/>
          <a:p>
            <a:pPr marL="0" indent="0">
              <a:buNone/>
            </a:pPr>
            <a:r>
              <a:rPr lang="en-US" sz="2000" dirty="0"/>
              <a:t>The materials and information provided in this presentation are for informational purposes only and not for the purpose of providing legal advice. The information contained in this presentation is a brief overview and should not be construed as legal advice or exhaustive coverage of the topics. You should contact your attorney to obtain advice with respect to any particular issue or problem. Statements, opinions and descriptions contained herein are based on general experience of Frier Levitt attorneys practicing in pharmacy law and are not meant to be relied upon by anyone. Use of and access to this presentation or any of the materials or information contained within this presentation do not create an attorney-client relationship between Frier &amp; Levitt, LLC (or any of its attorneys) and the user or viewer.</a:t>
            </a:r>
          </a:p>
          <a:p>
            <a:pPr marL="0" indent="0">
              <a:buNone/>
            </a:pPr>
            <a:r>
              <a:rPr lang="en-US" sz="2000" dirty="0"/>
              <a:t>All product and company names are trademarks™ or registered ® trademarks of their respective holders. Any use of such marks is for educational purposes and does not imply any affiliation with or endorsement by them.</a:t>
            </a:r>
          </a:p>
          <a:p>
            <a:pPr marL="0"/>
            <a:endParaRPr lang="en-US" sz="2000" dirty="0"/>
          </a:p>
          <a:p>
            <a:endParaRPr lang="en-US" dirty="0"/>
          </a:p>
        </p:txBody>
      </p:sp>
    </p:spTree>
    <p:extLst>
      <p:ext uri="{BB962C8B-B14F-4D97-AF65-F5344CB8AC3E}">
        <p14:creationId xmlns:p14="http://schemas.microsoft.com/office/powerpoint/2010/main" val="30053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2CCC45C-2DD5-841D-56F4-398414BFAAE8}"/>
              </a:ext>
            </a:extLst>
          </p:cNvPr>
          <p:cNvSpPr>
            <a:spLocks noGrp="1"/>
          </p:cNvSpPr>
          <p:nvPr>
            <p:ph type="title"/>
          </p:nvPr>
        </p:nvSpPr>
        <p:spPr>
          <a:xfrm>
            <a:off x="5144679" y="634946"/>
            <a:ext cx="6405063" cy="1450757"/>
          </a:xfrm>
        </p:spPr>
        <p:txBody>
          <a:bodyPr vert="horz" lIns="91440" tIns="45720" rIns="91440" bIns="45720" rtlCol="0" anchor="b">
            <a:normAutofit/>
          </a:bodyPr>
          <a:lstStyle/>
          <a:p>
            <a:r>
              <a:rPr lang="en-US" b="1" dirty="0"/>
              <a:t>About</a:t>
            </a:r>
            <a:r>
              <a:rPr lang="en-US" b="1"/>
              <a:t> </a:t>
            </a:r>
            <a:r>
              <a:rPr lang="en-US" b="1" dirty="0"/>
              <a:t>Frier</a:t>
            </a:r>
            <a:r>
              <a:rPr lang="en-US" b="1"/>
              <a:t> </a:t>
            </a:r>
            <a:r>
              <a:rPr lang="en-US" b="1" dirty="0"/>
              <a:t>Levitt</a:t>
            </a:r>
          </a:p>
        </p:txBody>
      </p:sp>
      <p:cxnSp>
        <p:nvCxnSpPr>
          <p:cNvPr id="19" name="Straight Connector 18">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 newspaper&#10;&#10;Description automatically generated">
            <a:extLst>
              <a:ext uri="{FF2B5EF4-FFF2-40B4-BE49-F238E27FC236}">
                <a16:creationId xmlns:a16="http://schemas.microsoft.com/office/drawing/2014/main" id="{F3932F93-1C8C-9005-9303-7238ED74D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025" y="944662"/>
            <a:ext cx="2864060" cy="4874999"/>
          </a:xfrm>
          <a:prstGeom prst="rect">
            <a:avLst/>
          </a:prstGeom>
        </p:spPr>
      </p:pic>
      <p:sp>
        <p:nvSpPr>
          <p:cNvPr id="12" name="TextBox 11">
            <a:extLst>
              <a:ext uri="{FF2B5EF4-FFF2-40B4-BE49-F238E27FC236}">
                <a16:creationId xmlns:a16="http://schemas.microsoft.com/office/drawing/2014/main" id="{844411F6-2929-422D-A2C3-A90133B38F0B}"/>
              </a:ext>
            </a:extLst>
          </p:cNvPr>
          <p:cNvSpPr txBox="1"/>
          <p:nvPr/>
        </p:nvSpPr>
        <p:spPr>
          <a:xfrm>
            <a:off x="5144679" y="2198914"/>
            <a:ext cx="6405063" cy="3670180"/>
          </a:xfrm>
          <a:prstGeom prst="rect">
            <a:avLst/>
          </a:prstGeom>
        </p:spPr>
        <p:txBody>
          <a:bodyPr vert="horz" lIns="0" tIns="45720" rIns="0" bIns="45720" rtlCol="0">
            <a:normAutofit/>
          </a:bodyPr>
          <a:lstStyle/>
          <a:p>
            <a:pPr marL="0" marR="0" lvl="0" indent="0" fontAlgn="auto">
              <a:lnSpc>
                <a:spcPct val="90000"/>
              </a:lnSpc>
              <a:spcBef>
                <a:spcPts val="0"/>
              </a:spcBef>
              <a:spcAft>
                <a:spcPts val="600"/>
              </a:spcAft>
              <a:buClr>
                <a:schemeClr val="accent1"/>
              </a:buClr>
              <a:buSzTx/>
              <a:buFont typeface="Calibri" panose="020F0502020204030204" pitchFamily="34" charset="0"/>
              <a:buNone/>
              <a:tabLst/>
              <a:defRPr/>
            </a:pPr>
            <a:r>
              <a:rPr lang="en-US" sz="1700">
                <a:solidFill>
                  <a:schemeClr val="tx1">
                    <a:lumMod val="75000"/>
                    <a:lumOff val="25000"/>
                  </a:schemeClr>
                </a:solidFill>
              </a:rPr>
              <a:t>Frier Levitt, established in 2000, is a national boutique law firm focused exclusively on Healthcare and Life Sciences. The firm draws on its experience representing stakeholders across the entire healthcare spectrum. Frier Levitt Life Sciences attorneys represent pharmacies of all kinds and assist with regulatory, transactional and litigation matters. Our Healthcare clients include large physician group practices, hospitals, hospital medical staffs, ambulatory surgery centers, laboratory companies, as well as the complete panoply of ancillary service providers.  </a:t>
            </a:r>
          </a:p>
          <a:p>
            <a:pPr marL="0" marR="0" lvl="0" indent="0" fontAlgn="auto">
              <a:lnSpc>
                <a:spcPct val="90000"/>
              </a:lnSpc>
              <a:spcBef>
                <a:spcPts val="0"/>
              </a:spcBef>
              <a:spcAft>
                <a:spcPts val="600"/>
              </a:spcAft>
              <a:buClr>
                <a:schemeClr val="accent1"/>
              </a:buClr>
              <a:buSzTx/>
              <a:buFont typeface="Calibri" panose="020F0502020204030204" pitchFamily="34" charset="0"/>
              <a:buNone/>
              <a:tabLst/>
              <a:defRPr/>
            </a:pPr>
            <a:endParaRPr lang="en-US" sz="1700">
              <a:solidFill>
                <a:schemeClr val="tx1">
                  <a:lumMod val="75000"/>
                  <a:lumOff val="25000"/>
                </a:schemeClr>
              </a:solidFill>
            </a:endParaRPr>
          </a:p>
          <a:p>
            <a:pPr marL="0" marR="0" lvl="0" indent="0" fontAlgn="auto">
              <a:lnSpc>
                <a:spcPct val="90000"/>
              </a:lnSpc>
              <a:spcBef>
                <a:spcPts val="0"/>
              </a:spcBef>
              <a:spcAft>
                <a:spcPts val="600"/>
              </a:spcAft>
              <a:buClr>
                <a:schemeClr val="accent1"/>
              </a:buClr>
              <a:buSzTx/>
              <a:buFont typeface="Calibri" panose="020F0502020204030204" pitchFamily="34" charset="0"/>
              <a:buNone/>
              <a:tabLst/>
              <a:defRPr/>
            </a:pPr>
            <a:r>
              <a:rPr lang="en-US" sz="1700">
                <a:solidFill>
                  <a:schemeClr val="tx1">
                    <a:lumMod val="75000"/>
                    <a:lumOff val="25000"/>
                  </a:schemeClr>
                </a:solidFill>
              </a:rPr>
              <a:t>We collaborate with our clinician attorneys, including multiple pharmacists and a podiatrist.  Frier Levitt attorneys are licensed in many states and admitted in multiple federal courts throughout the country. We have offices in Pine Brook, NJ and New York, NY.</a:t>
            </a:r>
          </a:p>
          <a:p>
            <a:pPr marL="0" marR="0" lvl="0" indent="0" fontAlgn="auto">
              <a:lnSpc>
                <a:spcPct val="90000"/>
              </a:lnSpc>
              <a:spcBef>
                <a:spcPts val="0"/>
              </a:spcBef>
              <a:spcAft>
                <a:spcPts val="600"/>
              </a:spcAft>
              <a:buClr>
                <a:schemeClr val="accent1"/>
              </a:buClr>
              <a:buSzTx/>
              <a:buFont typeface="Calibri" panose="020F0502020204030204" pitchFamily="34" charset="0"/>
              <a:buNone/>
              <a:tabLst/>
              <a:defRPr/>
            </a:pPr>
            <a:endParaRPr kumimoji="0" lang="en-US" sz="1700" b="0" i="0" u="none" strike="noStrike" cap="none" spc="0" normalizeH="0" baseline="0" noProof="0">
              <a:ln>
                <a:noFill/>
              </a:ln>
              <a:solidFill>
                <a:schemeClr val="tx1">
                  <a:lumMod val="75000"/>
                  <a:lumOff val="25000"/>
                </a:schemeClr>
              </a:solidFill>
              <a:effectLst/>
              <a:uLnTx/>
              <a:uFillTx/>
            </a:endParaRPr>
          </a:p>
        </p:txBody>
      </p:sp>
      <p:sp>
        <p:nvSpPr>
          <p:cNvPr id="21" name="Rectangle 20">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BE5D61E8-E7B6-CE78-D64F-E462FD95E767}"/>
              </a:ext>
            </a:extLst>
          </p:cNvPr>
          <p:cNvSpPr txBox="1"/>
          <p:nvPr/>
        </p:nvSpPr>
        <p:spPr>
          <a:xfrm>
            <a:off x="7567047" y="6481391"/>
            <a:ext cx="4621777" cy="369332"/>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marL="0" algn="r" defTabSz="914400" rtl="0" eaLnBrk="1" latinLnBrk="0" hangingPunct="1">
              <a:defRPr/>
            </a:pPr>
            <a:r>
              <a:rPr lang="en-US" sz="1200" kern="1200" spc="100" baseline="0" dirty="0">
                <a:solidFill>
                  <a:prstClr val="white"/>
                </a:solidFill>
                <a:latin typeface="Trebuchet MS"/>
                <a:ea typeface="+mn-ea"/>
                <a:cs typeface="+mn-cs"/>
              </a:rPr>
              <a:t>© 2023 Frier Levitt. All rights reserved.</a:t>
            </a:r>
          </a:p>
        </p:txBody>
      </p:sp>
      <p:sp>
        <p:nvSpPr>
          <p:cNvPr id="8" name="TextBox 7">
            <a:extLst>
              <a:ext uri="{FF2B5EF4-FFF2-40B4-BE49-F238E27FC236}">
                <a16:creationId xmlns:a16="http://schemas.microsoft.com/office/drawing/2014/main" id="{0321448F-393B-4CF7-787F-AA80ABEB51FA}"/>
              </a:ext>
            </a:extLst>
          </p:cNvPr>
          <p:cNvSpPr txBox="1"/>
          <p:nvPr/>
        </p:nvSpPr>
        <p:spPr>
          <a:xfrm>
            <a:off x="0" y="6481391"/>
            <a:ext cx="3921124" cy="369332"/>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algn="l" defTabSz="914400" hangingPunct="1">
              <a:defRPr/>
            </a:pPr>
            <a:r>
              <a:rPr lang="en-US" sz="1200" kern="1200" spc="100" baseline="0" dirty="0">
                <a:solidFill>
                  <a:prstClr val="white"/>
                </a:solidFill>
                <a:latin typeface="Trebuchet MS"/>
                <a:ea typeface="+mn-ea"/>
                <a:cs typeface="+mn-cs"/>
              </a:rPr>
              <a:t>www.frierlevitt.com</a:t>
            </a:r>
          </a:p>
        </p:txBody>
      </p:sp>
    </p:spTree>
    <p:extLst>
      <p:ext uri="{BB962C8B-B14F-4D97-AF65-F5344CB8AC3E}">
        <p14:creationId xmlns:p14="http://schemas.microsoft.com/office/powerpoint/2010/main" val="245551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FF3B-3AE3-E338-4CC0-5BD36F63CB7E}"/>
              </a:ext>
            </a:extLst>
          </p:cNvPr>
          <p:cNvSpPr>
            <a:spLocks noGrp="1"/>
          </p:cNvSpPr>
          <p:nvPr>
            <p:ph type="title"/>
          </p:nvPr>
        </p:nvSpPr>
        <p:spPr/>
        <p:txBody>
          <a:bodyPr>
            <a:normAutofit/>
          </a:bodyPr>
          <a:lstStyle/>
          <a:p>
            <a:r>
              <a:rPr lang="en-US" sz="4200" b="1" dirty="0"/>
              <a:t>About Our Presenter</a:t>
            </a:r>
          </a:p>
        </p:txBody>
      </p:sp>
      <p:sp>
        <p:nvSpPr>
          <p:cNvPr id="4" name="Content Placeholder 2">
            <a:extLst>
              <a:ext uri="{FF2B5EF4-FFF2-40B4-BE49-F238E27FC236}">
                <a16:creationId xmlns:a16="http://schemas.microsoft.com/office/drawing/2014/main" id="{B01C4998-B2A4-4D66-C320-4A02D0E7C501}"/>
              </a:ext>
            </a:extLst>
          </p:cNvPr>
          <p:cNvSpPr txBox="1">
            <a:spLocks/>
          </p:cNvSpPr>
          <p:nvPr/>
        </p:nvSpPr>
        <p:spPr>
          <a:xfrm>
            <a:off x="3441843" y="2004246"/>
            <a:ext cx="8470650" cy="309759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US" sz="1400" dirty="0">
              <a:ea typeface="Roboto" panose="02000000000000000000" pitchFamily="2" charset="0"/>
            </a:endParaRPr>
          </a:p>
          <a:p>
            <a:pPr marL="0" indent="0">
              <a:lnSpc>
                <a:spcPct val="100000"/>
              </a:lnSpc>
              <a:spcBef>
                <a:spcPts val="0"/>
              </a:spcBef>
              <a:buFont typeface="Arial" panose="020B0604020202020204" pitchFamily="34" charset="0"/>
              <a:buNone/>
            </a:pPr>
            <a:r>
              <a:rPr lang="en-US" sz="2600" b="1" dirty="0">
                <a:solidFill>
                  <a:schemeClr val="accent5"/>
                </a:solidFill>
                <a:ea typeface="Roboto" panose="02000000000000000000" pitchFamily="2" charset="0"/>
                <a:cs typeface="Times New Roman" panose="02020603050405020304" pitchFamily="18" charset="0"/>
              </a:rPr>
              <a:t>A.J. Barbarito, Esq.</a:t>
            </a:r>
          </a:p>
          <a:p>
            <a:pPr marL="0" indent="0">
              <a:lnSpc>
                <a:spcPct val="100000"/>
              </a:lnSpc>
              <a:spcBef>
                <a:spcPts val="0"/>
              </a:spcBef>
              <a:buFont typeface="Arial" panose="020B0604020202020204" pitchFamily="34" charset="0"/>
              <a:buNone/>
            </a:pPr>
            <a:r>
              <a:rPr lang="en-US" sz="2000" b="1" i="1" dirty="0">
                <a:ea typeface="Roboto" panose="02000000000000000000" pitchFamily="2" charset="0"/>
                <a:cs typeface="Times New Roman" panose="02020603050405020304" pitchFamily="18" charset="0"/>
              </a:rPr>
              <a:t>Associate</a:t>
            </a:r>
          </a:p>
          <a:p>
            <a:pPr marL="0" indent="0">
              <a:lnSpc>
                <a:spcPct val="100000"/>
              </a:lnSpc>
              <a:spcBef>
                <a:spcPts val="0"/>
              </a:spcBef>
              <a:buFont typeface="Arial" panose="020B0604020202020204" pitchFamily="34" charset="0"/>
              <a:buNone/>
            </a:pPr>
            <a:r>
              <a:rPr lang="en-US" sz="2000" dirty="0">
                <a:ea typeface="Roboto" panose="02000000000000000000" pitchFamily="2" charset="0"/>
                <a:cs typeface="Times New Roman" panose="02020603050405020304" pitchFamily="18" charset="0"/>
                <a:hlinkClick r:id="rId2"/>
              </a:rPr>
              <a:t>abarbarito</a:t>
            </a:r>
            <a:r>
              <a:rPr lang="en-US" sz="1800" dirty="0">
                <a:ea typeface="Roboto" panose="02000000000000000000" pitchFamily="2" charset="0"/>
                <a:hlinkClick r:id="rId2"/>
              </a:rPr>
              <a:t>@frierlevitt.com</a:t>
            </a:r>
            <a:r>
              <a:rPr lang="en-US" sz="1800" dirty="0">
                <a:ea typeface="Roboto" panose="02000000000000000000" pitchFamily="2" charset="0"/>
              </a:rPr>
              <a:t> |  973.852.8375</a:t>
            </a:r>
          </a:p>
          <a:p>
            <a:pPr marL="0" indent="0">
              <a:lnSpc>
                <a:spcPct val="100000"/>
              </a:lnSpc>
              <a:spcBef>
                <a:spcPts val="0"/>
              </a:spcBef>
              <a:buFont typeface="Arial" panose="020B0604020202020204" pitchFamily="34" charset="0"/>
              <a:buNone/>
            </a:pPr>
            <a:endParaRPr lang="en-US" sz="1800" dirty="0">
              <a:ea typeface="Roboto" panose="02000000000000000000" pitchFamily="2" charset="0"/>
            </a:endParaRPr>
          </a:p>
          <a:p>
            <a:pPr marL="0" indent="0">
              <a:lnSpc>
                <a:spcPct val="107000"/>
              </a:lnSpc>
              <a:spcBef>
                <a:spcPts val="0"/>
              </a:spcBef>
              <a:spcAft>
                <a:spcPts val="800"/>
              </a:spcAft>
              <a:buFont typeface="Arial" panose="020B0604020202020204" pitchFamily="34" charset="0"/>
              <a:buNone/>
            </a:pPr>
            <a:r>
              <a:rPr lang="en-US" sz="1400" b="0" i="0" dirty="0">
                <a:solidFill>
                  <a:srgbClr val="122538"/>
                </a:solidFill>
                <a:effectLst/>
              </a:rPr>
              <a:t>Adino “A.J.” Barbarito, Esq. is an Associate in Frier Levitt’s Life Sciences Litigation practice group. A.J.’s practice focuses on representing independent pharmacies and pharmacy providers, including Specialty, Home Infusion, Long Term Care, and retail pharmacies, as well as physician in-office dispensing practices in all aspects of litigation in both federal and state courts, and in arbitration. A.J. represents practices in PBM contract and reimbursement disputes, as well as in connection with audit disputes and network termination issues. A.J. also assists infusion and hematology pharmacies in payment disputes with plans. Additionally, A.J. is involved in government affairs, drafting and editing proposed legislation, and advising elected representatives on PBM activity and other issues.  He also files complaints with government agencies like the Centers for Medicare and Medicaid Services (CMS) and the Federal Trade Commission (FTC) related to PBM misconduct.</a:t>
            </a:r>
            <a:endParaRPr lang="en-US" sz="1800" dirty="0">
              <a:ea typeface="Roboto" panose="02000000000000000000" pitchFamily="2" charset="0"/>
            </a:endParaRPr>
          </a:p>
        </p:txBody>
      </p:sp>
      <p:pic>
        <p:nvPicPr>
          <p:cNvPr id="3" name="Picture 2">
            <a:extLst>
              <a:ext uri="{FF2B5EF4-FFF2-40B4-BE49-F238E27FC236}">
                <a16:creationId xmlns:a16="http://schemas.microsoft.com/office/drawing/2014/main" id="{44124204-47CB-8E79-6FEA-DA7C05ACB9EE}"/>
              </a:ext>
            </a:extLst>
          </p:cNvPr>
          <p:cNvPicPr>
            <a:picLocks noChangeAspect="1"/>
          </p:cNvPicPr>
          <p:nvPr/>
        </p:nvPicPr>
        <p:blipFill>
          <a:blip r:embed="rId3"/>
          <a:stretch>
            <a:fillRect/>
          </a:stretch>
        </p:blipFill>
        <p:spPr>
          <a:xfrm>
            <a:off x="242558" y="2292481"/>
            <a:ext cx="2932044" cy="2094317"/>
          </a:xfrm>
          <a:prstGeom prst="rect">
            <a:avLst/>
          </a:prstGeom>
        </p:spPr>
      </p:pic>
    </p:spTree>
    <p:extLst>
      <p:ext uri="{BB962C8B-B14F-4D97-AF65-F5344CB8AC3E}">
        <p14:creationId xmlns:p14="http://schemas.microsoft.com/office/powerpoint/2010/main" val="124572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4E4A-2915-FE07-6E74-8A31B102188A}"/>
              </a:ext>
            </a:extLst>
          </p:cNvPr>
          <p:cNvSpPr>
            <a:spLocks noGrp="1"/>
          </p:cNvSpPr>
          <p:nvPr>
            <p:ph type="title"/>
          </p:nvPr>
        </p:nvSpPr>
        <p:spPr>
          <a:xfrm>
            <a:off x="1097279" y="286603"/>
            <a:ext cx="10653137" cy="1450757"/>
          </a:xfrm>
        </p:spPr>
        <p:txBody>
          <a:bodyPr>
            <a:normAutofit/>
          </a:bodyPr>
          <a:lstStyle/>
          <a:p>
            <a:r>
              <a:rPr lang="en-US" sz="4200" b="1" dirty="0"/>
              <a:t>PBM Abusive Practices Affecting Oncology Patients</a:t>
            </a:r>
          </a:p>
        </p:txBody>
      </p:sp>
      <p:sp>
        <p:nvSpPr>
          <p:cNvPr id="3" name="Content Placeholder 2">
            <a:extLst>
              <a:ext uri="{FF2B5EF4-FFF2-40B4-BE49-F238E27FC236}">
                <a16:creationId xmlns:a16="http://schemas.microsoft.com/office/drawing/2014/main" id="{C135EFD8-53BE-B943-E07D-2F14A6057E18}"/>
              </a:ext>
            </a:extLst>
          </p:cNvPr>
          <p:cNvSpPr>
            <a:spLocks noGrp="1"/>
          </p:cNvSpPr>
          <p:nvPr>
            <p:ph idx="1"/>
          </p:nvPr>
        </p:nvSpPr>
        <p:spPr>
          <a:xfrm>
            <a:off x="1097280" y="1845734"/>
            <a:ext cx="6325343" cy="4023360"/>
          </a:xfrm>
        </p:spPr>
        <p:txBody>
          <a:bodyPr>
            <a:normAutofit/>
          </a:bodyPr>
          <a:lstStyle/>
          <a:p>
            <a:pPr marL="182880" indent="-182880">
              <a:lnSpc>
                <a:spcPct val="100000"/>
              </a:lnSpc>
              <a:spcBef>
                <a:spcPts val="0"/>
              </a:spcBef>
              <a:spcAft>
                <a:spcPts val="0"/>
              </a:spcAft>
              <a:buFont typeface="Arial" panose="020B0604020202020204" pitchFamily="34" charset="0"/>
              <a:buChar char="•"/>
            </a:pPr>
            <a:r>
              <a:rPr lang="en-US" dirty="0"/>
              <a:t>DIR Fees</a:t>
            </a:r>
          </a:p>
          <a:p>
            <a:pPr marL="468630" lvl="1" indent="-285750">
              <a:lnSpc>
                <a:spcPct val="100000"/>
              </a:lnSpc>
              <a:spcBef>
                <a:spcPts val="0"/>
              </a:spcBef>
              <a:spcAft>
                <a:spcPts val="0"/>
              </a:spcAft>
              <a:buSzPct val="75000"/>
              <a:buFont typeface="Courier New" panose="02070309020205020404" pitchFamily="49" charset="0"/>
              <a:buChar char="o"/>
            </a:pPr>
            <a:r>
              <a:rPr lang="en-US" dirty="0"/>
              <a:t>No longer being used but PBM Programs used flawed metrics that resulted in reduced reimbursement for practices.</a:t>
            </a:r>
          </a:p>
          <a:p>
            <a:pPr marL="182880" indent="-182880">
              <a:lnSpc>
                <a:spcPct val="100000"/>
              </a:lnSpc>
              <a:spcBef>
                <a:spcPts val="0"/>
              </a:spcBef>
              <a:spcAft>
                <a:spcPts val="0"/>
              </a:spcAft>
              <a:buFont typeface="Arial" panose="020B0604020202020204" pitchFamily="34" charset="0"/>
              <a:buChar char="•"/>
            </a:pPr>
            <a:r>
              <a:rPr lang="en-US" dirty="0"/>
              <a:t>Restrictive Networks and Barriers to Entry</a:t>
            </a:r>
          </a:p>
          <a:p>
            <a:pPr marL="468630" lvl="1" indent="-285750">
              <a:lnSpc>
                <a:spcPct val="100000"/>
              </a:lnSpc>
              <a:spcBef>
                <a:spcPts val="0"/>
              </a:spcBef>
              <a:spcAft>
                <a:spcPts val="0"/>
              </a:spcAft>
              <a:buSzPct val="75000"/>
              <a:buFont typeface="Courier New" panose="02070309020205020404" pitchFamily="49" charset="0"/>
              <a:buChar char="o"/>
            </a:pPr>
            <a:r>
              <a:rPr lang="en-US" dirty="0"/>
              <a:t>PBMs create networks that exclude all but PBM affiliates.</a:t>
            </a:r>
          </a:p>
          <a:p>
            <a:pPr marL="468630" lvl="1" indent="-285750">
              <a:lnSpc>
                <a:spcPct val="100000"/>
              </a:lnSpc>
              <a:spcBef>
                <a:spcPts val="0"/>
              </a:spcBef>
              <a:spcAft>
                <a:spcPts val="0"/>
              </a:spcAft>
              <a:buSzPct val="75000"/>
              <a:buFont typeface="Courier New" panose="02070309020205020404" pitchFamily="49" charset="0"/>
              <a:buChar char="o"/>
            </a:pPr>
            <a:r>
              <a:rPr lang="en-US" dirty="0"/>
              <a:t>Create “specialty networks” with standards only their own PBMs can meet.</a:t>
            </a:r>
          </a:p>
          <a:p>
            <a:pPr marL="182880" indent="-182880">
              <a:lnSpc>
                <a:spcPct val="100000"/>
              </a:lnSpc>
              <a:spcBef>
                <a:spcPts val="0"/>
              </a:spcBef>
              <a:spcAft>
                <a:spcPts val="0"/>
              </a:spcAft>
              <a:buFont typeface="Arial" panose="020B0604020202020204" pitchFamily="34" charset="0"/>
              <a:buChar char="•"/>
            </a:pPr>
            <a:r>
              <a:rPr lang="en-US" dirty="0"/>
              <a:t>Steering</a:t>
            </a:r>
          </a:p>
          <a:p>
            <a:pPr marL="468630" lvl="1" indent="-285750">
              <a:lnSpc>
                <a:spcPct val="100000"/>
              </a:lnSpc>
              <a:spcBef>
                <a:spcPts val="0"/>
              </a:spcBef>
              <a:spcAft>
                <a:spcPts val="0"/>
              </a:spcAft>
              <a:buSzPct val="75000"/>
              <a:buFont typeface="Courier New" panose="02070309020205020404" pitchFamily="49" charset="0"/>
              <a:buChar char="o"/>
            </a:pPr>
            <a:r>
              <a:rPr lang="en-US" dirty="0"/>
              <a:t>Using relationships with Plans to make sure patients’ only option is PBM-affiliate.</a:t>
            </a:r>
          </a:p>
          <a:p>
            <a:pPr marL="468630" lvl="1" indent="-285750">
              <a:lnSpc>
                <a:spcPct val="100000"/>
              </a:lnSpc>
              <a:spcBef>
                <a:spcPts val="0"/>
              </a:spcBef>
              <a:spcAft>
                <a:spcPts val="0"/>
              </a:spcAft>
              <a:buSzPct val="75000"/>
              <a:buFont typeface="Courier New" panose="02070309020205020404" pitchFamily="49" charset="0"/>
              <a:buChar char="o"/>
            </a:pPr>
            <a:r>
              <a:rPr lang="en-US" dirty="0"/>
              <a:t>Hijacking patient claims.</a:t>
            </a:r>
          </a:p>
          <a:p>
            <a:pPr marL="182880" indent="-182880">
              <a:lnSpc>
                <a:spcPct val="100000"/>
              </a:lnSpc>
              <a:spcBef>
                <a:spcPts val="0"/>
              </a:spcBef>
              <a:spcAft>
                <a:spcPts val="0"/>
              </a:spcAft>
              <a:buFont typeface="Arial" panose="020B0604020202020204" pitchFamily="34" charset="0"/>
              <a:buChar char="•"/>
            </a:pPr>
            <a:r>
              <a:rPr lang="en-US" dirty="0"/>
              <a:t>Ultra-low/underwater Reimbursement</a:t>
            </a:r>
          </a:p>
          <a:p>
            <a:pPr marL="182880" indent="-182880">
              <a:lnSpc>
                <a:spcPct val="100000"/>
              </a:lnSpc>
              <a:spcBef>
                <a:spcPts val="0"/>
              </a:spcBef>
              <a:spcAft>
                <a:spcPts val="0"/>
              </a:spcAft>
              <a:buFont typeface="Arial" panose="020B0604020202020204" pitchFamily="34" charset="0"/>
              <a:buChar char="•"/>
            </a:pPr>
            <a:r>
              <a:rPr lang="en-US" dirty="0"/>
              <a:t>Mandatory White Bagging</a:t>
            </a:r>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pic>
        <p:nvPicPr>
          <p:cNvPr id="5" name="Picture 4">
            <a:extLst>
              <a:ext uri="{FF2B5EF4-FFF2-40B4-BE49-F238E27FC236}">
                <a16:creationId xmlns:a16="http://schemas.microsoft.com/office/drawing/2014/main" id="{A72A5DA6-1887-1134-3FD3-89E339CDC49B}"/>
              </a:ext>
            </a:extLst>
          </p:cNvPr>
          <p:cNvPicPr>
            <a:picLocks noChangeAspect="1"/>
          </p:cNvPicPr>
          <p:nvPr/>
        </p:nvPicPr>
        <p:blipFill>
          <a:blip r:embed="rId2"/>
          <a:srcRect t="23691" b="10080"/>
          <a:stretch/>
        </p:blipFill>
        <p:spPr>
          <a:xfrm>
            <a:off x="7456664" y="2007084"/>
            <a:ext cx="4293753" cy="3700659"/>
          </a:xfrm>
          <a:prstGeom prst="rect">
            <a:avLst/>
          </a:prstGeom>
        </p:spPr>
      </p:pic>
      <p:sp>
        <p:nvSpPr>
          <p:cNvPr id="6" name="TextBox 5">
            <a:extLst>
              <a:ext uri="{FF2B5EF4-FFF2-40B4-BE49-F238E27FC236}">
                <a16:creationId xmlns:a16="http://schemas.microsoft.com/office/drawing/2014/main" id="{F765A8B3-9EEA-22FD-A5C9-43D1B40EE4F6}"/>
              </a:ext>
            </a:extLst>
          </p:cNvPr>
          <p:cNvSpPr txBox="1"/>
          <p:nvPr/>
        </p:nvSpPr>
        <p:spPr>
          <a:xfrm>
            <a:off x="11784458" y="1960402"/>
            <a:ext cx="300082" cy="369332"/>
          </a:xfrm>
          <a:prstGeom prst="rect">
            <a:avLst/>
          </a:prstGeom>
          <a:noFill/>
        </p:spPr>
        <p:txBody>
          <a:bodyPr wrap="none" rtlCol="0">
            <a:spAutoFit/>
          </a:bodyPr>
          <a:lstStyle/>
          <a:p>
            <a:r>
              <a:rPr lang="en-US" dirty="0"/>
              <a:t>*</a:t>
            </a:r>
          </a:p>
        </p:txBody>
      </p:sp>
      <p:sp>
        <p:nvSpPr>
          <p:cNvPr id="7" name="TextBox 6">
            <a:extLst>
              <a:ext uri="{FF2B5EF4-FFF2-40B4-BE49-F238E27FC236}">
                <a16:creationId xmlns:a16="http://schemas.microsoft.com/office/drawing/2014/main" id="{EE2E9004-CFDB-AB02-CF22-5D225D9CB829}"/>
              </a:ext>
            </a:extLst>
          </p:cNvPr>
          <p:cNvSpPr txBox="1"/>
          <p:nvPr/>
        </p:nvSpPr>
        <p:spPr>
          <a:xfrm>
            <a:off x="1004914" y="5926707"/>
            <a:ext cx="10544356" cy="307777"/>
          </a:xfrm>
          <a:prstGeom prst="rect">
            <a:avLst/>
          </a:prstGeom>
          <a:noFill/>
        </p:spPr>
        <p:txBody>
          <a:bodyPr wrap="square" rtlCol="0">
            <a:spAutoFit/>
          </a:bodyPr>
          <a:lstStyle/>
          <a:p>
            <a:r>
              <a:rPr lang="en-US" sz="1400" i="1" dirty="0"/>
              <a:t>*Available at </a:t>
            </a:r>
            <a:r>
              <a:rPr lang="en-US" sz="1400" i="1" dirty="0">
                <a:hlinkClick r:id="rId3"/>
              </a:rPr>
              <a:t>https://mycoa.communityoncology.org/education-publications/studies/coa-2022-pbm-dirty-tricks-expose-report</a:t>
            </a:r>
            <a:r>
              <a:rPr lang="en-US" sz="1400" i="1" dirty="0"/>
              <a:t> </a:t>
            </a:r>
          </a:p>
        </p:txBody>
      </p:sp>
    </p:spTree>
    <p:extLst>
      <p:ext uri="{BB962C8B-B14F-4D97-AF65-F5344CB8AC3E}">
        <p14:creationId xmlns:p14="http://schemas.microsoft.com/office/powerpoint/2010/main" val="16533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38B13-8083-A06B-72A8-A790BA2CC388}"/>
              </a:ext>
            </a:extLst>
          </p:cNvPr>
          <p:cNvSpPr>
            <a:spLocks noGrp="1"/>
          </p:cNvSpPr>
          <p:nvPr>
            <p:ph type="title"/>
          </p:nvPr>
        </p:nvSpPr>
        <p:spPr/>
        <p:txBody>
          <a:bodyPr>
            <a:normAutofit/>
          </a:bodyPr>
          <a:lstStyle/>
          <a:p>
            <a:r>
              <a:rPr lang="en-US" sz="4200" b="1" dirty="0"/>
              <a:t>Legal Action Against PBM Abuse – DIR Fees</a:t>
            </a:r>
          </a:p>
        </p:txBody>
      </p:sp>
      <p:sp>
        <p:nvSpPr>
          <p:cNvPr id="3" name="Content Placeholder 2">
            <a:extLst>
              <a:ext uri="{FF2B5EF4-FFF2-40B4-BE49-F238E27FC236}">
                <a16:creationId xmlns:a16="http://schemas.microsoft.com/office/drawing/2014/main" id="{41233639-04F1-3449-109D-494F5A763F6B}"/>
              </a:ext>
            </a:extLst>
          </p:cNvPr>
          <p:cNvSpPr>
            <a:spLocks noGrp="1"/>
          </p:cNvSpPr>
          <p:nvPr>
            <p:ph idx="1"/>
          </p:nvPr>
        </p:nvSpPr>
        <p:spPr>
          <a:xfrm>
            <a:off x="1097279" y="1845734"/>
            <a:ext cx="10491969" cy="4442050"/>
          </a:xfrm>
        </p:spPr>
        <p:txBody>
          <a:bodyPr>
            <a:normAutofit fontScale="92500" lnSpcReduction="10000"/>
          </a:bodyPr>
          <a:lstStyle/>
          <a:p>
            <a:pPr marL="182880" indent="-182880">
              <a:lnSpc>
                <a:spcPct val="100000"/>
              </a:lnSpc>
              <a:spcBef>
                <a:spcPts val="0"/>
              </a:spcBef>
              <a:spcAft>
                <a:spcPts val="0"/>
              </a:spcAft>
              <a:buFont typeface="Arial" panose="020B0604020202020204" pitchFamily="34" charset="0"/>
              <a:buChar char="•"/>
            </a:pPr>
            <a:r>
              <a:rPr lang="en-US" sz="1800" dirty="0"/>
              <a:t>Success in recent years against DIR Programs.</a:t>
            </a:r>
          </a:p>
          <a:p>
            <a:pPr lvl="1">
              <a:buSzPct val="75000"/>
              <a:buFont typeface="Courier New" panose="02070309020205020404" pitchFamily="49" charset="0"/>
              <a:buChar char="o"/>
            </a:pPr>
            <a:r>
              <a:rPr lang="en-US" sz="1600" u="sng" dirty="0"/>
              <a:t>Caremark, LLC v. N.Y. Cancer &amp; Blood Specialists</a:t>
            </a:r>
            <a:r>
              <a:rPr lang="en-US" sz="1600" dirty="0"/>
              <a:t>, 2024 U.S. Dist. LEXIS 124126 (S.D.N.Y. July 15, 2024)</a:t>
            </a:r>
          </a:p>
          <a:p>
            <a:pPr lvl="2">
              <a:buFont typeface="Wingdings" panose="05000000000000000000" pitchFamily="2" charset="2"/>
              <a:buChar char="§"/>
            </a:pPr>
            <a:r>
              <a:rPr lang="en-US" sz="1600" dirty="0"/>
              <a:t>New York Cancer &amp; Blood Specialists (NYCBS) brought an arbitration against Caremark alleging its DIR Program did not properly measure patient adherence to oncology drugs.</a:t>
            </a:r>
          </a:p>
          <a:p>
            <a:pPr lvl="2">
              <a:buFont typeface="Wingdings" panose="05000000000000000000" pitchFamily="2" charset="2"/>
              <a:buChar char="§"/>
            </a:pPr>
            <a:r>
              <a:rPr lang="en-US" sz="1600" dirty="0"/>
              <a:t>A Panel of 3 arbitrators Awarded NYCBS approximately $20 million, which was the total amount of DIR fees Caremark had collected to that point, plus the attorneys’ fees and costs of arbitration NYCBS had to pay to bring the case.</a:t>
            </a:r>
          </a:p>
          <a:p>
            <a:pPr lvl="2">
              <a:buFont typeface="Wingdings" panose="05000000000000000000" pitchFamily="2" charset="2"/>
              <a:buChar char="§"/>
            </a:pPr>
            <a:r>
              <a:rPr lang="en-US" sz="1600" dirty="0"/>
              <a:t>Caremark refused to pay the Award, and tried to “vacate” the Award in federal court.</a:t>
            </a:r>
          </a:p>
          <a:p>
            <a:pPr lvl="2">
              <a:buFont typeface="Wingdings" panose="05000000000000000000" pitchFamily="2" charset="2"/>
              <a:buChar char="§"/>
            </a:pPr>
            <a:r>
              <a:rPr lang="en-US" sz="1600" dirty="0"/>
              <a:t>Judge Naomi Buchwald of the SDNY found in favor of NYCBS.  </a:t>
            </a:r>
          </a:p>
          <a:p>
            <a:pPr lvl="3">
              <a:buFont typeface="Arial" panose="020B0604020202020204" pitchFamily="34" charset="0"/>
              <a:buChar char="•"/>
            </a:pPr>
            <a:r>
              <a:rPr lang="en-US" dirty="0"/>
              <a:t>“</a:t>
            </a:r>
            <a:r>
              <a:rPr lang="en-US" sz="1600" dirty="0"/>
              <a:t>Over the course of their relationship, Caremark began to assess fees on NYCBS if its patients did not adhere to taking oncology drugs prescribed to them, even if the continued use of these highly toxic medications posed health risks to the patients.”</a:t>
            </a:r>
          </a:p>
          <a:p>
            <a:pPr lvl="3">
              <a:buFont typeface="Arial" panose="020B0604020202020204" pitchFamily="34" charset="0"/>
              <a:buChar char="•"/>
            </a:pPr>
            <a:r>
              <a:rPr lang="en-US" sz="1600" dirty="0"/>
              <a:t>The court concluded that Arbitrators may lawfully award all DIR fees Caremark had assessed.  </a:t>
            </a:r>
          </a:p>
          <a:p>
            <a:pPr lvl="3">
              <a:buFont typeface="Arial" panose="020B0604020202020204" pitchFamily="34" charset="0"/>
              <a:buChar char="•"/>
            </a:pPr>
            <a:r>
              <a:rPr lang="en-US" sz="1600" dirty="0"/>
              <a:t>Under the Medicare Part D “Any Willing Provider Law” (AWPL), Caremark must provide “reasonable and relevant terms and conditions.” </a:t>
            </a:r>
          </a:p>
          <a:p>
            <a:pPr lvl="3">
              <a:buFont typeface="Arial" panose="020B0604020202020204" pitchFamily="34" charset="0"/>
              <a:buChar char="•"/>
            </a:pPr>
            <a:r>
              <a:rPr lang="en-US" sz="1600" dirty="0"/>
              <a:t>Judge Buchwald acknowledged that in addition to specifically referencing the AWPL in its contract, the law requires Caremark to specify in each and every contract that it must comply with all federal laws, including the AWPL. </a:t>
            </a:r>
          </a:p>
          <a:p>
            <a:pPr lvl="3">
              <a:buFont typeface="Arial" panose="020B0604020202020204" pitchFamily="34" charset="0"/>
              <a:buChar char="•"/>
            </a:pPr>
            <a:r>
              <a:rPr lang="en-US" sz="1600" dirty="0"/>
              <a:t>Contrary to Caremark’s position, the Court concluded that the Panel did not err in determining that the “reasonable and relevant” terms and conditions requirement applies not only to network access (as Caremark had argued), but also to reimbursement rates (as we argued).</a:t>
            </a:r>
          </a:p>
        </p:txBody>
      </p:sp>
    </p:spTree>
    <p:extLst>
      <p:ext uri="{BB962C8B-B14F-4D97-AF65-F5344CB8AC3E}">
        <p14:creationId xmlns:p14="http://schemas.microsoft.com/office/powerpoint/2010/main" val="145439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F7324-E4CB-207F-DD46-1698C0CD1F67}"/>
              </a:ext>
            </a:extLst>
          </p:cNvPr>
          <p:cNvSpPr>
            <a:spLocks noGrp="1"/>
          </p:cNvSpPr>
          <p:nvPr>
            <p:ph type="title"/>
          </p:nvPr>
        </p:nvSpPr>
        <p:spPr>
          <a:xfrm>
            <a:off x="1097280" y="286603"/>
            <a:ext cx="10058400" cy="1450757"/>
          </a:xfrm>
        </p:spPr>
        <p:txBody>
          <a:bodyPr>
            <a:normAutofit/>
          </a:bodyPr>
          <a:lstStyle/>
          <a:p>
            <a:r>
              <a:rPr lang="en-US" b="1" dirty="0"/>
              <a:t>Legal Actions Based on State Legislation</a:t>
            </a:r>
          </a:p>
        </p:txBody>
      </p:sp>
      <p:sp>
        <p:nvSpPr>
          <p:cNvPr id="3" name="Content Placeholder 2">
            <a:extLst>
              <a:ext uri="{FF2B5EF4-FFF2-40B4-BE49-F238E27FC236}">
                <a16:creationId xmlns:a16="http://schemas.microsoft.com/office/drawing/2014/main" id="{B730F0FE-98CD-CD73-D82F-98326E1A6F56}"/>
              </a:ext>
            </a:extLst>
          </p:cNvPr>
          <p:cNvSpPr>
            <a:spLocks noGrp="1"/>
          </p:cNvSpPr>
          <p:nvPr>
            <p:ph idx="1"/>
          </p:nvPr>
        </p:nvSpPr>
        <p:spPr>
          <a:xfrm>
            <a:off x="1097279" y="1845734"/>
            <a:ext cx="7057017" cy="4479762"/>
          </a:xfrm>
        </p:spPr>
        <p:txBody>
          <a:bodyPr>
            <a:normAutofit lnSpcReduction="10000"/>
          </a:bodyPr>
          <a:lstStyle/>
          <a:p>
            <a:pPr marL="182880" indent="-182880">
              <a:spcBef>
                <a:spcPts val="0"/>
              </a:spcBef>
              <a:spcAft>
                <a:spcPts val="0"/>
              </a:spcAft>
              <a:buFont typeface="Arial" panose="020B0604020202020204" pitchFamily="34" charset="0"/>
              <a:buChar char="•"/>
            </a:pPr>
            <a:r>
              <a:rPr lang="en-US" sz="1600" dirty="0"/>
              <a:t>New Jersey Any Willing Provider Law (AWPL)</a:t>
            </a:r>
          </a:p>
          <a:p>
            <a:pPr lvl="1">
              <a:buSzPct val="75000"/>
              <a:buFont typeface="Courier New" panose="02070309020205020404" pitchFamily="49" charset="0"/>
              <a:buChar char="o"/>
            </a:pPr>
            <a:r>
              <a:rPr lang="en-US" sz="1600" dirty="0"/>
              <a:t>No pharmacy or pharmacist shall be denied the right to participate as a preferred provider or as a contracting provider, under the same terms and conditions currently applicable to all other preferred or contracting providers, in the context of HMOs, PPOs, group health plans, hospital service corporations, etc.</a:t>
            </a:r>
          </a:p>
          <a:p>
            <a:pPr marL="182880" indent="-182880">
              <a:spcBef>
                <a:spcPts val="0"/>
              </a:spcBef>
              <a:spcAft>
                <a:spcPts val="0"/>
              </a:spcAft>
              <a:buFont typeface="Arial" panose="020B0604020202020204" pitchFamily="34" charset="0"/>
              <a:buChar char="•"/>
            </a:pPr>
            <a:r>
              <a:rPr lang="en-US" sz="1600" dirty="0"/>
              <a:t>New Jersey Prescription Drug Affordability and Transparency Law, enacted July 2023 (effective January 1, 2025).</a:t>
            </a:r>
          </a:p>
          <a:p>
            <a:pPr lvl="1">
              <a:buSzPct val="75000"/>
              <a:buFont typeface="Courier New" panose="02070309020205020404" pitchFamily="49" charset="0"/>
              <a:buChar char="o"/>
            </a:pPr>
            <a:r>
              <a:rPr lang="en-US" sz="1600" dirty="0"/>
              <a:t>Among other things, regulates PBMs in contracts with pharmacies.</a:t>
            </a:r>
          </a:p>
          <a:p>
            <a:pPr lvl="1">
              <a:buSzPct val="75000"/>
              <a:buFont typeface="Courier New" panose="02070309020205020404" pitchFamily="49" charset="0"/>
              <a:buChar char="o"/>
            </a:pPr>
            <a:r>
              <a:rPr lang="en-US" sz="1600" dirty="0"/>
              <a:t>Contains a “duty of good faith and fair dealing” PBMs owe to pharmacies. What is this?</a:t>
            </a:r>
          </a:p>
          <a:p>
            <a:pPr lvl="2">
              <a:buFont typeface="Wingdings" panose="05000000000000000000" pitchFamily="2" charset="2"/>
              <a:buChar char="§"/>
            </a:pPr>
            <a:r>
              <a:rPr lang="en-US" sz="1600" dirty="0"/>
              <a:t>There is very little case law on this, but it gives rise to a private right of action for pharmacies against PBMs.</a:t>
            </a:r>
          </a:p>
          <a:p>
            <a:pPr marL="182880" indent="-182880">
              <a:spcBef>
                <a:spcPts val="0"/>
              </a:spcBef>
              <a:spcAft>
                <a:spcPts val="0"/>
              </a:spcAft>
              <a:buFont typeface="Arial" panose="020B0604020202020204" pitchFamily="34" charset="0"/>
              <a:buChar char="•"/>
            </a:pPr>
            <a:r>
              <a:rPr lang="en-US" sz="1600" dirty="0"/>
              <a:t>Challenges with enforcing state law.</a:t>
            </a:r>
          </a:p>
          <a:p>
            <a:pPr lvl="1">
              <a:buSzPct val="75000"/>
              <a:buFont typeface="Courier New" panose="02070309020205020404" pitchFamily="49" charset="0"/>
              <a:buChar char="o"/>
            </a:pPr>
            <a:r>
              <a:rPr lang="en-US" sz="1600" dirty="0"/>
              <a:t>No “private right of action”</a:t>
            </a:r>
          </a:p>
          <a:p>
            <a:pPr lvl="1">
              <a:buSzPct val="75000"/>
              <a:buFont typeface="Courier New" panose="02070309020205020404" pitchFamily="49" charset="0"/>
              <a:buChar char="o"/>
            </a:pPr>
            <a:r>
              <a:rPr lang="en-US" sz="1600" dirty="0"/>
              <a:t>Very little case law</a:t>
            </a:r>
          </a:p>
          <a:p>
            <a:pPr lvl="1">
              <a:buSzPct val="75000"/>
              <a:buFont typeface="Courier New" panose="02070309020205020404" pitchFamily="49" charset="0"/>
              <a:buChar char="o"/>
            </a:pPr>
            <a:r>
              <a:rPr lang="en-US" sz="1600" dirty="0"/>
              <a:t>Department of Banking and Insurance (DOBI)</a:t>
            </a:r>
          </a:p>
          <a:p>
            <a:pPr lvl="1">
              <a:buSzPct val="75000"/>
              <a:buFont typeface="Courier New" panose="02070309020205020404" pitchFamily="49" charset="0"/>
              <a:buChar char="o"/>
            </a:pPr>
            <a:r>
              <a:rPr lang="en-US" sz="1600" dirty="0"/>
              <a:t>Medicare Preemption</a:t>
            </a:r>
          </a:p>
          <a:p>
            <a:pPr lvl="2">
              <a:buFont typeface="Courier New" panose="02070309020205020404" pitchFamily="49" charset="0"/>
              <a:buChar char="o"/>
            </a:pPr>
            <a:endParaRPr lang="en-US" dirty="0"/>
          </a:p>
          <a:p>
            <a:pPr marL="384048" lvl="2" indent="0">
              <a:buNone/>
            </a:pPr>
            <a:endParaRPr lang="en-US" dirty="0"/>
          </a:p>
          <a:p>
            <a:pPr marL="201168" lvl="1" indent="0">
              <a:buNone/>
            </a:pPr>
            <a:endParaRPr lang="en-US" sz="1400" dirty="0"/>
          </a:p>
        </p:txBody>
      </p:sp>
      <p:pic>
        <p:nvPicPr>
          <p:cNvPr id="5" name="Picture 4" descr="A gavel and pills on a table&#10;&#10;Description automatically generated">
            <a:extLst>
              <a:ext uri="{FF2B5EF4-FFF2-40B4-BE49-F238E27FC236}">
                <a16:creationId xmlns:a16="http://schemas.microsoft.com/office/drawing/2014/main" id="{88950F71-DA81-4BDE-9126-9B26398B9860}"/>
              </a:ext>
            </a:extLst>
          </p:cNvPr>
          <p:cNvPicPr>
            <a:picLocks noChangeAspect="1"/>
          </p:cNvPicPr>
          <p:nvPr/>
        </p:nvPicPr>
        <p:blipFill>
          <a:blip r:embed="rId2">
            <a:extLst>
              <a:ext uri="{28A0092B-C50C-407E-A947-70E740481C1C}">
                <a14:useLocalDpi xmlns:a14="http://schemas.microsoft.com/office/drawing/2010/main" val="0"/>
              </a:ext>
            </a:extLst>
          </a:blip>
          <a:srcRect l="19959" r="32622" b="2"/>
          <a:stretch/>
        </p:blipFill>
        <p:spPr>
          <a:xfrm>
            <a:off x="8240358" y="1901047"/>
            <a:ext cx="3812842" cy="4221359"/>
          </a:xfrm>
          <a:prstGeom prst="rect">
            <a:avLst/>
          </a:prstGeom>
        </p:spPr>
      </p:pic>
    </p:spTree>
    <p:extLst>
      <p:ext uri="{BB962C8B-B14F-4D97-AF65-F5344CB8AC3E}">
        <p14:creationId xmlns:p14="http://schemas.microsoft.com/office/powerpoint/2010/main" val="253285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68F9-38A5-F3CC-72EF-229D8D89195F}"/>
              </a:ext>
            </a:extLst>
          </p:cNvPr>
          <p:cNvSpPr>
            <a:spLocks noGrp="1"/>
          </p:cNvSpPr>
          <p:nvPr>
            <p:ph type="title"/>
          </p:nvPr>
        </p:nvSpPr>
        <p:spPr>
          <a:xfrm>
            <a:off x="1097279" y="286603"/>
            <a:ext cx="10348131" cy="1450757"/>
          </a:xfrm>
        </p:spPr>
        <p:txBody>
          <a:bodyPr>
            <a:normAutofit/>
          </a:bodyPr>
          <a:lstStyle/>
          <a:p>
            <a:r>
              <a:rPr lang="en-US" sz="3600" b="1" dirty="0"/>
              <a:t>Modernizing and Ensuring PBM Accountability (MEPA) Bill</a:t>
            </a:r>
          </a:p>
        </p:txBody>
      </p:sp>
      <p:sp>
        <p:nvSpPr>
          <p:cNvPr id="3" name="Content Placeholder 2">
            <a:extLst>
              <a:ext uri="{FF2B5EF4-FFF2-40B4-BE49-F238E27FC236}">
                <a16:creationId xmlns:a16="http://schemas.microsoft.com/office/drawing/2014/main" id="{D0228827-1849-F27D-EF6E-7DE50557D237}"/>
              </a:ext>
            </a:extLst>
          </p:cNvPr>
          <p:cNvSpPr>
            <a:spLocks noGrp="1"/>
          </p:cNvSpPr>
          <p:nvPr>
            <p:ph idx="1"/>
          </p:nvPr>
        </p:nvSpPr>
        <p:spPr>
          <a:xfrm>
            <a:off x="1097280" y="1807698"/>
            <a:ext cx="10058400" cy="4532811"/>
          </a:xfrm>
        </p:spPr>
        <p:txBody>
          <a:bodyPr>
            <a:noAutofit/>
          </a:bodyPr>
          <a:lstStyle/>
          <a:p>
            <a:pPr marL="182880" indent="-182880">
              <a:lnSpc>
                <a:spcPct val="100000"/>
              </a:lnSpc>
              <a:spcBef>
                <a:spcPts val="0"/>
              </a:spcBef>
              <a:spcAft>
                <a:spcPts val="0"/>
              </a:spcAft>
              <a:buFont typeface="Arial" panose="020B0604020202020204" pitchFamily="34" charset="0"/>
              <a:buChar char="•"/>
            </a:pPr>
            <a:r>
              <a:rPr lang="en-US" sz="1500" dirty="0"/>
              <a:t>We have been working closely with the Senate Finance Committee (SFC) to provide input into S.2973, the MEPA bill, which has overwhelming bipartisan support.</a:t>
            </a:r>
          </a:p>
          <a:p>
            <a:pPr marL="182880" indent="-182880">
              <a:lnSpc>
                <a:spcPct val="100000"/>
              </a:lnSpc>
              <a:spcBef>
                <a:spcPts val="0"/>
              </a:spcBef>
              <a:spcAft>
                <a:spcPts val="0"/>
              </a:spcAft>
              <a:buFont typeface="Arial" panose="020B0604020202020204" pitchFamily="34" charset="0"/>
              <a:buChar char="•"/>
            </a:pPr>
            <a:r>
              <a:rPr lang="en-US" sz="1500" dirty="0"/>
              <a:t>If enacted, MEPA would require, among other things: fair quality metrics for performance programs; transparent price reporting to providers; delinking PBM compensation from drug prices; and transparency from PBMs to plans regarding drug pricing terms.</a:t>
            </a:r>
          </a:p>
          <a:p>
            <a:pPr marL="182880" indent="-182880">
              <a:lnSpc>
                <a:spcPct val="100000"/>
              </a:lnSpc>
              <a:spcBef>
                <a:spcPts val="0"/>
              </a:spcBef>
              <a:spcAft>
                <a:spcPts val="0"/>
              </a:spcAft>
              <a:buFont typeface="Arial" panose="020B0604020202020204" pitchFamily="34" charset="0"/>
              <a:buChar char="•"/>
            </a:pPr>
            <a:r>
              <a:rPr lang="en-US" sz="1500" dirty="0"/>
              <a:t> The most recent Senate activity on </a:t>
            </a:r>
            <a:r>
              <a:rPr lang="en-US" sz="1500" dirty="0" err="1"/>
              <a:t>MEPA</a:t>
            </a:r>
            <a:r>
              <a:rPr lang="en-US" sz="1500" dirty="0"/>
              <a:t> itself was on December 7, 2023, when it was placed on the Senate Legislative calendar after the </a:t>
            </a:r>
            <a:r>
              <a:rPr lang="en-US" sz="1500" dirty="0" err="1"/>
              <a:t>SFC</a:t>
            </a:r>
            <a:r>
              <a:rPr lang="en-US" sz="1500" dirty="0"/>
              <a:t> overwhelmingly voted in favor of the bill.</a:t>
            </a:r>
          </a:p>
          <a:p>
            <a:pPr marL="182880" indent="-182880">
              <a:lnSpc>
                <a:spcPct val="100000"/>
              </a:lnSpc>
              <a:spcBef>
                <a:spcPts val="0"/>
              </a:spcBef>
              <a:spcAft>
                <a:spcPts val="0"/>
              </a:spcAft>
              <a:buFont typeface="Arial" panose="020B0604020202020204" pitchFamily="34" charset="0"/>
              <a:buChar char="•"/>
            </a:pPr>
            <a:r>
              <a:rPr lang="en-US" sz="1500" dirty="0"/>
              <a:t> In addition to MEPA, the SFC also unanimously voted to advance the </a:t>
            </a:r>
            <a:r>
              <a:rPr lang="en-US" sz="1500" b="1" u="sng" dirty="0"/>
              <a:t>Better Mental Health Care, Lower-Cost Drugs, and Extenders Act </a:t>
            </a:r>
            <a:r>
              <a:rPr lang="en-US" sz="1500" dirty="0"/>
              <a:t>which, among other things, </a:t>
            </a:r>
            <a:r>
              <a:rPr lang="en-US" sz="1500" b="1" u="sng" dirty="0"/>
              <a:t>would codify the requirement that Part D terms, including reimbursement, be “reasonable and relevant.”</a:t>
            </a:r>
          </a:p>
          <a:p>
            <a:pPr marL="182880" indent="-182880">
              <a:lnSpc>
                <a:spcPct val="100000"/>
              </a:lnSpc>
              <a:spcBef>
                <a:spcPts val="0"/>
              </a:spcBef>
              <a:spcAft>
                <a:spcPts val="0"/>
              </a:spcAft>
              <a:buFont typeface="Arial" panose="020B0604020202020204" pitchFamily="34" charset="0"/>
              <a:buChar char="•"/>
            </a:pPr>
            <a:r>
              <a:rPr lang="en-US" sz="1500" dirty="0"/>
              <a:t>Although both these measures passed with overwhelming bipartisan support, the Senate has so far failed to take up the bills on the floor.</a:t>
            </a:r>
          </a:p>
          <a:p>
            <a:pPr marL="182880" indent="-182880">
              <a:lnSpc>
                <a:spcPct val="100000"/>
              </a:lnSpc>
              <a:spcBef>
                <a:spcPts val="0"/>
              </a:spcBef>
              <a:spcAft>
                <a:spcPts val="0"/>
              </a:spcAft>
              <a:buFont typeface="Arial" panose="020B0604020202020204" pitchFamily="34" charset="0"/>
              <a:buChar char="•"/>
            </a:pPr>
            <a:r>
              <a:rPr lang="en-US" sz="1500" dirty="0"/>
              <a:t>In response to Senate inaction, on March 14, 2024, Chairman Wyden and Ranking Member Crapo circulated a letter to the SFC, copying Leaders Schumer and McConnell, reaffirming the SFC’s commitment to PBM reform.</a:t>
            </a:r>
          </a:p>
          <a:p>
            <a:pPr marL="182880" indent="-182880">
              <a:lnSpc>
                <a:spcPct val="100000"/>
              </a:lnSpc>
              <a:spcBef>
                <a:spcPts val="0"/>
              </a:spcBef>
              <a:spcAft>
                <a:spcPts val="0"/>
              </a:spcAft>
              <a:buFont typeface="Arial" panose="020B0604020202020204" pitchFamily="34" charset="0"/>
              <a:buChar char="•"/>
            </a:pPr>
            <a:r>
              <a:rPr lang="en-US" sz="1500" dirty="0"/>
              <a:t>On June 24</a:t>
            </a:r>
            <a:r>
              <a:rPr lang="en-US" sz="1500" baseline="30000" dirty="0"/>
              <a:t>th</a:t>
            </a:r>
            <a:r>
              <a:rPr lang="en-US" sz="1500" dirty="0"/>
              <a:t>, 2024, Wyden sent a letter to CMS demanding CMS take enforcement action against PBMs’ recent “draconian contract terms for 2024.” He especially called out ESI: “Express Scripts seems to have expanded its use of predatory pricing behavior which has slashed pharmacy revenues to unsustainable levels.” Among the enforcement actions he urged CMS to take was, “Enforce ‘Any Willing Pharmacy’ requirements by ensuring that PBMs reimburse pharmacies at a minimum of the cost to acquire and dispense covered prescription drugs.” He also asked for a full review of formal and informal complaints about PBM contracting practices.</a:t>
            </a:r>
          </a:p>
          <a:p>
            <a:pPr>
              <a:spcBef>
                <a:spcPts val="400"/>
              </a:spcBef>
              <a:spcAft>
                <a:spcPts val="400"/>
              </a:spcAft>
            </a:pPr>
            <a:endParaRPr lang="en-US" dirty="0"/>
          </a:p>
          <a:p>
            <a:pPr>
              <a:spcBef>
                <a:spcPts val="400"/>
              </a:spcBef>
              <a:spcAft>
                <a:spcPts val="400"/>
              </a:spcAft>
            </a:pPr>
            <a:endParaRPr lang="en-US" sz="1600" dirty="0"/>
          </a:p>
        </p:txBody>
      </p:sp>
    </p:spTree>
    <p:extLst>
      <p:ext uri="{BB962C8B-B14F-4D97-AF65-F5344CB8AC3E}">
        <p14:creationId xmlns:p14="http://schemas.microsoft.com/office/powerpoint/2010/main" val="82668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0154-3164-086F-AA05-6C256D21BE9C}"/>
              </a:ext>
            </a:extLst>
          </p:cNvPr>
          <p:cNvSpPr>
            <a:spLocks noGrp="1"/>
          </p:cNvSpPr>
          <p:nvPr>
            <p:ph type="title"/>
          </p:nvPr>
        </p:nvSpPr>
        <p:spPr/>
        <p:txBody>
          <a:bodyPr>
            <a:normAutofit/>
          </a:bodyPr>
          <a:lstStyle/>
          <a:p>
            <a:r>
              <a:rPr lang="en-US" sz="4200" b="1" dirty="0"/>
              <a:t>FTC Interim Report on PBMs</a:t>
            </a:r>
          </a:p>
        </p:txBody>
      </p:sp>
      <p:sp>
        <p:nvSpPr>
          <p:cNvPr id="3" name="Content Placeholder 2">
            <a:extLst>
              <a:ext uri="{FF2B5EF4-FFF2-40B4-BE49-F238E27FC236}">
                <a16:creationId xmlns:a16="http://schemas.microsoft.com/office/drawing/2014/main" id="{25D701FA-0A46-059B-2615-D85B97F7CF03}"/>
              </a:ext>
            </a:extLst>
          </p:cNvPr>
          <p:cNvSpPr>
            <a:spLocks noGrp="1"/>
          </p:cNvSpPr>
          <p:nvPr>
            <p:ph idx="1"/>
          </p:nvPr>
        </p:nvSpPr>
        <p:spPr>
          <a:xfrm>
            <a:off x="1097280" y="1845734"/>
            <a:ext cx="10058400" cy="4505370"/>
          </a:xfrm>
        </p:spPr>
        <p:txBody>
          <a:bodyPr/>
          <a:lstStyle/>
          <a:p>
            <a:pPr marL="182880" indent="-182880">
              <a:lnSpc>
                <a:spcPct val="100000"/>
              </a:lnSpc>
              <a:spcBef>
                <a:spcPts val="0"/>
              </a:spcBef>
              <a:spcAft>
                <a:spcPts val="0"/>
              </a:spcAft>
              <a:buFont typeface="Arial" panose="020B0604020202020204" pitchFamily="34" charset="0"/>
              <a:buChar char="•"/>
            </a:pPr>
            <a:r>
              <a:rPr lang="en-US" sz="1800" dirty="0"/>
              <a:t>In July, the Federal Trade Commission (“FTC”) released an “Interim Report” prepared by some of its staff, setting forth some of the agency’s findings from its ongoing investigation of PBMs, begun in 2022.</a:t>
            </a:r>
          </a:p>
          <a:p>
            <a:pPr marL="182880" indent="-182880">
              <a:lnSpc>
                <a:spcPct val="100000"/>
              </a:lnSpc>
              <a:spcBef>
                <a:spcPts val="0"/>
              </a:spcBef>
              <a:spcAft>
                <a:spcPts val="0"/>
              </a:spcAft>
              <a:buFont typeface="Arial" panose="020B0604020202020204" pitchFamily="34" charset="0"/>
              <a:buChar char="•"/>
            </a:pPr>
            <a:r>
              <a:rPr lang="en-US" sz="1800" dirty="0"/>
              <a:t>The findings are of no surprise to COA practices, and include:</a:t>
            </a:r>
          </a:p>
          <a:p>
            <a:pPr lvl="1">
              <a:buSzPct val="135000"/>
            </a:pPr>
            <a:r>
              <a:rPr lang="en-US" sz="1600" dirty="0"/>
              <a:t>PBMs’ “outsized influence comes not only from the expansion of their traditional, middlemen administrative services in processing patients’ pharmacy prescription claims, but also from decades of consolidation and vertical integration across the healthcare delivery system.” </a:t>
            </a:r>
          </a:p>
          <a:p>
            <a:pPr lvl="1">
              <a:buSzPct val="135000"/>
            </a:pPr>
            <a:r>
              <a:rPr lang="en-US" sz="1600" dirty="0"/>
              <a:t>“PBMs and their affiliated entities may have the incentive and ability to engage in steering a growing share of prescription revenues to their own pharmacies through specialty drug classification, self-preferential pricing, and pharmacy contracting procedures to target and control the business operations of pharmacies.” </a:t>
            </a:r>
          </a:p>
          <a:p>
            <a:pPr lvl="1">
              <a:buSzPct val="135000"/>
            </a:pPr>
            <a:r>
              <a:rPr lang="en-US" sz="1600" dirty="0"/>
              <a:t>“PBM and brand pharmaceutical rebating practices… urgently warrant further scrutiny and potential regulation.”</a:t>
            </a:r>
          </a:p>
          <a:p>
            <a:pPr marL="182880" indent="-182880">
              <a:lnSpc>
                <a:spcPct val="100000"/>
              </a:lnSpc>
              <a:spcBef>
                <a:spcPts val="0"/>
              </a:spcBef>
              <a:spcAft>
                <a:spcPts val="0"/>
              </a:spcAft>
              <a:buFont typeface="Arial" panose="020B0604020202020204" pitchFamily="34" charset="0"/>
              <a:buChar char="•"/>
            </a:pPr>
            <a:r>
              <a:rPr lang="en-US" sz="1800" dirty="0"/>
              <a:t>Ultimately, Congress needs to decide to engage in further regulation of PBMs based on this information, though the FTC has enforcement power against any “unfair methods of competition.”</a:t>
            </a:r>
          </a:p>
          <a:p>
            <a:pPr lvl="1">
              <a:buSzPct val="75000"/>
              <a:buFont typeface="Courier New" panose="02070309020205020404" pitchFamily="49" charset="0"/>
              <a:buChar char="o"/>
            </a:pPr>
            <a:r>
              <a:rPr lang="en-US" sz="1600" dirty="0"/>
              <a:t>The FTC recently brought administrative claims against the “Big 3” PBMs over the use of rebates, which raises the list price of insulin, making it more expensive for certain patients.</a:t>
            </a:r>
          </a:p>
          <a:p>
            <a:pPr lvl="1">
              <a:buSzPct val="75000"/>
              <a:buFont typeface="Courier New" panose="02070309020205020404" pitchFamily="49" charset="0"/>
              <a:buChar char="o"/>
            </a:pPr>
            <a:r>
              <a:rPr lang="en-US" sz="1600" dirty="0"/>
              <a:t>The FTC has jurisdiction over certain PBM actions and has been gathering data on them for years</a:t>
            </a:r>
          </a:p>
          <a:p>
            <a:endParaRPr lang="en-US" dirty="0"/>
          </a:p>
        </p:txBody>
      </p:sp>
    </p:spTree>
    <p:extLst>
      <p:ext uri="{BB962C8B-B14F-4D97-AF65-F5344CB8AC3E}">
        <p14:creationId xmlns:p14="http://schemas.microsoft.com/office/powerpoint/2010/main" val="368596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Custom 4">
      <a:dk1>
        <a:srgbClr val="000000"/>
      </a:dk1>
      <a:lt1>
        <a:sysClr val="window" lastClr="FFFFFF"/>
      </a:lt1>
      <a:dk2>
        <a:srgbClr val="595959"/>
      </a:dk2>
      <a:lt2>
        <a:srgbClr val="CCDDEA"/>
      </a:lt2>
      <a:accent1>
        <a:srgbClr val="7F7F7F"/>
      </a:accent1>
      <a:accent2>
        <a:srgbClr val="F5550A"/>
      </a:accent2>
      <a:accent3>
        <a:srgbClr val="865640"/>
      </a:accent3>
      <a:accent4>
        <a:srgbClr val="9B8357"/>
      </a:accent4>
      <a:accent5>
        <a:srgbClr val="F5550A"/>
      </a:accent5>
      <a:accent6>
        <a:srgbClr val="595959"/>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13467</TotalTime>
  <Words>1881</Words>
  <Application>Microsoft Office PowerPoint</Application>
  <PresentationFormat>Widescreen</PresentationFormat>
  <Paragraphs>97</Paragraphs>
  <Slides>12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vt:lpstr>
      <vt:lpstr>Arial</vt:lpstr>
      <vt:lpstr>Calibri</vt:lpstr>
      <vt:lpstr>Calibri Light</vt:lpstr>
      <vt:lpstr>Courier New</vt:lpstr>
      <vt:lpstr>Roboto</vt:lpstr>
      <vt:lpstr>Trebuchet MS</vt:lpstr>
      <vt:lpstr>Wingdings</vt:lpstr>
      <vt:lpstr>Retrospect</vt:lpstr>
      <vt:lpstr>PBM Litigation and Legislation: Targeted Action to Improve Patient Care</vt:lpstr>
      <vt:lpstr>Disclaimer</vt:lpstr>
      <vt:lpstr>About Frier Levitt</vt:lpstr>
      <vt:lpstr>About Our Presenter</vt:lpstr>
      <vt:lpstr>PBM Abusive Practices Affecting Oncology Patients</vt:lpstr>
      <vt:lpstr>Legal Action Against PBM Abuse – DIR Fees</vt:lpstr>
      <vt:lpstr>Legal Actions Based on State Legislation</vt:lpstr>
      <vt:lpstr>Modernizing and Ensuring PBM Accountability (MEPA) Bill</vt:lpstr>
      <vt:lpstr>FTC Interim Report on PBMs</vt:lpstr>
      <vt:lpstr>What Can Your Practice Do to Combat PBM Abuse?</vt:lpstr>
      <vt:lpstr>Questions?</vt:lpstr>
      <vt:lpstr> Let's continue the conversation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Satik Zekian</dc:creator>
  <cp:lastModifiedBy>Jamie L. Melton</cp:lastModifiedBy>
  <cp:revision>547</cp:revision>
  <dcterms:created xsi:type="dcterms:W3CDTF">2021-01-28T21:39:07Z</dcterms:created>
  <dcterms:modified xsi:type="dcterms:W3CDTF">2024-10-16T17:37:30Z</dcterms:modified>
</cp:coreProperties>
</file>