
<file path=[Content_Types].xml><?xml version="1.0" encoding="utf-8"?>
<Types xmlns="http://schemas.openxmlformats.org/package/2006/content-types">
  <Default Extension="xml" ContentType="application/xml"/>
  <Default Extension="wmf" ContentType="image/x-wmf"/>
  <Default Extension="svg" ContentType="image/svg+xml"/>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6" r:id="rId2"/>
    <p:sldId id="257" r:id="rId3"/>
    <p:sldId id="258" r:id="rId4"/>
    <p:sldId id="259" r:id="rId5"/>
    <p:sldId id="260" r:id="rId6"/>
    <p:sldId id="350" r:id="rId7"/>
    <p:sldId id="313" r:id="rId8"/>
    <p:sldId id="314" r:id="rId9"/>
    <p:sldId id="351" r:id="rId10"/>
    <p:sldId id="261" r:id="rId11"/>
    <p:sldId id="262" r:id="rId12"/>
    <p:sldId id="263" r:id="rId13"/>
    <p:sldId id="265" r:id="rId14"/>
    <p:sldId id="336" r:id="rId15"/>
    <p:sldId id="337" r:id="rId16"/>
    <p:sldId id="266" r:id="rId17"/>
    <p:sldId id="339" r:id="rId18"/>
    <p:sldId id="353" r:id="rId19"/>
    <p:sldId id="340" r:id="rId20"/>
    <p:sldId id="348" r:id="rId21"/>
    <p:sldId id="338" r:id="rId22"/>
    <p:sldId id="341" r:id="rId23"/>
    <p:sldId id="342" r:id="rId24"/>
    <p:sldId id="343" r:id="rId25"/>
    <p:sldId id="344" r:id="rId26"/>
    <p:sldId id="345" r:id="rId27"/>
    <p:sldId id="346" r:id="rId28"/>
    <p:sldId id="347" r:id="rId29"/>
    <p:sldId id="352" r:id="rId30"/>
    <p:sldId id="354" r:id="rId31"/>
    <p:sldId id="28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31"/>
    <p:restoredTop sz="86323"/>
  </p:normalViewPr>
  <p:slideViewPr>
    <p:cSldViewPr snapToGrid="0" snapToObjects="1">
      <p:cViewPr varScale="1">
        <p:scale>
          <a:sx n="89" d="100"/>
          <a:sy n="89" d="100"/>
        </p:scale>
        <p:origin x="-752" y="-112"/>
      </p:cViewPr>
      <p:guideLst>
        <p:guide orient="horz" pos="2160"/>
        <p:guide pos="3840"/>
      </p:guideLst>
    </p:cSldViewPr>
  </p:slideViewPr>
  <p:outlineViewPr>
    <p:cViewPr>
      <p:scale>
        <a:sx n="33" d="100"/>
        <a:sy n="33" d="100"/>
      </p:scale>
      <p:origin x="0" y="-357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886AA9-A4F9-4C93-9DC9-03EC80F61033}"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E825DD85-C318-495A-B409-56702F14F5C4}">
      <dgm:prSet/>
      <dgm:spPr/>
      <dgm:t>
        <a:bodyPr/>
        <a:lstStyle/>
        <a:p>
          <a:r>
            <a:rPr lang="en-US"/>
            <a:t>Staying on top of changes is more difficult than ever</a:t>
          </a:r>
        </a:p>
      </dgm:t>
    </dgm:pt>
    <dgm:pt modelId="{CA8DD2C6-0076-40EE-A76B-78188B1A1A41}" type="parTrans" cxnId="{2A5C0C2C-47A1-423F-815A-EE713229452A}">
      <dgm:prSet/>
      <dgm:spPr/>
      <dgm:t>
        <a:bodyPr/>
        <a:lstStyle/>
        <a:p>
          <a:endParaRPr lang="en-US"/>
        </a:p>
      </dgm:t>
    </dgm:pt>
    <dgm:pt modelId="{7BD63BF4-2B86-4A8E-953F-362545250383}" type="sibTrans" cxnId="{2A5C0C2C-47A1-423F-815A-EE713229452A}">
      <dgm:prSet/>
      <dgm:spPr/>
      <dgm:t>
        <a:bodyPr/>
        <a:lstStyle/>
        <a:p>
          <a:endParaRPr lang="en-US"/>
        </a:p>
      </dgm:t>
    </dgm:pt>
    <dgm:pt modelId="{D603D468-EA87-4E4B-937F-39E17A697618}">
      <dgm:prSet/>
      <dgm:spPr/>
      <dgm:t>
        <a:bodyPr/>
        <a:lstStyle/>
        <a:p>
          <a:r>
            <a:rPr lang="en-US"/>
            <a:t>Form a relationship!</a:t>
          </a:r>
        </a:p>
      </dgm:t>
    </dgm:pt>
    <dgm:pt modelId="{BFF69DDA-ACEE-404C-BA37-D86657C306A7}" type="parTrans" cxnId="{0097203E-B45B-479C-ACA8-55D9C55701AC}">
      <dgm:prSet/>
      <dgm:spPr/>
      <dgm:t>
        <a:bodyPr/>
        <a:lstStyle/>
        <a:p>
          <a:endParaRPr lang="en-US"/>
        </a:p>
      </dgm:t>
    </dgm:pt>
    <dgm:pt modelId="{C3A6E209-9C21-4314-83FB-9361A67F726E}" type="sibTrans" cxnId="{0097203E-B45B-479C-ACA8-55D9C55701AC}">
      <dgm:prSet/>
      <dgm:spPr/>
      <dgm:t>
        <a:bodyPr/>
        <a:lstStyle/>
        <a:p>
          <a:endParaRPr lang="en-US"/>
        </a:p>
      </dgm:t>
    </dgm:pt>
    <dgm:pt modelId="{237351AB-EF99-4032-B185-A4B529FD0CD9}">
      <dgm:prSet/>
      <dgm:spPr/>
      <dgm:t>
        <a:bodyPr/>
        <a:lstStyle/>
        <a:p>
          <a:r>
            <a:rPr lang="en-US"/>
            <a:t>Approximately 4 – 5 payers makes up </a:t>
          </a:r>
          <a:r>
            <a:rPr lang="en-US" b="1"/>
            <a:t>80% </a:t>
          </a:r>
          <a:r>
            <a:rPr lang="en-US"/>
            <a:t>of your business…..</a:t>
          </a:r>
        </a:p>
      </dgm:t>
    </dgm:pt>
    <dgm:pt modelId="{9B1A0A30-3977-46C7-8311-8A6E84D59892}" type="parTrans" cxnId="{F231EA68-E4A9-4F6A-8BFD-E32F3CDD8DC4}">
      <dgm:prSet/>
      <dgm:spPr/>
      <dgm:t>
        <a:bodyPr/>
        <a:lstStyle/>
        <a:p>
          <a:endParaRPr lang="en-US"/>
        </a:p>
      </dgm:t>
    </dgm:pt>
    <dgm:pt modelId="{4FDBE839-0E9A-4B81-B008-C035E787F02A}" type="sibTrans" cxnId="{F231EA68-E4A9-4F6A-8BFD-E32F3CDD8DC4}">
      <dgm:prSet/>
      <dgm:spPr/>
      <dgm:t>
        <a:bodyPr/>
        <a:lstStyle/>
        <a:p>
          <a:endParaRPr lang="en-US"/>
        </a:p>
      </dgm:t>
    </dgm:pt>
    <dgm:pt modelId="{01922002-13EB-4A37-93E7-3CE10B7D30D5}">
      <dgm:prSet/>
      <dgm:spPr/>
      <dgm:t>
        <a:bodyPr/>
        <a:lstStyle/>
        <a:p>
          <a:r>
            <a:rPr lang="en-US"/>
            <a:t>Can you name your top five?</a:t>
          </a:r>
        </a:p>
      </dgm:t>
    </dgm:pt>
    <dgm:pt modelId="{8CBF495B-1EB5-4463-A6C8-B6DF4F18A18A}" type="parTrans" cxnId="{5BCC1BC2-87EA-4901-BD20-7135F7828107}">
      <dgm:prSet/>
      <dgm:spPr/>
      <dgm:t>
        <a:bodyPr/>
        <a:lstStyle/>
        <a:p>
          <a:endParaRPr lang="en-US"/>
        </a:p>
      </dgm:t>
    </dgm:pt>
    <dgm:pt modelId="{EBF0D0CB-2E0A-4AF1-BFD6-10649F8FADE5}" type="sibTrans" cxnId="{5BCC1BC2-87EA-4901-BD20-7135F7828107}">
      <dgm:prSet/>
      <dgm:spPr/>
      <dgm:t>
        <a:bodyPr/>
        <a:lstStyle/>
        <a:p>
          <a:endParaRPr lang="en-US"/>
        </a:p>
      </dgm:t>
    </dgm:pt>
    <dgm:pt modelId="{5B123A86-CEC9-4621-BC64-76623CF9DB0F}">
      <dgm:prSet/>
      <dgm:spPr/>
      <dgm:t>
        <a:bodyPr/>
        <a:lstStyle/>
        <a:p>
          <a:r>
            <a:rPr lang="en-US"/>
            <a:t>Do you know the Leadership team…</a:t>
          </a:r>
        </a:p>
      </dgm:t>
    </dgm:pt>
    <dgm:pt modelId="{870A50D7-E5E0-439F-9C85-806E1797F591}" type="parTrans" cxnId="{BCBAAFB6-535D-4500-81A7-653E559EB0AA}">
      <dgm:prSet/>
      <dgm:spPr/>
      <dgm:t>
        <a:bodyPr/>
        <a:lstStyle/>
        <a:p>
          <a:endParaRPr lang="en-US"/>
        </a:p>
      </dgm:t>
    </dgm:pt>
    <dgm:pt modelId="{6B9DBA2D-325D-4139-9F54-58C26F6328AA}" type="sibTrans" cxnId="{BCBAAFB6-535D-4500-81A7-653E559EB0AA}">
      <dgm:prSet/>
      <dgm:spPr/>
      <dgm:t>
        <a:bodyPr/>
        <a:lstStyle/>
        <a:p>
          <a:endParaRPr lang="en-US"/>
        </a:p>
      </dgm:t>
    </dgm:pt>
    <dgm:pt modelId="{2BDA2A85-909D-4F9E-BE7A-D775B805283E}">
      <dgm:prSet/>
      <dgm:spPr/>
      <dgm:t>
        <a:bodyPr/>
        <a:lstStyle/>
        <a:p>
          <a:r>
            <a:rPr lang="en-US"/>
            <a:t>President, VP, CFO</a:t>
          </a:r>
        </a:p>
      </dgm:t>
    </dgm:pt>
    <dgm:pt modelId="{1CCC08AF-87B2-40A8-A036-4F1699633D3F}" type="parTrans" cxnId="{51F27155-B001-43ED-8582-4E906A7DDF6C}">
      <dgm:prSet/>
      <dgm:spPr/>
      <dgm:t>
        <a:bodyPr/>
        <a:lstStyle/>
        <a:p>
          <a:endParaRPr lang="en-US"/>
        </a:p>
      </dgm:t>
    </dgm:pt>
    <dgm:pt modelId="{394010CC-49F9-4655-A0E6-EA0616FF1029}" type="sibTrans" cxnId="{51F27155-B001-43ED-8582-4E906A7DDF6C}">
      <dgm:prSet/>
      <dgm:spPr/>
      <dgm:t>
        <a:bodyPr/>
        <a:lstStyle/>
        <a:p>
          <a:endParaRPr lang="en-US"/>
        </a:p>
      </dgm:t>
    </dgm:pt>
    <dgm:pt modelId="{E218B49D-2A46-4275-A30D-973C7F93C2C8}">
      <dgm:prSet/>
      <dgm:spPr/>
      <dgm:t>
        <a:bodyPr/>
        <a:lstStyle/>
        <a:p>
          <a:r>
            <a:rPr lang="en-US" dirty="0"/>
            <a:t>Medical Director &amp; Pharmacy Director</a:t>
          </a:r>
        </a:p>
      </dgm:t>
    </dgm:pt>
    <dgm:pt modelId="{98D2B953-2626-47D3-97FB-13F9806B8F79}" type="parTrans" cxnId="{2E9D9120-92C9-4C5F-8D5A-44E799270E28}">
      <dgm:prSet/>
      <dgm:spPr/>
      <dgm:t>
        <a:bodyPr/>
        <a:lstStyle/>
        <a:p>
          <a:endParaRPr lang="en-US"/>
        </a:p>
      </dgm:t>
    </dgm:pt>
    <dgm:pt modelId="{C9B85E2B-8FA4-4D8F-BA31-5328DE8AE12C}" type="sibTrans" cxnId="{2E9D9120-92C9-4C5F-8D5A-44E799270E28}">
      <dgm:prSet/>
      <dgm:spPr/>
      <dgm:t>
        <a:bodyPr/>
        <a:lstStyle/>
        <a:p>
          <a:endParaRPr lang="en-US"/>
        </a:p>
      </dgm:t>
    </dgm:pt>
    <dgm:pt modelId="{91E8814D-8245-4198-83B6-927F652F2573}">
      <dgm:prSet/>
      <dgm:spPr/>
      <dgm:t>
        <a:bodyPr/>
        <a:lstStyle/>
        <a:p>
          <a:r>
            <a:rPr lang="en-US" dirty="0"/>
            <a:t>Manager of Claims</a:t>
          </a:r>
        </a:p>
      </dgm:t>
    </dgm:pt>
    <dgm:pt modelId="{01305B6B-7EB8-4750-9D72-C0CB1422413E}" type="parTrans" cxnId="{26ADB5AC-9DB6-49E2-899E-975882EFF097}">
      <dgm:prSet/>
      <dgm:spPr/>
      <dgm:t>
        <a:bodyPr/>
        <a:lstStyle/>
        <a:p>
          <a:endParaRPr lang="en-US"/>
        </a:p>
      </dgm:t>
    </dgm:pt>
    <dgm:pt modelId="{70B890A1-7551-4CF0-BD1F-18750F164E6F}" type="sibTrans" cxnId="{26ADB5AC-9DB6-49E2-899E-975882EFF097}">
      <dgm:prSet/>
      <dgm:spPr/>
      <dgm:t>
        <a:bodyPr/>
        <a:lstStyle/>
        <a:p>
          <a:endParaRPr lang="en-US"/>
        </a:p>
      </dgm:t>
    </dgm:pt>
    <dgm:pt modelId="{2ED7B730-2B00-4F2F-9D05-83DE482F8012}">
      <dgm:prSet/>
      <dgm:spPr/>
      <dgm:t>
        <a:bodyPr/>
        <a:lstStyle/>
        <a:p>
          <a:r>
            <a:rPr lang="en-US"/>
            <a:t>Provider Outreach</a:t>
          </a:r>
        </a:p>
      </dgm:t>
    </dgm:pt>
    <dgm:pt modelId="{D8BF3BD3-D6F9-43D4-AB9E-8D77B5B78A1D}" type="parTrans" cxnId="{A2A2940D-75BC-48D7-ADE4-ED1930EC7AF9}">
      <dgm:prSet/>
      <dgm:spPr/>
      <dgm:t>
        <a:bodyPr/>
        <a:lstStyle/>
        <a:p>
          <a:endParaRPr lang="en-US"/>
        </a:p>
      </dgm:t>
    </dgm:pt>
    <dgm:pt modelId="{8745A758-25C3-49E2-96E6-4B3434BF21B4}" type="sibTrans" cxnId="{A2A2940D-75BC-48D7-ADE4-ED1930EC7AF9}">
      <dgm:prSet/>
      <dgm:spPr/>
      <dgm:t>
        <a:bodyPr/>
        <a:lstStyle/>
        <a:p>
          <a:endParaRPr lang="en-US"/>
        </a:p>
      </dgm:t>
    </dgm:pt>
    <dgm:pt modelId="{9E43D752-C6F9-426D-9FBA-C343F1EED264}">
      <dgm:prSet/>
      <dgm:spPr/>
      <dgm:t>
        <a:bodyPr/>
        <a:lstStyle/>
        <a:p>
          <a:r>
            <a:rPr lang="en-US"/>
            <a:t>Recognize people at the end of the phone line</a:t>
          </a:r>
        </a:p>
      </dgm:t>
    </dgm:pt>
    <dgm:pt modelId="{B899A1EB-5C15-4DBE-B9FD-00684E84E671}" type="parTrans" cxnId="{BBFF6D1F-4801-4B0C-A7C9-6B95FEFB77F4}">
      <dgm:prSet/>
      <dgm:spPr/>
      <dgm:t>
        <a:bodyPr/>
        <a:lstStyle/>
        <a:p>
          <a:endParaRPr lang="en-US"/>
        </a:p>
      </dgm:t>
    </dgm:pt>
    <dgm:pt modelId="{EB14C7D0-BF4F-4CE6-BF77-1405FA39AF70}" type="sibTrans" cxnId="{BBFF6D1F-4801-4B0C-A7C9-6B95FEFB77F4}">
      <dgm:prSet/>
      <dgm:spPr/>
      <dgm:t>
        <a:bodyPr/>
        <a:lstStyle/>
        <a:p>
          <a:endParaRPr lang="en-US"/>
        </a:p>
      </dgm:t>
    </dgm:pt>
    <dgm:pt modelId="{2A7188B8-DBBE-4E4E-AD15-CEF54F833308}">
      <dgm:prSet/>
      <dgm:spPr/>
      <dgm:t>
        <a:bodyPr/>
        <a:lstStyle/>
        <a:p>
          <a:r>
            <a:rPr lang="en-US"/>
            <a:t>Request to meet regularly (no less than monthly) and review all outstanding claims and claim issues</a:t>
          </a:r>
        </a:p>
      </dgm:t>
    </dgm:pt>
    <dgm:pt modelId="{C8148585-68AC-45C1-9313-F1AB864AD07B}" type="parTrans" cxnId="{05FC6152-8390-4F7D-B073-D2004BE45C52}">
      <dgm:prSet/>
      <dgm:spPr/>
      <dgm:t>
        <a:bodyPr/>
        <a:lstStyle/>
        <a:p>
          <a:endParaRPr lang="en-US"/>
        </a:p>
      </dgm:t>
    </dgm:pt>
    <dgm:pt modelId="{1460C3E0-7096-4C59-A5C2-0E0B00062998}" type="sibTrans" cxnId="{05FC6152-8390-4F7D-B073-D2004BE45C52}">
      <dgm:prSet/>
      <dgm:spPr/>
      <dgm:t>
        <a:bodyPr/>
        <a:lstStyle/>
        <a:p>
          <a:endParaRPr lang="en-US"/>
        </a:p>
      </dgm:t>
    </dgm:pt>
    <dgm:pt modelId="{6C836A60-111B-C649-B6EB-21C89510E7CD}" type="pres">
      <dgm:prSet presAssocID="{60886AA9-A4F9-4C93-9DC9-03EC80F61033}" presName="linear" presStyleCnt="0">
        <dgm:presLayoutVars>
          <dgm:dir/>
          <dgm:animLvl val="lvl"/>
          <dgm:resizeHandles val="exact"/>
        </dgm:presLayoutVars>
      </dgm:prSet>
      <dgm:spPr/>
      <dgm:t>
        <a:bodyPr/>
        <a:lstStyle/>
        <a:p>
          <a:endParaRPr lang="en-US"/>
        </a:p>
      </dgm:t>
    </dgm:pt>
    <dgm:pt modelId="{85EF9917-8FF8-8444-A54D-D854C002C131}" type="pres">
      <dgm:prSet presAssocID="{E825DD85-C318-495A-B409-56702F14F5C4}" presName="parentLin" presStyleCnt="0"/>
      <dgm:spPr/>
    </dgm:pt>
    <dgm:pt modelId="{511F9F26-C771-7D45-8761-4030EB835C93}" type="pres">
      <dgm:prSet presAssocID="{E825DD85-C318-495A-B409-56702F14F5C4}" presName="parentLeftMargin" presStyleLbl="node1" presStyleIdx="0" presStyleCnt="3"/>
      <dgm:spPr/>
      <dgm:t>
        <a:bodyPr/>
        <a:lstStyle/>
        <a:p>
          <a:endParaRPr lang="en-US"/>
        </a:p>
      </dgm:t>
    </dgm:pt>
    <dgm:pt modelId="{DD043960-AE68-8C4C-A171-31C00861FDA5}" type="pres">
      <dgm:prSet presAssocID="{E825DD85-C318-495A-B409-56702F14F5C4}" presName="parentText" presStyleLbl="node1" presStyleIdx="0" presStyleCnt="3">
        <dgm:presLayoutVars>
          <dgm:chMax val="0"/>
          <dgm:bulletEnabled val="1"/>
        </dgm:presLayoutVars>
      </dgm:prSet>
      <dgm:spPr/>
      <dgm:t>
        <a:bodyPr/>
        <a:lstStyle/>
        <a:p>
          <a:endParaRPr lang="en-US"/>
        </a:p>
      </dgm:t>
    </dgm:pt>
    <dgm:pt modelId="{903E9699-444A-F94C-A642-53B480909753}" type="pres">
      <dgm:prSet presAssocID="{E825DD85-C318-495A-B409-56702F14F5C4}" presName="negativeSpace" presStyleCnt="0"/>
      <dgm:spPr/>
    </dgm:pt>
    <dgm:pt modelId="{37D101CB-BB6A-1A43-8569-85BF3257D2F2}" type="pres">
      <dgm:prSet presAssocID="{E825DD85-C318-495A-B409-56702F14F5C4}" presName="childText" presStyleLbl="conFgAcc1" presStyleIdx="0" presStyleCnt="3">
        <dgm:presLayoutVars>
          <dgm:bulletEnabled val="1"/>
        </dgm:presLayoutVars>
      </dgm:prSet>
      <dgm:spPr/>
      <dgm:t>
        <a:bodyPr/>
        <a:lstStyle/>
        <a:p>
          <a:endParaRPr lang="en-US"/>
        </a:p>
      </dgm:t>
    </dgm:pt>
    <dgm:pt modelId="{16069410-A8CF-054F-B45C-18E62C29B769}" type="pres">
      <dgm:prSet presAssocID="{7BD63BF4-2B86-4A8E-953F-362545250383}" presName="spaceBetweenRectangles" presStyleCnt="0"/>
      <dgm:spPr/>
    </dgm:pt>
    <dgm:pt modelId="{026D8AF3-6044-764B-85EA-E0E770089295}" type="pres">
      <dgm:prSet presAssocID="{237351AB-EF99-4032-B185-A4B529FD0CD9}" presName="parentLin" presStyleCnt="0"/>
      <dgm:spPr/>
    </dgm:pt>
    <dgm:pt modelId="{C61DE474-15B4-B64C-A4BD-F37DD149BB56}" type="pres">
      <dgm:prSet presAssocID="{237351AB-EF99-4032-B185-A4B529FD0CD9}" presName="parentLeftMargin" presStyleLbl="node1" presStyleIdx="0" presStyleCnt="3"/>
      <dgm:spPr/>
      <dgm:t>
        <a:bodyPr/>
        <a:lstStyle/>
        <a:p>
          <a:endParaRPr lang="en-US"/>
        </a:p>
      </dgm:t>
    </dgm:pt>
    <dgm:pt modelId="{EAEDD737-6C61-114E-873B-483F12C6460C}" type="pres">
      <dgm:prSet presAssocID="{237351AB-EF99-4032-B185-A4B529FD0CD9}" presName="parentText" presStyleLbl="node1" presStyleIdx="1" presStyleCnt="3">
        <dgm:presLayoutVars>
          <dgm:chMax val="0"/>
          <dgm:bulletEnabled val="1"/>
        </dgm:presLayoutVars>
      </dgm:prSet>
      <dgm:spPr/>
      <dgm:t>
        <a:bodyPr/>
        <a:lstStyle/>
        <a:p>
          <a:endParaRPr lang="en-US"/>
        </a:p>
      </dgm:t>
    </dgm:pt>
    <dgm:pt modelId="{1F3DC96F-EFE3-B142-978B-9CF65F4F7BCE}" type="pres">
      <dgm:prSet presAssocID="{237351AB-EF99-4032-B185-A4B529FD0CD9}" presName="negativeSpace" presStyleCnt="0"/>
      <dgm:spPr/>
    </dgm:pt>
    <dgm:pt modelId="{1CF67307-16AE-B24B-A787-8D3C5131D8B8}" type="pres">
      <dgm:prSet presAssocID="{237351AB-EF99-4032-B185-A4B529FD0CD9}" presName="childText" presStyleLbl="conFgAcc1" presStyleIdx="1" presStyleCnt="3">
        <dgm:presLayoutVars>
          <dgm:bulletEnabled val="1"/>
        </dgm:presLayoutVars>
      </dgm:prSet>
      <dgm:spPr/>
    </dgm:pt>
    <dgm:pt modelId="{042A6D9A-7257-7A4B-BA8F-E3854259FAA0}" type="pres">
      <dgm:prSet presAssocID="{4FDBE839-0E9A-4B81-B008-C035E787F02A}" presName="spaceBetweenRectangles" presStyleCnt="0"/>
      <dgm:spPr/>
    </dgm:pt>
    <dgm:pt modelId="{7D08DB9D-2932-894F-8F01-0C6BE477237E}" type="pres">
      <dgm:prSet presAssocID="{01922002-13EB-4A37-93E7-3CE10B7D30D5}" presName="parentLin" presStyleCnt="0"/>
      <dgm:spPr/>
    </dgm:pt>
    <dgm:pt modelId="{7A969002-D4F7-6F42-94F3-5DD2AADDBF57}" type="pres">
      <dgm:prSet presAssocID="{01922002-13EB-4A37-93E7-3CE10B7D30D5}" presName="parentLeftMargin" presStyleLbl="node1" presStyleIdx="1" presStyleCnt="3"/>
      <dgm:spPr/>
      <dgm:t>
        <a:bodyPr/>
        <a:lstStyle/>
        <a:p>
          <a:endParaRPr lang="en-US"/>
        </a:p>
      </dgm:t>
    </dgm:pt>
    <dgm:pt modelId="{9515F902-38AF-D540-BA57-284A6DB78ED9}" type="pres">
      <dgm:prSet presAssocID="{01922002-13EB-4A37-93E7-3CE10B7D30D5}" presName="parentText" presStyleLbl="node1" presStyleIdx="2" presStyleCnt="3">
        <dgm:presLayoutVars>
          <dgm:chMax val="0"/>
          <dgm:bulletEnabled val="1"/>
        </dgm:presLayoutVars>
      </dgm:prSet>
      <dgm:spPr/>
      <dgm:t>
        <a:bodyPr/>
        <a:lstStyle/>
        <a:p>
          <a:endParaRPr lang="en-US"/>
        </a:p>
      </dgm:t>
    </dgm:pt>
    <dgm:pt modelId="{716E9D78-75FC-1D4D-AFCB-F141AA079D7A}" type="pres">
      <dgm:prSet presAssocID="{01922002-13EB-4A37-93E7-3CE10B7D30D5}" presName="negativeSpace" presStyleCnt="0"/>
      <dgm:spPr/>
    </dgm:pt>
    <dgm:pt modelId="{A8956B94-0B71-E047-8C65-ABCB8050DF9E}" type="pres">
      <dgm:prSet presAssocID="{01922002-13EB-4A37-93E7-3CE10B7D30D5}" presName="childText" presStyleLbl="conFgAcc1" presStyleIdx="2" presStyleCnt="3">
        <dgm:presLayoutVars>
          <dgm:bulletEnabled val="1"/>
        </dgm:presLayoutVars>
      </dgm:prSet>
      <dgm:spPr/>
      <dgm:t>
        <a:bodyPr/>
        <a:lstStyle/>
        <a:p>
          <a:endParaRPr lang="en-US"/>
        </a:p>
      </dgm:t>
    </dgm:pt>
  </dgm:ptLst>
  <dgm:cxnLst>
    <dgm:cxn modelId="{0097203E-B45B-479C-ACA8-55D9C55701AC}" srcId="{E825DD85-C318-495A-B409-56702F14F5C4}" destId="{D603D468-EA87-4E4B-937F-39E17A697618}" srcOrd="0" destOrd="0" parTransId="{BFF69DDA-ACEE-404C-BA37-D86657C306A7}" sibTransId="{C3A6E209-9C21-4314-83FB-9361A67F726E}"/>
    <dgm:cxn modelId="{F8A68E8E-BE5E-1948-A311-295567A28B4F}" type="presOf" srcId="{E825DD85-C318-495A-B409-56702F14F5C4}" destId="{DD043960-AE68-8C4C-A171-31C00861FDA5}" srcOrd="1" destOrd="0" presId="urn:microsoft.com/office/officeart/2005/8/layout/list1"/>
    <dgm:cxn modelId="{2E9D9120-92C9-4C5F-8D5A-44E799270E28}" srcId="{5B123A86-CEC9-4621-BC64-76623CF9DB0F}" destId="{E218B49D-2A46-4275-A30D-973C7F93C2C8}" srcOrd="1" destOrd="0" parTransId="{98D2B953-2626-47D3-97FB-13F9806B8F79}" sibTransId="{C9B85E2B-8FA4-4D8F-BA31-5328DE8AE12C}"/>
    <dgm:cxn modelId="{F231EA68-E4A9-4F6A-8BFD-E32F3CDD8DC4}" srcId="{60886AA9-A4F9-4C93-9DC9-03EC80F61033}" destId="{237351AB-EF99-4032-B185-A4B529FD0CD9}" srcOrd="1" destOrd="0" parTransId="{9B1A0A30-3977-46C7-8311-8A6E84D59892}" sibTransId="{4FDBE839-0E9A-4B81-B008-C035E787F02A}"/>
    <dgm:cxn modelId="{51F27155-B001-43ED-8582-4E906A7DDF6C}" srcId="{5B123A86-CEC9-4621-BC64-76623CF9DB0F}" destId="{2BDA2A85-909D-4F9E-BE7A-D775B805283E}" srcOrd="0" destOrd="0" parTransId="{1CCC08AF-87B2-40A8-A036-4F1699633D3F}" sibTransId="{394010CC-49F9-4655-A0E6-EA0616FF1029}"/>
    <dgm:cxn modelId="{2A5C0C2C-47A1-423F-815A-EE713229452A}" srcId="{60886AA9-A4F9-4C93-9DC9-03EC80F61033}" destId="{E825DD85-C318-495A-B409-56702F14F5C4}" srcOrd="0" destOrd="0" parTransId="{CA8DD2C6-0076-40EE-A76B-78188B1A1A41}" sibTransId="{7BD63BF4-2B86-4A8E-953F-362545250383}"/>
    <dgm:cxn modelId="{3B59E51B-FD3A-014F-82CA-C372C8E2BF52}" type="presOf" srcId="{237351AB-EF99-4032-B185-A4B529FD0CD9}" destId="{EAEDD737-6C61-114E-873B-483F12C6460C}" srcOrd="1" destOrd="0" presId="urn:microsoft.com/office/officeart/2005/8/layout/list1"/>
    <dgm:cxn modelId="{5BCC1BC2-87EA-4901-BD20-7135F7828107}" srcId="{60886AA9-A4F9-4C93-9DC9-03EC80F61033}" destId="{01922002-13EB-4A37-93E7-3CE10B7D30D5}" srcOrd="2" destOrd="0" parTransId="{8CBF495B-1EB5-4463-A6C8-B6DF4F18A18A}" sibTransId="{EBF0D0CB-2E0A-4AF1-BFD6-10649F8FADE5}"/>
    <dgm:cxn modelId="{A2A2940D-75BC-48D7-ADE4-ED1930EC7AF9}" srcId="{5B123A86-CEC9-4621-BC64-76623CF9DB0F}" destId="{2ED7B730-2B00-4F2F-9D05-83DE482F8012}" srcOrd="3" destOrd="0" parTransId="{D8BF3BD3-D6F9-43D4-AB9E-8D77B5B78A1D}" sibTransId="{8745A758-25C3-49E2-96E6-4B3434BF21B4}"/>
    <dgm:cxn modelId="{2481B56A-9C5F-D347-B0B7-BB52B4845180}" type="presOf" srcId="{D603D468-EA87-4E4B-937F-39E17A697618}" destId="{37D101CB-BB6A-1A43-8569-85BF3257D2F2}" srcOrd="0" destOrd="0" presId="urn:microsoft.com/office/officeart/2005/8/layout/list1"/>
    <dgm:cxn modelId="{BCBAAFB6-535D-4500-81A7-653E559EB0AA}" srcId="{01922002-13EB-4A37-93E7-3CE10B7D30D5}" destId="{5B123A86-CEC9-4621-BC64-76623CF9DB0F}" srcOrd="0" destOrd="0" parTransId="{870A50D7-E5E0-439F-9C85-806E1797F591}" sibTransId="{6B9DBA2D-325D-4139-9F54-58C26F6328AA}"/>
    <dgm:cxn modelId="{C83526EB-B01A-0C4C-8136-2C3449B5D1ED}" type="presOf" srcId="{60886AA9-A4F9-4C93-9DC9-03EC80F61033}" destId="{6C836A60-111B-C649-B6EB-21C89510E7CD}" srcOrd="0" destOrd="0" presId="urn:microsoft.com/office/officeart/2005/8/layout/list1"/>
    <dgm:cxn modelId="{E00D3614-8F8E-1341-8E10-E4983B9CCA47}" type="presOf" srcId="{E825DD85-C318-495A-B409-56702F14F5C4}" destId="{511F9F26-C771-7D45-8761-4030EB835C93}" srcOrd="0" destOrd="0" presId="urn:microsoft.com/office/officeart/2005/8/layout/list1"/>
    <dgm:cxn modelId="{813FA918-9308-7143-8B16-FAEBEAE63B8D}" type="presOf" srcId="{01922002-13EB-4A37-93E7-3CE10B7D30D5}" destId="{7A969002-D4F7-6F42-94F3-5DD2AADDBF57}" srcOrd="0" destOrd="0" presId="urn:microsoft.com/office/officeart/2005/8/layout/list1"/>
    <dgm:cxn modelId="{BBFF6D1F-4801-4B0C-A7C9-6B95FEFB77F4}" srcId="{5B123A86-CEC9-4621-BC64-76623CF9DB0F}" destId="{9E43D752-C6F9-426D-9FBA-C343F1EED264}" srcOrd="4" destOrd="0" parTransId="{B899A1EB-5C15-4DBE-B9FD-00684E84E671}" sibTransId="{EB14C7D0-BF4F-4CE6-BF77-1405FA39AF70}"/>
    <dgm:cxn modelId="{9826B678-397B-0945-8470-9E8BC5C447D0}" type="presOf" srcId="{2ED7B730-2B00-4F2F-9D05-83DE482F8012}" destId="{A8956B94-0B71-E047-8C65-ABCB8050DF9E}" srcOrd="0" destOrd="4" presId="urn:microsoft.com/office/officeart/2005/8/layout/list1"/>
    <dgm:cxn modelId="{26ADB5AC-9DB6-49E2-899E-975882EFF097}" srcId="{5B123A86-CEC9-4621-BC64-76623CF9DB0F}" destId="{91E8814D-8245-4198-83B6-927F652F2573}" srcOrd="2" destOrd="0" parTransId="{01305B6B-7EB8-4750-9D72-C0CB1422413E}" sibTransId="{70B890A1-7551-4CF0-BD1F-18750F164E6F}"/>
    <dgm:cxn modelId="{B5908403-C292-514A-8CD9-47B6C75200DE}" type="presOf" srcId="{5B123A86-CEC9-4621-BC64-76623CF9DB0F}" destId="{A8956B94-0B71-E047-8C65-ABCB8050DF9E}" srcOrd="0" destOrd="0" presId="urn:microsoft.com/office/officeart/2005/8/layout/list1"/>
    <dgm:cxn modelId="{96611B51-0ED7-5240-A2EC-EEBCA6D38E5F}" type="presOf" srcId="{237351AB-EF99-4032-B185-A4B529FD0CD9}" destId="{C61DE474-15B4-B64C-A4BD-F37DD149BB56}" srcOrd="0" destOrd="0" presId="urn:microsoft.com/office/officeart/2005/8/layout/list1"/>
    <dgm:cxn modelId="{4F49D013-EE54-A14D-8EB0-99B1C33A4954}" type="presOf" srcId="{91E8814D-8245-4198-83B6-927F652F2573}" destId="{A8956B94-0B71-E047-8C65-ABCB8050DF9E}" srcOrd="0" destOrd="3" presId="urn:microsoft.com/office/officeart/2005/8/layout/list1"/>
    <dgm:cxn modelId="{E0735B2E-175B-544E-A06E-5A3197E47EDA}" type="presOf" srcId="{9E43D752-C6F9-426D-9FBA-C343F1EED264}" destId="{A8956B94-0B71-E047-8C65-ABCB8050DF9E}" srcOrd="0" destOrd="5" presId="urn:microsoft.com/office/officeart/2005/8/layout/list1"/>
    <dgm:cxn modelId="{7DDCCC5D-2E78-0443-AA19-52BBDFC28889}" type="presOf" srcId="{E218B49D-2A46-4275-A30D-973C7F93C2C8}" destId="{A8956B94-0B71-E047-8C65-ABCB8050DF9E}" srcOrd="0" destOrd="2" presId="urn:microsoft.com/office/officeart/2005/8/layout/list1"/>
    <dgm:cxn modelId="{05FC6152-8390-4F7D-B073-D2004BE45C52}" srcId="{01922002-13EB-4A37-93E7-3CE10B7D30D5}" destId="{2A7188B8-DBBE-4E4E-AD15-CEF54F833308}" srcOrd="1" destOrd="0" parTransId="{C8148585-68AC-45C1-9313-F1AB864AD07B}" sibTransId="{1460C3E0-7096-4C59-A5C2-0E0B00062998}"/>
    <dgm:cxn modelId="{DCD5DDE6-EE4E-3940-B143-2CD0C5DD6836}" type="presOf" srcId="{2A7188B8-DBBE-4E4E-AD15-CEF54F833308}" destId="{A8956B94-0B71-E047-8C65-ABCB8050DF9E}" srcOrd="0" destOrd="6" presId="urn:microsoft.com/office/officeart/2005/8/layout/list1"/>
    <dgm:cxn modelId="{4F6F5B6F-9217-6146-B289-4CEF9CFFE062}" type="presOf" srcId="{01922002-13EB-4A37-93E7-3CE10B7D30D5}" destId="{9515F902-38AF-D540-BA57-284A6DB78ED9}" srcOrd="1" destOrd="0" presId="urn:microsoft.com/office/officeart/2005/8/layout/list1"/>
    <dgm:cxn modelId="{6878BE81-0EB2-7740-A2D1-B9265E9D7B06}" type="presOf" srcId="{2BDA2A85-909D-4F9E-BE7A-D775B805283E}" destId="{A8956B94-0B71-E047-8C65-ABCB8050DF9E}" srcOrd="0" destOrd="1" presId="urn:microsoft.com/office/officeart/2005/8/layout/list1"/>
    <dgm:cxn modelId="{9D08DE4F-7620-CC41-BE12-B3499BF4F523}" type="presParOf" srcId="{6C836A60-111B-C649-B6EB-21C89510E7CD}" destId="{85EF9917-8FF8-8444-A54D-D854C002C131}" srcOrd="0" destOrd="0" presId="urn:microsoft.com/office/officeart/2005/8/layout/list1"/>
    <dgm:cxn modelId="{47205DAD-EE90-7342-B1AA-77B6CFBBCBA8}" type="presParOf" srcId="{85EF9917-8FF8-8444-A54D-D854C002C131}" destId="{511F9F26-C771-7D45-8761-4030EB835C93}" srcOrd="0" destOrd="0" presId="urn:microsoft.com/office/officeart/2005/8/layout/list1"/>
    <dgm:cxn modelId="{497C775B-A0EB-AE45-958C-6B774B1E2652}" type="presParOf" srcId="{85EF9917-8FF8-8444-A54D-D854C002C131}" destId="{DD043960-AE68-8C4C-A171-31C00861FDA5}" srcOrd="1" destOrd="0" presId="urn:microsoft.com/office/officeart/2005/8/layout/list1"/>
    <dgm:cxn modelId="{2E6182C2-75FE-AB44-B148-B8FE5186D375}" type="presParOf" srcId="{6C836A60-111B-C649-B6EB-21C89510E7CD}" destId="{903E9699-444A-F94C-A642-53B480909753}" srcOrd="1" destOrd="0" presId="urn:microsoft.com/office/officeart/2005/8/layout/list1"/>
    <dgm:cxn modelId="{4286C87A-8F12-284E-9696-29853991EA59}" type="presParOf" srcId="{6C836A60-111B-C649-B6EB-21C89510E7CD}" destId="{37D101CB-BB6A-1A43-8569-85BF3257D2F2}" srcOrd="2" destOrd="0" presId="urn:microsoft.com/office/officeart/2005/8/layout/list1"/>
    <dgm:cxn modelId="{EABA90CB-0D69-C946-A0E7-03856CC49B7F}" type="presParOf" srcId="{6C836A60-111B-C649-B6EB-21C89510E7CD}" destId="{16069410-A8CF-054F-B45C-18E62C29B769}" srcOrd="3" destOrd="0" presId="urn:microsoft.com/office/officeart/2005/8/layout/list1"/>
    <dgm:cxn modelId="{01CB682D-111E-1D4A-AED7-570F493C3419}" type="presParOf" srcId="{6C836A60-111B-C649-B6EB-21C89510E7CD}" destId="{026D8AF3-6044-764B-85EA-E0E770089295}" srcOrd="4" destOrd="0" presId="urn:microsoft.com/office/officeart/2005/8/layout/list1"/>
    <dgm:cxn modelId="{F2D89E75-1366-C749-8CE5-DA0C7270256C}" type="presParOf" srcId="{026D8AF3-6044-764B-85EA-E0E770089295}" destId="{C61DE474-15B4-B64C-A4BD-F37DD149BB56}" srcOrd="0" destOrd="0" presId="urn:microsoft.com/office/officeart/2005/8/layout/list1"/>
    <dgm:cxn modelId="{2BA1B114-43B2-F146-A108-C967C22DB8C3}" type="presParOf" srcId="{026D8AF3-6044-764B-85EA-E0E770089295}" destId="{EAEDD737-6C61-114E-873B-483F12C6460C}" srcOrd="1" destOrd="0" presId="urn:microsoft.com/office/officeart/2005/8/layout/list1"/>
    <dgm:cxn modelId="{D8D69806-46B2-A743-95C3-7473E926D407}" type="presParOf" srcId="{6C836A60-111B-C649-B6EB-21C89510E7CD}" destId="{1F3DC96F-EFE3-B142-978B-9CF65F4F7BCE}" srcOrd="5" destOrd="0" presId="urn:microsoft.com/office/officeart/2005/8/layout/list1"/>
    <dgm:cxn modelId="{25497215-C0F7-934D-ABEC-E0F9C4AAABDB}" type="presParOf" srcId="{6C836A60-111B-C649-B6EB-21C89510E7CD}" destId="{1CF67307-16AE-B24B-A787-8D3C5131D8B8}" srcOrd="6" destOrd="0" presId="urn:microsoft.com/office/officeart/2005/8/layout/list1"/>
    <dgm:cxn modelId="{D40682AD-9A28-E547-A7AB-19DF49DE529B}" type="presParOf" srcId="{6C836A60-111B-C649-B6EB-21C89510E7CD}" destId="{042A6D9A-7257-7A4B-BA8F-E3854259FAA0}" srcOrd="7" destOrd="0" presId="urn:microsoft.com/office/officeart/2005/8/layout/list1"/>
    <dgm:cxn modelId="{19785A98-A2D1-164C-9DB6-C8E52B365BA7}" type="presParOf" srcId="{6C836A60-111B-C649-B6EB-21C89510E7CD}" destId="{7D08DB9D-2932-894F-8F01-0C6BE477237E}" srcOrd="8" destOrd="0" presId="urn:microsoft.com/office/officeart/2005/8/layout/list1"/>
    <dgm:cxn modelId="{0B81032F-D5B0-8C4B-8BC2-14E05484A53D}" type="presParOf" srcId="{7D08DB9D-2932-894F-8F01-0C6BE477237E}" destId="{7A969002-D4F7-6F42-94F3-5DD2AADDBF57}" srcOrd="0" destOrd="0" presId="urn:microsoft.com/office/officeart/2005/8/layout/list1"/>
    <dgm:cxn modelId="{7F07F77F-E52B-0A4E-A977-5D8838BF1937}" type="presParOf" srcId="{7D08DB9D-2932-894F-8F01-0C6BE477237E}" destId="{9515F902-38AF-D540-BA57-284A6DB78ED9}" srcOrd="1" destOrd="0" presId="urn:microsoft.com/office/officeart/2005/8/layout/list1"/>
    <dgm:cxn modelId="{750A77F5-E14E-5F45-BA93-D51FC90FA116}" type="presParOf" srcId="{6C836A60-111B-C649-B6EB-21C89510E7CD}" destId="{716E9D78-75FC-1D4D-AFCB-F141AA079D7A}" srcOrd="9" destOrd="0" presId="urn:microsoft.com/office/officeart/2005/8/layout/list1"/>
    <dgm:cxn modelId="{9DE2E51E-BE8F-534F-8F8D-0F2A5A31CB53}" type="presParOf" srcId="{6C836A60-111B-C649-B6EB-21C89510E7CD}" destId="{A8956B94-0B71-E047-8C65-ABCB8050DF9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2335DF-E454-4768-B32E-E5B4A6567A98}"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CF830403-E022-403A-94DC-25FB83F5DD2E}">
      <dgm:prSet/>
      <dgm:spPr/>
      <dgm:t>
        <a:bodyPr/>
        <a:lstStyle/>
        <a:p>
          <a:r>
            <a:rPr lang="en-US" b="1" i="0"/>
            <a:t>Stay Informed and Adaptive</a:t>
          </a:r>
          <a:endParaRPr lang="en-US"/>
        </a:p>
      </dgm:t>
    </dgm:pt>
    <dgm:pt modelId="{64AB2715-CF54-4553-83F7-44469A4311F4}" type="parTrans" cxnId="{6B48B7D9-629B-4B0F-A97F-6FA84AF3C61D}">
      <dgm:prSet/>
      <dgm:spPr/>
      <dgm:t>
        <a:bodyPr/>
        <a:lstStyle/>
        <a:p>
          <a:endParaRPr lang="en-US"/>
        </a:p>
      </dgm:t>
    </dgm:pt>
    <dgm:pt modelId="{69F9A8D0-296F-4461-819C-3D7EB68CF6EB}" type="sibTrans" cxnId="{6B48B7D9-629B-4B0F-A97F-6FA84AF3C61D}">
      <dgm:prSet/>
      <dgm:spPr/>
      <dgm:t>
        <a:bodyPr/>
        <a:lstStyle/>
        <a:p>
          <a:endParaRPr lang="en-US"/>
        </a:p>
      </dgm:t>
    </dgm:pt>
    <dgm:pt modelId="{EE919A0F-4211-400F-B759-F4C67C9CF48B}">
      <dgm:prSet/>
      <dgm:spPr/>
      <dgm:t>
        <a:bodyPr/>
        <a:lstStyle/>
        <a:p>
          <a:r>
            <a:rPr lang="en-US" b="0" i="0"/>
            <a:t>Be proactive in monitoring changes in reimbursement regulations and policies. Adapt quickly to stay compliant and maximize reimbursement.</a:t>
          </a:r>
          <a:endParaRPr lang="en-US"/>
        </a:p>
      </dgm:t>
    </dgm:pt>
    <dgm:pt modelId="{C5377807-C5CF-4FA6-8BD8-5B4FE0006605}" type="parTrans" cxnId="{56256EF1-0932-46BE-B519-595B0042B940}">
      <dgm:prSet/>
      <dgm:spPr/>
      <dgm:t>
        <a:bodyPr/>
        <a:lstStyle/>
        <a:p>
          <a:endParaRPr lang="en-US"/>
        </a:p>
      </dgm:t>
    </dgm:pt>
    <dgm:pt modelId="{D32BD6BA-B779-4C3A-9B93-4CCCD5175D1C}" type="sibTrans" cxnId="{56256EF1-0932-46BE-B519-595B0042B940}">
      <dgm:prSet/>
      <dgm:spPr/>
      <dgm:t>
        <a:bodyPr/>
        <a:lstStyle/>
        <a:p>
          <a:endParaRPr lang="en-US"/>
        </a:p>
      </dgm:t>
    </dgm:pt>
    <dgm:pt modelId="{34053389-D04F-498C-80C4-2A435308A965}">
      <dgm:prSet/>
      <dgm:spPr/>
      <dgm:t>
        <a:bodyPr/>
        <a:lstStyle/>
        <a:p>
          <a:r>
            <a:rPr lang="en-US" b="1" i="0"/>
            <a:t>Documentation Best Practices</a:t>
          </a:r>
          <a:endParaRPr lang="en-US"/>
        </a:p>
      </dgm:t>
    </dgm:pt>
    <dgm:pt modelId="{8A02AEB3-0FC5-48DC-ABF4-63A986D02F64}" type="parTrans" cxnId="{02230E9F-11F1-43D3-B34D-6A66CC102A04}">
      <dgm:prSet/>
      <dgm:spPr/>
      <dgm:t>
        <a:bodyPr/>
        <a:lstStyle/>
        <a:p>
          <a:endParaRPr lang="en-US"/>
        </a:p>
      </dgm:t>
    </dgm:pt>
    <dgm:pt modelId="{A66BECD6-052D-47EE-BEEB-9F159C635DEE}" type="sibTrans" cxnId="{02230E9F-11F1-43D3-B34D-6A66CC102A04}">
      <dgm:prSet/>
      <dgm:spPr/>
      <dgm:t>
        <a:bodyPr/>
        <a:lstStyle/>
        <a:p>
          <a:endParaRPr lang="en-US"/>
        </a:p>
      </dgm:t>
    </dgm:pt>
    <dgm:pt modelId="{116F0E10-AA75-418B-BD48-B18560855D1D}">
      <dgm:prSet/>
      <dgm:spPr/>
      <dgm:t>
        <a:bodyPr/>
        <a:lstStyle/>
        <a:p>
          <a:r>
            <a:rPr lang="en-US" b="0" i="0"/>
            <a:t>Emphasize the importance of detailed and accurate documentation to support claims and demonstrate medical necessity.</a:t>
          </a:r>
          <a:endParaRPr lang="en-US"/>
        </a:p>
      </dgm:t>
    </dgm:pt>
    <dgm:pt modelId="{AFCA1B4F-02B7-4383-9583-F3F1031A23A3}" type="parTrans" cxnId="{48ACD26F-B885-421E-89C3-5FCAC8C4769D}">
      <dgm:prSet/>
      <dgm:spPr/>
      <dgm:t>
        <a:bodyPr/>
        <a:lstStyle/>
        <a:p>
          <a:endParaRPr lang="en-US"/>
        </a:p>
      </dgm:t>
    </dgm:pt>
    <dgm:pt modelId="{72434563-60CC-4C68-B43A-32D804237E8B}" type="sibTrans" cxnId="{48ACD26F-B885-421E-89C3-5FCAC8C4769D}">
      <dgm:prSet/>
      <dgm:spPr/>
      <dgm:t>
        <a:bodyPr/>
        <a:lstStyle/>
        <a:p>
          <a:endParaRPr lang="en-US"/>
        </a:p>
      </dgm:t>
    </dgm:pt>
    <dgm:pt modelId="{995F9D06-7576-4FC9-8783-774BDB7E82AA}">
      <dgm:prSet/>
      <dgm:spPr/>
      <dgm:t>
        <a:bodyPr/>
        <a:lstStyle/>
        <a:p>
          <a:r>
            <a:rPr lang="en-US" b="1" i="0"/>
            <a:t>Addressing Denials Effectively</a:t>
          </a:r>
          <a:endParaRPr lang="en-US"/>
        </a:p>
      </dgm:t>
    </dgm:pt>
    <dgm:pt modelId="{155C723E-84A5-4E81-90C3-77FFDC31E34B}" type="parTrans" cxnId="{A120FB09-22BC-4968-A509-4C4EDD968661}">
      <dgm:prSet/>
      <dgm:spPr/>
      <dgm:t>
        <a:bodyPr/>
        <a:lstStyle/>
        <a:p>
          <a:endParaRPr lang="en-US"/>
        </a:p>
      </dgm:t>
    </dgm:pt>
    <dgm:pt modelId="{CCF323FC-F239-4557-A3D1-9B99963A61C2}" type="sibTrans" cxnId="{A120FB09-22BC-4968-A509-4C4EDD968661}">
      <dgm:prSet/>
      <dgm:spPr/>
      <dgm:t>
        <a:bodyPr/>
        <a:lstStyle/>
        <a:p>
          <a:endParaRPr lang="en-US"/>
        </a:p>
      </dgm:t>
    </dgm:pt>
    <dgm:pt modelId="{32BBF964-D8B5-4F2C-B520-F715A2409BB9}">
      <dgm:prSet/>
      <dgm:spPr/>
      <dgm:t>
        <a:bodyPr/>
        <a:lstStyle/>
        <a:p>
          <a:r>
            <a:rPr lang="en-US" b="0" i="0"/>
            <a:t>Provide guidance on steps to resolve wrongful denials, including the importance of thorough appeals and leveraging legal support.</a:t>
          </a:r>
          <a:endParaRPr lang="en-US"/>
        </a:p>
      </dgm:t>
    </dgm:pt>
    <dgm:pt modelId="{DF115FF6-B112-4D16-8622-FA5F701FF87C}" type="parTrans" cxnId="{B39DE7AC-150B-45C0-BC52-D36AE274194F}">
      <dgm:prSet/>
      <dgm:spPr/>
      <dgm:t>
        <a:bodyPr/>
        <a:lstStyle/>
        <a:p>
          <a:endParaRPr lang="en-US"/>
        </a:p>
      </dgm:t>
    </dgm:pt>
    <dgm:pt modelId="{1F606847-3221-4630-BDDB-7A1FC0EBC8D8}" type="sibTrans" cxnId="{B39DE7AC-150B-45C0-BC52-D36AE274194F}">
      <dgm:prSet/>
      <dgm:spPr/>
      <dgm:t>
        <a:bodyPr/>
        <a:lstStyle/>
        <a:p>
          <a:endParaRPr lang="en-US"/>
        </a:p>
      </dgm:t>
    </dgm:pt>
    <dgm:pt modelId="{326ADDAC-8DAD-4227-AE02-B23D4E90B114}">
      <dgm:prSet/>
      <dgm:spPr/>
      <dgm:t>
        <a:bodyPr/>
        <a:lstStyle/>
        <a:p>
          <a:r>
            <a:rPr lang="en-US" b="1" i="0"/>
            <a:t>Utilize State Resources</a:t>
          </a:r>
          <a:endParaRPr lang="en-US"/>
        </a:p>
      </dgm:t>
    </dgm:pt>
    <dgm:pt modelId="{8E432C7B-2CF4-46A0-9A2D-89F2E16ED7CA}" type="parTrans" cxnId="{983D0FCC-0524-4F26-A438-4CB340E74FB7}">
      <dgm:prSet/>
      <dgm:spPr/>
      <dgm:t>
        <a:bodyPr/>
        <a:lstStyle/>
        <a:p>
          <a:endParaRPr lang="en-US"/>
        </a:p>
      </dgm:t>
    </dgm:pt>
    <dgm:pt modelId="{914C00D1-81A3-4736-B881-CA9ED0BF4D21}" type="sibTrans" cxnId="{983D0FCC-0524-4F26-A438-4CB340E74FB7}">
      <dgm:prSet/>
      <dgm:spPr/>
      <dgm:t>
        <a:bodyPr/>
        <a:lstStyle/>
        <a:p>
          <a:endParaRPr lang="en-US"/>
        </a:p>
      </dgm:t>
    </dgm:pt>
    <dgm:pt modelId="{E22EDBA1-7AF9-4DF3-BD3A-0CCF2CA31212}">
      <dgm:prSet/>
      <dgm:spPr/>
      <dgm:t>
        <a:bodyPr/>
        <a:lstStyle/>
        <a:p>
          <a:r>
            <a:rPr lang="en-US" b="0" i="0"/>
            <a:t>Encourage attendees to utilize state-specific resources like the New Jersey Department of Insurance for advocacy and support.</a:t>
          </a:r>
          <a:endParaRPr lang="en-US"/>
        </a:p>
      </dgm:t>
    </dgm:pt>
    <dgm:pt modelId="{5F4825C4-3D81-4D3E-BF93-066F73ED12CF}" type="parTrans" cxnId="{C3052592-A18F-4698-B383-C59591DCF098}">
      <dgm:prSet/>
      <dgm:spPr/>
      <dgm:t>
        <a:bodyPr/>
        <a:lstStyle/>
        <a:p>
          <a:endParaRPr lang="en-US"/>
        </a:p>
      </dgm:t>
    </dgm:pt>
    <dgm:pt modelId="{3DF685AE-CD47-4606-A675-D5641F258E29}" type="sibTrans" cxnId="{C3052592-A18F-4698-B383-C59591DCF098}">
      <dgm:prSet/>
      <dgm:spPr/>
      <dgm:t>
        <a:bodyPr/>
        <a:lstStyle/>
        <a:p>
          <a:endParaRPr lang="en-US"/>
        </a:p>
      </dgm:t>
    </dgm:pt>
    <dgm:pt modelId="{743FEA00-4066-4857-9560-235F00C5B094}">
      <dgm:prSet/>
      <dgm:spPr/>
      <dgm:t>
        <a:bodyPr/>
        <a:lstStyle/>
        <a:p>
          <a:r>
            <a:rPr lang="en-US" b="1" i="0"/>
            <a:t>Network and Share Experiences</a:t>
          </a:r>
          <a:endParaRPr lang="en-US"/>
        </a:p>
      </dgm:t>
    </dgm:pt>
    <dgm:pt modelId="{E9711419-BAE6-42B7-8266-0EE13918118D}" type="parTrans" cxnId="{9580991A-32F3-4A1A-979B-CA8A0FACD384}">
      <dgm:prSet/>
      <dgm:spPr/>
      <dgm:t>
        <a:bodyPr/>
        <a:lstStyle/>
        <a:p>
          <a:endParaRPr lang="en-US"/>
        </a:p>
      </dgm:t>
    </dgm:pt>
    <dgm:pt modelId="{B57420E8-2F3B-4A7D-B5A8-6852915345D3}" type="sibTrans" cxnId="{9580991A-32F3-4A1A-979B-CA8A0FACD384}">
      <dgm:prSet/>
      <dgm:spPr/>
      <dgm:t>
        <a:bodyPr/>
        <a:lstStyle/>
        <a:p>
          <a:endParaRPr lang="en-US"/>
        </a:p>
      </dgm:t>
    </dgm:pt>
    <dgm:pt modelId="{3F602079-3580-4C4D-B679-6CFC18512733}">
      <dgm:prSet/>
      <dgm:spPr/>
      <dgm:t>
        <a:bodyPr/>
        <a:lstStyle/>
        <a:p>
          <a:r>
            <a:rPr lang="en-US" b="0" i="0"/>
            <a:t>Highlight the value of networking with peers to share experiences, strategies, and successful negotiation tactics.</a:t>
          </a:r>
          <a:endParaRPr lang="en-US"/>
        </a:p>
      </dgm:t>
    </dgm:pt>
    <dgm:pt modelId="{EA69247E-84AF-4EB3-BCDD-28E90DCCDFD2}" type="parTrans" cxnId="{DA0CD994-9D9D-4DE6-92AE-11A6CAFB32A0}">
      <dgm:prSet/>
      <dgm:spPr/>
      <dgm:t>
        <a:bodyPr/>
        <a:lstStyle/>
        <a:p>
          <a:endParaRPr lang="en-US"/>
        </a:p>
      </dgm:t>
    </dgm:pt>
    <dgm:pt modelId="{0376FB0C-5E30-43A9-8B08-331F2F4C7DF5}" type="sibTrans" cxnId="{DA0CD994-9D9D-4DE6-92AE-11A6CAFB32A0}">
      <dgm:prSet/>
      <dgm:spPr/>
      <dgm:t>
        <a:bodyPr/>
        <a:lstStyle/>
        <a:p>
          <a:endParaRPr lang="en-US"/>
        </a:p>
      </dgm:t>
    </dgm:pt>
    <dgm:pt modelId="{AC7F6A7D-B721-46CC-981A-F84BFE62B10F}">
      <dgm:prSet/>
      <dgm:spPr/>
      <dgm:t>
        <a:bodyPr/>
        <a:lstStyle/>
        <a:p>
          <a:r>
            <a:rPr lang="en-US" b="1" i="0"/>
            <a:t>Continuing Education</a:t>
          </a:r>
          <a:endParaRPr lang="en-US"/>
        </a:p>
      </dgm:t>
    </dgm:pt>
    <dgm:pt modelId="{C65F052D-5408-44BB-A028-BE0B4618D03F}" type="parTrans" cxnId="{BC759AF5-5B02-4C7E-B32F-DEB8C2C6CBAE}">
      <dgm:prSet/>
      <dgm:spPr/>
      <dgm:t>
        <a:bodyPr/>
        <a:lstStyle/>
        <a:p>
          <a:endParaRPr lang="en-US"/>
        </a:p>
      </dgm:t>
    </dgm:pt>
    <dgm:pt modelId="{51837BB9-90F5-4D98-9D86-E7DB5AE7345A}" type="sibTrans" cxnId="{BC759AF5-5B02-4C7E-B32F-DEB8C2C6CBAE}">
      <dgm:prSet/>
      <dgm:spPr/>
      <dgm:t>
        <a:bodyPr/>
        <a:lstStyle/>
        <a:p>
          <a:endParaRPr lang="en-US"/>
        </a:p>
      </dgm:t>
    </dgm:pt>
    <dgm:pt modelId="{0CF6105A-5383-4924-815C-0F0CBC8A597E}">
      <dgm:prSet/>
      <dgm:spPr/>
      <dgm:t>
        <a:bodyPr/>
        <a:lstStyle/>
        <a:p>
          <a:r>
            <a:rPr lang="en-US" b="0" i="0"/>
            <a:t>Stress the importance of continuous education and training to navigate complex payer policies and procedures effectively.</a:t>
          </a:r>
          <a:endParaRPr lang="en-US"/>
        </a:p>
      </dgm:t>
    </dgm:pt>
    <dgm:pt modelId="{66D601E1-05BF-4205-B962-96D47CE38183}" type="parTrans" cxnId="{1A42E819-56E5-409B-9870-9815A38A7DF8}">
      <dgm:prSet/>
      <dgm:spPr/>
      <dgm:t>
        <a:bodyPr/>
        <a:lstStyle/>
        <a:p>
          <a:endParaRPr lang="en-US"/>
        </a:p>
      </dgm:t>
    </dgm:pt>
    <dgm:pt modelId="{FE5E9126-3FB3-4E15-919F-76CD98AA033F}" type="sibTrans" cxnId="{1A42E819-56E5-409B-9870-9815A38A7DF8}">
      <dgm:prSet/>
      <dgm:spPr/>
      <dgm:t>
        <a:bodyPr/>
        <a:lstStyle/>
        <a:p>
          <a:endParaRPr lang="en-US"/>
        </a:p>
      </dgm:t>
    </dgm:pt>
    <dgm:pt modelId="{BAE10CF9-1137-494B-BDEE-F2BC5E52B051}">
      <dgm:prSet/>
      <dgm:spPr/>
      <dgm:t>
        <a:bodyPr/>
        <a:lstStyle/>
        <a:p>
          <a:r>
            <a:rPr lang="en-US" b="1" i="0"/>
            <a:t>Advocate with Confidence</a:t>
          </a:r>
          <a:endParaRPr lang="en-US"/>
        </a:p>
      </dgm:t>
    </dgm:pt>
    <dgm:pt modelId="{65A73F91-29C9-405B-B219-0B32C9CE4084}" type="parTrans" cxnId="{1F51164D-9521-4C86-9312-B08C382E14CA}">
      <dgm:prSet/>
      <dgm:spPr/>
      <dgm:t>
        <a:bodyPr/>
        <a:lstStyle/>
        <a:p>
          <a:endParaRPr lang="en-US"/>
        </a:p>
      </dgm:t>
    </dgm:pt>
    <dgm:pt modelId="{E2960025-623A-49A5-8475-8A3326B8B46F}" type="sibTrans" cxnId="{1F51164D-9521-4C86-9312-B08C382E14CA}">
      <dgm:prSet/>
      <dgm:spPr/>
      <dgm:t>
        <a:bodyPr/>
        <a:lstStyle/>
        <a:p>
          <a:endParaRPr lang="en-US"/>
        </a:p>
      </dgm:t>
    </dgm:pt>
    <dgm:pt modelId="{E0BEFD82-BF3D-44F3-BF1C-722CB2CC3BBE}">
      <dgm:prSet/>
      <dgm:spPr/>
      <dgm:t>
        <a:bodyPr/>
        <a:lstStyle/>
        <a:p>
          <a:r>
            <a:rPr lang="en-US" b="0" i="0"/>
            <a:t>Empower providers to advocate confidently for their rights and fair reimbursement, leveraging state laws and resources.</a:t>
          </a:r>
          <a:endParaRPr lang="en-US"/>
        </a:p>
      </dgm:t>
    </dgm:pt>
    <dgm:pt modelId="{76F9AD91-4A83-4A65-8EE3-902F4E575230}" type="parTrans" cxnId="{897ACCF0-22F7-4A79-B662-B7C4C708D5D2}">
      <dgm:prSet/>
      <dgm:spPr/>
      <dgm:t>
        <a:bodyPr/>
        <a:lstStyle/>
        <a:p>
          <a:endParaRPr lang="en-US"/>
        </a:p>
      </dgm:t>
    </dgm:pt>
    <dgm:pt modelId="{E8B78BB6-F26D-4B78-8564-76657FD2633A}" type="sibTrans" cxnId="{897ACCF0-22F7-4A79-B662-B7C4C708D5D2}">
      <dgm:prSet/>
      <dgm:spPr/>
      <dgm:t>
        <a:bodyPr/>
        <a:lstStyle/>
        <a:p>
          <a:endParaRPr lang="en-US"/>
        </a:p>
      </dgm:t>
    </dgm:pt>
    <dgm:pt modelId="{C710B000-D6E7-0343-A0B0-C34A598BEE1F}" type="pres">
      <dgm:prSet presAssocID="{2D2335DF-E454-4768-B32E-E5B4A6567A98}" presName="Name0" presStyleCnt="0">
        <dgm:presLayoutVars>
          <dgm:dir/>
          <dgm:animLvl val="lvl"/>
          <dgm:resizeHandles val="exact"/>
        </dgm:presLayoutVars>
      </dgm:prSet>
      <dgm:spPr/>
      <dgm:t>
        <a:bodyPr/>
        <a:lstStyle/>
        <a:p>
          <a:endParaRPr lang="en-US"/>
        </a:p>
      </dgm:t>
    </dgm:pt>
    <dgm:pt modelId="{2638C816-C6A2-934A-9806-F79E7F622F58}" type="pres">
      <dgm:prSet presAssocID="{CF830403-E022-403A-94DC-25FB83F5DD2E}" presName="linNode" presStyleCnt="0"/>
      <dgm:spPr/>
    </dgm:pt>
    <dgm:pt modelId="{D34B30F5-5878-1A48-81F7-C8D9E92F3319}" type="pres">
      <dgm:prSet presAssocID="{CF830403-E022-403A-94DC-25FB83F5DD2E}" presName="parentText" presStyleLbl="node1" presStyleIdx="0" presStyleCnt="7">
        <dgm:presLayoutVars>
          <dgm:chMax val="1"/>
          <dgm:bulletEnabled val="1"/>
        </dgm:presLayoutVars>
      </dgm:prSet>
      <dgm:spPr/>
      <dgm:t>
        <a:bodyPr/>
        <a:lstStyle/>
        <a:p>
          <a:endParaRPr lang="en-US"/>
        </a:p>
      </dgm:t>
    </dgm:pt>
    <dgm:pt modelId="{A7670B3E-D0DE-FF4E-B535-109D2450CED4}" type="pres">
      <dgm:prSet presAssocID="{CF830403-E022-403A-94DC-25FB83F5DD2E}" presName="descendantText" presStyleLbl="alignAccFollowNode1" presStyleIdx="0" presStyleCnt="7">
        <dgm:presLayoutVars>
          <dgm:bulletEnabled val="1"/>
        </dgm:presLayoutVars>
      </dgm:prSet>
      <dgm:spPr/>
      <dgm:t>
        <a:bodyPr/>
        <a:lstStyle/>
        <a:p>
          <a:endParaRPr lang="en-US"/>
        </a:p>
      </dgm:t>
    </dgm:pt>
    <dgm:pt modelId="{042C3E49-BADC-2944-B71B-48C56DD2ED9F}" type="pres">
      <dgm:prSet presAssocID="{69F9A8D0-296F-4461-819C-3D7EB68CF6EB}" presName="sp" presStyleCnt="0"/>
      <dgm:spPr/>
    </dgm:pt>
    <dgm:pt modelId="{28F17A91-12BB-5F41-80FD-BB3AD76D7E9A}" type="pres">
      <dgm:prSet presAssocID="{34053389-D04F-498C-80C4-2A435308A965}" presName="linNode" presStyleCnt="0"/>
      <dgm:spPr/>
    </dgm:pt>
    <dgm:pt modelId="{6F390BA5-D214-B14B-AC50-748411A6123D}" type="pres">
      <dgm:prSet presAssocID="{34053389-D04F-498C-80C4-2A435308A965}" presName="parentText" presStyleLbl="node1" presStyleIdx="1" presStyleCnt="7">
        <dgm:presLayoutVars>
          <dgm:chMax val="1"/>
          <dgm:bulletEnabled val="1"/>
        </dgm:presLayoutVars>
      </dgm:prSet>
      <dgm:spPr/>
      <dgm:t>
        <a:bodyPr/>
        <a:lstStyle/>
        <a:p>
          <a:endParaRPr lang="en-US"/>
        </a:p>
      </dgm:t>
    </dgm:pt>
    <dgm:pt modelId="{D68F6BD3-9D50-3C43-9608-147C7E4D52B4}" type="pres">
      <dgm:prSet presAssocID="{34053389-D04F-498C-80C4-2A435308A965}" presName="descendantText" presStyleLbl="alignAccFollowNode1" presStyleIdx="1" presStyleCnt="7">
        <dgm:presLayoutVars>
          <dgm:bulletEnabled val="1"/>
        </dgm:presLayoutVars>
      </dgm:prSet>
      <dgm:spPr/>
      <dgm:t>
        <a:bodyPr/>
        <a:lstStyle/>
        <a:p>
          <a:endParaRPr lang="en-US"/>
        </a:p>
      </dgm:t>
    </dgm:pt>
    <dgm:pt modelId="{257F8BCB-870C-8E4E-9818-6B522BBBC01B}" type="pres">
      <dgm:prSet presAssocID="{A66BECD6-052D-47EE-BEEB-9F159C635DEE}" presName="sp" presStyleCnt="0"/>
      <dgm:spPr/>
    </dgm:pt>
    <dgm:pt modelId="{9E964536-5103-8C4D-9401-EE22F1A37D27}" type="pres">
      <dgm:prSet presAssocID="{995F9D06-7576-4FC9-8783-774BDB7E82AA}" presName="linNode" presStyleCnt="0"/>
      <dgm:spPr/>
    </dgm:pt>
    <dgm:pt modelId="{4A2D3652-280D-BD40-90D9-A93F5C564591}" type="pres">
      <dgm:prSet presAssocID="{995F9D06-7576-4FC9-8783-774BDB7E82AA}" presName="parentText" presStyleLbl="node1" presStyleIdx="2" presStyleCnt="7">
        <dgm:presLayoutVars>
          <dgm:chMax val="1"/>
          <dgm:bulletEnabled val="1"/>
        </dgm:presLayoutVars>
      </dgm:prSet>
      <dgm:spPr/>
      <dgm:t>
        <a:bodyPr/>
        <a:lstStyle/>
        <a:p>
          <a:endParaRPr lang="en-US"/>
        </a:p>
      </dgm:t>
    </dgm:pt>
    <dgm:pt modelId="{AB6156B9-57FC-164F-9F8D-9AC9A46A19EB}" type="pres">
      <dgm:prSet presAssocID="{995F9D06-7576-4FC9-8783-774BDB7E82AA}" presName="descendantText" presStyleLbl="alignAccFollowNode1" presStyleIdx="2" presStyleCnt="7">
        <dgm:presLayoutVars>
          <dgm:bulletEnabled val="1"/>
        </dgm:presLayoutVars>
      </dgm:prSet>
      <dgm:spPr/>
      <dgm:t>
        <a:bodyPr/>
        <a:lstStyle/>
        <a:p>
          <a:endParaRPr lang="en-US"/>
        </a:p>
      </dgm:t>
    </dgm:pt>
    <dgm:pt modelId="{255EE59B-6F07-5A44-B95C-15A02011B03B}" type="pres">
      <dgm:prSet presAssocID="{CCF323FC-F239-4557-A3D1-9B99963A61C2}" presName="sp" presStyleCnt="0"/>
      <dgm:spPr/>
    </dgm:pt>
    <dgm:pt modelId="{A1904816-9622-E744-B95C-10AD4EF18F37}" type="pres">
      <dgm:prSet presAssocID="{326ADDAC-8DAD-4227-AE02-B23D4E90B114}" presName="linNode" presStyleCnt="0"/>
      <dgm:spPr/>
    </dgm:pt>
    <dgm:pt modelId="{5AFA1FA4-9404-A141-B47D-2D04C4BFD269}" type="pres">
      <dgm:prSet presAssocID="{326ADDAC-8DAD-4227-AE02-B23D4E90B114}" presName="parentText" presStyleLbl="node1" presStyleIdx="3" presStyleCnt="7">
        <dgm:presLayoutVars>
          <dgm:chMax val="1"/>
          <dgm:bulletEnabled val="1"/>
        </dgm:presLayoutVars>
      </dgm:prSet>
      <dgm:spPr/>
      <dgm:t>
        <a:bodyPr/>
        <a:lstStyle/>
        <a:p>
          <a:endParaRPr lang="en-US"/>
        </a:p>
      </dgm:t>
    </dgm:pt>
    <dgm:pt modelId="{5F458863-0DBB-0E43-9510-E4D7F7249EC1}" type="pres">
      <dgm:prSet presAssocID="{326ADDAC-8DAD-4227-AE02-B23D4E90B114}" presName="descendantText" presStyleLbl="alignAccFollowNode1" presStyleIdx="3" presStyleCnt="7">
        <dgm:presLayoutVars>
          <dgm:bulletEnabled val="1"/>
        </dgm:presLayoutVars>
      </dgm:prSet>
      <dgm:spPr/>
      <dgm:t>
        <a:bodyPr/>
        <a:lstStyle/>
        <a:p>
          <a:endParaRPr lang="en-US"/>
        </a:p>
      </dgm:t>
    </dgm:pt>
    <dgm:pt modelId="{155BF6AB-6A12-3A43-83E1-27F8AD86ECE4}" type="pres">
      <dgm:prSet presAssocID="{914C00D1-81A3-4736-B881-CA9ED0BF4D21}" presName="sp" presStyleCnt="0"/>
      <dgm:spPr/>
    </dgm:pt>
    <dgm:pt modelId="{7DB9FF02-6411-0B4A-8285-C2817CA0CBB7}" type="pres">
      <dgm:prSet presAssocID="{743FEA00-4066-4857-9560-235F00C5B094}" presName="linNode" presStyleCnt="0"/>
      <dgm:spPr/>
    </dgm:pt>
    <dgm:pt modelId="{B73905FF-5E2A-0742-B12E-A27175CD4225}" type="pres">
      <dgm:prSet presAssocID="{743FEA00-4066-4857-9560-235F00C5B094}" presName="parentText" presStyleLbl="node1" presStyleIdx="4" presStyleCnt="7">
        <dgm:presLayoutVars>
          <dgm:chMax val="1"/>
          <dgm:bulletEnabled val="1"/>
        </dgm:presLayoutVars>
      </dgm:prSet>
      <dgm:spPr/>
      <dgm:t>
        <a:bodyPr/>
        <a:lstStyle/>
        <a:p>
          <a:endParaRPr lang="en-US"/>
        </a:p>
      </dgm:t>
    </dgm:pt>
    <dgm:pt modelId="{CB18BE30-92D1-8940-9542-887A308AD810}" type="pres">
      <dgm:prSet presAssocID="{743FEA00-4066-4857-9560-235F00C5B094}" presName="descendantText" presStyleLbl="alignAccFollowNode1" presStyleIdx="4" presStyleCnt="7">
        <dgm:presLayoutVars>
          <dgm:bulletEnabled val="1"/>
        </dgm:presLayoutVars>
      </dgm:prSet>
      <dgm:spPr/>
      <dgm:t>
        <a:bodyPr/>
        <a:lstStyle/>
        <a:p>
          <a:endParaRPr lang="en-US"/>
        </a:p>
      </dgm:t>
    </dgm:pt>
    <dgm:pt modelId="{B6944FBB-38E5-6C42-BB03-4CCB6AF28A58}" type="pres">
      <dgm:prSet presAssocID="{B57420E8-2F3B-4A7D-B5A8-6852915345D3}" presName="sp" presStyleCnt="0"/>
      <dgm:spPr/>
    </dgm:pt>
    <dgm:pt modelId="{14BE46AF-C4AF-CF45-9DCE-EA8FC70CE70B}" type="pres">
      <dgm:prSet presAssocID="{AC7F6A7D-B721-46CC-981A-F84BFE62B10F}" presName="linNode" presStyleCnt="0"/>
      <dgm:spPr/>
    </dgm:pt>
    <dgm:pt modelId="{FF24FDA8-9BFA-474A-BBF4-E7D9A45A439A}" type="pres">
      <dgm:prSet presAssocID="{AC7F6A7D-B721-46CC-981A-F84BFE62B10F}" presName="parentText" presStyleLbl="node1" presStyleIdx="5" presStyleCnt="7">
        <dgm:presLayoutVars>
          <dgm:chMax val="1"/>
          <dgm:bulletEnabled val="1"/>
        </dgm:presLayoutVars>
      </dgm:prSet>
      <dgm:spPr/>
      <dgm:t>
        <a:bodyPr/>
        <a:lstStyle/>
        <a:p>
          <a:endParaRPr lang="en-US"/>
        </a:p>
      </dgm:t>
    </dgm:pt>
    <dgm:pt modelId="{89564F68-8B5E-9441-B250-3BFACF9A3CB0}" type="pres">
      <dgm:prSet presAssocID="{AC7F6A7D-B721-46CC-981A-F84BFE62B10F}" presName="descendantText" presStyleLbl="alignAccFollowNode1" presStyleIdx="5" presStyleCnt="7">
        <dgm:presLayoutVars>
          <dgm:bulletEnabled val="1"/>
        </dgm:presLayoutVars>
      </dgm:prSet>
      <dgm:spPr/>
      <dgm:t>
        <a:bodyPr/>
        <a:lstStyle/>
        <a:p>
          <a:endParaRPr lang="en-US"/>
        </a:p>
      </dgm:t>
    </dgm:pt>
    <dgm:pt modelId="{D31B8D46-BF17-7B4F-866A-969D221F1060}" type="pres">
      <dgm:prSet presAssocID="{51837BB9-90F5-4D98-9D86-E7DB5AE7345A}" presName="sp" presStyleCnt="0"/>
      <dgm:spPr/>
    </dgm:pt>
    <dgm:pt modelId="{74DEC50B-E7F0-8044-9A90-C4A932506551}" type="pres">
      <dgm:prSet presAssocID="{BAE10CF9-1137-494B-BDEE-F2BC5E52B051}" presName="linNode" presStyleCnt="0"/>
      <dgm:spPr/>
    </dgm:pt>
    <dgm:pt modelId="{AA082106-5F6B-7949-958A-C39291C0E5E5}" type="pres">
      <dgm:prSet presAssocID="{BAE10CF9-1137-494B-BDEE-F2BC5E52B051}" presName="parentText" presStyleLbl="node1" presStyleIdx="6" presStyleCnt="7">
        <dgm:presLayoutVars>
          <dgm:chMax val="1"/>
          <dgm:bulletEnabled val="1"/>
        </dgm:presLayoutVars>
      </dgm:prSet>
      <dgm:spPr/>
      <dgm:t>
        <a:bodyPr/>
        <a:lstStyle/>
        <a:p>
          <a:endParaRPr lang="en-US"/>
        </a:p>
      </dgm:t>
    </dgm:pt>
    <dgm:pt modelId="{DE641538-4C62-0D41-9D4C-A8A8757A1A5B}" type="pres">
      <dgm:prSet presAssocID="{BAE10CF9-1137-494B-BDEE-F2BC5E52B051}" presName="descendantText" presStyleLbl="alignAccFollowNode1" presStyleIdx="6" presStyleCnt="7">
        <dgm:presLayoutVars>
          <dgm:bulletEnabled val="1"/>
        </dgm:presLayoutVars>
      </dgm:prSet>
      <dgm:spPr/>
      <dgm:t>
        <a:bodyPr/>
        <a:lstStyle/>
        <a:p>
          <a:endParaRPr lang="en-US"/>
        </a:p>
      </dgm:t>
    </dgm:pt>
  </dgm:ptLst>
  <dgm:cxnLst>
    <dgm:cxn modelId="{897ACCF0-22F7-4A79-B662-B7C4C708D5D2}" srcId="{BAE10CF9-1137-494B-BDEE-F2BC5E52B051}" destId="{E0BEFD82-BF3D-44F3-BF1C-722CB2CC3BBE}" srcOrd="0" destOrd="0" parTransId="{76F9AD91-4A83-4A65-8EE3-902F4E575230}" sibTransId="{E8B78BB6-F26D-4B78-8564-76657FD2633A}"/>
    <dgm:cxn modelId="{A120FB09-22BC-4968-A509-4C4EDD968661}" srcId="{2D2335DF-E454-4768-B32E-E5B4A6567A98}" destId="{995F9D06-7576-4FC9-8783-774BDB7E82AA}" srcOrd="2" destOrd="0" parTransId="{155C723E-84A5-4E81-90C3-77FFDC31E34B}" sibTransId="{CCF323FC-F239-4557-A3D1-9B99963A61C2}"/>
    <dgm:cxn modelId="{67B91E40-9533-CE48-BED4-E44556B0407E}" type="presOf" srcId="{326ADDAC-8DAD-4227-AE02-B23D4E90B114}" destId="{5AFA1FA4-9404-A141-B47D-2D04C4BFD269}" srcOrd="0" destOrd="0" presId="urn:microsoft.com/office/officeart/2005/8/layout/vList5"/>
    <dgm:cxn modelId="{3BB36814-29FD-054E-A48C-6F97D88A76BC}" type="presOf" srcId="{E0BEFD82-BF3D-44F3-BF1C-722CB2CC3BBE}" destId="{DE641538-4C62-0D41-9D4C-A8A8757A1A5B}" srcOrd="0" destOrd="0" presId="urn:microsoft.com/office/officeart/2005/8/layout/vList5"/>
    <dgm:cxn modelId="{AA0839EF-BD8B-4C46-98DD-7F3325CEE4F8}" type="presOf" srcId="{995F9D06-7576-4FC9-8783-774BDB7E82AA}" destId="{4A2D3652-280D-BD40-90D9-A93F5C564591}" srcOrd="0" destOrd="0" presId="urn:microsoft.com/office/officeart/2005/8/layout/vList5"/>
    <dgm:cxn modelId="{DA0CD994-9D9D-4DE6-92AE-11A6CAFB32A0}" srcId="{743FEA00-4066-4857-9560-235F00C5B094}" destId="{3F602079-3580-4C4D-B679-6CFC18512733}" srcOrd="0" destOrd="0" parTransId="{EA69247E-84AF-4EB3-BCDD-28E90DCCDFD2}" sibTransId="{0376FB0C-5E30-43A9-8B08-331F2F4C7DF5}"/>
    <dgm:cxn modelId="{14D78A97-EBC7-1F40-957F-79C3784521DC}" type="presOf" srcId="{2D2335DF-E454-4768-B32E-E5B4A6567A98}" destId="{C710B000-D6E7-0343-A0B0-C34A598BEE1F}" srcOrd="0" destOrd="0" presId="urn:microsoft.com/office/officeart/2005/8/layout/vList5"/>
    <dgm:cxn modelId="{1F51164D-9521-4C86-9312-B08C382E14CA}" srcId="{2D2335DF-E454-4768-B32E-E5B4A6567A98}" destId="{BAE10CF9-1137-494B-BDEE-F2BC5E52B051}" srcOrd="6" destOrd="0" parTransId="{65A73F91-29C9-405B-B219-0B32C9CE4084}" sibTransId="{E2960025-623A-49A5-8475-8A3326B8B46F}"/>
    <dgm:cxn modelId="{9580991A-32F3-4A1A-979B-CA8A0FACD384}" srcId="{2D2335DF-E454-4768-B32E-E5B4A6567A98}" destId="{743FEA00-4066-4857-9560-235F00C5B094}" srcOrd="4" destOrd="0" parTransId="{E9711419-BAE6-42B7-8266-0EE13918118D}" sibTransId="{B57420E8-2F3B-4A7D-B5A8-6852915345D3}"/>
    <dgm:cxn modelId="{B39DE7AC-150B-45C0-BC52-D36AE274194F}" srcId="{995F9D06-7576-4FC9-8783-774BDB7E82AA}" destId="{32BBF964-D8B5-4F2C-B520-F715A2409BB9}" srcOrd="0" destOrd="0" parTransId="{DF115FF6-B112-4D16-8622-FA5F701FF87C}" sibTransId="{1F606847-3221-4630-BDDB-7A1FC0EBC8D8}"/>
    <dgm:cxn modelId="{BC759AF5-5B02-4C7E-B32F-DEB8C2C6CBAE}" srcId="{2D2335DF-E454-4768-B32E-E5B4A6567A98}" destId="{AC7F6A7D-B721-46CC-981A-F84BFE62B10F}" srcOrd="5" destOrd="0" parTransId="{C65F052D-5408-44BB-A028-BE0B4618D03F}" sibTransId="{51837BB9-90F5-4D98-9D86-E7DB5AE7345A}"/>
    <dgm:cxn modelId="{BAB24090-8E37-4A47-AF74-404DC6CAA588}" type="presOf" srcId="{EE919A0F-4211-400F-B759-F4C67C9CF48B}" destId="{A7670B3E-D0DE-FF4E-B535-109D2450CED4}" srcOrd="0" destOrd="0" presId="urn:microsoft.com/office/officeart/2005/8/layout/vList5"/>
    <dgm:cxn modelId="{A7A3A972-D6D1-9041-887E-34C5B0E10505}" type="presOf" srcId="{743FEA00-4066-4857-9560-235F00C5B094}" destId="{B73905FF-5E2A-0742-B12E-A27175CD4225}" srcOrd="0" destOrd="0" presId="urn:microsoft.com/office/officeart/2005/8/layout/vList5"/>
    <dgm:cxn modelId="{6B48B7D9-629B-4B0F-A97F-6FA84AF3C61D}" srcId="{2D2335DF-E454-4768-B32E-E5B4A6567A98}" destId="{CF830403-E022-403A-94DC-25FB83F5DD2E}" srcOrd="0" destOrd="0" parTransId="{64AB2715-CF54-4553-83F7-44469A4311F4}" sibTransId="{69F9A8D0-296F-4461-819C-3D7EB68CF6EB}"/>
    <dgm:cxn modelId="{C554A0D8-4C21-3741-BBFB-4A9595D286DF}" type="presOf" srcId="{AC7F6A7D-B721-46CC-981A-F84BFE62B10F}" destId="{FF24FDA8-9BFA-474A-BBF4-E7D9A45A439A}" srcOrd="0" destOrd="0" presId="urn:microsoft.com/office/officeart/2005/8/layout/vList5"/>
    <dgm:cxn modelId="{818E3DE9-6331-EE43-91FF-2C31C821E86D}" type="presOf" srcId="{0CF6105A-5383-4924-815C-0F0CBC8A597E}" destId="{89564F68-8B5E-9441-B250-3BFACF9A3CB0}" srcOrd="0" destOrd="0" presId="urn:microsoft.com/office/officeart/2005/8/layout/vList5"/>
    <dgm:cxn modelId="{A0F7DFAF-1C2E-A942-8D89-2CE1C6FA816F}" type="presOf" srcId="{CF830403-E022-403A-94DC-25FB83F5DD2E}" destId="{D34B30F5-5878-1A48-81F7-C8D9E92F3319}" srcOrd="0" destOrd="0" presId="urn:microsoft.com/office/officeart/2005/8/layout/vList5"/>
    <dgm:cxn modelId="{983D0FCC-0524-4F26-A438-4CB340E74FB7}" srcId="{2D2335DF-E454-4768-B32E-E5B4A6567A98}" destId="{326ADDAC-8DAD-4227-AE02-B23D4E90B114}" srcOrd="3" destOrd="0" parTransId="{8E432C7B-2CF4-46A0-9A2D-89F2E16ED7CA}" sibTransId="{914C00D1-81A3-4736-B881-CA9ED0BF4D21}"/>
    <dgm:cxn modelId="{CD3A25AB-084F-DB45-9EB4-3DF6BD142BCA}" type="presOf" srcId="{32BBF964-D8B5-4F2C-B520-F715A2409BB9}" destId="{AB6156B9-57FC-164F-9F8D-9AC9A46A19EB}" srcOrd="0" destOrd="0" presId="urn:microsoft.com/office/officeart/2005/8/layout/vList5"/>
    <dgm:cxn modelId="{0C209A5F-F114-CB4E-86E4-DC1382D17F7F}" type="presOf" srcId="{E22EDBA1-7AF9-4DF3-BD3A-0CCF2CA31212}" destId="{5F458863-0DBB-0E43-9510-E4D7F7249EC1}" srcOrd="0" destOrd="0" presId="urn:microsoft.com/office/officeart/2005/8/layout/vList5"/>
    <dgm:cxn modelId="{7C0B2E0D-5911-534D-8F40-43C2C0F857A5}" type="presOf" srcId="{3F602079-3580-4C4D-B679-6CFC18512733}" destId="{CB18BE30-92D1-8940-9542-887A308AD810}" srcOrd="0" destOrd="0" presId="urn:microsoft.com/office/officeart/2005/8/layout/vList5"/>
    <dgm:cxn modelId="{48ACD26F-B885-421E-89C3-5FCAC8C4769D}" srcId="{34053389-D04F-498C-80C4-2A435308A965}" destId="{116F0E10-AA75-418B-BD48-B18560855D1D}" srcOrd="0" destOrd="0" parTransId="{AFCA1B4F-02B7-4383-9583-F3F1031A23A3}" sibTransId="{72434563-60CC-4C68-B43A-32D804237E8B}"/>
    <dgm:cxn modelId="{56256EF1-0932-46BE-B519-595B0042B940}" srcId="{CF830403-E022-403A-94DC-25FB83F5DD2E}" destId="{EE919A0F-4211-400F-B759-F4C67C9CF48B}" srcOrd="0" destOrd="0" parTransId="{C5377807-C5CF-4FA6-8BD8-5B4FE0006605}" sibTransId="{D32BD6BA-B779-4C3A-9B93-4CCCD5175D1C}"/>
    <dgm:cxn modelId="{02230E9F-11F1-43D3-B34D-6A66CC102A04}" srcId="{2D2335DF-E454-4768-B32E-E5B4A6567A98}" destId="{34053389-D04F-498C-80C4-2A435308A965}" srcOrd="1" destOrd="0" parTransId="{8A02AEB3-0FC5-48DC-ABF4-63A986D02F64}" sibTransId="{A66BECD6-052D-47EE-BEEB-9F159C635DEE}"/>
    <dgm:cxn modelId="{1A42E819-56E5-409B-9870-9815A38A7DF8}" srcId="{AC7F6A7D-B721-46CC-981A-F84BFE62B10F}" destId="{0CF6105A-5383-4924-815C-0F0CBC8A597E}" srcOrd="0" destOrd="0" parTransId="{66D601E1-05BF-4205-B962-96D47CE38183}" sibTransId="{FE5E9126-3FB3-4E15-919F-76CD98AA033F}"/>
    <dgm:cxn modelId="{DDDAC2C1-CFAA-154F-AB13-BBCE82B4FF9D}" type="presOf" srcId="{116F0E10-AA75-418B-BD48-B18560855D1D}" destId="{D68F6BD3-9D50-3C43-9608-147C7E4D52B4}" srcOrd="0" destOrd="0" presId="urn:microsoft.com/office/officeart/2005/8/layout/vList5"/>
    <dgm:cxn modelId="{FEA6E3D4-0FA6-1049-8927-9A3A57641A73}" type="presOf" srcId="{BAE10CF9-1137-494B-BDEE-F2BC5E52B051}" destId="{AA082106-5F6B-7949-958A-C39291C0E5E5}" srcOrd="0" destOrd="0" presId="urn:microsoft.com/office/officeart/2005/8/layout/vList5"/>
    <dgm:cxn modelId="{7764A99B-D501-CB43-A07D-445AFFE81160}" type="presOf" srcId="{34053389-D04F-498C-80C4-2A435308A965}" destId="{6F390BA5-D214-B14B-AC50-748411A6123D}" srcOrd="0" destOrd="0" presId="urn:microsoft.com/office/officeart/2005/8/layout/vList5"/>
    <dgm:cxn modelId="{C3052592-A18F-4698-B383-C59591DCF098}" srcId="{326ADDAC-8DAD-4227-AE02-B23D4E90B114}" destId="{E22EDBA1-7AF9-4DF3-BD3A-0CCF2CA31212}" srcOrd="0" destOrd="0" parTransId="{5F4825C4-3D81-4D3E-BF93-066F73ED12CF}" sibTransId="{3DF685AE-CD47-4606-A675-D5641F258E29}"/>
    <dgm:cxn modelId="{9D5083A3-3D4C-124F-9E2F-91B0C7068A25}" type="presParOf" srcId="{C710B000-D6E7-0343-A0B0-C34A598BEE1F}" destId="{2638C816-C6A2-934A-9806-F79E7F622F58}" srcOrd="0" destOrd="0" presId="urn:microsoft.com/office/officeart/2005/8/layout/vList5"/>
    <dgm:cxn modelId="{67A82F70-1A9B-554D-B44D-9FDE665C5CC9}" type="presParOf" srcId="{2638C816-C6A2-934A-9806-F79E7F622F58}" destId="{D34B30F5-5878-1A48-81F7-C8D9E92F3319}" srcOrd="0" destOrd="0" presId="urn:microsoft.com/office/officeart/2005/8/layout/vList5"/>
    <dgm:cxn modelId="{C90428F1-D0B6-A146-8EBC-0E9502FDC796}" type="presParOf" srcId="{2638C816-C6A2-934A-9806-F79E7F622F58}" destId="{A7670B3E-D0DE-FF4E-B535-109D2450CED4}" srcOrd="1" destOrd="0" presId="urn:microsoft.com/office/officeart/2005/8/layout/vList5"/>
    <dgm:cxn modelId="{43751A68-66F9-EA42-B485-94A8B61FB5CB}" type="presParOf" srcId="{C710B000-D6E7-0343-A0B0-C34A598BEE1F}" destId="{042C3E49-BADC-2944-B71B-48C56DD2ED9F}" srcOrd="1" destOrd="0" presId="urn:microsoft.com/office/officeart/2005/8/layout/vList5"/>
    <dgm:cxn modelId="{60523644-3801-D548-92B2-10A2225A19CC}" type="presParOf" srcId="{C710B000-D6E7-0343-A0B0-C34A598BEE1F}" destId="{28F17A91-12BB-5F41-80FD-BB3AD76D7E9A}" srcOrd="2" destOrd="0" presId="urn:microsoft.com/office/officeart/2005/8/layout/vList5"/>
    <dgm:cxn modelId="{404CE660-3A4D-454B-B1EB-81F829485BBE}" type="presParOf" srcId="{28F17A91-12BB-5F41-80FD-BB3AD76D7E9A}" destId="{6F390BA5-D214-B14B-AC50-748411A6123D}" srcOrd="0" destOrd="0" presId="urn:microsoft.com/office/officeart/2005/8/layout/vList5"/>
    <dgm:cxn modelId="{E075774A-F974-1C4F-95F4-0C7D0175C63C}" type="presParOf" srcId="{28F17A91-12BB-5F41-80FD-BB3AD76D7E9A}" destId="{D68F6BD3-9D50-3C43-9608-147C7E4D52B4}" srcOrd="1" destOrd="0" presId="urn:microsoft.com/office/officeart/2005/8/layout/vList5"/>
    <dgm:cxn modelId="{7FD0016C-330C-5043-997E-60813B60DC73}" type="presParOf" srcId="{C710B000-D6E7-0343-A0B0-C34A598BEE1F}" destId="{257F8BCB-870C-8E4E-9818-6B522BBBC01B}" srcOrd="3" destOrd="0" presId="urn:microsoft.com/office/officeart/2005/8/layout/vList5"/>
    <dgm:cxn modelId="{9EBE32FD-ED72-314D-AAD2-8F55F3BCC17A}" type="presParOf" srcId="{C710B000-D6E7-0343-A0B0-C34A598BEE1F}" destId="{9E964536-5103-8C4D-9401-EE22F1A37D27}" srcOrd="4" destOrd="0" presId="urn:microsoft.com/office/officeart/2005/8/layout/vList5"/>
    <dgm:cxn modelId="{BB48CCE8-AAAA-DC4D-8FA2-E2FC49FC1F85}" type="presParOf" srcId="{9E964536-5103-8C4D-9401-EE22F1A37D27}" destId="{4A2D3652-280D-BD40-90D9-A93F5C564591}" srcOrd="0" destOrd="0" presId="urn:microsoft.com/office/officeart/2005/8/layout/vList5"/>
    <dgm:cxn modelId="{21D36AA3-7A1C-2541-8733-120F8C905F24}" type="presParOf" srcId="{9E964536-5103-8C4D-9401-EE22F1A37D27}" destId="{AB6156B9-57FC-164F-9F8D-9AC9A46A19EB}" srcOrd="1" destOrd="0" presId="urn:microsoft.com/office/officeart/2005/8/layout/vList5"/>
    <dgm:cxn modelId="{AAEC35C2-1F52-634D-B994-EEE33EDDB1C2}" type="presParOf" srcId="{C710B000-D6E7-0343-A0B0-C34A598BEE1F}" destId="{255EE59B-6F07-5A44-B95C-15A02011B03B}" srcOrd="5" destOrd="0" presId="urn:microsoft.com/office/officeart/2005/8/layout/vList5"/>
    <dgm:cxn modelId="{156CEC60-CB29-854A-9B6C-9B1B4CDBACA7}" type="presParOf" srcId="{C710B000-D6E7-0343-A0B0-C34A598BEE1F}" destId="{A1904816-9622-E744-B95C-10AD4EF18F37}" srcOrd="6" destOrd="0" presId="urn:microsoft.com/office/officeart/2005/8/layout/vList5"/>
    <dgm:cxn modelId="{2229B698-A261-714D-B658-B0D1936B7468}" type="presParOf" srcId="{A1904816-9622-E744-B95C-10AD4EF18F37}" destId="{5AFA1FA4-9404-A141-B47D-2D04C4BFD269}" srcOrd="0" destOrd="0" presId="urn:microsoft.com/office/officeart/2005/8/layout/vList5"/>
    <dgm:cxn modelId="{C8C97A66-A767-0D49-9DA2-0C0C36C679FC}" type="presParOf" srcId="{A1904816-9622-E744-B95C-10AD4EF18F37}" destId="{5F458863-0DBB-0E43-9510-E4D7F7249EC1}" srcOrd="1" destOrd="0" presId="urn:microsoft.com/office/officeart/2005/8/layout/vList5"/>
    <dgm:cxn modelId="{531C94D9-F6A5-D642-8C21-0A3E94FE8240}" type="presParOf" srcId="{C710B000-D6E7-0343-A0B0-C34A598BEE1F}" destId="{155BF6AB-6A12-3A43-83E1-27F8AD86ECE4}" srcOrd="7" destOrd="0" presId="urn:microsoft.com/office/officeart/2005/8/layout/vList5"/>
    <dgm:cxn modelId="{EEF94AA4-C52B-9B43-9DEE-8C2E14505BBC}" type="presParOf" srcId="{C710B000-D6E7-0343-A0B0-C34A598BEE1F}" destId="{7DB9FF02-6411-0B4A-8285-C2817CA0CBB7}" srcOrd="8" destOrd="0" presId="urn:microsoft.com/office/officeart/2005/8/layout/vList5"/>
    <dgm:cxn modelId="{A223ADAE-B8FF-AA44-82FE-331FB65EE922}" type="presParOf" srcId="{7DB9FF02-6411-0B4A-8285-C2817CA0CBB7}" destId="{B73905FF-5E2A-0742-B12E-A27175CD4225}" srcOrd="0" destOrd="0" presId="urn:microsoft.com/office/officeart/2005/8/layout/vList5"/>
    <dgm:cxn modelId="{67784FA6-DE17-E04A-A18F-98E3560382EB}" type="presParOf" srcId="{7DB9FF02-6411-0B4A-8285-C2817CA0CBB7}" destId="{CB18BE30-92D1-8940-9542-887A308AD810}" srcOrd="1" destOrd="0" presId="urn:microsoft.com/office/officeart/2005/8/layout/vList5"/>
    <dgm:cxn modelId="{967FFD03-EBC8-3148-9A01-47867AE086AB}" type="presParOf" srcId="{C710B000-D6E7-0343-A0B0-C34A598BEE1F}" destId="{B6944FBB-38E5-6C42-BB03-4CCB6AF28A58}" srcOrd="9" destOrd="0" presId="urn:microsoft.com/office/officeart/2005/8/layout/vList5"/>
    <dgm:cxn modelId="{7FA399F0-8988-CA48-A47B-9C50DD3531C9}" type="presParOf" srcId="{C710B000-D6E7-0343-A0B0-C34A598BEE1F}" destId="{14BE46AF-C4AF-CF45-9DCE-EA8FC70CE70B}" srcOrd="10" destOrd="0" presId="urn:microsoft.com/office/officeart/2005/8/layout/vList5"/>
    <dgm:cxn modelId="{3E405379-A48F-D840-A1D8-043A544B4059}" type="presParOf" srcId="{14BE46AF-C4AF-CF45-9DCE-EA8FC70CE70B}" destId="{FF24FDA8-9BFA-474A-BBF4-E7D9A45A439A}" srcOrd="0" destOrd="0" presId="urn:microsoft.com/office/officeart/2005/8/layout/vList5"/>
    <dgm:cxn modelId="{99EB0974-7089-754D-9A37-E1B82270329B}" type="presParOf" srcId="{14BE46AF-C4AF-CF45-9DCE-EA8FC70CE70B}" destId="{89564F68-8B5E-9441-B250-3BFACF9A3CB0}" srcOrd="1" destOrd="0" presId="urn:microsoft.com/office/officeart/2005/8/layout/vList5"/>
    <dgm:cxn modelId="{E18456B8-FE5A-2841-BB25-995BF76483C5}" type="presParOf" srcId="{C710B000-D6E7-0343-A0B0-C34A598BEE1F}" destId="{D31B8D46-BF17-7B4F-866A-969D221F1060}" srcOrd="11" destOrd="0" presId="urn:microsoft.com/office/officeart/2005/8/layout/vList5"/>
    <dgm:cxn modelId="{2FD7F202-7882-C94B-B6EF-2BA1E3C4E99D}" type="presParOf" srcId="{C710B000-D6E7-0343-A0B0-C34A598BEE1F}" destId="{74DEC50B-E7F0-8044-9A90-C4A932506551}" srcOrd="12" destOrd="0" presId="urn:microsoft.com/office/officeart/2005/8/layout/vList5"/>
    <dgm:cxn modelId="{60561AA5-8296-9745-85F0-675FE4595938}" type="presParOf" srcId="{74DEC50B-E7F0-8044-9A90-C4A932506551}" destId="{AA082106-5F6B-7949-958A-C39291C0E5E5}" srcOrd="0" destOrd="0" presId="urn:microsoft.com/office/officeart/2005/8/layout/vList5"/>
    <dgm:cxn modelId="{A8F97B33-B196-904C-A731-1318C21292EE}" type="presParOf" srcId="{74DEC50B-E7F0-8044-9A90-C4A932506551}" destId="{DE641538-4C62-0D41-9D4C-A8A8757A1A5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101CB-BB6A-1A43-8569-85BF3257D2F2}">
      <dsp:nvSpPr>
        <dsp:cNvPr id="0" name=""/>
        <dsp:cNvSpPr/>
      </dsp:nvSpPr>
      <dsp:spPr>
        <a:xfrm>
          <a:off x="0" y="1003980"/>
          <a:ext cx="6628804" cy="5103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469" tIns="249936" rIns="514469"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Form a relationship!</a:t>
          </a:r>
        </a:p>
      </dsp:txBody>
      <dsp:txXfrm>
        <a:off x="0" y="1003980"/>
        <a:ext cx="6628804" cy="510300"/>
      </dsp:txXfrm>
    </dsp:sp>
    <dsp:sp modelId="{DD043960-AE68-8C4C-A171-31C00861FDA5}">
      <dsp:nvSpPr>
        <dsp:cNvPr id="0" name=""/>
        <dsp:cNvSpPr/>
      </dsp:nvSpPr>
      <dsp:spPr>
        <a:xfrm>
          <a:off x="331440" y="826860"/>
          <a:ext cx="4640162" cy="35424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lvl="0" algn="l" defTabSz="533400">
            <a:lnSpc>
              <a:spcPct val="90000"/>
            </a:lnSpc>
            <a:spcBef>
              <a:spcPct val="0"/>
            </a:spcBef>
            <a:spcAft>
              <a:spcPct val="35000"/>
            </a:spcAft>
          </a:pPr>
          <a:r>
            <a:rPr lang="en-US" sz="1200" kern="1200"/>
            <a:t>Staying on top of changes is more difficult than ever</a:t>
          </a:r>
        </a:p>
      </dsp:txBody>
      <dsp:txXfrm>
        <a:off x="348733" y="844153"/>
        <a:ext cx="4605576" cy="319654"/>
      </dsp:txXfrm>
    </dsp:sp>
    <dsp:sp modelId="{1CF67307-16AE-B24B-A787-8D3C5131D8B8}">
      <dsp:nvSpPr>
        <dsp:cNvPr id="0" name=""/>
        <dsp:cNvSpPr/>
      </dsp:nvSpPr>
      <dsp:spPr>
        <a:xfrm>
          <a:off x="0" y="1756200"/>
          <a:ext cx="6628804" cy="302400"/>
        </a:xfrm>
        <a:prstGeom prst="rect">
          <a:avLst/>
        </a:prstGeom>
        <a:solidFill>
          <a:schemeClr val="lt1">
            <a:alpha val="90000"/>
            <a:hueOff val="0"/>
            <a:satOff val="0"/>
            <a:lumOff val="0"/>
            <a:alphaOff val="0"/>
          </a:schemeClr>
        </a:solidFill>
        <a:ln w="12700" cap="rnd" cmpd="sng" algn="ctr">
          <a:solidFill>
            <a:schemeClr val="accent2">
              <a:hueOff val="-1482143"/>
              <a:satOff val="7100"/>
              <a:lumOff val="6569"/>
              <a:alphaOff val="0"/>
            </a:schemeClr>
          </a:solidFill>
          <a:prstDash val="solid"/>
        </a:ln>
        <a:effectLst/>
      </dsp:spPr>
      <dsp:style>
        <a:lnRef idx="1">
          <a:scrgbClr r="0" g="0" b="0"/>
        </a:lnRef>
        <a:fillRef idx="1">
          <a:scrgbClr r="0" g="0" b="0"/>
        </a:fillRef>
        <a:effectRef idx="0">
          <a:scrgbClr r="0" g="0" b="0"/>
        </a:effectRef>
        <a:fontRef idx="minor"/>
      </dsp:style>
    </dsp:sp>
    <dsp:sp modelId="{EAEDD737-6C61-114E-873B-483F12C6460C}">
      <dsp:nvSpPr>
        <dsp:cNvPr id="0" name=""/>
        <dsp:cNvSpPr/>
      </dsp:nvSpPr>
      <dsp:spPr>
        <a:xfrm>
          <a:off x="331440" y="1579080"/>
          <a:ext cx="4640162" cy="35424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lvl="0" algn="l" defTabSz="533400">
            <a:lnSpc>
              <a:spcPct val="90000"/>
            </a:lnSpc>
            <a:spcBef>
              <a:spcPct val="0"/>
            </a:spcBef>
            <a:spcAft>
              <a:spcPct val="35000"/>
            </a:spcAft>
          </a:pPr>
          <a:r>
            <a:rPr lang="en-US" sz="1200" kern="1200"/>
            <a:t>Approximately 4 – 5 payers makes up </a:t>
          </a:r>
          <a:r>
            <a:rPr lang="en-US" sz="1200" b="1" kern="1200"/>
            <a:t>80% </a:t>
          </a:r>
          <a:r>
            <a:rPr lang="en-US" sz="1200" kern="1200"/>
            <a:t>of your business…..</a:t>
          </a:r>
        </a:p>
      </dsp:txBody>
      <dsp:txXfrm>
        <a:off x="348733" y="1596373"/>
        <a:ext cx="4605576" cy="319654"/>
      </dsp:txXfrm>
    </dsp:sp>
    <dsp:sp modelId="{A8956B94-0B71-E047-8C65-ABCB8050DF9E}">
      <dsp:nvSpPr>
        <dsp:cNvPr id="0" name=""/>
        <dsp:cNvSpPr/>
      </dsp:nvSpPr>
      <dsp:spPr>
        <a:xfrm>
          <a:off x="0" y="2300520"/>
          <a:ext cx="6628804" cy="1852200"/>
        </a:xfrm>
        <a:prstGeom prst="rect">
          <a:avLst/>
        </a:prstGeom>
        <a:solidFill>
          <a:schemeClr val="lt1">
            <a:alpha val="90000"/>
            <a:hueOff val="0"/>
            <a:satOff val="0"/>
            <a:lumOff val="0"/>
            <a:alphaOff val="0"/>
          </a:schemeClr>
        </a:solidFill>
        <a:ln w="12700" cap="rnd" cmpd="sng" algn="ctr">
          <a:solidFill>
            <a:schemeClr val="accent2">
              <a:hueOff val="-2964286"/>
              <a:satOff val="14200"/>
              <a:lumOff val="13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469" tIns="249936" rIns="514469"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Do you know the Leadership team…</a:t>
          </a:r>
        </a:p>
        <a:p>
          <a:pPr marL="228600" lvl="2" indent="-114300" algn="l" defTabSz="533400">
            <a:lnSpc>
              <a:spcPct val="90000"/>
            </a:lnSpc>
            <a:spcBef>
              <a:spcPct val="0"/>
            </a:spcBef>
            <a:spcAft>
              <a:spcPct val="15000"/>
            </a:spcAft>
            <a:buChar char="••"/>
          </a:pPr>
          <a:r>
            <a:rPr lang="en-US" sz="1200" kern="1200"/>
            <a:t>President, VP, CFO</a:t>
          </a:r>
        </a:p>
        <a:p>
          <a:pPr marL="228600" lvl="2" indent="-114300" algn="l" defTabSz="533400">
            <a:lnSpc>
              <a:spcPct val="90000"/>
            </a:lnSpc>
            <a:spcBef>
              <a:spcPct val="0"/>
            </a:spcBef>
            <a:spcAft>
              <a:spcPct val="15000"/>
            </a:spcAft>
            <a:buChar char="••"/>
          </a:pPr>
          <a:r>
            <a:rPr lang="en-US" sz="1200" kern="1200" dirty="0"/>
            <a:t>Medical Director &amp; Pharmacy Director</a:t>
          </a:r>
        </a:p>
        <a:p>
          <a:pPr marL="228600" lvl="2" indent="-114300" algn="l" defTabSz="533400">
            <a:lnSpc>
              <a:spcPct val="90000"/>
            </a:lnSpc>
            <a:spcBef>
              <a:spcPct val="0"/>
            </a:spcBef>
            <a:spcAft>
              <a:spcPct val="15000"/>
            </a:spcAft>
            <a:buChar char="••"/>
          </a:pPr>
          <a:r>
            <a:rPr lang="en-US" sz="1200" kern="1200" dirty="0"/>
            <a:t>Manager of Claims</a:t>
          </a:r>
        </a:p>
        <a:p>
          <a:pPr marL="228600" lvl="2" indent="-114300" algn="l" defTabSz="533400">
            <a:lnSpc>
              <a:spcPct val="90000"/>
            </a:lnSpc>
            <a:spcBef>
              <a:spcPct val="0"/>
            </a:spcBef>
            <a:spcAft>
              <a:spcPct val="15000"/>
            </a:spcAft>
            <a:buChar char="••"/>
          </a:pPr>
          <a:r>
            <a:rPr lang="en-US" sz="1200" kern="1200"/>
            <a:t>Provider Outreach</a:t>
          </a:r>
        </a:p>
        <a:p>
          <a:pPr marL="228600" lvl="2" indent="-114300" algn="l" defTabSz="533400">
            <a:lnSpc>
              <a:spcPct val="90000"/>
            </a:lnSpc>
            <a:spcBef>
              <a:spcPct val="0"/>
            </a:spcBef>
            <a:spcAft>
              <a:spcPct val="15000"/>
            </a:spcAft>
            <a:buChar char="••"/>
          </a:pPr>
          <a:r>
            <a:rPr lang="en-US" sz="1200" kern="1200"/>
            <a:t>Recognize people at the end of the phone line</a:t>
          </a:r>
        </a:p>
        <a:p>
          <a:pPr marL="114300" lvl="1" indent="-114300" algn="l" defTabSz="533400">
            <a:lnSpc>
              <a:spcPct val="90000"/>
            </a:lnSpc>
            <a:spcBef>
              <a:spcPct val="0"/>
            </a:spcBef>
            <a:spcAft>
              <a:spcPct val="15000"/>
            </a:spcAft>
            <a:buChar char="••"/>
          </a:pPr>
          <a:r>
            <a:rPr lang="en-US" sz="1200" kern="1200"/>
            <a:t>Request to meet regularly (no less than monthly) and review all outstanding claims and claim issues</a:t>
          </a:r>
        </a:p>
      </dsp:txBody>
      <dsp:txXfrm>
        <a:off x="0" y="2300520"/>
        <a:ext cx="6628804" cy="1852200"/>
      </dsp:txXfrm>
    </dsp:sp>
    <dsp:sp modelId="{9515F902-38AF-D540-BA57-284A6DB78ED9}">
      <dsp:nvSpPr>
        <dsp:cNvPr id="0" name=""/>
        <dsp:cNvSpPr/>
      </dsp:nvSpPr>
      <dsp:spPr>
        <a:xfrm>
          <a:off x="331440" y="2123400"/>
          <a:ext cx="4640162" cy="35424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lvl="0" algn="l" defTabSz="533400">
            <a:lnSpc>
              <a:spcPct val="90000"/>
            </a:lnSpc>
            <a:spcBef>
              <a:spcPct val="0"/>
            </a:spcBef>
            <a:spcAft>
              <a:spcPct val="35000"/>
            </a:spcAft>
          </a:pPr>
          <a:r>
            <a:rPr lang="en-US" sz="1200" kern="1200"/>
            <a:t>Can you name your top five?</a:t>
          </a:r>
        </a:p>
      </dsp:txBody>
      <dsp:txXfrm>
        <a:off x="348733" y="2140693"/>
        <a:ext cx="4605576"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 Id="rId2"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D06DAB-B9F6-6844-9D07-917B34FFE639}" type="datetimeFigureOut">
              <a:rPr lang="en-US" smtClean="0"/>
              <a:t>5/2/24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701755-5F4F-604E-8402-10E875DD8FC9}" type="slidenum">
              <a:rPr lang="en-US" smtClean="0"/>
              <a:t>‹#›</a:t>
            </a:fld>
            <a:endParaRPr lang="en-US"/>
          </a:p>
        </p:txBody>
      </p:sp>
    </p:spTree>
    <p:extLst>
      <p:ext uri="{BB962C8B-B14F-4D97-AF65-F5344CB8AC3E}">
        <p14:creationId xmlns:p14="http://schemas.microsoft.com/office/powerpoint/2010/main" val="112964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1</a:t>
            </a:fld>
            <a:endParaRPr lang="en-US"/>
          </a:p>
        </p:txBody>
      </p:sp>
    </p:spTree>
    <p:extLst>
      <p:ext uri="{BB962C8B-B14F-4D97-AF65-F5344CB8AC3E}">
        <p14:creationId xmlns:p14="http://schemas.microsoft.com/office/powerpoint/2010/main" val="1575778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10</a:t>
            </a:fld>
            <a:endParaRPr lang="en-US"/>
          </a:p>
        </p:txBody>
      </p:sp>
    </p:spTree>
    <p:extLst>
      <p:ext uri="{BB962C8B-B14F-4D97-AF65-F5344CB8AC3E}">
        <p14:creationId xmlns:p14="http://schemas.microsoft.com/office/powerpoint/2010/main" val="2580895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11</a:t>
            </a:fld>
            <a:endParaRPr lang="en-US"/>
          </a:p>
        </p:txBody>
      </p:sp>
    </p:spTree>
    <p:extLst>
      <p:ext uri="{BB962C8B-B14F-4D97-AF65-F5344CB8AC3E}">
        <p14:creationId xmlns:p14="http://schemas.microsoft.com/office/powerpoint/2010/main" val="159020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12</a:t>
            </a:fld>
            <a:endParaRPr lang="en-US"/>
          </a:p>
        </p:txBody>
      </p:sp>
    </p:spTree>
    <p:extLst>
      <p:ext uri="{BB962C8B-B14F-4D97-AF65-F5344CB8AC3E}">
        <p14:creationId xmlns:p14="http://schemas.microsoft.com/office/powerpoint/2010/main" val="193692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13</a:t>
            </a:fld>
            <a:endParaRPr lang="en-US"/>
          </a:p>
        </p:txBody>
      </p:sp>
    </p:spTree>
    <p:extLst>
      <p:ext uri="{BB962C8B-B14F-4D97-AF65-F5344CB8AC3E}">
        <p14:creationId xmlns:p14="http://schemas.microsoft.com/office/powerpoint/2010/main" val="346176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14</a:t>
            </a:fld>
            <a:endParaRPr lang="en-US"/>
          </a:p>
        </p:txBody>
      </p:sp>
    </p:spTree>
    <p:extLst>
      <p:ext uri="{BB962C8B-B14F-4D97-AF65-F5344CB8AC3E}">
        <p14:creationId xmlns:p14="http://schemas.microsoft.com/office/powerpoint/2010/main" val="194876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15</a:t>
            </a:fld>
            <a:endParaRPr lang="en-US"/>
          </a:p>
        </p:txBody>
      </p:sp>
    </p:spTree>
    <p:extLst>
      <p:ext uri="{BB962C8B-B14F-4D97-AF65-F5344CB8AC3E}">
        <p14:creationId xmlns:p14="http://schemas.microsoft.com/office/powerpoint/2010/main" val="1294762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16</a:t>
            </a:fld>
            <a:endParaRPr lang="en-US"/>
          </a:p>
        </p:txBody>
      </p:sp>
    </p:spTree>
    <p:extLst>
      <p:ext uri="{BB962C8B-B14F-4D97-AF65-F5344CB8AC3E}">
        <p14:creationId xmlns:p14="http://schemas.microsoft.com/office/powerpoint/2010/main" val="3958788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17</a:t>
            </a:fld>
            <a:endParaRPr lang="en-US"/>
          </a:p>
        </p:txBody>
      </p:sp>
    </p:spTree>
    <p:extLst>
      <p:ext uri="{BB962C8B-B14F-4D97-AF65-F5344CB8AC3E}">
        <p14:creationId xmlns:p14="http://schemas.microsoft.com/office/powerpoint/2010/main" val="1953542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18</a:t>
            </a:fld>
            <a:endParaRPr lang="en-US"/>
          </a:p>
        </p:txBody>
      </p:sp>
    </p:spTree>
    <p:extLst>
      <p:ext uri="{BB962C8B-B14F-4D97-AF65-F5344CB8AC3E}">
        <p14:creationId xmlns:p14="http://schemas.microsoft.com/office/powerpoint/2010/main" val="3293005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19</a:t>
            </a:fld>
            <a:endParaRPr lang="en-US"/>
          </a:p>
        </p:txBody>
      </p:sp>
    </p:spTree>
    <p:extLst>
      <p:ext uri="{BB962C8B-B14F-4D97-AF65-F5344CB8AC3E}">
        <p14:creationId xmlns:p14="http://schemas.microsoft.com/office/powerpoint/2010/main" val="2805512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2</a:t>
            </a:fld>
            <a:endParaRPr lang="en-US"/>
          </a:p>
        </p:txBody>
      </p:sp>
    </p:spTree>
    <p:extLst>
      <p:ext uri="{BB962C8B-B14F-4D97-AF65-F5344CB8AC3E}">
        <p14:creationId xmlns:p14="http://schemas.microsoft.com/office/powerpoint/2010/main" val="3832362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20</a:t>
            </a:fld>
            <a:endParaRPr lang="en-US"/>
          </a:p>
        </p:txBody>
      </p:sp>
    </p:spTree>
    <p:extLst>
      <p:ext uri="{BB962C8B-B14F-4D97-AF65-F5344CB8AC3E}">
        <p14:creationId xmlns:p14="http://schemas.microsoft.com/office/powerpoint/2010/main" val="1096611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21</a:t>
            </a:fld>
            <a:endParaRPr lang="en-US"/>
          </a:p>
        </p:txBody>
      </p:sp>
    </p:spTree>
    <p:extLst>
      <p:ext uri="{BB962C8B-B14F-4D97-AF65-F5344CB8AC3E}">
        <p14:creationId xmlns:p14="http://schemas.microsoft.com/office/powerpoint/2010/main" val="140631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22</a:t>
            </a:fld>
            <a:endParaRPr lang="en-US"/>
          </a:p>
        </p:txBody>
      </p:sp>
    </p:spTree>
    <p:extLst>
      <p:ext uri="{BB962C8B-B14F-4D97-AF65-F5344CB8AC3E}">
        <p14:creationId xmlns:p14="http://schemas.microsoft.com/office/powerpoint/2010/main" val="478943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23</a:t>
            </a:fld>
            <a:endParaRPr lang="en-US"/>
          </a:p>
        </p:txBody>
      </p:sp>
    </p:spTree>
    <p:extLst>
      <p:ext uri="{BB962C8B-B14F-4D97-AF65-F5344CB8AC3E}">
        <p14:creationId xmlns:p14="http://schemas.microsoft.com/office/powerpoint/2010/main" val="3924446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25</a:t>
            </a:fld>
            <a:endParaRPr lang="en-US"/>
          </a:p>
        </p:txBody>
      </p:sp>
    </p:spTree>
    <p:extLst>
      <p:ext uri="{BB962C8B-B14F-4D97-AF65-F5344CB8AC3E}">
        <p14:creationId xmlns:p14="http://schemas.microsoft.com/office/powerpoint/2010/main" val="2347298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26</a:t>
            </a:fld>
            <a:endParaRPr lang="en-US"/>
          </a:p>
        </p:txBody>
      </p:sp>
    </p:spTree>
    <p:extLst>
      <p:ext uri="{BB962C8B-B14F-4D97-AF65-F5344CB8AC3E}">
        <p14:creationId xmlns:p14="http://schemas.microsoft.com/office/powerpoint/2010/main" val="1859524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28</a:t>
            </a:fld>
            <a:endParaRPr lang="en-US"/>
          </a:p>
        </p:txBody>
      </p:sp>
    </p:spTree>
    <p:extLst>
      <p:ext uri="{BB962C8B-B14F-4D97-AF65-F5344CB8AC3E}">
        <p14:creationId xmlns:p14="http://schemas.microsoft.com/office/powerpoint/2010/main" val="46336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29</a:t>
            </a:fld>
            <a:endParaRPr lang="en-US"/>
          </a:p>
        </p:txBody>
      </p:sp>
    </p:spTree>
    <p:extLst>
      <p:ext uri="{BB962C8B-B14F-4D97-AF65-F5344CB8AC3E}">
        <p14:creationId xmlns:p14="http://schemas.microsoft.com/office/powerpoint/2010/main" val="1853549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ndParaRP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Verdana" charset="0"/>
                <a:ea typeface="ＭＳ Ｐゴシック" charset="0"/>
                <a:cs typeface="ＭＳ Ｐゴシック" charset="0"/>
              </a:defRPr>
            </a:lvl1pPr>
            <a:lvl2pPr marL="745773" indent="-286836" defTabSz="914688" eaLnBrk="0" hangingPunct="0">
              <a:defRPr sz="2400">
                <a:solidFill>
                  <a:schemeClr val="tx1"/>
                </a:solidFill>
                <a:latin typeface="Verdana" charset="0"/>
                <a:ea typeface="ＭＳ Ｐゴシック" charset="0"/>
              </a:defRPr>
            </a:lvl2pPr>
            <a:lvl3pPr marL="1147343" indent="-229469" defTabSz="914688" eaLnBrk="0" hangingPunct="0">
              <a:defRPr sz="2400">
                <a:solidFill>
                  <a:schemeClr val="tx1"/>
                </a:solidFill>
                <a:latin typeface="Verdana" charset="0"/>
                <a:ea typeface="ＭＳ Ｐゴシック" charset="0"/>
              </a:defRPr>
            </a:lvl3pPr>
            <a:lvl4pPr marL="1606281" indent="-229469" defTabSz="914688" eaLnBrk="0" hangingPunct="0">
              <a:defRPr sz="2400">
                <a:solidFill>
                  <a:schemeClr val="tx1"/>
                </a:solidFill>
                <a:latin typeface="Verdana" charset="0"/>
                <a:ea typeface="ＭＳ Ｐゴシック" charset="0"/>
              </a:defRPr>
            </a:lvl4pPr>
            <a:lvl5pPr marL="2065218" indent="-229469" defTabSz="914688" eaLnBrk="0" hangingPunct="0">
              <a:defRPr sz="2400">
                <a:solidFill>
                  <a:schemeClr val="tx1"/>
                </a:solidFill>
                <a:latin typeface="Verdana" charset="0"/>
                <a:ea typeface="ＭＳ Ｐゴシック" charset="0"/>
              </a:defRPr>
            </a:lvl5pPr>
            <a:lvl6pPr marL="2524155" indent="-229469" defTabSz="914688" eaLnBrk="0" fontAlgn="base" hangingPunct="0">
              <a:spcBef>
                <a:spcPct val="0"/>
              </a:spcBef>
              <a:spcAft>
                <a:spcPct val="0"/>
              </a:spcAft>
              <a:defRPr sz="2400">
                <a:solidFill>
                  <a:schemeClr val="tx1"/>
                </a:solidFill>
                <a:latin typeface="Verdana" charset="0"/>
                <a:ea typeface="ＭＳ Ｐゴシック" charset="0"/>
              </a:defRPr>
            </a:lvl6pPr>
            <a:lvl7pPr marL="2983093" indent="-229469" defTabSz="914688" eaLnBrk="0" fontAlgn="base" hangingPunct="0">
              <a:spcBef>
                <a:spcPct val="0"/>
              </a:spcBef>
              <a:spcAft>
                <a:spcPct val="0"/>
              </a:spcAft>
              <a:defRPr sz="2400">
                <a:solidFill>
                  <a:schemeClr val="tx1"/>
                </a:solidFill>
                <a:latin typeface="Verdana" charset="0"/>
                <a:ea typeface="ＭＳ Ｐゴシック" charset="0"/>
              </a:defRPr>
            </a:lvl7pPr>
            <a:lvl8pPr marL="3442030" indent="-229469" defTabSz="914688" eaLnBrk="0" fontAlgn="base" hangingPunct="0">
              <a:spcBef>
                <a:spcPct val="0"/>
              </a:spcBef>
              <a:spcAft>
                <a:spcPct val="0"/>
              </a:spcAft>
              <a:defRPr sz="2400">
                <a:solidFill>
                  <a:schemeClr val="tx1"/>
                </a:solidFill>
                <a:latin typeface="Verdana" charset="0"/>
                <a:ea typeface="ＭＳ Ｐゴシック" charset="0"/>
              </a:defRPr>
            </a:lvl8pPr>
            <a:lvl9pPr marL="3900968" indent="-229469" defTabSz="914688" eaLnBrk="0" fontAlgn="base" hangingPunct="0">
              <a:spcBef>
                <a:spcPct val="0"/>
              </a:spcBef>
              <a:spcAft>
                <a:spcPct val="0"/>
              </a:spcAft>
              <a:defRPr sz="2400">
                <a:solidFill>
                  <a:schemeClr val="tx1"/>
                </a:solidFill>
                <a:latin typeface="Verdana" charset="0"/>
                <a:ea typeface="ＭＳ Ｐゴシック" charset="0"/>
              </a:defRPr>
            </a:lvl9pPr>
          </a:lstStyle>
          <a:p>
            <a:fld id="{98AD01DF-92F9-5B4A-99B6-0559676B1C38}" type="slidenum">
              <a:rPr lang="en-US" sz="1200">
                <a:latin typeface="Times New Roman" charset="0"/>
              </a:rPr>
              <a:pPr/>
              <a:t>31</a:t>
            </a:fld>
            <a:endParaRPr lang="en-US" sz="1200" dirty="0">
              <a:latin typeface="Times New Roman" charset="0"/>
            </a:endParaRPr>
          </a:p>
        </p:txBody>
      </p:sp>
    </p:spTree>
    <p:extLst>
      <p:ext uri="{BB962C8B-B14F-4D97-AF65-F5344CB8AC3E}">
        <p14:creationId xmlns:p14="http://schemas.microsoft.com/office/powerpoint/2010/main" val="304601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3</a:t>
            </a:fld>
            <a:endParaRPr lang="en-US"/>
          </a:p>
        </p:txBody>
      </p:sp>
    </p:spTree>
    <p:extLst>
      <p:ext uri="{BB962C8B-B14F-4D97-AF65-F5344CB8AC3E}">
        <p14:creationId xmlns:p14="http://schemas.microsoft.com/office/powerpoint/2010/main" val="277279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4</a:t>
            </a:fld>
            <a:endParaRPr lang="en-US"/>
          </a:p>
        </p:txBody>
      </p:sp>
    </p:spTree>
    <p:extLst>
      <p:ext uri="{BB962C8B-B14F-4D97-AF65-F5344CB8AC3E}">
        <p14:creationId xmlns:p14="http://schemas.microsoft.com/office/powerpoint/2010/main" val="2231035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5</a:t>
            </a:fld>
            <a:endParaRPr lang="en-US"/>
          </a:p>
        </p:txBody>
      </p:sp>
    </p:spTree>
    <p:extLst>
      <p:ext uri="{BB962C8B-B14F-4D97-AF65-F5344CB8AC3E}">
        <p14:creationId xmlns:p14="http://schemas.microsoft.com/office/powerpoint/2010/main" val="1738266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6</a:t>
            </a:fld>
            <a:endParaRPr lang="en-US"/>
          </a:p>
        </p:txBody>
      </p:sp>
    </p:spTree>
    <p:extLst>
      <p:ext uri="{BB962C8B-B14F-4D97-AF65-F5344CB8AC3E}">
        <p14:creationId xmlns:p14="http://schemas.microsoft.com/office/powerpoint/2010/main" val="387807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7</a:t>
            </a:fld>
            <a:endParaRPr lang="en-US"/>
          </a:p>
        </p:txBody>
      </p:sp>
    </p:spTree>
    <p:extLst>
      <p:ext uri="{BB962C8B-B14F-4D97-AF65-F5344CB8AC3E}">
        <p14:creationId xmlns:p14="http://schemas.microsoft.com/office/powerpoint/2010/main" val="2817324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8</a:t>
            </a:fld>
            <a:endParaRPr lang="en-US"/>
          </a:p>
        </p:txBody>
      </p:sp>
    </p:spTree>
    <p:extLst>
      <p:ext uri="{BB962C8B-B14F-4D97-AF65-F5344CB8AC3E}">
        <p14:creationId xmlns:p14="http://schemas.microsoft.com/office/powerpoint/2010/main" val="3631727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01755-5F4F-604E-8402-10E875DD8FC9}" type="slidenum">
              <a:rPr lang="en-US" smtClean="0"/>
              <a:t>9</a:t>
            </a:fld>
            <a:endParaRPr lang="en-US"/>
          </a:p>
        </p:txBody>
      </p:sp>
    </p:spTree>
    <p:extLst>
      <p:ext uri="{BB962C8B-B14F-4D97-AF65-F5344CB8AC3E}">
        <p14:creationId xmlns:p14="http://schemas.microsoft.com/office/powerpoint/2010/main" val="1960735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162800" y="6158754"/>
            <a:ext cx="4267200" cy="365125"/>
          </a:xfrm>
          <a:prstGeom prst="rect">
            <a:avLst/>
          </a:prstGeom>
        </p:spPr>
        <p:txBody>
          <a:bodyPr/>
          <a:lstStyle/>
          <a:p>
            <a:fld id="{1050CC9B-0E63-FA44-8D1F-5C386F1B0510}" type="datetime1">
              <a:rPr lang="en-US" smtClean="0"/>
              <a:t>5/2/24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638CA2-7723-8044-9C76-6731B07492B9}" type="slidenum">
              <a:rPr lang="en-US" smtClean="0"/>
              <a:t>‹#›</a:t>
            </a:fld>
            <a:endParaRPr lang="en-US" dirty="0"/>
          </a:p>
        </p:txBody>
      </p:sp>
    </p:spTree>
    <p:extLst>
      <p:ext uri="{BB962C8B-B14F-4D97-AF65-F5344CB8AC3E}">
        <p14:creationId xmlns:p14="http://schemas.microsoft.com/office/powerpoint/2010/main" val="3395777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5764" y="304801"/>
            <a:ext cx="10668000" cy="1216025"/>
          </a:xfrm>
        </p:spPr>
        <p:txBody>
          <a:bodyPr/>
          <a:lstStyle/>
          <a:p>
            <a:r>
              <a:rPr lang="en-US"/>
              <a:t>Click to edit Master title style</a:t>
            </a:r>
          </a:p>
        </p:txBody>
      </p:sp>
      <p:sp>
        <p:nvSpPr>
          <p:cNvPr id="3" name="Text Placeholder 2"/>
          <p:cNvSpPr>
            <a:spLocks noGrp="1"/>
          </p:cNvSpPr>
          <p:nvPr>
            <p:ph type="body" sz="half" idx="1"/>
          </p:nvPr>
        </p:nvSpPr>
        <p:spPr>
          <a:xfrm>
            <a:off x="767646" y="1676400"/>
            <a:ext cx="5243689"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1956" y="1676400"/>
            <a:ext cx="5243688"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1956" y="3886200"/>
            <a:ext cx="5243688"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ftr" sz="quarter" idx="10"/>
          </p:nvPr>
        </p:nvSpPr>
        <p:spPr>
          <a:ln/>
        </p:spPr>
        <p:txBody>
          <a:bodyPr/>
          <a:lstStyle>
            <a:lvl1pPr>
              <a:defRPr/>
            </a:lvl1pPr>
          </a:lstStyle>
          <a:p>
            <a:pPr>
              <a:defRPr/>
            </a:pPr>
            <a:endParaRPr lang="en-US" dirty="0"/>
          </a:p>
        </p:txBody>
      </p:sp>
      <p:sp>
        <p:nvSpPr>
          <p:cNvPr id="7" name="Rectangle 8"/>
          <p:cNvSpPr>
            <a:spLocks noGrp="1" noChangeArrowheads="1"/>
          </p:cNvSpPr>
          <p:nvPr>
            <p:ph type="sldNum" sz="quarter" idx="11"/>
          </p:nvPr>
        </p:nvSpPr>
        <p:spPr>
          <a:ln/>
        </p:spPr>
        <p:txBody>
          <a:bodyPr/>
          <a:lstStyle>
            <a:lvl1pPr>
              <a:defRPr/>
            </a:lvl1pPr>
          </a:lstStyle>
          <a:p>
            <a:pPr>
              <a:defRPr/>
            </a:pPr>
            <a:fld id="{7BDF3156-C2E3-7548-8408-C28F579FA859}" type="slidenum">
              <a:rPr lang="en-US"/>
              <a:pPr>
                <a:defRPr/>
              </a:pPr>
              <a:t>‹#›</a:t>
            </a:fld>
            <a:endParaRPr lang="en-US" dirty="0"/>
          </a:p>
        </p:txBody>
      </p:sp>
    </p:spTree>
    <p:extLst>
      <p:ext uri="{BB962C8B-B14F-4D97-AF65-F5344CB8AC3E}">
        <p14:creationId xmlns:p14="http://schemas.microsoft.com/office/powerpoint/2010/main" val="310636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4657"/>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77334" y="1698171"/>
            <a:ext cx="8596668" cy="43431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 id="2147483669"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sv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cms.gov/newsroom/fact-sheets/medicare-advantage-prior-authorization-and-step-therapy-part-b-drug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hyperlink" Target="https://edit.cms.gov/About-CMS/Agency-Information/RegionalOffices/Downloads/NewYorkRegionalOffice.pdf"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sv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pub.njleg.gov/bills/2004/PL05/352_.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www.ama-assn.org/cpt/online"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hyperlink" Target="http://www.weissconsulting.org/" TargetMode="External"/><Relationship Id="rId5" Type="http://schemas.openxmlformats.org/officeDocument/2006/relationships/oleObject" Target="../embeddings/oleObject1.bin"/><Relationship Id="rId6" Type="http://schemas.openxmlformats.org/officeDocument/2006/relationships/image" Target="../media/image26.wmf"/><Relationship Id="rId7" Type="http://schemas.openxmlformats.org/officeDocument/2006/relationships/oleObject" Target="../embeddings/oleObject2.bin"/><Relationship Id="rId8" Type="http://schemas.openxmlformats.org/officeDocument/2006/relationships/image" Target="../media/image27.wmf"/><Relationship Id="rId9" Type="http://schemas.openxmlformats.org/officeDocument/2006/relationships/image" Target="../media/image28.png"/><Relationship Id="rId1" Type="http://schemas.openxmlformats.org/officeDocument/2006/relationships/vmlDrawing" Target="../drawings/vmlDrawing1.vml"/><Relationship Id="rId2"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https://www.novitas-solutions.com/webcenter/portal/MedicareJL/pagebyid?contentId=00004552" TargetMode="External"/><Relationship Id="rId4" Type="http://schemas.openxmlformats.org/officeDocument/2006/relationships/hyperlink" Target="https://www.cms.gov/medicare/coding-billing/national-correct-coding-initiative-ncci-edits/medicare-ncci-medically-unlikely-edits"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372CAE-34EF-994A-A4B8-AC500BFE6398}"/>
              </a:ext>
            </a:extLst>
          </p:cNvPr>
          <p:cNvSpPr>
            <a:spLocks noGrp="1"/>
          </p:cNvSpPr>
          <p:nvPr>
            <p:ph type="ctrTitle"/>
          </p:nvPr>
        </p:nvSpPr>
        <p:spPr/>
        <p:txBody>
          <a:bodyPr/>
          <a:lstStyle/>
          <a:p>
            <a:pPr algn="ctr"/>
            <a:r>
              <a:rPr lang="en-US" dirty="0"/>
              <a:t>Insurance Advocacy in New Jersey</a:t>
            </a:r>
          </a:p>
        </p:txBody>
      </p:sp>
      <p:sp>
        <p:nvSpPr>
          <p:cNvPr id="3" name="Subtitle 2">
            <a:extLst>
              <a:ext uri="{FF2B5EF4-FFF2-40B4-BE49-F238E27FC236}">
                <a16:creationId xmlns:a16="http://schemas.microsoft.com/office/drawing/2014/main" xmlns="" id="{040DBA61-230B-8249-B3FA-ABC6FCAF933D}"/>
              </a:ext>
            </a:extLst>
          </p:cNvPr>
          <p:cNvSpPr>
            <a:spLocks noGrp="1"/>
          </p:cNvSpPr>
          <p:nvPr>
            <p:ph type="subTitle" idx="1"/>
          </p:nvPr>
        </p:nvSpPr>
        <p:spPr/>
        <p:txBody>
          <a:bodyPr>
            <a:normAutofit/>
          </a:bodyPr>
          <a:lstStyle/>
          <a:p>
            <a:pPr algn="ctr"/>
            <a:r>
              <a:rPr lang="en-US" sz="2800" b="1" dirty="0"/>
              <a:t>Oncology: Provider Rights and Effective Practices</a:t>
            </a:r>
          </a:p>
        </p:txBody>
      </p:sp>
      <p:pic>
        <p:nvPicPr>
          <p:cNvPr id="5" name="Picture 4" descr="A logo with a map and text&#10;&#10;Description automatically generated">
            <a:extLst>
              <a:ext uri="{FF2B5EF4-FFF2-40B4-BE49-F238E27FC236}">
                <a16:creationId xmlns:a16="http://schemas.microsoft.com/office/drawing/2014/main" xmlns="" id="{67DA7D8D-1801-0245-8D4D-DF567EACBBEA}"/>
              </a:ext>
            </a:extLst>
          </p:cNvPr>
          <p:cNvPicPr>
            <a:picLocks noChangeAspect="1"/>
          </p:cNvPicPr>
          <p:nvPr/>
        </p:nvPicPr>
        <p:blipFill>
          <a:blip r:embed="rId3"/>
          <a:stretch>
            <a:fillRect/>
          </a:stretch>
        </p:blipFill>
        <p:spPr>
          <a:xfrm>
            <a:off x="3208866" y="571038"/>
            <a:ext cx="4013200" cy="1473200"/>
          </a:xfrm>
          <a:prstGeom prst="rect">
            <a:avLst/>
          </a:prstGeom>
        </p:spPr>
      </p:pic>
      <p:sp>
        <p:nvSpPr>
          <p:cNvPr id="6" name="TextBox 5">
            <a:extLst>
              <a:ext uri="{FF2B5EF4-FFF2-40B4-BE49-F238E27FC236}">
                <a16:creationId xmlns:a16="http://schemas.microsoft.com/office/drawing/2014/main" xmlns="" id="{90B5CF5E-2484-0344-AAA7-F038D374CD53}"/>
              </a:ext>
            </a:extLst>
          </p:cNvPr>
          <p:cNvSpPr txBox="1"/>
          <p:nvPr/>
        </p:nvSpPr>
        <p:spPr>
          <a:xfrm>
            <a:off x="3354409" y="5363632"/>
            <a:ext cx="4050532" cy="923330"/>
          </a:xfrm>
          <a:prstGeom prst="rect">
            <a:avLst/>
          </a:prstGeom>
          <a:noFill/>
        </p:spPr>
        <p:txBody>
          <a:bodyPr wrap="none" rtlCol="0">
            <a:spAutoFit/>
          </a:bodyPr>
          <a:lstStyle/>
          <a:p>
            <a:pPr algn="ctr"/>
            <a:r>
              <a:rPr lang="en-US" dirty="0"/>
              <a:t>Presented by: Michelle Weiss, CHONC</a:t>
            </a:r>
          </a:p>
          <a:p>
            <a:pPr algn="ctr"/>
            <a:r>
              <a:rPr lang="en-US" dirty="0"/>
              <a:t>Weiss Oncology Consulting</a:t>
            </a:r>
          </a:p>
          <a:p>
            <a:pPr algn="ctr"/>
            <a:r>
              <a:rPr lang="en-US" dirty="0"/>
              <a:t>May 2, 2024</a:t>
            </a:r>
          </a:p>
        </p:txBody>
      </p:sp>
    </p:spTree>
    <p:extLst>
      <p:ext uri="{BB962C8B-B14F-4D97-AF65-F5344CB8AC3E}">
        <p14:creationId xmlns:p14="http://schemas.microsoft.com/office/powerpoint/2010/main" val="3024326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03AE127-802C-459A-A612-DB85B67F0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AC2E2E9-02A9-DB42-ACAB-ADC25F302B43}"/>
              </a:ext>
            </a:extLst>
          </p:cNvPr>
          <p:cNvSpPr>
            <a:spLocks noGrp="1"/>
          </p:cNvSpPr>
          <p:nvPr>
            <p:ph type="title"/>
          </p:nvPr>
        </p:nvSpPr>
        <p:spPr>
          <a:xfrm>
            <a:off x="1043950" y="1179151"/>
            <a:ext cx="3300646" cy="4463889"/>
          </a:xfrm>
        </p:spPr>
        <p:txBody>
          <a:bodyPr anchor="ctr">
            <a:normAutofit/>
          </a:bodyPr>
          <a:lstStyle/>
          <a:p>
            <a:r>
              <a:rPr lang="en-US" dirty="0"/>
              <a:t>Know Your Payers</a:t>
            </a:r>
          </a:p>
        </p:txBody>
      </p:sp>
      <p:sp>
        <p:nvSpPr>
          <p:cNvPr id="10" name="Isosceles Triangle 9">
            <a:extLst>
              <a:ext uri="{FF2B5EF4-FFF2-40B4-BE49-F238E27FC236}">
                <a16:creationId xmlns:a16="http://schemas.microsoft.com/office/drawing/2014/main" xmlns="" id="{9323D83D-50D6-4040-A58B-FCEA340F88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xmlns="" id="{1A1FE6BB-DFB2-4080-9B5E-076EF5DDE6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8EF4942D-04ED-9640-AC58-F775D204343E}"/>
              </a:ext>
            </a:extLst>
          </p:cNvPr>
          <p:cNvSpPr>
            <a:spLocks noGrp="1"/>
          </p:cNvSpPr>
          <p:nvPr>
            <p:ph idx="1"/>
          </p:nvPr>
        </p:nvSpPr>
        <p:spPr>
          <a:xfrm>
            <a:off x="4978918" y="1109145"/>
            <a:ext cx="6341016" cy="4603900"/>
          </a:xfrm>
        </p:spPr>
        <p:txBody>
          <a:bodyPr anchor="ctr">
            <a:normAutofit lnSpcReduction="10000"/>
          </a:bodyPr>
          <a:lstStyle/>
          <a:p>
            <a:r>
              <a:rPr lang="en-US" sz="2400" dirty="0"/>
              <a:t>Track Issues by Payer</a:t>
            </a:r>
          </a:p>
          <a:p>
            <a:pPr lvl="2"/>
            <a:r>
              <a:rPr lang="en-US" sz="1800" dirty="0"/>
              <a:t>Both problems and what works well!</a:t>
            </a:r>
          </a:p>
          <a:p>
            <a:pPr lvl="2"/>
            <a:r>
              <a:rPr lang="en-US" sz="1800" dirty="0"/>
              <a:t>Track Contacts!</a:t>
            </a:r>
          </a:p>
          <a:p>
            <a:pPr lvl="3"/>
            <a:r>
              <a:rPr lang="en-US" sz="1600" dirty="0"/>
              <a:t>What value based projects are you doing that may help negotiate a better contract?</a:t>
            </a:r>
          </a:p>
          <a:p>
            <a:pPr lvl="4"/>
            <a:r>
              <a:rPr lang="en-US" sz="1600" dirty="0"/>
              <a:t>Can you get exceptions on Prior </a:t>
            </a:r>
            <a:r>
              <a:rPr lang="en-US" sz="1600" dirty="0" err="1"/>
              <a:t>Auths</a:t>
            </a:r>
            <a:r>
              <a:rPr lang="en-US" sz="1600" dirty="0"/>
              <a:t>?</a:t>
            </a:r>
          </a:p>
          <a:p>
            <a:pPr lvl="5"/>
            <a:r>
              <a:rPr lang="en-US" sz="1600" dirty="0"/>
              <a:t>FREQUENTLY – done under contract negotiations!</a:t>
            </a:r>
          </a:p>
          <a:p>
            <a:pPr lvl="2"/>
            <a:r>
              <a:rPr lang="en-US" sz="1800" dirty="0"/>
              <a:t>Review website &amp; alerts monthly</a:t>
            </a:r>
          </a:p>
          <a:p>
            <a:pPr lvl="3"/>
            <a:r>
              <a:rPr lang="en-US" sz="1600" dirty="0"/>
              <a:t>SIGN UP FOR ALERTS!!</a:t>
            </a:r>
          </a:p>
          <a:p>
            <a:pPr lvl="3"/>
            <a:endParaRPr lang="en-US" sz="1600" dirty="0"/>
          </a:p>
          <a:p>
            <a:r>
              <a:rPr lang="en-US" sz="2400" dirty="0"/>
              <a:t>If they are in YOUR top 5, your not to small to request additional attention!</a:t>
            </a:r>
          </a:p>
          <a:p>
            <a:endParaRPr lang="en-US" dirty="0"/>
          </a:p>
        </p:txBody>
      </p:sp>
      <p:sp>
        <p:nvSpPr>
          <p:cNvPr id="14" name="Isosceles Triangle 13">
            <a:extLst>
              <a:ext uri="{FF2B5EF4-FFF2-40B4-BE49-F238E27FC236}">
                <a16:creationId xmlns:a16="http://schemas.microsoft.com/office/drawing/2014/main" xmlns="" id="{F10FD715-4DCE-4779-B634-EC78315EA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5679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xmlns=""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91FFAF02-53BF-194A-8173-0FB68CD921A2}"/>
              </a:ext>
            </a:extLst>
          </p:cNvPr>
          <p:cNvSpPr>
            <a:spLocks noGrp="1"/>
          </p:cNvSpPr>
          <p:nvPr>
            <p:ph type="title"/>
          </p:nvPr>
        </p:nvSpPr>
        <p:spPr>
          <a:xfrm>
            <a:off x="7181723" y="609600"/>
            <a:ext cx="4512989" cy="2227730"/>
          </a:xfrm>
        </p:spPr>
        <p:txBody>
          <a:bodyPr anchor="ctr">
            <a:normAutofit/>
          </a:bodyPr>
          <a:lstStyle/>
          <a:p>
            <a:r>
              <a:rPr lang="en-US" dirty="0">
                <a:solidFill>
                  <a:srgbClr val="FFFFFF"/>
                </a:solidFill>
              </a:rPr>
              <a:t>Addressing Payer Issues</a:t>
            </a:r>
          </a:p>
        </p:txBody>
      </p:sp>
      <p:pic>
        <p:nvPicPr>
          <p:cNvPr id="7" name="Graphic 6" descr="Robber">
            <a:extLst>
              <a:ext uri="{FF2B5EF4-FFF2-40B4-BE49-F238E27FC236}">
                <a16:creationId xmlns:a16="http://schemas.microsoft.com/office/drawing/2014/main" xmlns="" id="{3F73D40E-A8AD-9494-E17C-E4340C9B8E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7251" y="1545062"/>
            <a:ext cx="3856774" cy="3856774"/>
          </a:xfrm>
          <a:prstGeom prst="rect">
            <a:avLst/>
          </a:prstGeom>
        </p:spPr>
      </p:pic>
      <p:sp>
        <p:nvSpPr>
          <p:cNvPr id="3" name="Content Placeholder 2">
            <a:extLst>
              <a:ext uri="{FF2B5EF4-FFF2-40B4-BE49-F238E27FC236}">
                <a16:creationId xmlns:a16="http://schemas.microsoft.com/office/drawing/2014/main" xmlns="" id="{EAFB7D8F-4350-894E-B848-46EFCAF83922}"/>
              </a:ext>
            </a:extLst>
          </p:cNvPr>
          <p:cNvSpPr>
            <a:spLocks noGrp="1"/>
          </p:cNvSpPr>
          <p:nvPr>
            <p:ph idx="1"/>
          </p:nvPr>
        </p:nvSpPr>
        <p:spPr>
          <a:xfrm>
            <a:off x="7181725" y="2837329"/>
            <a:ext cx="4512988" cy="3317938"/>
          </a:xfrm>
        </p:spPr>
        <p:txBody>
          <a:bodyPr anchor="t">
            <a:normAutofit/>
          </a:bodyPr>
          <a:lstStyle/>
          <a:p>
            <a:r>
              <a:rPr lang="en-US" dirty="0">
                <a:solidFill>
                  <a:srgbClr val="FFFFFF"/>
                </a:solidFill>
              </a:rPr>
              <a:t>Don’t let them get away with it!!</a:t>
            </a:r>
          </a:p>
          <a:p>
            <a:r>
              <a:rPr lang="en-US" dirty="0">
                <a:solidFill>
                  <a:srgbClr val="FFFFFF"/>
                </a:solidFill>
              </a:rPr>
              <a:t>Don’t just rebill – rebill – rebill</a:t>
            </a:r>
          </a:p>
          <a:p>
            <a:r>
              <a:rPr lang="en-US" dirty="0">
                <a:solidFill>
                  <a:srgbClr val="FFFFFF"/>
                </a:solidFill>
              </a:rPr>
              <a:t>Don’t keep asking on the phone to fix your issue</a:t>
            </a:r>
          </a:p>
          <a:p>
            <a:r>
              <a:rPr lang="en-US" dirty="0">
                <a:solidFill>
                  <a:srgbClr val="FFFFFF"/>
                </a:solidFill>
              </a:rPr>
              <a:t>Hold them accountable, like they do you!</a:t>
            </a:r>
          </a:p>
        </p:txBody>
      </p:sp>
    </p:spTree>
    <p:extLst>
      <p:ext uri="{BB962C8B-B14F-4D97-AF65-F5344CB8AC3E}">
        <p14:creationId xmlns:p14="http://schemas.microsoft.com/office/powerpoint/2010/main" val="1453532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DF4D7F6-81B5-452A-9CE6-76D81F91D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8403A05-33AD-4041-894B-002394984837}"/>
              </a:ext>
            </a:extLst>
          </p:cNvPr>
          <p:cNvSpPr>
            <a:spLocks noGrp="1"/>
          </p:cNvSpPr>
          <p:nvPr>
            <p:ph type="title"/>
          </p:nvPr>
        </p:nvSpPr>
        <p:spPr>
          <a:xfrm>
            <a:off x="1333502" y="491069"/>
            <a:ext cx="8596668" cy="1320800"/>
          </a:xfrm>
        </p:spPr>
        <p:txBody>
          <a:bodyPr>
            <a:normAutofit/>
          </a:bodyPr>
          <a:lstStyle/>
          <a:p>
            <a:r>
              <a:rPr lang="en-US" dirty="0"/>
              <a:t>How To Push Up…</a:t>
            </a:r>
          </a:p>
        </p:txBody>
      </p:sp>
      <p:sp>
        <p:nvSpPr>
          <p:cNvPr id="10" name="Isosceles Triangle 9">
            <a:extLst>
              <a:ext uri="{FF2B5EF4-FFF2-40B4-BE49-F238E27FC236}">
                <a16:creationId xmlns:a16="http://schemas.microsoft.com/office/drawing/2014/main" xmlns="" id="{4600514D-20FB-4559-97DC-D1DC39E6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1">
            <a:extLst>
              <a:ext uri="{FF2B5EF4-FFF2-40B4-BE49-F238E27FC236}">
                <a16:creationId xmlns:a16="http://schemas.microsoft.com/office/drawing/2014/main" xmlns="" id="{266F638A-E405-4AC0-B984-72E5813B0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xmlns="" id="{7D1CBE93-B17D-4509-843C-82287C3803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AE6277B4-6A43-48AB-89B2-3442221619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xmlns="" id="{51D6AB26-BE77-1542-9BFC-039A8129D66B}"/>
              </a:ext>
            </a:extLst>
          </p:cNvPr>
          <p:cNvSpPr>
            <a:spLocks noGrp="1"/>
          </p:cNvSpPr>
          <p:nvPr>
            <p:ph idx="1"/>
          </p:nvPr>
        </p:nvSpPr>
        <p:spPr>
          <a:xfrm>
            <a:off x="1333502" y="1303867"/>
            <a:ext cx="8470898" cy="5300133"/>
          </a:xfrm>
        </p:spPr>
        <p:txBody>
          <a:bodyPr>
            <a:normAutofit lnSpcReduction="10000"/>
          </a:bodyPr>
          <a:lstStyle/>
          <a:p>
            <a:pPr>
              <a:lnSpc>
                <a:spcPct val="90000"/>
              </a:lnSpc>
            </a:pPr>
            <a:r>
              <a:rPr lang="en-US" sz="2400" i="0" u="none" strike="noStrike" baseline="0" dirty="0">
                <a:latin typeface="Calibri"/>
                <a:ea typeface="ＭＳ ゴシック"/>
              </a:rPr>
              <a:t>Where you go  for resolution depends on who they</a:t>
            </a:r>
            <a:r>
              <a:rPr lang="en-US" sz="2400" i="0" u="none" strike="noStrike" dirty="0">
                <a:latin typeface="Calibri"/>
                <a:ea typeface="ＭＳ ゴシック"/>
              </a:rPr>
              <a:t> are!</a:t>
            </a:r>
          </a:p>
          <a:p>
            <a:pPr lvl="1">
              <a:lnSpc>
                <a:spcPct val="90000"/>
              </a:lnSpc>
            </a:pPr>
            <a:r>
              <a:rPr lang="en-US" sz="2000" u="none" strike="noStrike" baseline="0" dirty="0">
                <a:latin typeface="Calibri"/>
                <a:ea typeface="ＭＳ ゴシック"/>
              </a:rPr>
              <a:t>Federal Programs including</a:t>
            </a:r>
            <a:r>
              <a:rPr lang="en-US" sz="2000" dirty="0">
                <a:latin typeface="Calibri"/>
                <a:ea typeface="ＭＳ ゴシック"/>
              </a:rPr>
              <a:t> </a:t>
            </a:r>
            <a:r>
              <a:rPr lang="en-US" sz="2000" u="none" strike="noStrike" baseline="0" dirty="0">
                <a:latin typeface="Calibri"/>
                <a:ea typeface="ＭＳ ゴシック"/>
              </a:rPr>
              <a:t>Medicare, Medicare Advantage</a:t>
            </a:r>
            <a:r>
              <a:rPr lang="en-US" sz="2000" dirty="0">
                <a:latin typeface="Calibri"/>
                <a:ea typeface="ＭＳ ゴシック"/>
              </a:rPr>
              <a:t>, </a:t>
            </a:r>
            <a:r>
              <a:rPr lang="en-US" sz="2000" u="none" strike="noStrike" baseline="0" dirty="0">
                <a:latin typeface="Calibri"/>
                <a:ea typeface="ＭＳ ゴシック"/>
              </a:rPr>
              <a:t>Medicaid &amp; Managed</a:t>
            </a:r>
            <a:r>
              <a:rPr lang="en-US" sz="2000" u="none" strike="noStrike" dirty="0">
                <a:latin typeface="Calibri"/>
                <a:ea typeface="ＭＳ ゴシック"/>
              </a:rPr>
              <a:t> Medicaid</a:t>
            </a:r>
          </a:p>
          <a:p>
            <a:pPr lvl="4">
              <a:lnSpc>
                <a:spcPct val="90000"/>
              </a:lnSpc>
            </a:pPr>
            <a:r>
              <a:rPr lang="en-US" sz="1800" dirty="0">
                <a:latin typeface="Calibri"/>
                <a:ea typeface="ＭＳ ゴシック"/>
              </a:rPr>
              <a:t>Go through Government Process </a:t>
            </a:r>
          </a:p>
          <a:p>
            <a:pPr lvl="5">
              <a:lnSpc>
                <a:spcPct val="90000"/>
              </a:lnSpc>
            </a:pPr>
            <a:r>
              <a:rPr lang="en-US" sz="1600" i="1" dirty="0">
                <a:latin typeface="Calibri"/>
                <a:ea typeface="ＭＳ ゴシック"/>
              </a:rPr>
              <a:t>We will review this in detail</a:t>
            </a:r>
          </a:p>
          <a:p>
            <a:pPr lvl="5">
              <a:lnSpc>
                <a:spcPct val="90000"/>
              </a:lnSpc>
            </a:pPr>
            <a:r>
              <a:rPr lang="en-US" sz="1600" i="1" dirty="0">
                <a:latin typeface="Calibri"/>
                <a:ea typeface="ＭＳ ゴシック"/>
              </a:rPr>
              <a:t>**of note: Medicaid is also managed by individual States</a:t>
            </a:r>
          </a:p>
          <a:p>
            <a:pPr marL="2286000" lvl="5" indent="0">
              <a:lnSpc>
                <a:spcPct val="90000"/>
              </a:lnSpc>
              <a:buNone/>
            </a:pPr>
            <a:endParaRPr lang="en-US" sz="1600" i="1" u="none" strike="noStrike" baseline="0" dirty="0">
              <a:latin typeface="Calibri"/>
              <a:ea typeface="ＭＳ ゴシック"/>
            </a:endParaRPr>
          </a:p>
          <a:p>
            <a:pPr marR="0" lvl="1" rtl="0">
              <a:lnSpc>
                <a:spcPct val="90000"/>
              </a:lnSpc>
            </a:pPr>
            <a:r>
              <a:rPr lang="en-US" sz="2000" i="0" u="none" strike="noStrike" baseline="0" dirty="0">
                <a:latin typeface="Calibri"/>
                <a:ea typeface="ＭＳ ゴシック"/>
              </a:rPr>
              <a:t>Commercial </a:t>
            </a:r>
            <a:r>
              <a:rPr lang="en-US" sz="2000" dirty="0">
                <a:latin typeface="Calibri"/>
                <a:ea typeface="ＭＳ ゴシック"/>
              </a:rPr>
              <a:t>Insurance </a:t>
            </a:r>
            <a:r>
              <a:rPr lang="en-US" sz="2000" i="1" dirty="0">
                <a:latin typeface="Calibri"/>
                <a:ea typeface="ＭＳ ゴシック"/>
              </a:rPr>
              <a:t>(including marketplace plans</a:t>
            </a:r>
            <a:r>
              <a:rPr lang="en-US" sz="2000" dirty="0">
                <a:latin typeface="Calibri"/>
                <a:ea typeface="ＭＳ ゴシック"/>
              </a:rPr>
              <a:t>)</a:t>
            </a:r>
          </a:p>
          <a:p>
            <a:pPr lvl="2">
              <a:lnSpc>
                <a:spcPct val="90000"/>
              </a:lnSpc>
            </a:pPr>
            <a:r>
              <a:rPr lang="en-US" sz="1800" i="0" u="none" strike="noStrike" baseline="0" dirty="0">
                <a:latin typeface="Calibri"/>
                <a:ea typeface="ＭＳ ゴシック"/>
              </a:rPr>
              <a:t>Go</a:t>
            </a:r>
            <a:r>
              <a:rPr lang="en-US" sz="1800" i="0" u="none" strike="noStrike" dirty="0">
                <a:latin typeface="Calibri"/>
                <a:ea typeface="ＭＳ ゴシック"/>
              </a:rPr>
              <a:t> through the </a:t>
            </a:r>
            <a:r>
              <a:rPr lang="en-US" sz="1800" i="0" u="none" strike="noStrike" baseline="0" dirty="0">
                <a:latin typeface="Calibri"/>
                <a:ea typeface="ＭＳ ゴシック"/>
              </a:rPr>
              <a:t>State</a:t>
            </a:r>
            <a:r>
              <a:rPr lang="en-US" sz="1800" i="0" u="none" strike="noStrike" dirty="0">
                <a:latin typeface="Calibri"/>
                <a:ea typeface="ＭＳ ゴシック"/>
              </a:rPr>
              <a:t> Department of insurance</a:t>
            </a:r>
          </a:p>
          <a:p>
            <a:pPr lvl="3">
              <a:lnSpc>
                <a:spcPct val="90000"/>
              </a:lnSpc>
            </a:pPr>
            <a:r>
              <a:rPr lang="en-US" sz="1600" baseline="0" dirty="0">
                <a:latin typeface="Calibri"/>
                <a:ea typeface="ＭＳ ゴシック"/>
              </a:rPr>
              <a:t>Or say you are going to!!!</a:t>
            </a:r>
          </a:p>
          <a:p>
            <a:pPr marL="1371600" lvl="3" indent="0">
              <a:lnSpc>
                <a:spcPct val="90000"/>
              </a:lnSpc>
              <a:buNone/>
            </a:pPr>
            <a:endParaRPr lang="en-US" sz="1600" i="0" u="none" strike="noStrike" baseline="0" dirty="0">
              <a:latin typeface="Calibri"/>
              <a:ea typeface="ＭＳ ゴシック"/>
            </a:endParaRPr>
          </a:p>
          <a:p>
            <a:pPr marR="0" lvl="1" rtl="0">
              <a:lnSpc>
                <a:spcPct val="90000"/>
              </a:lnSpc>
            </a:pPr>
            <a:r>
              <a:rPr lang="en-US" sz="2000" i="0" u="none" strike="noStrike" baseline="0" dirty="0">
                <a:latin typeface="Calibri"/>
                <a:ea typeface="ＭＳ ゴシック"/>
              </a:rPr>
              <a:t>Employer Groups </a:t>
            </a:r>
            <a:r>
              <a:rPr lang="mr-IN" sz="2000" i="0" u="none" strike="noStrike" baseline="0" dirty="0">
                <a:latin typeface="Calibri"/>
                <a:ea typeface="ＭＳ ゴシック"/>
              </a:rPr>
              <a:t>–</a:t>
            </a:r>
            <a:r>
              <a:rPr lang="en-US" sz="2000" i="0" u="none" strike="noStrike" baseline="0" dirty="0">
                <a:latin typeface="Calibri"/>
                <a:ea typeface="ＭＳ ゴシック"/>
              </a:rPr>
              <a:t> ERISA</a:t>
            </a:r>
          </a:p>
          <a:p>
            <a:pPr lvl="2">
              <a:lnSpc>
                <a:spcPct val="90000"/>
              </a:lnSpc>
            </a:pPr>
            <a:r>
              <a:rPr lang="en-US" sz="1800" dirty="0">
                <a:latin typeface="Calibri"/>
                <a:ea typeface="ＭＳ ゴシック"/>
              </a:rPr>
              <a:t>Go through the </a:t>
            </a:r>
            <a:r>
              <a:rPr lang="en-US" sz="1800" i="0" u="none" strike="noStrike" baseline="0" dirty="0">
                <a:latin typeface="Calibri"/>
                <a:ea typeface="ＭＳ ゴシック"/>
              </a:rPr>
              <a:t>Department of Labor or Employee Human Resources</a:t>
            </a:r>
            <a:r>
              <a:rPr lang="en-US" sz="1800" i="0" u="none" strike="noStrike" dirty="0">
                <a:latin typeface="Calibri"/>
                <a:ea typeface="ＭＳ ゴシック"/>
              </a:rPr>
              <a:t> Department</a:t>
            </a:r>
            <a:endParaRPr lang="en-US" sz="1800" i="0" u="none" strike="noStrike" baseline="0" dirty="0">
              <a:latin typeface="Calibri"/>
              <a:ea typeface="ＭＳ ゴシック"/>
            </a:endParaRPr>
          </a:p>
          <a:p>
            <a:pPr lvl="2">
              <a:lnSpc>
                <a:spcPct val="90000"/>
              </a:lnSpc>
            </a:pPr>
            <a:r>
              <a:rPr lang="en-US" sz="1800" dirty="0">
                <a:latin typeface="Calibri"/>
                <a:ea typeface="ＭＳ ゴシック"/>
              </a:rPr>
              <a:t>**Often look like commercial plans</a:t>
            </a:r>
            <a:endParaRPr lang="en-US" sz="1800" dirty="0"/>
          </a:p>
        </p:txBody>
      </p:sp>
      <p:sp>
        <p:nvSpPr>
          <p:cNvPr id="18" name="Rectangle 27">
            <a:extLst>
              <a:ext uri="{FF2B5EF4-FFF2-40B4-BE49-F238E27FC236}">
                <a16:creationId xmlns:a16="http://schemas.microsoft.com/office/drawing/2014/main" xmlns="" id="{27B538D5-95DB-47ED-9CB4-34AE5BF78E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 red arrow pointing upwards&#10;&#10;Description automatically generated">
            <a:extLst>
              <a:ext uri="{FF2B5EF4-FFF2-40B4-BE49-F238E27FC236}">
                <a16:creationId xmlns:a16="http://schemas.microsoft.com/office/drawing/2014/main" xmlns="" id="{411369F0-A5D0-1D45-9D16-4CF494FA7F59}"/>
              </a:ext>
            </a:extLst>
          </p:cNvPr>
          <p:cNvPicPr>
            <a:picLocks noChangeAspect="1"/>
          </p:cNvPicPr>
          <p:nvPr/>
        </p:nvPicPr>
        <p:blipFill>
          <a:blip r:embed="rId3"/>
          <a:stretch>
            <a:fillRect/>
          </a:stretch>
        </p:blipFill>
        <p:spPr>
          <a:xfrm>
            <a:off x="9022537" y="3344331"/>
            <a:ext cx="1674037" cy="1320800"/>
          </a:xfrm>
          <a:prstGeom prst="rect">
            <a:avLst/>
          </a:prstGeom>
        </p:spPr>
      </p:pic>
    </p:spTree>
    <p:extLst>
      <p:ext uri="{BB962C8B-B14F-4D97-AF65-F5344CB8AC3E}">
        <p14:creationId xmlns:p14="http://schemas.microsoft.com/office/powerpoint/2010/main" val="2020363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88C9B83F-64CD-41C1-925F-A08801FFD0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xmlns="" id="{E1655065-0BD7-4422-BEC0-4401E99809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4DDD90AC-ABEC-4A76-9C9C-AD0A5F8FC7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xmlns="" id="{21A8AFEF-EC50-4C0B-9C64-814B76C820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xmlns="" id="{CAFAA800-E117-4357-84E4-56B63EA03E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xmlns="" id="{8DDFC9F4-3B45-402D-8AD7-60B3F08ED7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xmlns="" id="{F26A0854-FBE4-4587-B349-06BE192BD7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xmlns="" id="{54A9C4C6-FF7D-470E-BFCA-CE4F60A1F0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xmlns="" id="{B1721EA8-4871-45D4-B78F-AE805A3004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xmlns="" id="{E5763971-E3A3-45C6-9BA8-2E032C7A55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32752E94-0E01-4AF5-A43A-F2FAD8737C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Books stacked on a wooden table">
            <a:extLst>
              <a:ext uri="{FF2B5EF4-FFF2-40B4-BE49-F238E27FC236}">
                <a16:creationId xmlns:a16="http://schemas.microsoft.com/office/drawing/2014/main" xmlns="" id="{0E722CE2-28F7-ADC8-DD55-3952D4FEA2F1}"/>
              </a:ext>
            </a:extLst>
          </p:cNvPr>
          <p:cNvPicPr>
            <a:picLocks noChangeAspect="1"/>
          </p:cNvPicPr>
          <p:nvPr/>
        </p:nvPicPr>
        <p:blipFill rotWithShape="1">
          <a:blip r:embed="rId3"/>
          <a:srcRect l="47491" r="-2"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xmlns="" id="{5D9665F0-1F8B-FA47-8F9A-65BF5B8A5786}"/>
              </a:ext>
            </a:extLst>
          </p:cNvPr>
          <p:cNvSpPr>
            <a:spLocks noGrp="1"/>
          </p:cNvSpPr>
          <p:nvPr>
            <p:ph type="title"/>
          </p:nvPr>
        </p:nvSpPr>
        <p:spPr>
          <a:xfrm>
            <a:off x="5394960" y="2817896"/>
            <a:ext cx="3887839" cy="2372168"/>
          </a:xfrm>
        </p:spPr>
        <p:txBody>
          <a:bodyPr vert="horz" lIns="91440" tIns="45720" rIns="91440" bIns="45720" rtlCol="0" anchor="b">
            <a:normAutofit fontScale="90000"/>
          </a:bodyPr>
          <a:lstStyle/>
          <a:p>
            <a:pPr algn="ctr">
              <a:lnSpc>
                <a:spcPct val="90000"/>
              </a:lnSpc>
            </a:pPr>
            <a:r>
              <a:rPr lang="en-US" sz="5400" dirty="0"/>
              <a:t>Know the Laws </a:t>
            </a:r>
            <a:br>
              <a:rPr lang="en-US" sz="5400" dirty="0"/>
            </a:br>
            <a:r>
              <a:rPr lang="en-US" sz="5400" dirty="0"/>
              <a:t/>
            </a:r>
            <a:br>
              <a:rPr lang="en-US" sz="5400" dirty="0"/>
            </a:br>
            <a:r>
              <a:rPr lang="en-US" sz="5400" dirty="0"/>
              <a:t>and</a:t>
            </a:r>
            <a:br>
              <a:rPr lang="en-US" sz="5400" dirty="0"/>
            </a:br>
            <a:r>
              <a:rPr lang="en-US" sz="5400" dirty="0"/>
              <a:t> </a:t>
            </a:r>
            <a:br>
              <a:rPr lang="en-US" sz="5400" dirty="0"/>
            </a:br>
            <a:r>
              <a:rPr lang="en-US" sz="5400" dirty="0"/>
              <a:t>Use Them!</a:t>
            </a:r>
          </a:p>
        </p:txBody>
      </p:sp>
    </p:spTree>
    <p:extLst>
      <p:ext uri="{BB962C8B-B14F-4D97-AF65-F5344CB8AC3E}">
        <p14:creationId xmlns:p14="http://schemas.microsoft.com/office/powerpoint/2010/main" val="636139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xmlns="" id="{77E0CD98-0B73-B64E-8B7C-8C206B52299F}"/>
              </a:ext>
            </a:extLst>
          </p:cNvPr>
          <p:cNvSpPr>
            <a:spLocks noGrp="1"/>
          </p:cNvSpPr>
          <p:nvPr>
            <p:ph type="title"/>
          </p:nvPr>
        </p:nvSpPr>
        <p:spPr/>
        <p:txBody>
          <a:bodyPr/>
          <a:lstStyle/>
          <a:p>
            <a:r>
              <a:rPr lang="en-US" altLang="en-US" dirty="0">
                <a:solidFill>
                  <a:schemeClr val="tx1"/>
                </a:solidFill>
                <a:ea typeface="ＭＳ Ｐゴシック" panose="020B0600070205080204" pitchFamily="34" charset="-128"/>
              </a:rPr>
              <a:t>CMS Policy Hierarchy</a:t>
            </a:r>
          </a:p>
        </p:txBody>
      </p:sp>
      <p:pic>
        <p:nvPicPr>
          <p:cNvPr id="49154" name="Picture 3" descr="Screen Shot 2016-10-16 at 8.30.26 PM.jpg">
            <a:extLst>
              <a:ext uri="{FF2B5EF4-FFF2-40B4-BE49-F238E27FC236}">
                <a16:creationId xmlns:a16="http://schemas.microsoft.com/office/drawing/2014/main" xmlns="" id="{7AEC0DCB-B592-7B43-8921-32348D8125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2590800"/>
            <a:ext cx="83105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a:extLst>
              <a:ext uri="{FF2B5EF4-FFF2-40B4-BE49-F238E27FC236}">
                <a16:creationId xmlns:a16="http://schemas.microsoft.com/office/drawing/2014/main" xmlns="" id="{64114B32-58B5-8D4E-B53A-63789256442D}"/>
              </a:ext>
            </a:extLst>
          </p:cNvPr>
          <p:cNvSpPr>
            <a:spLocks/>
          </p:cNvSpPr>
          <p:nvPr/>
        </p:nvSpPr>
        <p:spPr bwMode="auto">
          <a:xfrm>
            <a:off x="2133600" y="4648200"/>
            <a:ext cx="990600" cy="1295400"/>
          </a:xfrm>
          <a:prstGeom prst="borderCallout1">
            <a:avLst>
              <a:gd name="adj1" fmla="val 18750"/>
              <a:gd name="adj2" fmla="val -8333"/>
              <a:gd name="adj3" fmla="val -33903"/>
              <a:gd name="adj4" fmla="val -7565"/>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a:solidFill>
                  <a:schemeClr val="accent1">
                    <a:lumMod val="25000"/>
                  </a:schemeClr>
                </a:solidFill>
              </a:rPr>
              <a:t>Final Rules</a:t>
            </a:r>
          </a:p>
        </p:txBody>
      </p:sp>
      <p:sp>
        <p:nvSpPr>
          <p:cNvPr id="6" name="Line Callout 1 5">
            <a:extLst>
              <a:ext uri="{FF2B5EF4-FFF2-40B4-BE49-F238E27FC236}">
                <a16:creationId xmlns:a16="http://schemas.microsoft.com/office/drawing/2014/main" xmlns="" id="{53192A5E-5246-164A-9828-03FD070D0674}"/>
              </a:ext>
            </a:extLst>
          </p:cNvPr>
          <p:cNvSpPr>
            <a:spLocks/>
          </p:cNvSpPr>
          <p:nvPr/>
        </p:nvSpPr>
        <p:spPr bwMode="auto">
          <a:xfrm>
            <a:off x="3505200" y="4648200"/>
            <a:ext cx="1066800" cy="1295400"/>
          </a:xfrm>
          <a:prstGeom prst="borderCallout1">
            <a:avLst>
              <a:gd name="adj1" fmla="val 18750"/>
              <a:gd name="adj2" fmla="val -8333"/>
              <a:gd name="adj3" fmla="val -33903"/>
              <a:gd name="adj4" fmla="val -7565"/>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err="1">
                <a:solidFill>
                  <a:srgbClr val="1E4649"/>
                </a:solidFill>
              </a:rPr>
              <a:t>Interpre-tation</a:t>
            </a:r>
            <a:endParaRPr lang="en-US" dirty="0">
              <a:solidFill>
                <a:srgbClr val="1E4649"/>
              </a:solidFill>
            </a:endParaRPr>
          </a:p>
        </p:txBody>
      </p:sp>
      <p:sp>
        <p:nvSpPr>
          <p:cNvPr id="7" name="Line Callout 1 6">
            <a:extLst>
              <a:ext uri="{FF2B5EF4-FFF2-40B4-BE49-F238E27FC236}">
                <a16:creationId xmlns:a16="http://schemas.microsoft.com/office/drawing/2014/main" xmlns="" id="{5E013384-0E76-CD41-B745-B5897C6FDEB1}"/>
              </a:ext>
            </a:extLst>
          </p:cNvPr>
          <p:cNvSpPr>
            <a:spLocks/>
          </p:cNvSpPr>
          <p:nvPr/>
        </p:nvSpPr>
        <p:spPr bwMode="auto">
          <a:xfrm>
            <a:off x="5181600" y="4648200"/>
            <a:ext cx="1143000" cy="1295400"/>
          </a:xfrm>
          <a:prstGeom prst="borderCallout1">
            <a:avLst>
              <a:gd name="adj1" fmla="val 18750"/>
              <a:gd name="adj2" fmla="val -8333"/>
              <a:gd name="adj3" fmla="val -33903"/>
              <a:gd name="adj4" fmla="val -7565"/>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a:solidFill>
                  <a:srgbClr val="1E4649"/>
                </a:solidFill>
              </a:rPr>
              <a:t>Develop </a:t>
            </a:r>
            <a:r>
              <a:rPr lang="en-US" dirty="0" err="1">
                <a:solidFill>
                  <a:srgbClr val="1E4649"/>
                </a:solidFill>
              </a:rPr>
              <a:t>Regula</a:t>
            </a:r>
            <a:r>
              <a:rPr lang="en-US" dirty="0">
                <a:solidFill>
                  <a:srgbClr val="1E4649"/>
                </a:solidFill>
              </a:rPr>
              <a:t>- </a:t>
            </a:r>
            <a:r>
              <a:rPr lang="en-US" dirty="0" err="1">
                <a:solidFill>
                  <a:srgbClr val="1E4649"/>
                </a:solidFill>
              </a:rPr>
              <a:t>tions</a:t>
            </a:r>
            <a:endParaRPr lang="en-US" dirty="0">
              <a:solidFill>
                <a:srgbClr val="1E4649"/>
              </a:solidFill>
            </a:endParaRPr>
          </a:p>
        </p:txBody>
      </p:sp>
      <p:sp>
        <p:nvSpPr>
          <p:cNvPr id="8" name="Line Callout 1 7">
            <a:extLst>
              <a:ext uri="{FF2B5EF4-FFF2-40B4-BE49-F238E27FC236}">
                <a16:creationId xmlns:a16="http://schemas.microsoft.com/office/drawing/2014/main" xmlns="" id="{3031360D-E62F-6644-BCC4-4209B9B9251C}"/>
              </a:ext>
            </a:extLst>
          </p:cNvPr>
          <p:cNvSpPr>
            <a:spLocks/>
          </p:cNvSpPr>
          <p:nvPr/>
        </p:nvSpPr>
        <p:spPr bwMode="auto">
          <a:xfrm>
            <a:off x="6781800" y="4648200"/>
            <a:ext cx="1066800" cy="1295400"/>
          </a:xfrm>
          <a:prstGeom prst="borderCallout1">
            <a:avLst>
              <a:gd name="adj1" fmla="val 18750"/>
              <a:gd name="adj2" fmla="val -8333"/>
              <a:gd name="adj3" fmla="val -33903"/>
              <a:gd name="adj4" fmla="val -7565"/>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a:solidFill>
                  <a:srgbClr val="1E4649"/>
                </a:solidFill>
              </a:rPr>
              <a:t>Publish In CMS Manuals</a:t>
            </a:r>
          </a:p>
        </p:txBody>
      </p:sp>
      <p:sp>
        <p:nvSpPr>
          <p:cNvPr id="9" name="Line Callout 1 8">
            <a:extLst>
              <a:ext uri="{FF2B5EF4-FFF2-40B4-BE49-F238E27FC236}">
                <a16:creationId xmlns:a16="http://schemas.microsoft.com/office/drawing/2014/main" xmlns="" id="{937ED745-9362-0E44-9C03-51C1B2827B2E}"/>
              </a:ext>
            </a:extLst>
          </p:cNvPr>
          <p:cNvSpPr>
            <a:spLocks/>
          </p:cNvSpPr>
          <p:nvPr/>
        </p:nvSpPr>
        <p:spPr bwMode="auto">
          <a:xfrm>
            <a:off x="8610600" y="4648200"/>
            <a:ext cx="1828800" cy="1295400"/>
          </a:xfrm>
          <a:prstGeom prst="borderCallout1">
            <a:avLst>
              <a:gd name="adj1" fmla="val 18750"/>
              <a:gd name="adj2" fmla="val -8333"/>
              <a:gd name="adj3" fmla="val -33903"/>
              <a:gd name="adj4" fmla="val -7565"/>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a:solidFill>
                  <a:srgbClr val="1E4649"/>
                </a:solidFill>
              </a:rPr>
              <a:t>MAC Interpretation and further policy explanation</a:t>
            </a:r>
          </a:p>
        </p:txBody>
      </p:sp>
      <p:sp>
        <p:nvSpPr>
          <p:cNvPr id="49160" name="TextBox 9">
            <a:extLst>
              <a:ext uri="{FF2B5EF4-FFF2-40B4-BE49-F238E27FC236}">
                <a16:creationId xmlns:a16="http://schemas.microsoft.com/office/drawing/2014/main" xmlns="" id="{637BF260-5BFF-394E-BC3D-6F5CA0D58E67}"/>
              </a:ext>
            </a:extLst>
          </p:cNvPr>
          <p:cNvSpPr txBox="1">
            <a:spLocks noChangeArrowheads="1"/>
          </p:cNvSpPr>
          <p:nvPr/>
        </p:nvSpPr>
        <p:spPr bwMode="auto">
          <a:xfrm>
            <a:off x="1905000" y="1307419"/>
            <a:ext cx="6553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lvl="2" algn="ctr" eaLnBrk="1" hangingPunct="1"/>
            <a:r>
              <a:rPr lang="en-US" altLang="en-US" sz="1600" dirty="0"/>
              <a:t>Medicare – Laws, Manual, National Coverage Determination (NCD), Local Coverage Determination (LCD), National Correct Coding Initiative Edits (NCCI)</a:t>
            </a:r>
          </a:p>
          <a:p>
            <a:pPr algn="ctr" eaLnBrk="1" hangingPunct="1"/>
            <a:endParaRPr lang="en-US" altLang="en-US" sz="1800" dirty="0"/>
          </a:p>
        </p:txBody>
      </p:sp>
    </p:spTree>
    <p:extLst>
      <p:ext uri="{BB962C8B-B14F-4D97-AF65-F5344CB8AC3E}">
        <p14:creationId xmlns:p14="http://schemas.microsoft.com/office/powerpoint/2010/main" val="151400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795C46-8F14-4A4C-A0CB-92C361AE7702}"/>
              </a:ext>
            </a:extLst>
          </p:cNvPr>
          <p:cNvSpPr>
            <a:spLocks noGrp="1"/>
          </p:cNvSpPr>
          <p:nvPr>
            <p:ph type="title"/>
          </p:nvPr>
        </p:nvSpPr>
        <p:spPr/>
        <p:txBody>
          <a:bodyPr/>
          <a:lstStyle/>
          <a:p>
            <a:r>
              <a:rPr lang="en-US" dirty="0"/>
              <a:t>Fight the Fight RIGHT</a:t>
            </a:r>
          </a:p>
        </p:txBody>
      </p:sp>
      <p:sp>
        <p:nvSpPr>
          <p:cNvPr id="3" name="Content Placeholder 2">
            <a:extLst>
              <a:ext uri="{FF2B5EF4-FFF2-40B4-BE49-F238E27FC236}">
                <a16:creationId xmlns:a16="http://schemas.microsoft.com/office/drawing/2014/main" xmlns="" id="{1C43C90B-3E81-EE4C-BD1F-97E9F42CAD12}"/>
              </a:ext>
            </a:extLst>
          </p:cNvPr>
          <p:cNvSpPr>
            <a:spLocks noGrp="1"/>
          </p:cNvSpPr>
          <p:nvPr>
            <p:ph idx="1"/>
          </p:nvPr>
        </p:nvSpPr>
        <p:spPr/>
        <p:txBody>
          <a:bodyPr/>
          <a:lstStyle/>
          <a:p>
            <a:r>
              <a:rPr lang="en-US" altLang="en-US" sz="2800" dirty="0">
                <a:solidFill>
                  <a:schemeClr val="tx1"/>
                </a:solidFill>
                <a:ea typeface="ＭＳ Ｐゴシック" panose="020B0600070205080204" pitchFamily="34" charset="-128"/>
              </a:rPr>
              <a:t>CMS Appeals</a:t>
            </a:r>
          </a:p>
          <a:p>
            <a:pPr lvl="1"/>
            <a:r>
              <a:rPr lang="en-US" altLang="en-US" sz="2400" dirty="0">
                <a:solidFill>
                  <a:schemeClr val="tx1"/>
                </a:solidFill>
                <a:ea typeface="Arial" panose="020B0604020202020204" pitchFamily="34" charset="0"/>
              </a:rPr>
              <a:t>There are five levels in the Medicare Part A and Part B appeals process. The levels are:</a:t>
            </a:r>
          </a:p>
          <a:p>
            <a:pPr lvl="2"/>
            <a:r>
              <a:rPr lang="en-US" altLang="en-US" sz="1800" b="1" dirty="0">
                <a:solidFill>
                  <a:schemeClr val="tx1"/>
                </a:solidFill>
                <a:ea typeface="Arial" panose="020B0604020202020204" pitchFamily="34" charset="0"/>
              </a:rPr>
              <a:t>First Level of Appeal:</a:t>
            </a:r>
            <a:r>
              <a:rPr lang="en-US" altLang="en-US" sz="1800" dirty="0">
                <a:solidFill>
                  <a:schemeClr val="tx1"/>
                </a:solidFill>
                <a:ea typeface="Arial" panose="020B0604020202020204" pitchFamily="34" charset="0"/>
              </a:rPr>
              <a:t>    Redetermination by a Medicare carrier, fiscal intermediary (FI), or Medicare Administrative Contractor (MAC).</a:t>
            </a:r>
          </a:p>
          <a:p>
            <a:pPr lvl="2"/>
            <a:r>
              <a:rPr lang="en-US" altLang="en-US" sz="1800" b="1" dirty="0">
                <a:solidFill>
                  <a:schemeClr val="tx1"/>
                </a:solidFill>
                <a:ea typeface="Arial" panose="020B0604020202020204" pitchFamily="34" charset="0"/>
              </a:rPr>
              <a:t>Second Level of Appeal:</a:t>
            </a:r>
            <a:r>
              <a:rPr lang="en-US" altLang="en-US" sz="1800" dirty="0">
                <a:solidFill>
                  <a:schemeClr val="tx1"/>
                </a:solidFill>
                <a:ea typeface="Arial" panose="020B0604020202020204" pitchFamily="34" charset="0"/>
              </a:rPr>
              <a:t> Reconsideration by a Qualified Independent Contractor (QIC)</a:t>
            </a:r>
          </a:p>
          <a:p>
            <a:pPr lvl="2"/>
            <a:r>
              <a:rPr lang="en-US" altLang="en-US" sz="1800" b="1" dirty="0">
                <a:solidFill>
                  <a:schemeClr val="tx1"/>
                </a:solidFill>
                <a:ea typeface="Arial" panose="020B0604020202020204" pitchFamily="34" charset="0"/>
              </a:rPr>
              <a:t>Third Level of Appeal:</a:t>
            </a:r>
            <a:r>
              <a:rPr lang="en-US" altLang="en-US" sz="1800" dirty="0">
                <a:solidFill>
                  <a:schemeClr val="tx1"/>
                </a:solidFill>
                <a:ea typeface="Arial" panose="020B0604020202020204" pitchFamily="34" charset="0"/>
              </a:rPr>
              <a:t>   Hearing by an Administrative Law Judge (ALJ) in the Office of Medicare Hearings and Appeals</a:t>
            </a:r>
          </a:p>
          <a:p>
            <a:pPr lvl="2"/>
            <a:r>
              <a:rPr lang="en-US" altLang="en-US" sz="1800" b="1" dirty="0">
                <a:solidFill>
                  <a:schemeClr val="tx1"/>
                </a:solidFill>
                <a:ea typeface="Arial" panose="020B0604020202020204" pitchFamily="34" charset="0"/>
              </a:rPr>
              <a:t>Fourth Level of Appeal:</a:t>
            </a:r>
            <a:r>
              <a:rPr lang="en-US" altLang="en-US" sz="1800" dirty="0">
                <a:solidFill>
                  <a:schemeClr val="tx1"/>
                </a:solidFill>
                <a:ea typeface="Arial" panose="020B0604020202020204" pitchFamily="34" charset="0"/>
              </a:rPr>
              <a:t> Review by the Medicare Appeals Council</a:t>
            </a:r>
          </a:p>
          <a:p>
            <a:pPr lvl="2"/>
            <a:r>
              <a:rPr lang="en-US" altLang="en-US" sz="1800" b="1" dirty="0">
                <a:solidFill>
                  <a:schemeClr val="tx1"/>
                </a:solidFill>
                <a:ea typeface="Arial" panose="020B0604020202020204" pitchFamily="34" charset="0"/>
              </a:rPr>
              <a:t>Fifth Level of Appeal:   </a:t>
            </a:r>
            <a:r>
              <a:rPr lang="en-US" altLang="en-US" sz="1800" dirty="0">
                <a:solidFill>
                  <a:schemeClr val="tx1"/>
                </a:solidFill>
                <a:ea typeface="Arial" panose="020B0604020202020204" pitchFamily="34" charset="0"/>
              </a:rPr>
              <a:t> Judicial Review in Federal District Court</a:t>
            </a:r>
          </a:p>
          <a:p>
            <a:endParaRPr lang="en-US" dirty="0"/>
          </a:p>
        </p:txBody>
      </p:sp>
      <p:pic>
        <p:nvPicPr>
          <p:cNvPr id="5" name="Picture 4" descr="A line of ducks with black text&#10;&#10;Description automatically generated">
            <a:extLst>
              <a:ext uri="{FF2B5EF4-FFF2-40B4-BE49-F238E27FC236}">
                <a16:creationId xmlns:a16="http://schemas.microsoft.com/office/drawing/2014/main" xmlns="" id="{F3761411-5271-8A41-B3B5-CF73F3A8B5A0}"/>
              </a:ext>
            </a:extLst>
          </p:cNvPr>
          <p:cNvPicPr>
            <a:picLocks noChangeAspect="1"/>
          </p:cNvPicPr>
          <p:nvPr/>
        </p:nvPicPr>
        <p:blipFill>
          <a:blip r:embed="rId3"/>
          <a:stretch>
            <a:fillRect/>
          </a:stretch>
        </p:blipFill>
        <p:spPr>
          <a:xfrm>
            <a:off x="5522380" y="217714"/>
            <a:ext cx="2908300" cy="1333500"/>
          </a:xfrm>
          <a:prstGeom prst="rect">
            <a:avLst/>
          </a:prstGeom>
        </p:spPr>
      </p:pic>
    </p:spTree>
    <p:extLst>
      <p:ext uri="{BB962C8B-B14F-4D97-AF65-F5344CB8AC3E}">
        <p14:creationId xmlns:p14="http://schemas.microsoft.com/office/powerpoint/2010/main" val="3647873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D7CD74-F63C-E646-AE70-95BDB443A228}"/>
              </a:ext>
            </a:extLst>
          </p:cNvPr>
          <p:cNvSpPr>
            <a:spLocks noGrp="1"/>
          </p:cNvSpPr>
          <p:nvPr>
            <p:ph type="title"/>
          </p:nvPr>
        </p:nvSpPr>
        <p:spPr/>
        <p:txBody>
          <a:bodyPr/>
          <a:lstStyle/>
          <a:p>
            <a:r>
              <a:rPr lang="en-US" dirty="0"/>
              <a:t>Medicare Advantage REMINDER</a:t>
            </a:r>
          </a:p>
        </p:txBody>
      </p:sp>
      <p:sp>
        <p:nvSpPr>
          <p:cNvPr id="3" name="Content Placeholder 2">
            <a:extLst>
              <a:ext uri="{FF2B5EF4-FFF2-40B4-BE49-F238E27FC236}">
                <a16:creationId xmlns:a16="http://schemas.microsoft.com/office/drawing/2014/main" xmlns="" id="{5EEC6351-28BD-E542-9057-1F90D8997CE2}"/>
              </a:ext>
            </a:extLst>
          </p:cNvPr>
          <p:cNvSpPr>
            <a:spLocks noGrp="1"/>
          </p:cNvSpPr>
          <p:nvPr>
            <p:ph idx="1"/>
          </p:nvPr>
        </p:nvSpPr>
        <p:spPr>
          <a:xfrm>
            <a:off x="863601" y="1744134"/>
            <a:ext cx="7432886" cy="3653762"/>
          </a:xfrm>
        </p:spPr>
        <p:txBody>
          <a:bodyPr>
            <a:normAutofit fontScale="77500" lnSpcReduction="20000"/>
          </a:bodyPr>
          <a:lstStyle/>
          <a:p>
            <a:pPr lvl="1"/>
            <a:r>
              <a:rPr lang="en-US" altLang="en-US" sz="3200" dirty="0">
                <a:solidFill>
                  <a:schemeClr val="tx1"/>
                </a:solidFill>
                <a:ea typeface="Arial" panose="020B0604020202020204" pitchFamily="34" charset="0"/>
              </a:rPr>
              <a:t>Managed Medicare – </a:t>
            </a:r>
          </a:p>
          <a:p>
            <a:pPr lvl="2"/>
            <a:r>
              <a:rPr lang="en-US" altLang="en-US" sz="3000" dirty="0">
                <a:solidFill>
                  <a:schemeClr val="tx1"/>
                </a:solidFill>
                <a:ea typeface="Arial" panose="020B0604020202020204" pitchFamily="34" charset="0"/>
              </a:rPr>
              <a:t>Beneficiary </a:t>
            </a:r>
            <a:r>
              <a:rPr lang="en-US" altLang="en-US" sz="3000" u="sng" dirty="0">
                <a:solidFill>
                  <a:schemeClr val="tx1"/>
                </a:solidFill>
                <a:ea typeface="Arial" panose="020B0604020202020204" pitchFamily="34" charset="0"/>
              </a:rPr>
              <a:t>MUST</a:t>
            </a:r>
            <a:r>
              <a:rPr lang="en-US" altLang="en-US" sz="3000" dirty="0">
                <a:solidFill>
                  <a:schemeClr val="tx1"/>
                </a:solidFill>
                <a:ea typeface="Arial" panose="020B0604020202020204" pitchFamily="34" charset="0"/>
              </a:rPr>
              <a:t> have at least the same benefit as traditional Medicare</a:t>
            </a:r>
          </a:p>
          <a:p>
            <a:pPr lvl="3"/>
            <a:r>
              <a:rPr lang="en-US" altLang="en-US" sz="2600" dirty="0">
                <a:solidFill>
                  <a:schemeClr val="tx1"/>
                </a:solidFill>
                <a:ea typeface="Arial" panose="020B0604020202020204" pitchFamily="34" charset="0"/>
              </a:rPr>
              <a:t>Advantage plan….</a:t>
            </a:r>
          </a:p>
          <a:p>
            <a:pPr lvl="4"/>
            <a:r>
              <a:rPr lang="en-US" altLang="en-US" sz="2400" dirty="0">
                <a:solidFill>
                  <a:schemeClr val="tx1"/>
                </a:solidFill>
                <a:ea typeface="Arial" panose="020B0604020202020204" pitchFamily="34" charset="0"/>
              </a:rPr>
              <a:t>Can have requirements such as pre-authorizations</a:t>
            </a:r>
          </a:p>
          <a:p>
            <a:pPr lvl="4"/>
            <a:r>
              <a:rPr lang="en-US" altLang="en-US" sz="2400" dirty="0">
                <a:solidFill>
                  <a:schemeClr val="tx1"/>
                </a:solidFill>
                <a:ea typeface="Arial" panose="020B0604020202020204" pitchFamily="34" charset="0"/>
              </a:rPr>
              <a:t>Can reimburse differently than traditional Medicare</a:t>
            </a:r>
          </a:p>
          <a:p>
            <a:pPr lvl="4"/>
            <a:r>
              <a:rPr lang="en-US" altLang="en-US" sz="2400" dirty="0">
                <a:solidFill>
                  <a:schemeClr val="tx1"/>
                </a:solidFill>
                <a:ea typeface="Arial" panose="020B0604020202020204" pitchFamily="34" charset="0"/>
              </a:rPr>
              <a:t>Step-edit regulations for biosimilars are a bit more relaxed but regulations still exist!</a:t>
            </a:r>
          </a:p>
          <a:p>
            <a:pPr lvl="5"/>
            <a:r>
              <a:rPr lang="en-US" altLang="en-US" sz="2400" dirty="0">
                <a:solidFill>
                  <a:schemeClr val="tx1"/>
                </a:solidFill>
                <a:ea typeface="Arial" panose="020B0604020202020204" pitchFamily="34" charset="0"/>
              </a:rPr>
              <a:t>Can’t switch a patient’s </a:t>
            </a:r>
            <a:r>
              <a:rPr lang="en-US" altLang="en-US" sz="2400" u="sng" dirty="0">
                <a:solidFill>
                  <a:schemeClr val="tx1"/>
                </a:solidFill>
                <a:ea typeface="Arial" panose="020B0604020202020204" pitchFamily="34" charset="0"/>
              </a:rPr>
              <a:t>existing</a:t>
            </a:r>
            <a:r>
              <a:rPr lang="en-US" altLang="en-US" sz="2400" dirty="0">
                <a:solidFill>
                  <a:schemeClr val="tx1"/>
                </a:solidFill>
                <a:ea typeface="Arial" panose="020B0604020202020204" pitchFamily="34" charset="0"/>
              </a:rPr>
              <a:t> therapy!</a:t>
            </a:r>
          </a:p>
          <a:p>
            <a:pPr lvl="6"/>
            <a:endParaRPr lang="en-US" altLang="en-US" sz="2400" dirty="0">
              <a:solidFill>
                <a:schemeClr val="tx1"/>
              </a:solidFill>
              <a:ea typeface="Arial" panose="020B0604020202020204" pitchFamily="34" charset="0"/>
            </a:endParaRPr>
          </a:p>
          <a:p>
            <a:endParaRPr lang="en-US" dirty="0"/>
          </a:p>
        </p:txBody>
      </p:sp>
      <p:sp>
        <p:nvSpPr>
          <p:cNvPr id="4" name="TextBox 3">
            <a:extLst>
              <a:ext uri="{FF2B5EF4-FFF2-40B4-BE49-F238E27FC236}">
                <a16:creationId xmlns:a16="http://schemas.microsoft.com/office/drawing/2014/main" xmlns="" id="{E6BA45B1-64AA-CA4A-B5C6-86C208C39B37}"/>
              </a:ext>
            </a:extLst>
          </p:cNvPr>
          <p:cNvSpPr txBox="1"/>
          <p:nvPr/>
        </p:nvSpPr>
        <p:spPr>
          <a:xfrm>
            <a:off x="769079" y="5818151"/>
            <a:ext cx="7578206" cy="923330"/>
          </a:xfrm>
          <a:prstGeom prst="rect">
            <a:avLst/>
          </a:prstGeom>
          <a:noFill/>
        </p:spPr>
        <p:txBody>
          <a:bodyPr wrap="square" rtlCol="0">
            <a:spAutoFit/>
          </a:bodyPr>
          <a:lstStyle/>
          <a:p>
            <a:r>
              <a:rPr lang="en-US" dirty="0"/>
              <a:t>Reference: </a:t>
            </a:r>
            <a:r>
              <a:rPr lang="en-US" dirty="0">
                <a:hlinkClick r:id="rId3"/>
              </a:rPr>
              <a:t>https://www.cms.gov/newsroom/fact-sheets/medicare-advantage-prior-authorization-and-step-therapy-part-b-drugs</a:t>
            </a:r>
            <a:endParaRPr lang="en-US" dirty="0"/>
          </a:p>
          <a:p>
            <a:endParaRPr lang="en-US" dirty="0"/>
          </a:p>
        </p:txBody>
      </p:sp>
    </p:spTree>
    <p:extLst>
      <p:ext uri="{BB962C8B-B14F-4D97-AF65-F5344CB8AC3E}">
        <p14:creationId xmlns:p14="http://schemas.microsoft.com/office/powerpoint/2010/main" val="418028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6AC358-4316-DB4B-9E01-4D2E94703E16}"/>
              </a:ext>
            </a:extLst>
          </p:cNvPr>
          <p:cNvSpPr>
            <a:spLocks noGrp="1"/>
          </p:cNvSpPr>
          <p:nvPr>
            <p:ph type="title"/>
          </p:nvPr>
        </p:nvSpPr>
        <p:spPr/>
        <p:txBody>
          <a:bodyPr/>
          <a:lstStyle/>
          <a:p>
            <a:r>
              <a:rPr lang="en-US" dirty="0"/>
              <a:t>Fight the Fight RIGHT</a:t>
            </a:r>
          </a:p>
        </p:txBody>
      </p:sp>
      <p:sp>
        <p:nvSpPr>
          <p:cNvPr id="3" name="Content Placeholder 2">
            <a:extLst>
              <a:ext uri="{FF2B5EF4-FFF2-40B4-BE49-F238E27FC236}">
                <a16:creationId xmlns:a16="http://schemas.microsoft.com/office/drawing/2014/main" xmlns="" id="{8483A679-4CCC-C74F-BCED-F225A36B6375}"/>
              </a:ext>
            </a:extLst>
          </p:cNvPr>
          <p:cNvSpPr>
            <a:spLocks noGrp="1"/>
          </p:cNvSpPr>
          <p:nvPr>
            <p:ph idx="1"/>
          </p:nvPr>
        </p:nvSpPr>
        <p:spPr/>
        <p:txBody>
          <a:bodyPr/>
          <a:lstStyle/>
          <a:p>
            <a:r>
              <a:rPr lang="en-US" altLang="en-US" dirty="0">
                <a:solidFill>
                  <a:schemeClr val="tx1"/>
                </a:solidFill>
                <a:ea typeface="ＭＳ Ｐゴシック" panose="020B0600070205080204" pitchFamily="34" charset="-128"/>
              </a:rPr>
              <a:t>Federal Program Coverage Violations</a:t>
            </a:r>
          </a:p>
          <a:p>
            <a:pPr lvl="1"/>
            <a:r>
              <a:rPr lang="en-US" altLang="en-US" dirty="0">
                <a:solidFill>
                  <a:schemeClr val="tx1"/>
                </a:solidFill>
                <a:ea typeface="Arial" panose="020B0604020202020204" pitchFamily="34" charset="0"/>
              </a:rPr>
              <a:t>CMS Regional Office</a:t>
            </a:r>
          </a:p>
          <a:p>
            <a:endParaRPr lang="en-US" dirty="0"/>
          </a:p>
        </p:txBody>
      </p:sp>
      <p:pic>
        <p:nvPicPr>
          <p:cNvPr id="4" name="Picture 5" descr="Screen Shot 2016-10-16 at 8.55.02 PM.jpg">
            <a:extLst>
              <a:ext uri="{FF2B5EF4-FFF2-40B4-BE49-F238E27FC236}">
                <a16:creationId xmlns:a16="http://schemas.microsoft.com/office/drawing/2014/main" xmlns="" id="{8BC61BE2-5CB8-C244-B851-1B4EC991B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3132" y="2559974"/>
            <a:ext cx="6629400"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creen Shot 2016-10-18 at 8.38.49 AM.jpg">
            <a:extLst>
              <a:ext uri="{FF2B5EF4-FFF2-40B4-BE49-F238E27FC236}">
                <a16:creationId xmlns:a16="http://schemas.microsoft.com/office/drawing/2014/main" xmlns="" id="{3B65DF13-8182-E74B-AAD2-11F257C1CC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7240" y="3429000"/>
            <a:ext cx="1037993" cy="117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EAD72156-2C9E-8844-A348-3705E0A82180}"/>
              </a:ext>
            </a:extLst>
          </p:cNvPr>
          <p:cNvSpPr txBox="1"/>
          <p:nvPr/>
        </p:nvSpPr>
        <p:spPr>
          <a:xfrm>
            <a:off x="617432" y="6167521"/>
            <a:ext cx="7960397" cy="923330"/>
          </a:xfrm>
          <a:prstGeom prst="rect">
            <a:avLst/>
          </a:prstGeom>
          <a:noFill/>
        </p:spPr>
        <p:txBody>
          <a:bodyPr wrap="square">
            <a:spAutoFit/>
          </a:bodyPr>
          <a:lstStyle/>
          <a:p>
            <a:r>
              <a:rPr lang="en-US" dirty="0">
                <a:hlinkClick r:id="rId5"/>
              </a:rPr>
              <a:t>https://edit.cms.gov/About-CMS/Agency-Information/RegionalOffices/Downloads/NewYorkRegionalOffice.pdf</a:t>
            </a:r>
            <a:endParaRPr lang="en-US" dirty="0"/>
          </a:p>
          <a:p>
            <a:endParaRPr lang="en-US" dirty="0"/>
          </a:p>
        </p:txBody>
      </p:sp>
    </p:spTree>
    <p:extLst>
      <p:ext uri="{BB962C8B-B14F-4D97-AF65-F5344CB8AC3E}">
        <p14:creationId xmlns:p14="http://schemas.microsoft.com/office/powerpoint/2010/main" val="397511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F3B5FB-F474-6A44-995D-0E1AD9F1B038}"/>
              </a:ext>
            </a:extLst>
          </p:cNvPr>
          <p:cNvSpPr>
            <a:spLocks noGrp="1"/>
          </p:cNvSpPr>
          <p:nvPr>
            <p:ph type="title"/>
          </p:nvPr>
        </p:nvSpPr>
        <p:spPr/>
        <p:txBody>
          <a:bodyPr/>
          <a:lstStyle/>
          <a:p>
            <a:r>
              <a:rPr lang="en-US" dirty="0"/>
              <a:t>Fight the Fight RIGHT</a:t>
            </a:r>
          </a:p>
        </p:txBody>
      </p:sp>
      <p:pic>
        <p:nvPicPr>
          <p:cNvPr id="5" name="Content Placeholder 4" descr="A blue medical document with black text&#10;&#10;Description automatically generated">
            <a:extLst>
              <a:ext uri="{FF2B5EF4-FFF2-40B4-BE49-F238E27FC236}">
                <a16:creationId xmlns:a16="http://schemas.microsoft.com/office/drawing/2014/main" xmlns="" id="{3CCFEAEF-8348-3444-823E-A68C1E4938EE}"/>
              </a:ext>
            </a:extLst>
          </p:cNvPr>
          <p:cNvPicPr>
            <a:picLocks noGrp="1" noChangeAspect="1"/>
          </p:cNvPicPr>
          <p:nvPr>
            <p:ph idx="1"/>
          </p:nvPr>
        </p:nvPicPr>
        <p:blipFill>
          <a:blip r:embed="rId3"/>
          <a:stretch>
            <a:fillRect/>
          </a:stretch>
        </p:blipFill>
        <p:spPr>
          <a:xfrm>
            <a:off x="1076470" y="1698625"/>
            <a:ext cx="7799097" cy="4343400"/>
          </a:xfrm>
        </p:spPr>
      </p:pic>
    </p:spTree>
    <p:extLst>
      <p:ext uri="{BB962C8B-B14F-4D97-AF65-F5344CB8AC3E}">
        <p14:creationId xmlns:p14="http://schemas.microsoft.com/office/powerpoint/2010/main" val="1346325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7C763F-126E-9742-8A69-6BCED507E85D}"/>
              </a:ext>
            </a:extLst>
          </p:cNvPr>
          <p:cNvSpPr>
            <a:spLocks noGrp="1"/>
          </p:cNvSpPr>
          <p:nvPr>
            <p:ph type="title"/>
          </p:nvPr>
        </p:nvSpPr>
        <p:spPr/>
        <p:txBody>
          <a:bodyPr/>
          <a:lstStyle/>
          <a:p>
            <a:r>
              <a:rPr lang="en-US" dirty="0"/>
              <a:t>Fight the Fight RIGHT</a:t>
            </a:r>
          </a:p>
        </p:txBody>
      </p:sp>
      <p:sp>
        <p:nvSpPr>
          <p:cNvPr id="3" name="Content Placeholder 2">
            <a:extLst>
              <a:ext uri="{FF2B5EF4-FFF2-40B4-BE49-F238E27FC236}">
                <a16:creationId xmlns:a16="http://schemas.microsoft.com/office/drawing/2014/main" xmlns="" id="{CE8555C2-5CBF-5B47-A909-A585A73BDB8C}"/>
              </a:ext>
            </a:extLst>
          </p:cNvPr>
          <p:cNvSpPr>
            <a:spLocks noGrp="1"/>
          </p:cNvSpPr>
          <p:nvPr>
            <p:ph idx="1"/>
          </p:nvPr>
        </p:nvSpPr>
        <p:spPr/>
        <p:txBody>
          <a:bodyPr/>
          <a:lstStyle/>
          <a:p>
            <a:r>
              <a:rPr lang="en-US" altLang="en-US" dirty="0">
                <a:solidFill>
                  <a:schemeClr val="tx1"/>
                </a:solidFill>
                <a:ea typeface="ＭＳ Ｐゴシック" panose="020B0600070205080204" pitchFamily="34" charset="-128"/>
              </a:rPr>
              <a:t>Federal Program Coverage Violations</a:t>
            </a:r>
          </a:p>
          <a:p>
            <a:r>
              <a:rPr lang="en-US" altLang="en-US" dirty="0">
                <a:solidFill>
                  <a:schemeClr val="tx1"/>
                </a:solidFill>
                <a:ea typeface="ＭＳ Ｐゴシック" panose="020B0600070205080204" pitchFamily="34" charset="-128"/>
              </a:rPr>
              <a:t>Report to Office of the National Ombudsman, Small Business Administration</a:t>
            </a:r>
          </a:p>
          <a:p>
            <a:r>
              <a:rPr lang="en-US" altLang="en-US" dirty="0">
                <a:solidFill>
                  <a:schemeClr val="tx1"/>
                </a:solidFill>
                <a:ea typeface="ＭＳ Ｐゴシック" panose="020B0600070205080204" pitchFamily="34" charset="-128"/>
              </a:rPr>
              <a:t>ONLINE &amp; EASY</a:t>
            </a:r>
          </a:p>
          <a:p>
            <a:r>
              <a:rPr lang="en-US" altLang="en-US" dirty="0">
                <a:solidFill>
                  <a:schemeClr val="tx1"/>
                </a:solidFill>
                <a:ea typeface="ＭＳ Ｐゴシック" panose="020B0600070205080204" pitchFamily="34" charset="-128"/>
              </a:rPr>
              <a:t>Excellent results!</a:t>
            </a:r>
          </a:p>
          <a:p>
            <a:endParaRPr lang="en-US" dirty="0"/>
          </a:p>
        </p:txBody>
      </p:sp>
      <p:pic>
        <p:nvPicPr>
          <p:cNvPr id="6" name="Picture 4" descr="Screen Shot 2015-10-22 at 5.28.15 PM.jpg">
            <a:extLst>
              <a:ext uri="{FF2B5EF4-FFF2-40B4-BE49-F238E27FC236}">
                <a16:creationId xmlns:a16="http://schemas.microsoft.com/office/drawing/2014/main" xmlns="" id="{33416644-A55B-D44E-80B4-F92582C9E0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8218" y="2561705"/>
            <a:ext cx="5499245" cy="322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AD27DE83-571E-0744-BA3C-9C02FD6A2531}"/>
              </a:ext>
            </a:extLst>
          </p:cNvPr>
          <p:cNvSpPr txBox="1"/>
          <p:nvPr/>
        </p:nvSpPr>
        <p:spPr>
          <a:xfrm>
            <a:off x="968587" y="6248400"/>
            <a:ext cx="4935582" cy="646331"/>
          </a:xfrm>
          <a:prstGeom prst="rect">
            <a:avLst/>
          </a:prstGeom>
          <a:noFill/>
        </p:spPr>
        <p:txBody>
          <a:bodyPr wrap="none" rtlCol="0">
            <a:spAutoFit/>
          </a:bodyPr>
          <a:lstStyle/>
          <a:p>
            <a:r>
              <a:rPr lang="en-US" altLang="en-US" sz="1800" dirty="0"/>
              <a:t>https://</a:t>
            </a:r>
            <a:r>
              <a:rPr lang="en-US" altLang="en-US" sz="1800" dirty="0" err="1"/>
              <a:t>www.sba.gov</a:t>
            </a:r>
            <a:r>
              <a:rPr lang="en-US" altLang="en-US" sz="1800" dirty="0"/>
              <a:t>/ombudsman/comments</a:t>
            </a:r>
          </a:p>
          <a:p>
            <a:endParaRPr lang="en-US" dirty="0"/>
          </a:p>
        </p:txBody>
      </p:sp>
    </p:spTree>
    <p:extLst>
      <p:ext uri="{BB962C8B-B14F-4D97-AF65-F5344CB8AC3E}">
        <p14:creationId xmlns:p14="http://schemas.microsoft.com/office/powerpoint/2010/main" val="2919951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25AB94-6419-1C40-8F4A-B7FBFBF95577}"/>
              </a:ext>
            </a:extLst>
          </p:cNvPr>
          <p:cNvSpPr>
            <a:spLocks noGrp="1"/>
          </p:cNvSpPr>
          <p:nvPr>
            <p:ph type="title"/>
          </p:nvPr>
        </p:nvSpPr>
        <p:spPr>
          <a:xfrm>
            <a:off x="677334" y="609600"/>
            <a:ext cx="8596668" cy="1320800"/>
          </a:xfrm>
        </p:spPr>
        <p:txBody>
          <a:bodyPr anchor="t">
            <a:normAutofit/>
          </a:bodyPr>
          <a:lstStyle/>
          <a:p>
            <a:r>
              <a:rPr lang="en-US" dirty="0"/>
              <a:t>Disclaimer</a:t>
            </a:r>
          </a:p>
        </p:txBody>
      </p:sp>
      <p:pic>
        <p:nvPicPr>
          <p:cNvPr id="7" name="Graphic 6" descr="Error">
            <a:extLst>
              <a:ext uri="{FF2B5EF4-FFF2-40B4-BE49-F238E27FC236}">
                <a16:creationId xmlns:a16="http://schemas.microsoft.com/office/drawing/2014/main" xmlns="" id="{D25D3FA6-C27C-B39B-18EA-8C44792605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7474" y="2159331"/>
            <a:ext cx="2915973" cy="2915973"/>
          </a:xfrm>
          <a:prstGeom prst="rect">
            <a:avLst/>
          </a:prstGeom>
        </p:spPr>
      </p:pic>
      <p:sp>
        <p:nvSpPr>
          <p:cNvPr id="3" name="Content Placeholder 2">
            <a:extLst>
              <a:ext uri="{FF2B5EF4-FFF2-40B4-BE49-F238E27FC236}">
                <a16:creationId xmlns:a16="http://schemas.microsoft.com/office/drawing/2014/main" xmlns="" id="{9554F6F3-CBA6-4E41-A80E-15CA049A32E6}"/>
              </a:ext>
            </a:extLst>
          </p:cNvPr>
          <p:cNvSpPr>
            <a:spLocks noGrp="1"/>
          </p:cNvSpPr>
          <p:nvPr>
            <p:ph idx="1"/>
          </p:nvPr>
        </p:nvSpPr>
        <p:spPr>
          <a:xfrm>
            <a:off x="4063160" y="2160589"/>
            <a:ext cx="5207839" cy="3880773"/>
          </a:xfrm>
        </p:spPr>
        <p:txBody>
          <a:bodyPr>
            <a:normAutofit/>
          </a:bodyPr>
          <a:lstStyle/>
          <a:p>
            <a:pPr>
              <a:lnSpc>
                <a:spcPct val="90000"/>
              </a:lnSpc>
            </a:pPr>
            <a:r>
              <a:rPr lang="en-US" sz="1400" dirty="0">
                <a:latin typeface="Verdana" charset="0"/>
              </a:rPr>
              <a:t>The information in this presentation is not intended to provide reimbursement, legal or financial advice; it is for </a:t>
            </a:r>
            <a:r>
              <a:rPr lang="en-US" sz="1400" u="sng" dirty="0">
                <a:latin typeface="Verdana" charset="0"/>
              </a:rPr>
              <a:t>informational purposes only</a:t>
            </a:r>
            <a:r>
              <a:rPr lang="en-US" sz="1400" dirty="0">
                <a:latin typeface="Verdana" charset="0"/>
              </a:rPr>
              <a:t>.  Participants will need to do their own research and make their own decisions when seeking reimbursement.</a:t>
            </a:r>
          </a:p>
          <a:p>
            <a:pPr>
              <a:lnSpc>
                <a:spcPct val="90000"/>
              </a:lnSpc>
            </a:pPr>
            <a:endParaRPr lang="en-US" sz="1400" dirty="0">
              <a:latin typeface="Verdana" charset="0"/>
            </a:endParaRPr>
          </a:p>
          <a:p>
            <a:pPr>
              <a:lnSpc>
                <a:spcPct val="90000"/>
              </a:lnSpc>
            </a:pPr>
            <a:r>
              <a:rPr lang="en-US" sz="1400" dirty="0">
                <a:latin typeface="Verdana" charset="0"/>
              </a:rPr>
              <a:t>Regulations and policies concerning payer reimbursement are a rapidly changing area of the law.  While we have made every effort to be current as of the issue date, the information may not be current or comprehensive when you review it or may contain inaccuracies or typographical errors.</a:t>
            </a:r>
          </a:p>
          <a:p>
            <a:pPr>
              <a:lnSpc>
                <a:spcPct val="90000"/>
              </a:lnSpc>
            </a:pPr>
            <a:endParaRPr lang="en-US" sz="1400" dirty="0">
              <a:latin typeface="Verdana" charset="0"/>
            </a:endParaRPr>
          </a:p>
          <a:p>
            <a:pPr>
              <a:lnSpc>
                <a:spcPct val="90000"/>
              </a:lnSpc>
            </a:pPr>
            <a:r>
              <a:rPr lang="en-US" sz="1400" dirty="0">
                <a:latin typeface="Verdana" charset="0"/>
              </a:rPr>
              <a:t>Please watch for announcements from CMS and private payers directly and be sure to consult with your legal counsel for any specific reimbursement information and advice.</a:t>
            </a:r>
          </a:p>
          <a:p>
            <a:pPr>
              <a:lnSpc>
                <a:spcPct val="90000"/>
              </a:lnSpc>
            </a:pPr>
            <a:endParaRPr lang="en-US" sz="1400" dirty="0"/>
          </a:p>
        </p:txBody>
      </p:sp>
    </p:spTree>
    <p:extLst>
      <p:ext uri="{BB962C8B-B14F-4D97-AF65-F5344CB8AC3E}">
        <p14:creationId xmlns:p14="http://schemas.microsoft.com/office/powerpoint/2010/main" val="1064712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B847AF-A2C0-F04E-8654-BE493721F981}"/>
              </a:ext>
            </a:extLst>
          </p:cNvPr>
          <p:cNvSpPr>
            <a:spLocks noGrp="1"/>
          </p:cNvSpPr>
          <p:nvPr>
            <p:ph type="title"/>
          </p:nvPr>
        </p:nvSpPr>
        <p:spPr/>
        <p:txBody>
          <a:bodyPr/>
          <a:lstStyle/>
          <a:p>
            <a:r>
              <a:rPr lang="en-US" dirty="0"/>
              <a:t>SBA Ombudsman</a:t>
            </a:r>
          </a:p>
        </p:txBody>
      </p:sp>
      <p:sp>
        <p:nvSpPr>
          <p:cNvPr id="3" name="Content Placeholder 2">
            <a:extLst>
              <a:ext uri="{FF2B5EF4-FFF2-40B4-BE49-F238E27FC236}">
                <a16:creationId xmlns:a16="http://schemas.microsoft.com/office/drawing/2014/main" xmlns="" id="{5C81CC96-8398-3D48-903F-DB7B6C7CEF6D}"/>
              </a:ext>
            </a:extLst>
          </p:cNvPr>
          <p:cNvSpPr>
            <a:spLocks noGrp="1"/>
          </p:cNvSpPr>
          <p:nvPr>
            <p:ph idx="1"/>
          </p:nvPr>
        </p:nvSpPr>
        <p:spPr/>
        <p:txBody>
          <a:bodyPr>
            <a:normAutofit lnSpcReduction="10000"/>
          </a:bodyPr>
          <a:lstStyle/>
          <a:p>
            <a:r>
              <a:rPr lang="en-US" sz="1600" dirty="0"/>
              <a:t>Submit Form</a:t>
            </a:r>
          </a:p>
          <a:p>
            <a:pPr lvl="1"/>
            <a:r>
              <a:rPr lang="en-US" sz="1400" dirty="0"/>
              <a:t>You will immediately receive receipt</a:t>
            </a:r>
          </a:p>
          <a:p>
            <a:pPr lvl="1"/>
            <a:r>
              <a:rPr lang="en-US" sz="1400" dirty="0"/>
              <a:t>Within about 2 weeks you will receive acknowledgement w/case number assigned</a:t>
            </a:r>
          </a:p>
          <a:p>
            <a:pPr lvl="1"/>
            <a:r>
              <a:rPr lang="en-US" sz="1400" dirty="0"/>
              <a:t>IF you stated you had additional information to submit, you will receive an email allowing you to submit additional information</a:t>
            </a:r>
          </a:p>
          <a:p>
            <a:pPr lvl="1"/>
            <a:r>
              <a:rPr lang="en-US" sz="1400" dirty="0"/>
              <a:t>You will email any supportive information to substantiate your complaint/comment</a:t>
            </a:r>
          </a:p>
          <a:p>
            <a:pPr lvl="1"/>
            <a:r>
              <a:rPr lang="en-US" sz="1400" dirty="0"/>
              <a:t>They will contact the payer and work out the issue</a:t>
            </a:r>
          </a:p>
          <a:p>
            <a:pPr lvl="1"/>
            <a:r>
              <a:rPr lang="en-US" sz="1400" dirty="0"/>
              <a:t>Usually within about 30 </a:t>
            </a:r>
            <a:r>
              <a:rPr lang="mr-IN" sz="1400" dirty="0"/>
              <a:t>–</a:t>
            </a:r>
            <a:r>
              <a:rPr lang="en-US" sz="1400" dirty="0"/>
              <a:t> 45 days from time of additional data submission, you will receive a final determination by email and by snail mail</a:t>
            </a:r>
          </a:p>
          <a:p>
            <a:r>
              <a:rPr lang="en-US" sz="1600" dirty="0"/>
              <a:t>I have had 100% success rate with Medicare Advantage Plans</a:t>
            </a:r>
          </a:p>
          <a:p>
            <a:r>
              <a:rPr lang="en-US" sz="1600" dirty="0"/>
              <a:t>Medicaid plans continue to be a challenge because of State budgets </a:t>
            </a:r>
            <a:r>
              <a:rPr lang="mr-IN" sz="1600" dirty="0"/>
              <a:t>–</a:t>
            </a:r>
            <a:r>
              <a:rPr lang="en-US" sz="1600" dirty="0"/>
              <a:t> but some success</a:t>
            </a:r>
          </a:p>
          <a:p>
            <a:r>
              <a:rPr lang="en-US" sz="1600" dirty="0"/>
              <a:t>I recommend sending a copy of your complaint to the payer</a:t>
            </a:r>
          </a:p>
          <a:p>
            <a:pPr lvl="1"/>
            <a:r>
              <a:rPr lang="en-US" sz="1400" dirty="0"/>
              <a:t>BEFORE – ”If we do not hear back by xx date (1 week) – we are filing a formal complaint.</a:t>
            </a:r>
          </a:p>
          <a:p>
            <a:pPr lvl="1"/>
            <a:r>
              <a:rPr lang="en-US" sz="1400" dirty="0"/>
              <a:t>They will often correct the problem as soon as they are aware they have been reported!</a:t>
            </a:r>
          </a:p>
          <a:p>
            <a:endParaRPr lang="en-US" dirty="0"/>
          </a:p>
        </p:txBody>
      </p:sp>
      <p:pic>
        <p:nvPicPr>
          <p:cNvPr id="4" name="Picture 3" descr="Screen Shot 2018-10-08 at 2.16.01 PM.png">
            <a:extLst>
              <a:ext uri="{FF2B5EF4-FFF2-40B4-BE49-F238E27FC236}">
                <a16:creationId xmlns:a16="http://schemas.microsoft.com/office/drawing/2014/main" xmlns="" id="{E117805D-624E-CD43-AC49-50749670C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2597" y="340388"/>
            <a:ext cx="2794000" cy="952500"/>
          </a:xfrm>
          <a:prstGeom prst="rect">
            <a:avLst/>
          </a:prstGeom>
        </p:spPr>
      </p:pic>
    </p:spTree>
    <p:extLst>
      <p:ext uri="{BB962C8B-B14F-4D97-AF65-F5344CB8AC3E}">
        <p14:creationId xmlns:p14="http://schemas.microsoft.com/office/powerpoint/2010/main" val="3743406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3D118B-1D28-D54D-BF4D-18FED84892CC}"/>
              </a:ext>
            </a:extLst>
          </p:cNvPr>
          <p:cNvSpPr>
            <a:spLocks noGrp="1"/>
          </p:cNvSpPr>
          <p:nvPr>
            <p:ph type="title"/>
          </p:nvPr>
        </p:nvSpPr>
        <p:spPr>
          <a:xfrm>
            <a:off x="2849562" y="609600"/>
            <a:ext cx="6424440" cy="1320800"/>
          </a:xfrm>
        </p:spPr>
        <p:txBody>
          <a:bodyPr>
            <a:normAutofit/>
          </a:bodyPr>
          <a:lstStyle/>
          <a:p>
            <a:r>
              <a:rPr lang="en-US" dirty="0"/>
              <a:t>Know Your State Laws</a:t>
            </a:r>
          </a:p>
        </p:txBody>
      </p:sp>
      <p:pic>
        <p:nvPicPr>
          <p:cNvPr id="5" name="Picture 4" descr="Graph on document with pen">
            <a:extLst>
              <a:ext uri="{FF2B5EF4-FFF2-40B4-BE49-F238E27FC236}">
                <a16:creationId xmlns:a16="http://schemas.microsoft.com/office/drawing/2014/main" xmlns="" id="{715045E9-3151-A745-353C-62585E64B767}"/>
              </a:ext>
            </a:extLst>
          </p:cNvPr>
          <p:cNvPicPr>
            <a:picLocks noChangeAspect="1"/>
          </p:cNvPicPr>
          <p:nvPr/>
        </p:nvPicPr>
        <p:blipFill rotWithShape="1">
          <a:blip r:embed="rId3"/>
          <a:srcRect l="46930" r="26497"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xmlns="" id="{EB6743CF-E74B-4A3C-A785-599069DB89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B654AF6F-F4D6-1F49-94EE-F7C1029F6B22}"/>
              </a:ext>
            </a:extLst>
          </p:cNvPr>
          <p:cNvSpPr>
            <a:spLocks noGrp="1"/>
          </p:cNvSpPr>
          <p:nvPr>
            <p:ph idx="1"/>
          </p:nvPr>
        </p:nvSpPr>
        <p:spPr>
          <a:xfrm>
            <a:off x="2917998" y="1754520"/>
            <a:ext cx="6886402" cy="4517362"/>
          </a:xfrm>
        </p:spPr>
        <p:txBody>
          <a:bodyPr>
            <a:normAutofit lnSpcReduction="10000"/>
          </a:bodyPr>
          <a:lstStyle/>
          <a:p>
            <a:r>
              <a:rPr lang="en-US" sz="2400" dirty="0"/>
              <a:t>Hold Private Payers Accountable</a:t>
            </a:r>
          </a:p>
          <a:p>
            <a:endParaRPr lang="en-US" sz="2400" dirty="0"/>
          </a:p>
          <a:p>
            <a:pPr lvl="1"/>
            <a:r>
              <a:rPr lang="en-US" altLang="en-US" sz="2200" dirty="0">
                <a:ea typeface="Arial" panose="020B0604020202020204" pitchFamily="34" charset="0"/>
              </a:rPr>
              <a:t>They an determine what they will and won’t pay for based on their own policies </a:t>
            </a:r>
          </a:p>
          <a:p>
            <a:pPr lvl="2"/>
            <a:r>
              <a:rPr lang="en-US" altLang="en-US" sz="2000" dirty="0">
                <a:ea typeface="Arial" panose="020B0604020202020204" pitchFamily="34" charset="0"/>
              </a:rPr>
              <a:t>But some things are regulated by the state policy and overrides </a:t>
            </a:r>
          </a:p>
          <a:p>
            <a:pPr lvl="2"/>
            <a:r>
              <a:rPr lang="en-US" altLang="en-US" sz="1800" dirty="0">
                <a:ea typeface="Arial" panose="020B0604020202020204" pitchFamily="34" charset="0"/>
              </a:rPr>
              <a:t>Watch policies closely &amp; If you don’t know… ASK!  </a:t>
            </a:r>
          </a:p>
          <a:p>
            <a:pPr lvl="3"/>
            <a:r>
              <a:rPr lang="en-US" altLang="en-US" sz="1600" dirty="0">
                <a:ea typeface="Arial" panose="020B0604020202020204" pitchFamily="34" charset="0"/>
              </a:rPr>
              <a:t>And document the response!</a:t>
            </a:r>
          </a:p>
          <a:p>
            <a:pPr lvl="4"/>
            <a:endParaRPr lang="en-US" altLang="en-US" sz="1600" dirty="0">
              <a:ea typeface="Arial" panose="020B0604020202020204" pitchFamily="34" charset="0"/>
            </a:endParaRPr>
          </a:p>
          <a:p>
            <a:r>
              <a:rPr lang="en-US" altLang="en-US" sz="2400" dirty="0">
                <a:ea typeface="Arial" panose="020B0604020202020204" pitchFamily="34" charset="0"/>
              </a:rPr>
              <a:t>State Laws can help……</a:t>
            </a:r>
          </a:p>
          <a:p>
            <a:pPr lvl="1"/>
            <a:r>
              <a:rPr lang="en-US" altLang="en-US" sz="2000" dirty="0">
                <a:ea typeface="Arial" panose="020B0604020202020204" pitchFamily="34" charset="0"/>
              </a:rPr>
              <a:t>But </a:t>
            </a:r>
            <a:r>
              <a:rPr lang="en-US" altLang="en-US" sz="2000" b="1" dirty="0">
                <a:ea typeface="Arial" panose="020B0604020202020204" pitchFamily="34" charset="0"/>
              </a:rPr>
              <a:t>do not </a:t>
            </a:r>
            <a:r>
              <a:rPr lang="en-US" altLang="en-US" sz="2000" dirty="0">
                <a:ea typeface="Arial" panose="020B0604020202020204" pitchFamily="34" charset="0"/>
              </a:rPr>
              <a:t>work on ERISA (self employed) plans</a:t>
            </a:r>
          </a:p>
          <a:p>
            <a:endParaRPr lang="en-US" dirty="0"/>
          </a:p>
        </p:txBody>
      </p:sp>
    </p:spTree>
    <p:extLst>
      <p:ext uri="{BB962C8B-B14F-4D97-AF65-F5344CB8AC3E}">
        <p14:creationId xmlns:p14="http://schemas.microsoft.com/office/powerpoint/2010/main" val="1593866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0B5F7E3B-C5F1-40E0-A491-558BAFBC1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C1D45777-70DE-CB42-BE7A-97EAC46EFFEF}"/>
              </a:ext>
            </a:extLst>
          </p:cNvPr>
          <p:cNvSpPr>
            <a:spLocks noGrp="1"/>
          </p:cNvSpPr>
          <p:nvPr>
            <p:ph type="title"/>
          </p:nvPr>
        </p:nvSpPr>
        <p:spPr>
          <a:xfrm>
            <a:off x="643467" y="816638"/>
            <a:ext cx="3367359" cy="5224724"/>
          </a:xfrm>
        </p:spPr>
        <p:txBody>
          <a:bodyPr anchor="ctr">
            <a:normAutofit/>
          </a:bodyPr>
          <a:lstStyle/>
          <a:p>
            <a:pPr algn="ctr"/>
            <a:r>
              <a:rPr lang="en-US" dirty="0"/>
              <a:t>New Jersey Prompt Pay </a:t>
            </a:r>
            <a:br>
              <a:rPr lang="en-US" dirty="0"/>
            </a:br>
            <a:r>
              <a:rPr lang="en-US" dirty="0"/>
              <a:t>Law</a:t>
            </a:r>
            <a:br>
              <a:rPr lang="en-US" dirty="0"/>
            </a:br>
            <a:r>
              <a:rPr lang="en-US" dirty="0"/>
              <a:t/>
            </a:r>
            <a:br>
              <a:rPr lang="en-US" dirty="0"/>
            </a:br>
            <a:r>
              <a:rPr lang="en-US" dirty="0"/>
              <a:t>Clean Claim</a:t>
            </a:r>
            <a:br>
              <a:rPr lang="en-US" dirty="0"/>
            </a:br>
            <a:r>
              <a:rPr lang="en-US" dirty="0"/>
              <a:t>30 days</a:t>
            </a:r>
            <a:br>
              <a:rPr lang="en-US" dirty="0"/>
            </a:br>
            <a:r>
              <a:rPr lang="en-US" dirty="0"/>
              <a:t>10% Interest!</a:t>
            </a:r>
          </a:p>
        </p:txBody>
      </p:sp>
      <p:sp>
        <p:nvSpPr>
          <p:cNvPr id="3" name="Content Placeholder 2">
            <a:extLst>
              <a:ext uri="{FF2B5EF4-FFF2-40B4-BE49-F238E27FC236}">
                <a16:creationId xmlns:a16="http://schemas.microsoft.com/office/drawing/2014/main" xmlns="" id="{2995EA1B-63CD-B540-82AF-38CD825186C0}"/>
              </a:ext>
            </a:extLst>
          </p:cNvPr>
          <p:cNvSpPr>
            <a:spLocks noGrp="1"/>
          </p:cNvSpPr>
          <p:nvPr>
            <p:ph idx="1"/>
          </p:nvPr>
        </p:nvSpPr>
        <p:spPr>
          <a:xfrm>
            <a:off x="4010826" y="816638"/>
            <a:ext cx="5263175" cy="5650664"/>
          </a:xfrm>
        </p:spPr>
        <p:txBody>
          <a:bodyPr anchor="ctr">
            <a:normAutofit/>
          </a:bodyPr>
          <a:lstStyle/>
          <a:p>
            <a:pPr lvl="1"/>
            <a:r>
              <a:rPr lang="en-US" altLang="en-US" sz="2000" dirty="0">
                <a:ea typeface="Arial" panose="020B0604020202020204" pitchFamily="34" charset="0"/>
              </a:rPr>
              <a:t>FIRST - DEFINE A CLEAN CLAIM</a:t>
            </a:r>
          </a:p>
          <a:p>
            <a:pPr lvl="2"/>
            <a:r>
              <a:rPr lang="en-US" altLang="en-US" sz="1800" dirty="0">
                <a:ea typeface="Arial" panose="020B0604020202020204" pitchFamily="34" charset="0"/>
              </a:rPr>
              <a:t>CLEAN CLAIM is a claim that….</a:t>
            </a:r>
          </a:p>
          <a:p>
            <a:pPr lvl="3"/>
            <a:r>
              <a:rPr lang="en-US" altLang="en-US" sz="1600" dirty="0">
                <a:ea typeface="Arial" panose="020B0604020202020204" pitchFamily="34" charset="0"/>
              </a:rPr>
              <a:t>Identifies the provider</a:t>
            </a:r>
          </a:p>
          <a:p>
            <a:pPr lvl="3"/>
            <a:r>
              <a:rPr lang="en-US" altLang="en-US" sz="1600" dirty="0">
                <a:ea typeface="Arial" panose="020B0604020202020204" pitchFamily="34" charset="0"/>
              </a:rPr>
              <a:t>Identifies the patient or health plan subscriber</a:t>
            </a:r>
          </a:p>
          <a:p>
            <a:pPr lvl="3"/>
            <a:r>
              <a:rPr lang="en-US" altLang="en-US" sz="1600" dirty="0">
                <a:ea typeface="Arial" panose="020B0604020202020204" pitchFamily="34" charset="0"/>
              </a:rPr>
              <a:t>Is for an eligible person</a:t>
            </a:r>
          </a:p>
          <a:p>
            <a:pPr lvl="3"/>
            <a:r>
              <a:rPr lang="en-US" altLang="en-US" sz="1600" dirty="0">
                <a:ea typeface="Arial" panose="020B0604020202020204" pitchFamily="34" charset="0"/>
              </a:rPr>
              <a:t>Substantiates the medical necessity or the service</a:t>
            </a:r>
          </a:p>
          <a:p>
            <a:pPr lvl="3"/>
            <a:r>
              <a:rPr lang="en-US" altLang="en-US" sz="1600" dirty="0">
                <a:ea typeface="Arial" panose="020B0604020202020204" pitchFamily="34" charset="0"/>
              </a:rPr>
              <a:t>Identifies the service rendered using service or procedure codes</a:t>
            </a:r>
          </a:p>
          <a:p>
            <a:pPr lvl="3"/>
            <a:r>
              <a:rPr lang="en-US" altLang="en-US" sz="1600" dirty="0">
                <a:ea typeface="Arial" panose="020B0604020202020204" pitchFamily="34" charset="0"/>
              </a:rPr>
              <a:t>Establishes (if necessary) that prior auth was obtained</a:t>
            </a:r>
          </a:p>
          <a:p>
            <a:pPr lvl="3"/>
            <a:r>
              <a:rPr lang="en-US" altLang="en-US" sz="1600" dirty="0">
                <a:ea typeface="Arial" panose="020B0604020202020204" pitchFamily="34" charset="0"/>
              </a:rPr>
              <a:t>Shows the date and place of service and</a:t>
            </a:r>
          </a:p>
          <a:p>
            <a:pPr lvl="3"/>
            <a:r>
              <a:rPr lang="en-US" altLang="en-US" sz="1600" dirty="0">
                <a:ea typeface="Arial" panose="020B0604020202020204" pitchFamily="34" charset="0"/>
              </a:rPr>
              <a:t>Includes additional documentation for services “as reasonably required by the health plan”</a:t>
            </a:r>
          </a:p>
          <a:p>
            <a:endParaRPr lang="en-US" dirty="0"/>
          </a:p>
        </p:txBody>
      </p:sp>
    </p:spTree>
    <p:extLst>
      <p:ext uri="{BB962C8B-B14F-4D97-AF65-F5344CB8AC3E}">
        <p14:creationId xmlns:p14="http://schemas.microsoft.com/office/powerpoint/2010/main" val="1573015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B4DE830A-B531-4A3B-96F6-0ECE88B0855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xmlns="" id="{2813DF2C-461A-4A8F-9679-A172790D1F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54CD3A85-C039-4249-86E4-1EB9318B54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xmlns="" id="{887EA6D2-2883-42C2-993D-094CA6D65D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xmlns="" id="{3B895046-636F-4D1B-ACA4-29AA0CB332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xmlns="" id="{C6B0CDE3-E054-4EDD-A43B-F96843D8BF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xmlns="" id="{3B66B1A2-F145-4C9B-85CC-4BF30D58CB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xmlns="" id="{5D4FC972-94B3-4035-8D31-E668C132B4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xmlns="" id="{374B9941-AFBE-4A77-A50E-B6EA04A746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27A982C5-2C38-4CE9-BC18-94697AD657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0060D8D1-7BB1-498F-AFBB-ADAC130A9E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xmlns="" id="{5298BBFB-4D40-BE43-BDF3-8C3E7102D54E}"/>
              </a:ext>
            </a:extLst>
          </p:cNvPr>
          <p:cNvSpPr>
            <a:spLocks noGrp="1"/>
          </p:cNvSpPr>
          <p:nvPr>
            <p:ph type="title"/>
          </p:nvPr>
        </p:nvSpPr>
        <p:spPr>
          <a:xfrm>
            <a:off x="6533948" y="1850675"/>
            <a:ext cx="3174687" cy="3002662"/>
          </a:xfrm>
        </p:spPr>
        <p:txBody>
          <a:bodyPr vert="horz" lIns="91440" tIns="45720" rIns="91440" bIns="45720" rtlCol="0" anchor="b">
            <a:normAutofit/>
          </a:bodyPr>
          <a:lstStyle/>
          <a:p>
            <a:pPr algn="ctr"/>
            <a:r>
              <a:rPr lang="en-US" sz="4400" kern="1200" dirty="0">
                <a:solidFill>
                  <a:schemeClr val="accent1"/>
                </a:solidFill>
                <a:latin typeface="+mj-lt"/>
                <a:ea typeface="+mj-ea"/>
                <a:cs typeface="+mj-cs"/>
              </a:rPr>
              <a:t>New Jersey Department of Insurance</a:t>
            </a:r>
          </a:p>
        </p:txBody>
      </p:sp>
      <p:sp>
        <p:nvSpPr>
          <p:cNvPr id="22" name="Isosceles Triangle 21">
            <a:extLst>
              <a:ext uri="{FF2B5EF4-FFF2-40B4-BE49-F238E27FC236}">
                <a16:creationId xmlns:a16="http://schemas.microsoft.com/office/drawing/2014/main" xmlns="" id="{AA330523-F25B-4007-B3E5-ABB5637D16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A screenshot of a health care provider&#10;&#10;Description automatically generated">
            <a:extLst>
              <a:ext uri="{FF2B5EF4-FFF2-40B4-BE49-F238E27FC236}">
                <a16:creationId xmlns:a16="http://schemas.microsoft.com/office/drawing/2014/main" xmlns="" id="{AF5BDF43-3842-A240-8088-451C2E8EB3F0}"/>
              </a:ext>
            </a:extLst>
          </p:cNvPr>
          <p:cNvPicPr>
            <a:picLocks noGrp="1" noChangeAspect="1"/>
          </p:cNvPicPr>
          <p:nvPr>
            <p:ph idx="1"/>
          </p:nvPr>
        </p:nvPicPr>
        <p:blipFill>
          <a:blip r:embed="rId3"/>
          <a:stretch>
            <a:fillRect/>
          </a:stretch>
        </p:blipFill>
        <p:spPr>
          <a:xfrm>
            <a:off x="356021" y="884665"/>
            <a:ext cx="5945497" cy="5410403"/>
          </a:xfrm>
          <a:prstGeom prst="rect">
            <a:avLst/>
          </a:prstGeom>
        </p:spPr>
      </p:pic>
    </p:spTree>
    <p:extLst>
      <p:ext uri="{BB962C8B-B14F-4D97-AF65-F5344CB8AC3E}">
        <p14:creationId xmlns:p14="http://schemas.microsoft.com/office/powerpoint/2010/main" val="2271252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B4DE830A-B531-4A3B-96F6-0ECE88B0855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xmlns="" id="{2813DF2C-461A-4A8F-9679-A172790D1F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54CD3A85-C039-4249-86E4-1EB9318B54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xmlns="" id="{887EA6D2-2883-42C2-993D-094CA6D65D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xmlns="" id="{3B895046-636F-4D1B-ACA4-29AA0CB332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xmlns="" id="{C6B0CDE3-E054-4EDD-A43B-F96843D8BF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xmlns="" id="{3B66B1A2-F145-4C9B-85CC-4BF30D58CB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xmlns="" id="{5D4FC972-94B3-4035-8D31-E668C132B4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xmlns="" id="{374B9941-AFBE-4A77-A50E-B6EA04A746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27A982C5-2C38-4CE9-BC18-94697AD657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0060D8D1-7BB1-498F-AFBB-ADAC130A9E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Isosceles Triangle 21">
            <a:extLst>
              <a:ext uri="{FF2B5EF4-FFF2-40B4-BE49-F238E27FC236}">
                <a16:creationId xmlns:a16="http://schemas.microsoft.com/office/drawing/2014/main" xmlns="" id="{AA330523-F25B-4007-B3E5-ABB5637D16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document with text on it&#10;&#10;Description automatically generated">
            <a:extLst>
              <a:ext uri="{FF2B5EF4-FFF2-40B4-BE49-F238E27FC236}">
                <a16:creationId xmlns:a16="http://schemas.microsoft.com/office/drawing/2014/main" xmlns="" id="{C2308236-B111-6E4E-B273-8F19A09A5458}"/>
              </a:ext>
            </a:extLst>
          </p:cNvPr>
          <p:cNvPicPr>
            <a:picLocks noChangeAspect="1"/>
          </p:cNvPicPr>
          <p:nvPr/>
        </p:nvPicPr>
        <p:blipFill>
          <a:blip r:embed="rId2"/>
          <a:stretch>
            <a:fillRect/>
          </a:stretch>
        </p:blipFill>
        <p:spPr>
          <a:xfrm>
            <a:off x="1432860" y="12700"/>
            <a:ext cx="7522306" cy="6845300"/>
          </a:xfrm>
          <a:prstGeom prst="rect">
            <a:avLst/>
          </a:prstGeom>
        </p:spPr>
      </p:pic>
      <p:sp>
        <p:nvSpPr>
          <p:cNvPr id="6" name="Right Arrow 5">
            <a:extLst>
              <a:ext uri="{FF2B5EF4-FFF2-40B4-BE49-F238E27FC236}">
                <a16:creationId xmlns:a16="http://schemas.microsoft.com/office/drawing/2014/main" xmlns="" id="{A28818C6-53F8-0647-B24A-3D849E3F82AD}"/>
              </a:ext>
            </a:extLst>
          </p:cNvPr>
          <p:cNvSpPr/>
          <p:nvPr/>
        </p:nvSpPr>
        <p:spPr>
          <a:xfrm>
            <a:off x="339693" y="4309533"/>
            <a:ext cx="1314327" cy="643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771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3818A-4394-B740-8D72-9C731CBC2EAF}"/>
              </a:ext>
            </a:extLst>
          </p:cNvPr>
          <p:cNvSpPr>
            <a:spLocks noGrp="1"/>
          </p:cNvSpPr>
          <p:nvPr>
            <p:ph type="title"/>
          </p:nvPr>
        </p:nvSpPr>
        <p:spPr/>
        <p:txBody>
          <a:bodyPr>
            <a:normAutofit fontScale="90000"/>
          </a:bodyPr>
          <a:lstStyle/>
          <a:p>
            <a:r>
              <a:rPr lang="en-US" dirty="0"/>
              <a:t>Attempt to Collect From The Payer FIRST!</a:t>
            </a:r>
          </a:p>
        </p:txBody>
      </p:sp>
      <p:pic>
        <p:nvPicPr>
          <p:cNvPr id="5" name="Picture 4" descr="A computer screen shot of a document&#10;&#10;Description automatically generated">
            <a:extLst>
              <a:ext uri="{FF2B5EF4-FFF2-40B4-BE49-F238E27FC236}">
                <a16:creationId xmlns:a16="http://schemas.microsoft.com/office/drawing/2014/main" xmlns="" id="{8E59EFB1-7EDE-2D49-B636-CB6D7C76205C}"/>
              </a:ext>
            </a:extLst>
          </p:cNvPr>
          <p:cNvPicPr>
            <a:picLocks noChangeAspect="1"/>
          </p:cNvPicPr>
          <p:nvPr/>
        </p:nvPicPr>
        <p:blipFill rotWithShape="1">
          <a:blip r:embed="rId3"/>
          <a:srcRect l="26668" t="29876" r="25693" b="9649"/>
          <a:stretch/>
        </p:blipFill>
        <p:spPr>
          <a:xfrm>
            <a:off x="2455334" y="1642533"/>
            <a:ext cx="6654800" cy="4752042"/>
          </a:xfrm>
          <a:prstGeom prst="rect">
            <a:avLst/>
          </a:prstGeom>
        </p:spPr>
      </p:pic>
      <p:sp>
        <p:nvSpPr>
          <p:cNvPr id="6" name="TextBox 5">
            <a:extLst>
              <a:ext uri="{FF2B5EF4-FFF2-40B4-BE49-F238E27FC236}">
                <a16:creationId xmlns:a16="http://schemas.microsoft.com/office/drawing/2014/main" xmlns="" id="{66B19779-9BE5-FC45-8584-4D5F5C4B58BA}"/>
              </a:ext>
            </a:extLst>
          </p:cNvPr>
          <p:cNvSpPr txBox="1"/>
          <p:nvPr/>
        </p:nvSpPr>
        <p:spPr>
          <a:xfrm>
            <a:off x="423333" y="3244334"/>
            <a:ext cx="1677062" cy="523220"/>
          </a:xfrm>
          <a:prstGeom prst="rect">
            <a:avLst/>
          </a:prstGeom>
          <a:noFill/>
        </p:spPr>
        <p:txBody>
          <a:bodyPr wrap="none" rtlCol="0">
            <a:spAutoFit/>
          </a:bodyPr>
          <a:lstStyle/>
          <a:p>
            <a:r>
              <a:rPr lang="en-US" sz="2800" dirty="0"/>
              <a:t>Example:</a:t>
            </a:r>
          </a:p>
        </p:txBody>
      </p:sp>
    </p:spTree>
    <p:extLst>
      <p:ext uri="{BB962C8B-B14F-4D97-AF65-F5344CB8AC3E}">
        <p14:creationId xmlns:p14="http://schemas.microsoft.com/office/powerpoint/2010/main" val="1948682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41EB9B-6BE6-024C-8C6B-259CB6B8092C}"/>
              </a:ext>
            </a:extLst>
          </p:cNvPr>
          <p:cNvSpPr>
            <a:spLocks noGrp="1"/>
          </p:cNvSpPr>
          <p:nvPr>
            <p:ph type="title"/>
          </p:nvPr>
        </p:nvSpPr>
        <p:spPr/>
        <p:txBody>
          <a:bodyPr/>
          <a:lstStyle/>
          <a:p>
            <a:r>
              <a:rPr lang="en-US" dirty="0"/>
              <a:t>New Jersey Also Has An Off Label Law</a:t>
            </a:r>
          </a:p>
        </p:txBody>
      </p:sp>
      <p:sp>
        <p:nvSpPr>
          <p:cNvPr id="3" name="Content Placeholder 2">
            <a:extLst>
              <a:ext uri="{FF2B5EF4-FFF2-40B4-BE49-F238E27FC236}">
                <a16:creationId xmlns:a16="http://schemas.microsoft.com/office/drawing/2014/main" xmlns="" id="{12DB5163-CB30-1C46-BD4A-4EEB529E71D7}"/>
              </a:ext>
            </a:extLst>
          </p:cNvPr>
          <p:cNvSpPr>
            <a:spLocks noGrp="1"/>
          </p:cNvSpPr>
          <p:nvPr>
            <p:ph idx="1"/>
          </p:nvPr>
        </p:nvSpPr>
        <p:spPr/>
        <p:txBody>
          <a:bodyPr/>
          <a:lstStyle/>
          <a:p>
            <a:r>
              <a:rPr lang="en-US" dirty="0"/>
              <a:t>Often used to fight for labeled indications!!</a:t>
            </a:r>
          </a:p>
          <a:p>
            <a:endParaRPr lang="en-US" dirty="0"/>
          </a:p>
          <a:p>
            <a:r>
              <a:rPr lang="en-US" dirty="0"/>
              <a:t>This law requires Medicaid agencies to pay for off label use of drugs for Medicaid patients!</a:t>
            </a:r>
          </a:p>
          <a:p>
            <a:endParaRPr lang="en-US" dirty="0"/>
          </a:p>
          <a:p>
            <a:endParaRPr lang="en-US" dirty="0"/>
          </a:p>
          <a:p>
            <a:endParaRPr lang="en-US" dirty="0"/>
          </a:p>
          <a:p>
            <a:endParaRPr lang="en-US" dirty="0"/>
          </a:p>
          <a:p>
            <a:r>
              <a:rPr lang="en-US" b="0" i="0" dirty="0">
                <a:solidFill>
                  <a:srgbClr val="001D35"/>
                </a:solidFill>
                <a:effectLst/>
                <a:latin typeface="Google Sans"/>
              </a:rPr>
              <a:t>New Jersey Revised Statutes Title 17B:27-46.1g requires group health insurance policies to provide benefits for "off-label" drugs.</a:t>
            </a:r>
            <a:endParaRPr lang="en-US" dirty="0"/>
          </a:p>
        </p:txBody>
      </p:sp>
      <p:pic>
        <p:nvPicPr>
          <p:cNvPr id="4" name="Picture 3" descr="Screen Shot 2016-10-16 at 9.41.18 PM.jpg">
            <a:extLst>
              <a:ext uri="{FF2B5EF4-FFF2-40B4-BE49-F238E27FC236}">
                <a16:creationId xmlns:a16="http://schemas.microsoft.com/office/drawing/2014/main" xmlns="" id="{485CE672-B455-8143-B82C-ACE8053671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6734" y="3246735"/>
            <a:ext cx="4157133" cy="95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997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0-16 at 9.41.38 PM.jpg">
            <a:extLst>
              <a:ext uri="{FF2B5EF4-FFF2-40B4-BE49-F238E27FC236}">
                <a16:creationId xmlns:a16="http://schemas.microsoft.com/office/drawing/2014/main" xmlns="" id="{A547D7ED-D38E-5A48-97F5-C003A2B6BE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04800"/>
            <a:ext cx="62642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532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67892D-C199-8145-81C8-FB7B5D98A53C}"/>
              </a:ext>
            </a:extLst>
          </p:cNvPr>
          <p:cNvSpPr>
            <a:spLocks noGrp="1"/>
          </p:cNvSpPr>
          <p:nvPr>
            <p:ph type="title"/>
          </p:nvPr>
        </p:nvSpPr>
        <p:spPr>
          <a:xfrm>
            <a:off x="677334" y="406404"/>
            <a:ext cx="8596668" cy="1320800"/>
          </a:xfrm>
        </p:spPr>
        <p:txBody>
          <a:bodyPr anchor="t">
            <a:normAutofit/>
          </a:bodyPr>
          <a:lstStyle/>
          <a:p>
            <a:r>
              <a:rPr lang="en-US" dirty="0"/>
              <a:t>New Jersey Prior Authorization Law</a:t>
            </a:r>
          </a:p>
        </p:txBody>
      </p:sp>
      <p:sp>
        <p:nvSpPr>
          <p:cNvPr id="3" name="Content Placeholder 2">
            <a:extLst>
              <a:ext uri="{FF2B5EF4-FFF2-40B4-BE49-F238E27FC236}">
                <a16:creationId xmlns:a16="http://schemas.microsoft.com/office/drawing/2014/main" xmlns="" id="{D233C40C-FC3D-3D42-9A03-0F8FF70A54D3}"/>
              </a:ext>
            </a:extLst>
          </p:cNvPr>
          <p:cNvSpPr>
            <a:spLocks noGrp="1"/>
          </p:cNvSpPr>
          <p:nvPr>
            <p:ph idx="1"/>
          </p:nvPr>
        </p:nvSpPr>
        <p:spPr>
          <a:xfrm>
            <a:off x="165519" y="2613983"/>
            <a:ext cx="2934714" cy="2597677"/>
          </a:xfrm>
        </p:spPr>
        <p:txBody>
          <a:bodyPr>
            <a:normAutofit/>
          </a:bodyPr>
          <a:lstStyle/>
          <a:p>
            <a:r>
              <a:rPr lang="en-US" b="1" dirty="0"/>
              <a:t>Ensuring </a:t>
            </a:r>
          </a:p>
          <a:p>
            <a:r>
              <a:rPr lang="en-US" b="1" dirty="0"/>
              <a:t>Transparency in </a:t>
            </a:r>
          </a:p>
          <a:p>
            <a:r>
              <a:rPr lang="en-US" b="1" dirty="0"/>
              <a:t>Prior Authorization Act</a:t>
            </a:r>
          </a:p>
          <a:p>
            <a:pPr lvl="1"/>
            <a:r>
              <a:rPr lang="en-US" b="1" dirty="0"/>
              <a:t>Passed 1/16/24</a:t>
            </a:r>
          </a:p>
          <a:p>
            <a:pPr lvl="1"/>
            <a:r>
              <a:rPr lang="en-US" b="1" dirty="0"/>
              <a:t>Effective 1/1/25</a:t>
            </a:r>
          </a:p>
          <a:p>
            <a:pPr lvl="1"/>
            <a:endParaRPr lang="en-US" b="1" dirty="0"/>
          </a:p>
          <a:p>
            <a:endParaRPr lang="en-US" b="1" dirty="0"/>
          </a:p>
        </p:txBody>
      </p:sp>
      <p:pic>
        <p:nvPicPr>
          <p:cNvPr id="13" name="Picture 12" descr="A red stamp with text&#10;&#10;Description automatically generated">
            <a:extLst>
              <a:ext uri="{FF2B5EF4-FFF2-40B4-BE49-F238E27FC236}">
                <a16:creationId xmlns:a16="http://schemas.microsoft.com/office/drawing/2014/main" xmlns="" id="{2D97A8EA-298E-FF46-99E8-8FB91272C606}"/>
              </a:ext>
            </a:extLst>
          </p:cNvPr>
          <p:cNvPicPr>
            <a:picLocks noChangeAspect="1"/>
          </p:cNvPicPr>
          <p:nvPr/>
        </p:nvPicPr>
        <p:blipFill>
          <a:blip r:embed="rId3"/>
          <a:stretch>
            <a:fillRect/>
          </a:stretch>
        </p:blipFill>
        <p:spPr>
          <a:xfrm>
            <a:off x="362246" y="1288154"/>
            <a:ext cx="2298700" cy="1143000"/>
          </a:xfrm>
          <a:prstGeom prst="rect">
            <a:avLst/>
          </a:prstGeom>
        </p:spPr>
      </p:pic>
      <p:pic>
        <p:nvPicPr>
          <p:cNvPr id="7" name="Picture 6" descr="A white paper with black text&#10;&#10;Description automatically generated">
            <a:extLst>
              <a:ext uri="{FF2B5EF4-FFF2-40B4-BE49-F238E27FC236}">
                <a16:creationId xmlns:a16="http://schemas.microsoft.com/office/drawing/2014/main" xmlns="" id="{DF478603-BC9F-2542-B53D-712D2E6B91B9}"/>
              </a:ext>
            </a:extLst>
          </p:cNvPr>
          <p:cNvPicPr>
            <a:picLocks noChangeAspect="1"/>
          </p:cNvPicPr>
          <p:nvPr/>
        </p:nvPicPr>
        <p:blipFill rotWithShape="1">
          <a:blip r:embed="rId4"/>
          <a:srcRect r="3" b="1265"/>
          <a:stretch/>
        </p:blipFill>
        <p:spPr>
          <a:xfrm>
            <a:off x="2857673" y="1205892"/>
            <a:ext cx="6598052" cy="4723216"/>
          </a:xfrm>
          <a:prstGeom prst="rect">
            <a:avLst/>
          </a:prstGeom>
        </p:spPr>
      </p:pic>
      <p:sp>
        <p:nvSpPr>
          <p:cNvPr id="9" name="TextBox 8">
            <a:extLst>
              <a:ext uri="{FF2B5EF4-FFF2-40B4-BE49-F238E27FC236}">
                <a16:creationId xmlns:a16="http://schemas.microsoft.com/office/drawing/2014/main" xmlns="" id="{A0257950-D19F-554D-968C-17A30517B228}"/>
              </a:ext>
            </a:extLst>
          </p:cNvPr>
          <p:cNvSpPr txBox="1"/>
          <p:nvPr/>
        </p:nvSpPr>
        <p:spPr>
          <a:xfrm>
            <a:off x="3100233" y="6074755"/>
            <a:ext cx="6112932" cy="738664"/>
          </a:xfrm>
          <a:prstGeom prst="rect">
            <a:avLst/>
          </a:prstGeom>
          <a:noFill/>
        </p:spPr>
        <p:txBody>
          <a:bodyPr wrap="square">
            <a:spAutoFit/>
          </a:bodyPr>
          <a:lstStyle/>
          <a:p>
            <a:r>
              <a:rPr lang="en-US" sz="1400" dirty="0">
                <a:solidFill>
                  <a:srgbClr val="000000"/>
                </a:solidFill>
                <a:latin typeface="myriad-pro"/>
              </a:rPr>
              <a:t>C</a:t>
            </a:r>
            <a:r>
              <a:rPr lang="en-US" sz="1400" b="0" i="0" dirty="0">
                <a:solidFill>
                  <a:srgbClr val="000000"/>
                </a:solidFill>
                <a:effectLst/>
                <a:latin typeface="myriad-pro"/>
              </a:rPr>
              <a:t>reates standards that ensure physicians who review prior authorization requests or denial appeals have a background in the treatment a physician is requesting and the condition for which the treatment would address.</a:t>
            </a:r>
            <a:endParaRPr lang="en-US" sz="1400" dirty="0"/>
          </a:p>
        </p:txBody>
      </p:sp>
    </p:spTree>
    <p:extLst>
      <p:ext uri="{BB962C8B-B14F-4D97-AF65-F5344CB8AC3E}">
        <p14:creationId xmlns:p14="http://schemas.microsoft.com/office/powerpoint/2010/main" val="709173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05DA93-F558-2244-9BA4-FDFEFDA2785B}"/>
              </a:ext>
            </a:extLst>
          </p:cNvPr>
          <p:cNvSpPr>
            <a:spLocks noGrp="1"/>
          </p:cNvSpPr>
          <p:nvPr>
            <p:ph type="title"/>
          </p:nvPr>
        </p:nvSpPr>
        <p:spPr/>
        <p:txBody>
          <a:bodyPr/>
          <a:lstStyle/>
          <a:p>
            <a:r>
              <a:rPr lang="en-US" dirty="0"/>
              <a:t>Overpayment Recovery Law</a:t>
            </a:r>
          </a:p>
        </p:txBody>
      </p:sp>
      <p:sp>
        <p:nvSpPr>
          <p:cNvPr id="3" name="Content Placeholder 2">
            <a:extLst>
              <a:ext uri="{FF2B5EF4-FFF2-40B4-BE49-F238E27FC236}">
                <a16:creationId xmlns:a16="http://schemas.microsoft.com/office/drawing/2014/main" xmlns="" id="{691F95E5-D2BF-1442-B6EE-6A5A21A6FA10}"/>
              </a:ext>
            </a:extLst>
          </p:cNvPr>
          <p:cNvSpPr>
            <a:spLocks noGrp="1"/>
          </p:cNvSpPr>
          <p:nvPr>
            <p:ph idx="1"/>
          </p:nvPr>
        </p:nvSpPr>
        <p:spPr>
          <a:xfrm>
            <a:off x="876918" y="2021336"/>
            <a:ext cx="5604933" cy="4343191"/>
          </a:xfrm>
        </p:spPr>
        <p:txBody>
          <a:bodyPr/>
          <a:lstStyle/>
          <a:p>
            <a:r>
              <a:rPr lang="en-US" dirty="0"/>
              <a:t>Statute: C.178:30-48 Chapter 352</a:t>
            </a:r>
          </a:p>
          <a:p>
            <a:r>
              <a:rPr lang="en-US" dirty="0"/>
              <a:t>18 months</a:t>
            </a:r>
          </a:p>
          <a:p>
            <a:r>
              <a:rPr lang="en-US" dirty="0"/>
              <a:t>No payer shall seek reimbursement for overpayment of a claim previously paid pursuant to this section later than 18 months after the date the first payment on the claim was made.</a:t>
            </a:r>
          </a:p>
          <a:p>
            <a:pPr lvl="1"/>
            <a:r>
              <a:rPr lang="en-US" dirty="0"/>
              <a:t>With the exception of claims that were submitted fraudulently or submitted by health care providers that have a pattern of inappropriate billing or claims that were subject to coordination of benefits, </a:t>
            </a:r>
          </a:p>
        </p:txBody>
      </p:sp>
      <p:sp>
        <p:nvSpPr>
          <p:cNvPr id="4" name="TextBox 3">
            <a:extLst>
              <a:ext uri="{FF2B5EF4-FFF2-40B4-BE49-F238E27FC236}">
                <a16:creationId xmlns:a16="http://schemas.microsoft.com/office/drawing/2014/main" xmlns="" id="{F8888D76-7056-ED4D-8B9B-BBC527B5A4E1}"/>
              </a:ext>
            </a:extLst>
          </p:cNvPr>
          <p:cNvSpPr txBox="1"/>
          <p:nvPr/>
        </p:nvSpPr>
        <p:spPr>
          <a:xfrm>
            <a:off x="1049867" y="5718196"/>
            <a:ext cx="6577698" cy="646331"/>
          </a:xfrm>
          <a:prstGeom prst="rect">
            <a:avLst/>
          </a:prstGeom>
          <a:noFill/>
        </p:spPr>
        <p:txBody>
          <a:bodyPr wrap="none" rtlCol="0">
            <a:spAutoFit/>
          </a:bodyPr>
          <a:lstStyle/>
          <a:p>
            <a:r>
              <a:rPr lang="en-US" dirty="0"/>
              <a:t>Reference: </a:t>
            </a:r>
            <a:r>
              <a:rPr lang="en-US" dirty="0">
                <a:hlinkClick r:id="rId3"/>
              </a:rPr>
              <a:t>https://pub.njleg.gov/bills/2004/PL05/352_.HTM</a:t>
            </a:r>
            <a:endParaRPr lang="en-US" dirty="0"/>
          </a:p>
          <a:p>
            <a:endParaRPr lang="en-US" dirty="0"/>
          </a:p>
        </p:txBody>
      </p:sp>
      <p:sp>
        <p:nvSpPr>
          <p:cNvPr id="5" name="TextBox 4">
            <a:extLst>
              <a:ext uri="{FF2B5EF4-FFF2-40B4-BE49-F238E27FC236}">
                <a16:creationId xmlns:a16="http://schemas.microsoft.com/office/drawing/2014/main" xmlns="" id="{ED634500-3F89-9743-B89C-EBDB544CE562}"/>
              </a:ext>
            </a:extLst>
          </p:cNvPr>
          <p:cNvSpPr txBox="1"/>
          <p:nvPr/>
        </p:nvSpPr>
        <p:spPr>
          <a:xfrm>
            <a:off x="5808133" y="1375006"/>
            <a:ext cx="3286915"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solidFill>
                  <a:schemeClr val="bg1"/>
                </a:solidFill>
              </a:rPr>
              <a:t>NJ Payers CANNOT take back money if it is after 18 months!</a:t>
            </a:r>
          </a:p>
        </p:txBody>
      </p:sp>
    </p:spTree>
    <p:extLst>
      <p:ext uri="{BB962C8B-B14F-4D97-AF65-F5344CB8AC3E}">
        <p14:creationId xmlns:p14="http://schemas.microsoft.com/office/powerpoint/2010/main" val="3653326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9139E4-CCFC-0545-9F9E-B0D8DB6257D6}"/>
              </a:ext>
            </a:extLst>
          </p:cNvPr>
          <p:cNvSpPr>
            <a:spLocks noGrp="1"/>
          </p:cNvSpPr>
          <p:nvPr>
            <p:ph type="title"/>
          </p:nvPr>
        </p:nvSpPr>
        <p:spPr>
          <a:xfrm>
            <a:off x="677334" y="609600"/>
            <a:ext cx="8596668" cy="1320800"/>
          </a:xfrm>
        </p:spPr>
        <p:txBody>
          <a:bodyPr anchor="t">
            <a:normAutofit/>
          </a:bodyPr>
          <a:lstStyle/>
          <a:p>
            <a:r>
              <a:rPr lang="en-US" i="1" dirty="0">
                <a:latin typeface="Verdana" charset="0"/>
              </a:rPr>
              <a:t>CPT®</a:t>
            </a:r>
            <a:r>
              <a:rPr lang="en-US" dirty="0">
                <a:latin typeface="Verdana" charset="0"/>
              </a:rPr>
              <a:t> is a Trademark of the American Medical Association</a:t>
            </a:r>
            <a:endParaRPr lang="en-US" dirty="0"/>
          </a:p>
        </p:txBody>
      </p:sp>
      <p:pic>
        <p:nvPicPr>
          <p:cNvPr id="4" name="Picture 4" descr="CPT logo">
            <a:extLst>
              <a:ext uri="{FF2B5EF4-FFF2-40B4-BE49-F238E27FC236}">
                <a16:creationId xmlns:a16="http://schemas.microsoft.com/office/drawing/2014/main" xmlns="" id="{3042A6A6-7D69-8F40-BBF7-D66116D9DF9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8697" y="2159331"/>
            <a:ext cx="2753527" cy="36518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xmlns="" id="{3A9EE160-939F-D847-89C8-76A679388FB0}"/>
              </a:ext>
            </a:extLst>
          </p:cNvPr>
          <p:cNvSpPr>
            <a:spLocks noGrp="1"/>
          </p:cNvSpPr>
          <p:nvPr>
            <p:ph idx="1"/>
          </p:nvPr>
        </p:nvSpPr>
        <p:spPr>
          <a:xfrm>
            <a:off x="4063160" y="2160589"/>
            <a:ext cx="5207839" cy="3880773"/>
          </a:xfrm>
        </p:spPr>
        <p:txBody>
          <a:bodyPr>
            <a:normAutofit/>
          </a:bodyPr>
          <a:lstStyle/>
          <a:p>
            <a:pPr>
              <a:lnSpc>
                <a:spcPct val="90000"/>
              </a:lnSpc>
            </a:pPr>
            <a:r>
              <a:rPr lang="en-US" sz="1400" dirty="0"/>
              <a:t>Current Procedural Terminology (CPT) is </a:t>
            </a:r>
            <a:br>
              <a:rPr lang="en-US" sz="1400" dirty="0"/>
            </a:br>
            <a:r>
              <a:rPr lang="en-US" sz="1400" dirty="0"/>
              <a:t>copyright American  Medical  Association</a:t>
            </a:r>
          </a:p>
          <a:p>
            <a:pPr>
              <a:lnSpc>
                <a:spcPct val="90000"/>
              </a:lnSpc>
            </a:pPr>
            <a:endParaRPr lang="en-US" sz="1400" dirty="0"/>
          </a:p>
          <a:p>
            <a:pPr>
              <a:lnSpc>
                <a:spcPct val="90000"/>
              </a:lnSpc>
            </a:pPr>
            <a:r>
              <a:rPr lang="en-US" sz="1400" dirty="0"/>
              <a:t>All Rights Reserved  </a:t>
            </a:r>
          </a:p>
          <a:p>
            <a:pPr>
              <a:lnSpc>
                <a:spcPct val="90000"/>
              </a:lnSpc>
            </a:pPr>
            <a:endParaRPr lang="en-US" sz="1400" dirty="0"/>
          </a:p>
          <a:p>
            <a:pPr>
              <a:lnSpc>
                <a:spcPct val="90000"/>
              </a:lnSpc>
            </a:pPr>
            <a:r>
              <a:rPr lang="en-US" sz="1400" dirty="0"/>
              <a:t>No fee schedules, basic units, relative values, or related listings are included in CPT  </a:t>
            </a:r>
          </a:p>
          <a:p>
            <a:pPr>
              <a:lnSpc>
                <a:spcPct val="90000"/>
              </a:lnSpc>
            </a:pPr>
            <a:endParaRPr lang="en-US" sz="1400" dirty="0"/>
          </a:p>
          <a:p>
            <a:pPr>
              <a:lnSpc>
                <a:spcPct val="90000"/>
              </a:lnSpc>
            </a:pPr>
            <a:r>
              <a:rPr lang="en-US" sz="1400" dirty="0"/>
              <a:t>The AMA assumes no liability for the data contained herein</a:t>
            </a:r>
          </a:p>
          <a:p>
            <a:pPr>
              <a:lnSpc>
                <a:spcPct val="90000"/>
              </a:lnSpc>
            </a:pPr>
            <a:endParaRPr lang="en-US" sz="1400" dirty="0"/>
          </a:p>
          <a:p>
            <a:pPr>
              <a:lnSpc>
                <a:spcPct val="90000"/>
              </a:lnSpc>
            </a:pPr>
            <a:r>
              <a:rPr lang="en-US" sz="1400" dirty="0"/>
              <a:t>Attendees can purchase AMA CPT or CPT Assistant by </a:t>
            </a:r>
            <a:br>
              <a:rPr lang="en-US" sz="1400" dirty="0"/>
            </a:br>
            <a:r>
              <a:rPr lang="en-US" sz="1400" dirty="0"/>
              <a:t>calling 800-621-8335 or online at </a:t>
            </a:r>
            <a:br>
              <a:rPr lang="en-US" sz="1400" dirty="0"/>
            </a:br>
            <a:r>
              <a:rPr lang="en-US" sz="1400" u="sng" dirty="0">
                <a:hlinkClick r:id="rId4"/>
              </a:rPr>
              <a:t>www.ama-assn.org/cpt/online</a:t>
            </a:r>
            <a:endParaRPr lang="en-US" sz="1400" u="sng" dirty="0"/>
          </a:p>
          <a:p>
            <a:pPr>
              <a:lnSpc>
                <a:spcPct val="90000"/>
              </a:lnSpc>
            </a:pPr>
            <a:endParaRPr lang="en-US" sz="1400" dirty="0"/>
          </a:p>
        </p:txBody>
      </p:sp>
    </p:spTree>
    <p:extLst>
      <p:ext uri="{BB962C8B-B14F-4D97-AF65-F5344CB8AC3E}">
        <p14:creationId xmlns:p14="http://schemas.microsoft.com/office/powerpoint/2010/main" val="4017531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1D703B-0090-3248-B0B2-2EBE53CC82E0}"/>
              </a:ext>
            </a:extLst>
          </p:cNvPr>
          <p:cNvSpPr>
            <a:spLocks noGrp="1"/>
          </p:cNvSpPr>
          <p:nvPr>
            <p:ph type="title"/>
          </p:nvPr>
        </p:nvSpPr>
        <p:spPr>
          <a:xfrm>
            <a:off x="677334" y="237068"/>
            <a:ext cx="8596668" cy="794657"/>
          </a:xfrm>
        </p:spPr>
        <p:txBody>
          <a:bodyPr/>
          <a:lstStyle/>
          <a:p>
            <a:r>
              <a:rPr lang="en-US" dirty="0"/>
              <a:t>Conclusion</a:t>
            </a:r>
          </a:p>
        </p:txBody>
      </p:sp>
      <p:graphicFrame>
        <p:nvGraphicFramePr>
          <p:cNvPr id="5" name="Content Placeholder 2">
            <a:extLst>
              <a:ext uri="{FF2B5EF4-FFF2-40B4-BE49-F238E27FC236}">
                <a16:creationId xmlns:a16="http://schemas.microsoft.com/office/drawing/2014/main" xmlns="" id="{49A221AB-7BF5-BA3D-23BB-481BC69AE94E}"/>
              </a:ext>
            </a:extLst>
          </p:cNvPr>
          <p:cNvGraphicFramePr>
            <a:graphicFrameLocks noGrp="1"/>
          </p:cNvGraphicFramePr>
          <p:nvPr>
            <p:ph idx="1"/>
          </p:nvPr>
        </p:nvGraphicFramePr>
        <p:xfrm>
          <a:off x="677334" y="1031725"/>
          <a:ext cx="8596668" cy="5115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258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1964268" y="2514600"/>
            <a:ext cx="6366933" cy="3276600"/>
          </a:xfrm>
          <a:prstGeom prst="rect">
            <a:avLst/>
          </a:prstGeom>
          <a:solidFill>
            <a:schemeClr val="bg1"/>
          </a:solidFill>
          <a:ln w="9525">
            <a:solidFill>
              <a:srgbClr val="FFCC00"/>
            </a:solidFill>
            <a:miter lim="800000"/>
            <a:headEnd type="none" w="lg" len="lg"/>
            <a:tailEnd type="none" w="lg" len="lg"/>
          </a:ln>
        </p:spPr>
        <p:txBody>
          <a:bodyPr wrap="none" anchor="ctr"/>
          <a:lstStyle/>
          <a:p>
            <a:pPr eaLnBrk="0" hangingPunct="0"/>
            <a:endParaRPr lang="en-US" dirty="0"/>
          </a:p>
        </p:txBody>
      </p:sp>
      <p:sp>
        <p:nvSpPr>
          <p:cNvPr id="51202" name="Rectangle 3"/>
          <p:cNvSpPr>
            <a:spLocks noGrp="1" noChangeArrowheads="1"/>
          </p:cNvSpPr>
          <p:nvPr>
            <p:ph type="title"/>
          </p:nvPr>
        </p:nvSpPr>
        <p:spPr>
          <a:xfrm>
            <a:off x="172157" y="999462"/>
            <a:ext cx="10668000" cy="1216025"/>
          </a:xfrm>
        </p:spPr>
        <p:txBody>
          <a:bodyPr/>
          <a:lstStyle/>
          <a:p>
            <a:pPr algn="ctr" eaLnBrk="1" hangingPunct="1"/>
            <a:r>
              <a:rPr lang="en-US" sz="4600" b="1" dirty="0">
                <a:solidFill>
                  <a:schemeClr val="tx1"/>
                </a:solidFill>
                <a:latin typeface="Verdana" charset="0"/>
              </a:rPr>
              <a:t>Questions??</a:t>
            </a:r>
          </a:p>
        </p:txBody>
      </p:sp>
      <p:sp>
        <p:nvSpPr>
          <p:cNvPr id="51203" name="Rectangle 4"/>
          <p:cNvSpPr>
            <a:spLocks noGrp="1" noChangeArrowheads="1"/>
          </p:cNvSpPr>
          <p:nvPr>
            <p:ph type="body" sz="half" idx="1"/>
          </p:nvPr>
        </p:nvSpPr>
        <p:spPr>
          <a:xfrm>
            <a:off x="1761065" y="2514600"/>
            <a:ext cx="7171267" cy="4191000"/>
          </a:xfrm>
        </p:spPr>
        <p:txBody>
          <a:bodyPr/>
          <a:lstStyle/>
          <a:p>
            <a:pPr eaLnBrk="1" hangingPunct="1">
              <a:buFont typeface="Wingdings" charset="0"/>
              <a:buNone/>
            </a:pPr>
            <a:r>
              <a:rPr lang="en-US" sz="3500" dirty="0">
                <a:latin typeface="Arial Rounded MT Bold" charset="0"/>
              </a:rPr>
              <a:t>	</a:t>
            </a:r>
            <a:r>
              <a:rPr lang="en-US" dirty="0">
                <a:latin typeface="Arial Rounded MT Bold" charset="0"/>
              </a:rPr>
              <a:t>Contact:</a:t>
            </a:r>
          </a:p>
          <a:p>
            <a:pPr lvl="1" eaLnBrk="1" hangingPunct="1">
              <a:buFont typeface="Wingdings" charset="0"/>
              <a:buNone/>
            </a:pPr>
            <a:r>
              <a:rPr lang="en-US" dirty="0">
                <a:latin typeface="Arial Rounded MT Bold" charset="0"/>
              </a:rPr>
              <a:t>Michelle Weiss</a:t>
            </a:r>
          </a:p>
          <a:p>
            <a:pPr lvl="1" eaLnBrk="1" hangingPunct="1">
              <a:buFont typeface="Wingdings" charset="0"/>
              <a:buNone/>
            </a:pPr>
            <a:r>
              <a:rPr lang="en-US" dirty="0">
                <a:latin typeface="Arial Rounded MT Bold" charset="0"/>
              </a:rPr>
              <a:t>Weiss Oncology Consulting</a:t>
            </a:r>
          </a:p>
          <a:p>
            <a:pPr lvl="1" eaLnBrk="1" hangingPunct="1">
              <a:buFont typeface="Wingdings" charset="0"/>
              <a:buNone/>
            </a:pPr>
            <a:r>
              <a:rPr lang="en-US" sz="2400" i="1" dirty="0">
                <a:latin typeface="Arial Rounded MT Bold" charset="0"/>
                <a:hlinkClick r:id="rId4"/>
              </a:rPr>
              <a:t>www.weissconsulting.org</a:t>
            </a:r>
            <a:endParaRPr lang="en-US" sz="2400" i="1" dirty="0">
              <a:latin typeface="Arial Rounded MT Bold" charset="0"/>
            </a:endParaRPr>
          </a:p>
          <a:p>
            <a:pPr lvl="1" eaLnBrk="1" hangingPunct="1">
              <a:buFont typeface="Wingdings" charset="0"/>
              <a:buNone/>
            </a:pPr>
            <a:endParaRPr lang="en-US" sz="2400" i="1" dirty="0">
              <a:latin typeface="Arial Rounded MT Bold" charset="0"/>
            </a:endParaRPr>
          </a:p>
          <a:p>
            <a:pPr lvl="1" eaLnBrk="1" hangingPunct="1">
              <a:buFont typeface="Wingdings" charset="0"/>
              <a:buNone/>
            </a:pPr>
            <a:r>
              <a:rPr lang="en-US" sz="2400" dirty="0">
                <a:latin typeface="Arial Rounded MT Bold" charset="0"/>
              </a:rPr>
              <a:t>Email: michelle@weissconsulting.org</a:t>
            </a:r>
          </a:p>
          <a:p>
            <a:pPr lvl="1" eaLnBrk="1" hangingPunct="1">
              <a:buFont typeface="Wingdings" charset="0"/>
              <a:buNone/>
            </a:pPr>
            <a:endParaRPr lang="en-US" sz="3000" dirty="0">
              <a:solidFill>
                <a:schemeClr val="folHlink"/>
              </a:solidFill>
              <a:latin typeface="Arial Rounded MT Bold" charset="0"/>
            </a:endParaRPr>
          </a:p>
          <a:p>
            <a:pPr lvl="1" eaLnBrk="1" hangingPunct="1">
              <a:buFont typeface="Wingdings" charset="0"/>
              <a:buNone/>
            </a:pPr>
            <a:endParaRPr lang="en-US" dirty="0">
              <a:solidFill>
                <a:schemeClr val="folHlink"/>
              </a:solidFill>
              <a:latin typeface="Verdana" charset="0"/>
            </a:endParaRPr>
          </a:p>
          <a:p>
            <a:pPr lvl="1" eaLnBrk="1" hangingPunct="1">
              <a:buFont typeface="Wingdings" charset="0"/>
              <a:buNone/>
            </a:pPr>
            <a:endParaRPr lang="en-US" sz="3100" dirty="0">
              <a:solidFill>
                <a:schemeClr val="folHlink"/>
              </a:solidFill>
              <a:latin typeface="Verdana" charset="0"/>
            </a:endParaRPr>
          </a:p>
          <a:p>
            <a:pPr lvl="1" eaLnBrk="1" hangingPunct="1">
              <a:buFont typeface="Wingdings" charset="0"/>
              <a:buNone/>
            </a:pPr>
            <a:endParaRPr lang="en-US" sz="2200" dirty="0">
              <a:latin typeface="Verdana" charset="0"/>
            </a:endParaRPr>
          </a:p>
          <a:p>
            <a:pPr lvl="1" eaLnBrk="1" hangingPunct="1">
              <a:buFont typeface="Wingdings" charset="0"/>
              <a:buNone/>
            </a:pPr>
            <a:endParaRPr lang="en-US" sz="2200" dirty="0">
              <a:latin typeface="Verdana" charset="0"/>
            </a:endParaRPr>
          </a:p>
          <a:p>
            <a:pPr lvl="1" eaLnBrk="1" hangingPunct="1"/>
            <a:endParaRPr lang="en-US" sz="2200" dirty="0">
              <a:latin typeface="Verdana" charset="0"/>
            </a:endParaRPr>
          </a:p>
        </p:txBody>
      </p:sp>
      <p:graphicFrame>
        <p:nvGraphicFramePr>
          <p:cNvPr id="51204" name="Object 5"/>
          <p:cNvGraphicFramePr>
            <a:graphicFrameLocks noGrp="1" noChangeAspect="1"/>
          </p:cNvGraphicFramePr>
          <p:nvPr>
            <p:ph sz="quarter" idx="2"/>
            <p:extLst>
              <p:ext uri="{D42A27DB-BD31-4B8C-83A1-F6EECF244321}">
                <p14:modId xmlns:p14="http://schemas.microsoft.com/office/powerpoint/2010/main" val="1146351384"/>
              </p:ext>
            </p:extLst>
          </p:nvPr>
        </p:nvGraphicFramePr>
        <p:xfrm>
          <a:off x="2404533" y="529166"/>
          <a:ext cx="604838" cy="1333500"/>
        </p:xfrm>
        <a:graphic>
          <a:graphicData uri="http://schemas.openxmlformats.org/presentationml/2006/ole">
            <mc:AlternateContent xmlns:mc="http://schemas.openxmlformats.org/markup-compatibility/2006">
              <mc:Choice xmlns:v="urn:schemas-microsoft-com:vml" Requires="v">
                <p:oleObj spid="_x0000_s6178" name="ClipArt" r:id="rId5" imgW="1042670" imgH="2299970" progId="MS_ClipArt_Gallery.2">
                  <p:embed/>
                </p:oleObj>
              </mc:Choice>
              <mc:Fallback>
                <p:oleObj name="ClipArt" r:id="rId5" imgW="1042670" imgH="2299970" progId="MS_ClipArt_Gallery.2">
                  <p:embed/>
                  <p:pic>
                    <p:nvPicPr>
                      <p:cNvPr id="51204"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4533" y="529166"/>
                        <a:ext cx="604838" cy="133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51206" name="Object 7"/>
          <p:cNvGraphicFramePr>
            <a:graphicFrameLocks noGrp="1" noChangeAspect="1"/>
          </p:cNvGraphicFramePr>
          <p:nvPr>
            <p:ph sz="quarter" idx="3"/>
            <p:extLst>
              <p:ext uri="{D42A27DB-BD31-4B8C-83A1-F6EECF244321}">
                <p14:modId xmlns:p14="http://schemas.microsoft.com/office/powerpoint/2010/main" val="2854434163"/>
              </p:ext>
            </p:extLst>
          </p:nvPr>
        </p:nvGraphicFramePr>
        <p:xfrm>
          <a:off x="8000207" y="419100"/>
          <a:ext cx="661988" cy="1295400"/>
        </p:xfrm>
        <a:graphic>
          <a:graphicData uri="http://schemas.openxmlformats.org/presentationml/2006/ole">
            <mc:AlternateContent xmlns:mc="http://schemas.openxmlformats.org/markup-compatibility/2006">
              <mc:Choice xmlns:v="urn:schemas-microsoft-com:vml" Requires="v">
                <p:oleObj spid="_x0000_s6179" name="ClipArt" r:id="rId7" imgW="875665" imgH="1713865" progId="MS_ClipArt_Gallery.2">
                  <p:embed/>
                </p:oleObj>
              </mc:Choice>
              <mc:Fallback>
                <p:oleObj name="ClipArt" r:id="rId7" imgW="875665" imgH="1713865" progId="MS_ClipArt_Gallery.2">
                  <p:embed/>
                  <p:pic>
                    <p:nvPicPr>
                      <p:cNvPr id="51206" name="Object 7"/>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0207" y="419100"/>
                        <a:ext cx="661988"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51207" name="Slide Number Placeholder 7"/>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A0DFD753-4480-A142-A3BD-24BBC01251D1}" type="slidenum">
              <a:rPr lang="en-US" sz="1200"/>
              <a:pPr eaLnBrk="1" hangingPunct="1"/>
              <a:t>31</a:t>
            </a:fld>
            <a:endParaRPr lang="en-US" sz="1200" dirty="0"/>
          </a:p>
        </p:txBody>
      </p:sp>
      <p:pic>
        <p:nvPicPr>
          <p:cNvPr id="51205" name="Picture 6" descr="question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157" y="220132"/>
            <a:ext cx="179211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965913"/>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655AE6B0-AC9E-4167-806F-E9DB135FC4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AD7BA9C-72B4-774B-84AF-9A7D114A7E90}"/>
              </a:ext>
            </a:extLst>
          </p:cNvPr>
          <p:cNvSpPr>
            <a:spLocks noGrp="1"/>
          </p:cNvSpPr>
          <p:nvPr>
            <p:ph type="title"/>
          </p:nvPr>
        </p:nvSpPr>
        <p:spPr>
          <a:xfrm>
            <a:off x="652481" y="1382486"/>
            <a:ext cx="3547581" cy="4093028"/>
          </a:xfrm>
        </p:spPr>
        <p:txBody>
          <a:bodyPr anchor="ctr">
            <a:normAutofit/>
          </a:bodyPr>
          <a:lstStyle/>
          <a:p>
            <a:r>
              <a:rPr lang="en-US" sz="4400" dirty="0"/>
              <a:t>Know Your Payers</a:t>
            </a:r>
          </a:p>
        </p:txBody>
      </p:sp>
      <p:grpSp>
        <p:nvGrpSpPr>
          <p:cNvPr id="12" name="Group 11">
            <a:extLst>
              <a:ext uri="{FF2B5EF4-FFF2-40B4-BE49-F238E27FC236}">
                <a16:creationId xmlns:a16="http://schemas.microsoft.com/office/drawing/2014/main" xmlns="" id="{3523416A-383B-4FDC-B4C9-D8EDDFE9C0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xmlns="" id="{CB0D29D5-3F7C-4197-821B-6D60A66CC0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347FB49A-3541-428A-AADE-682A3C5056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xmlns="" id="{D96F53DC-08F1-42C6-B558-B83D54B27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xmlns="" id="{AFE48CAF-A51C-463F-A570-ED99439A5C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xmlns="" id="{01F0C48B-50FF-4351-8207-16D0960483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xmlns="" id="{300384B6-5ED6-4F91-A548-B706D83751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xmlns="" id="{337AFFAE-C182-463C-9459-8AB3C69D9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xmlns="" id="{510ACF17-C3F0-42BF-BDEB-D079277121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xmlns="" id="{E804EFD0-B84E-476F-9FC6-6C4A42EA00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xmlns="" id="{87BD1F4E-A66D-4C06-86DA-8D56CA7A3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C706BBCC-6517-11E5-C9B4-C38F89B745F4}"/>
              </a:ext>
            </a:extLst>
          </p:cNvPr>
          <p:cNvGraphicFramePr>
            <a:graphicFrameLocks noGrp="1"/>
          </p:cNvGraphicFramePr>
          <p:nvPr>
            <p:ph idx="1"/>
            <p:extLst>
              <p:ext uri="{D42A27DB-BD31-4B8C-83A1-F6EECF244321}">
                <p14:modId xmlns:p14="http://schemas.microsoft.com/office/powerpoint/2010/main" val="650104991"/>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1762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3F5D12-CA6F-7449-9E71-A1D0C224CE6E}"/>
              </a:ext>
            </a:extLst>
          </p:cNvPr>
          <p:cNvSpPr>
            <a:spLocks noGrp="1"/>
          </p:cNvSpPr>
          <p:nvPr>
            <p:ph type="title"/>
          </p:nvPr>
        </p:nvSpPr>
        <p:spPr>
          <a:xfrm>
            <a:off x="2849562" y="457203"/>
            <a:ext cx="6424440" cy="1320800"/>
          </a:xfrm>
        </p:spPr>
        <p:txBody>
          <a:bodyPr>
            <a:normAutofit/>
          </a:bodyPr>
          <a:lstStyle/>
          <a:p>
            <a:r>
              <a:rPr lang="en-US" dirty="0"/>
              <a:t>Wrongful Denials – </a:t>
            </a:r>
            <a:br>
              <a:rPr lang="en-US" dirty="0"/>
            </a:br>
            <a:r>
              <a:rPr lang="en-US" dirty="0"/>
              <a:t>Steps to Resolve</a:t>
            </a:r>
          </a:p>
        </p:txBody>
      </p:sp>
      <p:pic>
        <p:nvPicPr>
          <p:cNvPr id="5" name="Picture 4" descr="Desk with stethoscope and computer keyboard">
            <a:extLst>
              <a:ext uri="{FF2B5EF4-FFF2-40B4-BE49-F238E27FC236}">
                <a16:creationId xmlns:a16="http://schemas.microsoft.com/office/drawing/2014/main" xmlns="" id="{4297C542-D1E4-3D7C-F01A-49464F34309E}"/>
              </a:ext>
            </a:extLst>
          </p:cNvPr>
          <p:cNvPicPr>
            <a:picLocks noChangeAspect="1"/>
          </p:cNvPicPr>
          <p:nvPr/>
        </p:nvPicPr>
        <p:blipFill rotWithShape="1">
          <a:blip r:embed="rId3"/>
          <a:srcRect l="67544" r="5883"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xmlns="" id="{EB6743CF-E74B-4A3C-A785-599069DB89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7CE7F332-2D99-514C-A990-01B03489403D}"/>
              </a:ext>
            </a:extLst>
          </p:cNvPr>
          <p:cNvSpPr>
            <a:spLocks noGrp="1"/>
          </p:cNvSpPr>
          <p:nvPr>
            <p:ph idx="1"/>
          </p:nvPr>
        </p:nvSpPr>
        <p:spPr>
          <a:xfrm>
            <a:off x="2336799" y="1778001"/>
            <a:ext cx="7179733" cy="4910666"/>
          </a:xfrm>
        </p:spPr>
        <p:txBody>
          <a:bodyPr>
            <a:normAutofit lnSpcReduction="10000"/>
          </a:bodyPr>
          <a:lstStyle/>
          <a:p>
            <a:pPr>
              <a:lnSpc>
                <a:spcPct val="90000"/>
              </a:lnSpc>
            </a:pPr>
            <a:r>
              <a:rPr lang="en-US" sz="1300" dirty="0"/>
              <a:t>First and foremost</a:t>
            </a:r>
          </a:p>
          <a:p>
            <a:pPr lvl="1">
              <a:lnSpc>
                <a:spcPct val="90000"/>
              </a:lnSpc>
            </a:pPr>
            <a:r>
              <a:rPr lang="en-US" sz="1300" dirty="0"/>
              <a:t>Make sure you are 100% right and have proof/REFERENCES</a:t>
            </a:r>
          </a:p>
          <a:p>
            <a:pPr marL="914400" lvl="2" indent="0">
              <a:lnSpc>
                <a:spcPct val="90000"/>
              </a:lnSpc>
              <a:buNone/>
            </a:pPr>
            <a:endParaRPr lang="en-US" sz="1300" dirty="0"/>
          </a:p>
          <a:p>
            <a:pPr eaLnBrk="1" hangingPunct="1">
              <a:lnSpc>
                <a:spcPct val="90000"/>
              </a:lnSpc>
            </a:pPr>
            <a:r>
              <a:rPr lang="en-US" altLang="en-US" sz="1300" dirty="0">
                <a:ea typeface="ＭＳ Ｐゴシック" panose="020B0600070205080204" pitchFamily="34" charset="-128"/>
              </a:rPr>
              <a:t>Administration Coding Accuracy…</a:t>
            </a:r>
          </a:p>
          <a:p>
            <a:pPr lvl="2" eaLnBrk="1" hangingPunct="1">
              <a:lnSpc>
                <a:spcPct val="90000"/>
              </a:lnSpc>
            </a:pPr>
            <a:r>
              <a:rPr lang="en-US" altLang="en-US" sz="1300" dirty="0">
                <a:ea typeface="Arial" panose="020B0604020202020204" pitchFamily="34" charset="0"/>
              </a:rPr>
              <a:t>DOCUMENTATION &amp; Watch outs:</a:t>
            </a:r>
          </a:p>
          <a:p>
            <a:pPr lvl="3" eaLnBrk="1" hangingPunct="1">
              <a:lnSpc>
                <a:spcPct val="90000"/>
              </a:lnSpc>
            </a:pPr>
            <a:r>
              <a:rPr lang="en-US" altLang="en-US" sz="1300" dirty="0">
                <a:ea typeface="Arial" panose="020B0604020202020204" pitchFamily="34" charset="0"/>
              </a:rPr>
              <a:t>Everything billed must have an ORDER!</a:t>
            </a:r>
          </a:p>
          <a:p>
            <a:pPr lvl="3" eaLnBrk="1" hangingPunct="1">
              <a:lnSpc>
                <a:spcPct val="90000"/>
              </a:lnSpc>
            </a:pPr>
            <a:r>
              <a:rPr lang="en-US" altLang="en-US" sz="1300" dirty="0">
                <a:ea typeface="Arial" panose="020B0604020202020204" pitchFamily="34" charset="0"/>
              </a:rPr>
              <a:t>Nurses services MUST match doctor</a:t>
            </a:r>
            <a:r>
              <a:rPr lang="ja-JP" altLang="en-US" sz="1300">
                <a:ea typeface="ＭＳ Ｐゴシック" panose="020B0600070205080204" pitchFamily="34" charset="-128"/>
              </a:rPr>
              <a:t>’</a:t>
            </a:r>
            <a:r>
              <a:rPr lang="en-US" altLang="ja-JP" sz="1300" dirty="0">
                <a:ea typeface="ＭＳ Ｐゴシック" panose="020B0600070205080204" pitchFamily="34" charset="-128"/>
              </a:rPr>
              <a:t>s orders</a:t>
            </a:r>
          </a:p>
          <a:p>
            <a:pPr lvl="3" eaLnBrk="1" hangingPunct="1">
              <a:lnSpc>
                <a:spcPct val="90000"/>
              </a:lnSpc>
            </a:pPr>
            <a:r>
              <a:rPr lang="en-US" altLang="en-US" sz="1300" dirty="0">
                <a:ea typeface="Arial" panose="020B0604020202020204" pitchFamily="34" charset="0"/>
              </a:rPr>
              <a:t>Bill one initial code per day</a:t>
            </a:r>
          </a:p>
          <a:p>
            <a:pPr lvl="3" eaLnBrk="1" hangingPunct="1">
              <a:lnSpc>
                <a:spcPct val="90000"/>
              </a:lnSpc>
            </a:pPr>
            <a:r>
              <a:rPr lang="en-US" altLang="en-US" sz="1300" dirty="0">
                <a:ea typeface="Arial" panose="020B0604020202020204" pitchFamily="34" charset="0"/>
              </a:rPr>
              <a:t>15 minutes or less = push</a:t>
            </a:r>
          </a:p>
          <a:p>
            <a:pPr lvl="3" eaLnBrk="1" hangingPunct="1">
              <a:lnSpc>
                <a:spcPct val="90000"/>
              </a:lnSpc>
            </a:pPr>
            <a:r>
              <a:rPr lang="en-US" altLang="en-US" sz="1300" dirty="0">
                <a:ea typeface="Arial" panose="020B0604020202020204" pitchFamily="34" charset="0"/>
              </a:rPr>
              <a:t>&gt;30 minutes to bill for add</a:t>
            </a:r>
            <a:r>
              <a:rPr lang="ja-JP" altLang="en-US" sz="1300">
                <a:ea typeface="ＭＳ Ｐゴシック" panose="020B0600070205080204" pitchFamily="34" charset="-128"/>
              </a:rPr>
              <a:t>’</a:t>
            </a:r>
            <a:r>
              <a:rPr lang="en-US" altLang="ja-JP" sz="1300" dirty="0">
                <a:ea typeface="ＭＳ Ｐゴシック" panose="020B0600070205080204" pitchFamily="34" charset="-128"/>
              </a:rPr>
              <a:t>l hour (medically necessary)</a:t>
            </a:r>
          </a:p>
          <a:p>
            <a:pPr lvl="3" eaLnBrk="1" hangingPunct="1">
              <a:lnSpc>
                <a:spcPct val="90000"/>
              </a:lnSpc>
            </a:pPr>
            <a:r>
              <a:rPr lang="en-US" altLang="en-US" sz="1300" dirty="0">
                <a:ea typeface="Arial" panose="020B0604020202020204" pitchFamily="34" charset="0"/>
              </a:rPr>
              <a:t>Concurrent therapeutic coding (96368) should be obvious in medical record</a:t>
            </a:r>
          </a:p>
          <a:p>
            <a:pPr lvl="3" eaLnBrk="1" hangingPunct="1">
              <a:lnSpc>
                <a:spcPct val="90000"/>
              </a:lnSpc>
            </a:pPr>
            <a:r>
              <a:rPr lang="en-US" altLang="en-US" sz="1300" dirty="0">
                <a:ea typeface="Arial" panose="020B0604020202020204" pitchFamily="34" charset="0"/>
              </a:rPr>
              <a:t>Fluid used to administer drug should not be billed (supply)</a:t>
            </a:r>
          </a:p>
          <a:p>
            <a:pPr lvl="3" eaLnBrk="1" hangingPunct="1">
              <a:lnSpc>
                <a:spcPct val="90000"/>
              </a:lnSpc>
            </a:pPr>
            <a:r>
              <a:rPr lang="en-US" altLang="en-US" sz="1300" dirty="0">
                <a:ea typeface="Arial" panose="020B0604020202020204" pitchFamily="34" charset="0"/>
              </a:rPr>
              <a:t>Bill hydration when electrolytes are given for </a:t>
            </a:r>
            <a:r>
              <a:rPr lang="en-US" altLang="en-US" sz="1300" b="1" dirty="0">
                <a:ea typeface="Arial" panose="020B0604020202020204" pitchFamily="34" charset="0"/>
              </a:rPr>
              <a:t>hydration</a:t>
            </a:r>
          </a:p>
          <a:p>
            <a:pPr lvl="4" eaLnBrk="1" hangingPunct="1">
              <a:lnSpc>
                <a:spcPct val="90000"/>
              </a:lnSpc>
            </a:pPr>
            <a:r>
              <a:rPr lang="en-US" altLang="en-US" sz="1300" dirty="0">
                <a:ea typeface="Arial" panose="020B0604020202020204" pitchFamily="34" charset="0"/>
              </a:rPr>
              <a:t>Bill therapeutic infusion when electrolytes are used to prevent or treat a condition</a:t>
            </a:r>
          </a:p>
          <a:p>
            <a:pPr lvl="3" eaLnBrk="1" hangingPunct="1">
              <a:lnSpc>
                <a:spcPct val="90000"/>
              </a:lnSpc>
            </a:pPr>
            <a:r>
              <a:rPr lang="en-US" altLang="en-US" sz="1300" dirty="0">
                <a:ea typeface="Arial" panose="020B0604020202020204" pitchFamily="34" charset="0"/>
              </a:rPr>
              <a:t>SIGNATURES!  “</a:t>
            </a:r>
            <a:r>
              <a:rPr lang="en-US" altLang="ja-JP" sz="1300" dirty="0">
                <a:ea typeface="ＭＳ Ｐゴシック" panose="020B0600070205080204" pitchFamily="34" charset="-128"/>
              </a:rPr>
              <a:t>(CMS) …requires that any Medicare </a:t>
            </a:r>
            <a:r>
              <a:rPr lang="en-US" altLang="ja-JP" sz="1300" b="1" dirty="0">
                <a:ea typeface="ＭＳ Ｐゴシック" panose="020B0600070205080204" pitchFamily="34" charset="-128"/>
              </a:rPr>
              <a:t>service</a:t>
            </a:r>
            <a:r>
              <a:rPr lang="en-US" altLang="ja-JP" sz="1300" dirty="0">
                <a:ea typeface="ＭＳ Ｐゴシック" panose="020B0600070205080204" pitchFamily="34" charset="-128"/>
              </a:rPr>
              <a:t> provided or ordered </a:t>
            </a:r>
            <a:r>
              <a:rPr lang="en-US" altLang="ja-JP" sz="1300" b="1" dirty="0">
                <a:ea typeface="ＭＳ Ｐゴシック" panose="020B0600070205080204" pitchFamily="34" charset="-128"/>
              </a:rPr>
              <a:t>must be authenticated by the author</a:t>
            </a:r>
            <a:r>
              <a:rPr lang="en-US" altLang="en-US" sz="1300" b="1" dirty="0">
                <a:ea typeface="Arial" panose="020B0604020202020204" pitchFamily="34" charset="0"/>
              </a:rPr>
              <a:t>”</a:t>
            </a:r>
            <a:endParaRPr lang="en-US" altLang="en-US" sz="1300" dirty="0">
              <a:ea typeface="Arial" panose="020B0604020202020204" pitchFamily="34" charset="0"/>
            </a:endParaRPr>
          </a:p>
          <a:p>
            <a:pPr lvl="2">
              <a:lnSpc>
                <a:spcPct val="90000"/>
              </a:lnSpc>
            </a:pPr>
            <a:endParaRPr lang="en-US" sz="1300" dirty="0"/>
          </a:p>
        </p:txBody>
      </p:sp>
    </p:spTree>
    <p:extLst>
      <p:ext uri="{BB962C8B-B14F-4D97-AF65-F5344CB8AC3E}">
        <p14:creationId xmlns:p14="http://schemas.microsoft.com/office/powerpoint/2010/main" val="3530807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A6A289-BF88-6945-8B44-511BD5A7E9C1}"/>
              </a:ext>
            </a:extLst>
          </p:cNvPr>
          <p:cNvSpPr>
            <a:spLocks noGrp="1"/>
          </p:cNvSpPr>
          <p:nvPr>
            <p:ph type="title"/>
          </p:nvPr>
        </p:nvSpPr>
        <p:spPr/>
        <p:txBody>
          <a:bodyPr/>
          <a:lstStyle/>
          <a:p>
            <a:r>
              <a:rPr lang="en-US" dirty="0"/>
              <a:t>Wrongful Denials</a:t>
            </a:r>
          </a:p>
        </p:txBody>
      </p:sp>
      <p:sp>
        <p:nvSpPr>
          <p:cNvPr id="3" name="Content Placeholder 2">
            <a:extLst>
              <a:ext uri="{FF2B5EF4-FFF2-40B4-BE49-F238E27FC236}">
                <a16:creationId xmlns:a16="http://schemas.microsoft.com/office/drawing/2014/main" xmlns="" id="{035C71EB-9450-4A4B-B735-FCE081C1043C}"/>
              </a:ext>
            </a:extLst>
          </p:cNvPr>
          <p:cNvSpPr>
            <a:spLocks noGrp="1"/>
          </p:cNvSpPr>
          <p:nvPr>
            <p:ph idx="1"/>
          </p:nvPr>
        </p:nvSpPr>
        <p:spPr>
          <a:xfrm>
            <a:off x="360954" y="1404257"/>
            <a:ext cx="9138646" cy="4343191"/>
          </a:xfrm>
        </p:spPr>
        <p:txBody>
          <a:bodyPr>
            <a:normAutofit fontScale="85000" lnSpcReduction="20000"/>
          </a:bodyPr>
          <a:lstStyle/>
          <a:p>
            <a:pPr marR="0" lvl="1" rtl="0"/>
            <a:r>
              <a:rPr lang="en-US" sz="2400" i="0" u="none" strike="noStrike" baseline="0" dirty="0">
                <a:solidFill>
                  <a:srgbClr val="000000"/>
                </a:solidFill>
                <a:latin typeface="Calibri"/>
                <a:ea typeface="ＭＳ ゴシック"/>
              </a:rPr>
              <a:t>New Codes/New</a:t>
            </a:r>
            <a:r>
              <a:rPr lang="en-US" sz="2400" i="0" u="none" strike="noStrike" dirty="0">
                <a:solidFill>
                  <a:srgbClr val="000000"/>
                </a:solidFill>
                <a:latin typeface="Calibri"/>
                <a:ea typeface="ＭＳ ゴシック"/>
              </a:rPr>
              <a:t> Indications</a:t>
            </a:r>
          </a:p>
          <a:p>
            <a:pPr lvl="2"/>
            <a:r>
              <a:rPr lang="en-US" sz="2000" baseline="0" dirty="0">
                <a:solidFill>
                  <a:srgbClr val="000000"/>
                </a:solidFill>
                <a:latin typeface="Calibri"/>
                <a:ea typeface="ＭＳ ゴシック"/>
              </a:rPr>
              <a:t>Expect an initial denial!</a:t>
            </a:r>
          </a:p>
          <a:p>
            <a:pPr lvl="3"/>
            <a:r>
              <a:rPr lang="en-US" sz="1800" baseline="0" dirty="0">
                <a:solidFill>
                  <a:srgbClr val="000000"/>
                </a:solidFill>
                <a:latin typeface="Calibri"/>
                <a:ea typeface="ＭＳ ゴシック"/>
              </a:rPr>
              <a:t>Upload the information with the claim!</a:t>
            </a:r>
          </a:p>
          <a:p>
            <a:pPr lvl="4"/>
            <a:r>
              <a:rPr lang="en-US" sz="1800" i="0" u="none" strike="noStrike" dirty="0">
                <a:solidFill>
                  <a:srgbClr val="000000"/>
                </a:solidFill>
                <a:latin typeface="Calibri"/>
                <a:ea typeface="ＭＳ ゴシック"/>
              </a:rPr>
              <a:t>Review the PWK Process with CMS!</a:t>
            </a:r>
          </a:p>
          <a:p>
            <a:pPr lvl="4"/>
            <a:r>
              <a:rPr lang="en-US" sz="1800" i="0" u="none" strike="noStrike" dirty="0">
                <a:solidFill>
                  <a:srgbClr val="000000"/>
                </a:solidFill>
                <a:latin typeface="Calibri"/>
                <a:ea typeface="ＭＳ ゴシック"/>
              </a:rPr>
              <a:t> Link to </a:t>
            </a:r>
            <a:r>
              <a:rPr lang="en-US" sz="1800" i="0" u="none" strike="noStrike" dirty="0" err="1">
                <a:solidFill>
                  <a:srgbClr val="000000"/>
                </a:solidFill>
                <a:latin typeface="Calibri"/>
                <a:ea typeface="ＭＳ ゴシック"/>
              </a:rPr>
              <a:t>Novitas</a:t>
            </a:r>
            <a:r>
              <a:rPr lang="en-US" sz="1800" i="0" u="none" strike="noStrike" dirty="0">
                <a:solidFill>
                  <a:srgbClr val="000000"/>
                </a:solidFill>
                <a:latin typeface="Calibri"/>
                <a:ea typeface="ＭＳ ゴシック"/>
              </a:rPr>
              <a:t> UPDATED instructions:</a:t>
            </a:r>
          </a:p>
          <a:p>
            <a:pPr lvl="5"/>
            <a:r>
              <a:rPr lang="en-US" sz="1800" i="0" u="none" strike="noStrike" dirty="0">
                <a:solidFill>
                  <a:srgbClr val="000000"/>
                </a:solidFill>
                <a:latin typeface="Calibri"/>
                <a:ea typeface="ＭＳ ゴシック"/>
                <a:hlinkClick r:id="rId3"/>
              </a:rPr>
              <a:t>https://www.novitas-solutions.com/webcenter/portal/MedicareJL/pagebyid?contentId=00004552</a:t>
            </a:r>
            <a:endParaRPr lang="en-US" sz="1800" i="0" u="none" strike="noStrike" dirty="0">
              <a:solidFill>
                <a:srgbClr val="000000"/>
              </a:solidFill>
              <a:latin typeface="Calibri"/>
              <a:ea typeface="ＭＳ ゴシック"/>
            </a:endParaRPr>
          </a:p>
          <a:p>
            <a:pPr lvl="5"/>
            <a:endParaRPr lang="en-US" sz="1800" i="0" u="none" strike="noStrike" dirty="0">
              <a:solidFill>
                <a:srgbClr val="000000"/>
              </a:solidFill>
              <a:latin typeface="Calibri"/>
              <a:ea typeface="ＭＳ ゴシック"/>
            </a:endParaRPr>
          </a:p>
          <a:p>
            <a:pPr lvl="2"/>
            <a:r>
              <a:rPr lang="en-US" sz="2000" baseline="0" dirty="0">
                <a:solidFill>
                  <a:srgbClr val="000000"/>
                </a:solidFill>
                <a:latin typeface="Calibri"/>
                <a:ea typeface="ＭＳ ゴシック"/>
              </a:rPr>
              <a:t>Other Common Denials</a:t>
            </a:r>
          </a:p>
          <a:p>
            <a:pPr lvl="3"/>
            <a:r>
              <a:rPr lang="en-US" sz="1800" i="0" u="none" strike="noStrike" dirty="0">
                <a:solidFill>
                  <a:srgbClr val="000000"/>
                </a:solidFill>
                <a:latin typeface="Calibri"/>
                <a:ea typeface="ＭＳ ゴシック"/>
              </a:rPr>
              <a:t>Medically Unlikely Edits for Drugs</a:t>
            </a:r>
          </a:p>
          <a:p>
            <a:pPr lvl="4"/>
            <a:r>
              <a:rPr lang="en-US" sz="1800" baseline="0" dirty="0">
                <a:solidFill>
                  <a:srgbClr val="000000"/>
                </a:solidFill>
                <a:latin typeface="Calibri"/>
                <a:ea typeface="ＭＳ ゴシック"/>
              </a:rPr>
              <a:t>Weight</a:t>
            </a:r>
            <a:r>
              <a:rPr lang="en-US" sz="1800" dirty="0">
                <a:solidFill>
                  <a:srgbClr val="000000"/>
                </a:solidFill>
                <a:latin typeface="Calibri"/>
                <a:ea typeface="ＭＳ ゴシック"/>
              </a:rPr>
              <a:t> based doses on a heavy patient will fall outside of the MUE allowed for the drug</a:t>
            </a:r>
          </a:p>
          <a:p>
            <a:pPr lvl="5"/>
            <a:r>
              <a:rPr lang="en-US" sz="1800" i="0" u="none" strike="noStrike" baseline="0" dirty="0">
                <a:solidFill>
                  <a:srgbClr val="000000"/>
                </a:solidFill>
                <a:latin typeface="Calibri"/>
                <a:ea typeface="ＭＳ ゴシック"/>
              </a:rPr>
              <a:t>KEEP YOUR 1</a:t>
            </a:r>
            <a:r>
              <a:rPr lang="en-US" sz="1800" i="0" u="none" strike="noStrike" baseline="30000" dirty="0">
                <a:solidFill>
                  <a:srgbClr val="000000"/>
                </a:solidFill>
                <a:latin typeface="Calibri"/>
                <a:ea typeface="ＭＳ ゴシック"/>
              </a:rPr>
              <a:t>st</a:t>
            </a:r>
            <a:r>
              <a:rPr lang="en-US" sz="1800" i="0" u="none" strike="noStrike" dirty="0">
                <a:solidFill>
                  <a:srgbClr val="000000"/>
                </a:solidFill>
                <a:latin typeface="Calibri"/>
                <a:ea typeface="ＭＳ ゴシック"/>
              </a:rPr>
              <a:t> level appeal SIMPLE and to the point!</a:t>
            </a:r>
          </a:p>
          <a:p>
            <a:pPr lvl="5"/>
            <a:r>
              <a:rPr lang="en-US" sz="1800" baseline="0" dirty="0">
                <a:solidFill>
                  <a:srgbClr val="000000"/>
                </a:solidFill>
                <a:latin typeface="Calibri"/>
                <a:ea typeface="ＭＳ ゴシック"/>
              </a:rPr>
              <a:t>CMS</a:t>
            </a:r>
            <a:r>
              <a:rPr lang="en-US" sz="1800" dirty="0">
                <a:solidFill>
                  <a:srgbClr val="000000"/>
                </a:solidFill>
                <a:latin typeface="Calibri"/>
                <a:ea typeface="ＭＳ ゴシック"/>
              </a:rPr>
              <a:t> MUST PAY THIS CLAIM!</a:t>
            </a:r>
          </a:p>
          <a:p>
            <a:pPr lvl="6"/>
            <a:r>
              <a:rPr lang="en-US" sz="1800" dirty="0">
                <a:solidFill>
                  <a:srgbClr val="000000"/>
                </a:solidFill>
                <a:latin typeface="Calibri"/>
                <a:ea typeface="ＭＳ ゴシック"/>
              </a:rPr>
              <a:t>Sadly </a:t>
            </a:r>
            <a:r>
              <a:rPr lang="mr-IN" sz="1800" dirty="0">
                <a:solidFill>
                  <a:srgbClr val="000000"/>
                </a:solidFill>
                <a:latin typeface="Calibri"/>
                <a:ea typeface="ＭＳ ゴシック"/>
              </a:rPr>
              <a:t>–</a:t>
            </a:r>
            <a:r>
              <a:rPr lang="en-US" sz="1800" dirty="0">
                <a:solidFill>
                  <a:srgbClr val="000000"/>
                </a:solidFill>
                <a:latin typeface="Calibri"/>
                <a:ea typeface="ＭＳ ゴシック"/>
              </a:rPr>
              <a:t> you will have to appeal each treatment</a:t>
            </a:r>
            <a:endParaRPr lang="en-US" sz="1800" i="0" u="none" strike="noStrike" baseline="0" dirty="0">
              <a:solidFill>
                <a:srgbClr val="000000"/>
              </a:solidFill>
              <a:latin typeface="Calibri"/>
              <a:ea typeface="ＭＳ ゴシック"/>
            </a:endParaRPr>
          </a:p>
          <a:p>
            <a:endParaRPr lang="en-US" dirty="0"/>
          </a:p>
        </p:txBody>
      </p:sp>
      <p:sp>
        <p:nvSpPr>
          <p:cNvPr id="4" name="TextBox 3">
            <a:extLst>
              <a:ext uri="{FF2B5EF4-FFF2-40B4-BE49-F238E27FC236}">
                <a16:creationId xmlns:a16="http://schemas.microsoft.com/office/drawing/2014/main" xmlns="" id="{66C35BB1-B431-C949-AF39-0D74945C9A08}"/>
              </a:ext>
            </a:extLst>
          </p:cNvPr>
          <p:cNvSpPr txBox="1"/>
          <p:nvPr/>
        </p:nvSpPr>
        <p:spPr>
          <a:xfrm>
            <a:off x="677334" y="5917118"/>
            <a:ext cx="8258114" cy="1015663"/>
          </a:xfrm>
          <a:prstGeom prst="rect">
            <a:avLst/>
          </a:prstGeom>
          <a:noFill/>
        </p:spPr>
        <p:txBody>
          <a:bodyPr wrap="square" rtlCol="0">
            <a:spAutoFit/>
          </a:bodyPr>
          <a:lstStyle/>
          <a:p>
            <a:r>
              <a:rPr lang="en-US" sz="1400" dirty="0"/>
              <a:t>MUE Table Download:</a:t>
            </a:r>
          </a:p>
          <a:p>
            <a:r>
              <a:rPr lang="en-US" sz="1400" dirty="0">
                <a:hlinkClick r:id="rId4"/>
              </a:rPr>
              <a:t>https://www.cms.gov/medicare/coding-billing/national-correct-coding-initiative-ncci-edits/medicare-ncci-medically-unlikely-edits</a:t>
            </a:r>
            <a:endParaRPr lang="en-US" sz="1400" dirty="0"/>
          </a:p>
          <a:p>
            <a:endParaRPr lang="en-US" dirty="0"/>
          </a:p>
        </p:txBody>
      </p:sp>
    </p:spTree>
    <p:extLst>
      <p:ext uri="{BB962C8B-B14F-4D97-AF65-F5344CB8AC3E}">
        <p14:creationId xmlns:p14="http://schemas.microsoft.com/office/powerpoint/2010/main" val="300714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pic>
        <p:nvPicPr>
          <p:cNvPr id="4" name="Picture 3" descr="Screen Shot 2016-04-03 at 8.32.35 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396" y="1688361"/>
            <a:ext cx="8874888" cy="4569096"/>
          </a:xfrm>
          <a:prstGeom prst="rect">
            <a:avLst/>
          </a:prstGeom>
        </p:spPr>
      </p:pic>
      <p:sp>
        <p:nvSpPr>
          <p:cNvPr id="5" name="Left Arrow Callout 4"/>
          <p:cNvSpPr/>
          <p:nvPr/>
        </p:nvSpPr>
        <p:spPr>
          <a:xfrm>
            <a:off x="3459849" y="4950172"/>
            <a:ext cx="3509184" cy="738625"/>
          </a:xfrm>
          <a:prstGeom prst="leftArrowCallout">
            <a:avLst/>
          </a:prstGeom>
          <a:ln/>
        </p:spPr>
        <p:style>
          <a:lnRef idx="1">
            <a:schemeClr val="accent2"/>
          </a:lnRef>
          <a:fillRef idx="3">
            <a:schemeClr val="accent2"/>
          </a:fillRef>
          <a:effectRef idx="2">
            <a:schemeClr val="accent2"/>
          </a:effectRef>
          <a:fontRef idx="minor">
            <a:schemeClr val="lt1"/>
          </a:fontRef>
        </p:style>
        <p:txBody>
          <a:bodyPr/>
          <a:lstStyle/>
          <a:p>
            <a:pPr algn="ctr"/>
            <a:r>
              <a:rPr lang="en-US" dirty="0">
                <a:solidFill>
                  <a:srgbClr val="000000"/>
                </a:solidFill>
              </a:rPr>
              <a:t>Example of 1 initial code per day!</a:t>
            </a:r>
          </a:p>
        </p:txBody>
      </p:sp>
      <p:sp>
        <p:nvSpPr>
          <p:cNvPr id="6" name="Title 1"/>
          <p:cNvSpPr>
            <a:spLocks noGrp="1"/>
          </p:cNvSpPr>
          <p:nvPr>
            <p:ph type="title"/>
          </p:nvPr>
        </p:nvSpPr>
        <p:spPr>
          <a:xfrm>
            <a:off x="1981200" y="274638"/>
            <a:ext cx="8229600" cy="1143000"/>
          </a:xfrm>
        </p:spPr>
        <p:style>
          <a:lnRef idx="1">
            <a:schemeClr val="accent2"/>
          </a:lnRef>
          <a:fillRef idx="3">
            <a:schemeClr val="accent2"/>
          </a:fillRef>
          <a:effectRef idx="2">
            <a:schemeClr val="accent2"/>
          </a:effectRef>
          <a:fontRef idx="minor">
            <a:schemeClr val="lt1"/>
          </a:fontRef>
        </p:style>
        <p:txBody>
          <a:bodyPr/>
          <a:lstStyle/>
          <a:p>
            <a:r>
              <a:rPr lang="en-US" sz="4400" dirty="0"/>
              <a:t>MUE Example – Admin Codes</a:t>
            </a:r>
          </a:p>
        </p:txBody>
      </p:sp>
      <p:sp>
        <p:nvSpPr>
          <p:cNvPr id="7" name="Slide Number Placeholder 6"/>
          <p:cNvSpPr>
            <a:spLocks noGrp="1"/>
          </p:cNvSpPr>
          <p:nvPr>
            <p:ph type="sldNum" sz="quarter" idx="12"/>
          </p:nvPr>
        </p:nvSpPr>
        <p:spPr/>
        <p:txBody>
          <a:bodyPr/>
          <a:lstStyle/>
          <a:p>
            <a:fld id="{D739C4FB-7D33-419B-8833-D1372BFD11C8}" type="slidenum">
              <a:rPr lang="en-US" smtClean="0"/>
              <a:t>7</a:t>
            </a:fld>
            <a:endParaRPr lang="en-US" dirty="0"/>
          </a:p>
        </p:txBody>
      </p:sp>
    </p:spTree>
    <p:extLst>
      <p:ext uri="{BB962C8B-B14F-4D97-AF65-F5344CB8AC3E}">
        <p14:creationId xmlns:p14="http://schemas.microsoft.com/office/powerpoint/2010/main" val="3555898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4" name="Picture 3" descr="Screen Shot 2016-04-03 at 8.33.27 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432278"/>
            <a:ext cx="9144000" cy="5155324"/>
          </a:xfrm>
          <a:prstGeom prst="rect">
            <a:avLst/>
          </a:prstGeom>
        </p:spPr>
      </p:pic>
      <p:sp>
        <p:nvSpPr>
          <p:cNvPr id="5" name="Title 1"/>
          <p:cNvSpPr txBox="1">
            <a:spLocks/>
          </p:cNvSpPr>
          <p:nvPr/>
        </p:nvSpPr>
        <p:spPr>
          <a:xfrm>
            <a:off x="1981200" y="274638"/>
            <a:ext cx="8229600" cy="114300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b" anchorCtr="0">
            <a:noAutofit/>
          </a:bodyPr>
          <a:lstStyle>
            <a:lvl1pPr algn="ctr" defTabSz="914400" rtl="0" eaLnBrk="1" latinLnBrk="0" hangingPunct="1">
              <a:spcBef>
                <a:spcPct val="0"/>
              </a:spcBef>
              <a:buNone/>
              <a:defRPr sz="5600" b="0" kern="1200" cap="none" baseline="0">
                <a:solidFill>
                  <a:srgbClr val="000000"/>
                </a:solidFill>
                <a:latin typeface="+mj-lt"/>
                <a:ea typeface="+mj-ea"/>
                <a:cs typeface="+mj-cs"/>
              </a:defRPr>
            </a:lvl1pPr>
          </a:lstStyle>
          <a:p>
            <a:r>
              <a:rPr lang="en-US" dirty="0"/>
              <a:t>MUE Example – Drugs</a:t>
            </a:r>
          </a:p>
        </p:txBody>
      </p:sp>
      <p:sp>
        <p:nvSpPr>
          <p:cNvPr id="6" name="Slide Number Placeholder 5"/>
          <p:cNvSpPr>
            <a:spLocks noGrp="1"/>
          </p:cNvSpPr>
          <p:nvPr>
            <p:ph type="sldNum" sz="quarter" idx="12"/>
          </p:nvPr>
        </p:nvSpPr>
        <p:spPr/>
        <p:txBody>
          <a:bodyPr/>
          <a:lstStyle/>
          <a:p>
            <a:fld id="{D739C4FB-7D33-419B-8833-D1372BFD11C8}" type="slidenum">
              <a:rPr lang="en-US" smtClean="0"/>
              <a:t>8</a:t>
            </a:fld>
            <a:endParaRPr lang="en-US" dirty="0"/>
          </a:p>
        </p:txBody>
      </p:sp>
    </p:spTree>
    <p:extLst>
      <p:ext uri="{BB962C8B-B14F-4D97-AF65-F5344CB8AC3E}">
        <p14:creationId xmlns:p14="http://schemas.microsoft.com/office/powerpoint/2010/main" val="1113626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Wrongful Denials</a:t>
            </a:r>
          </a:p>
        </p:txBody>
      </p:sp>
      <p:sp>
        <p:nvSpPr>
          <p:cNvPr id="3" name="Text Placeholder 2"/>
          <p:cNvSpPr>
            <a:spLocks noGrp="1"/>
          </p:cNvSpPr>
          <p:nvPr>
            <p:ph type="body" idx="1"/>
          </p:nvPr>
        </p:nvSpPr>
        <p:spPr>
          <a:xfrm>
            <a:off x="677334" y="2058991"/>
            <a:ext cx="8596668" cy="3880773"/>
          </a:xfrm>
        </p:spPr>
        <p:txBody>
          <a:bodyPr/>
          <a:lstStyle/>
          <a:p>
            <a:r>
              <a:rPr lang="en-US" b="1" dirty="0"/>
              <a:t>Prior Authorization Denials</a:t>
            </a:r>
          </a:p>
          <a:p>
            <a:pPr lvl="1"/>
            <a:r>
              <a:rPr lang="en-US" dirty="0"/>
              <a:t>Obtained - but they say it isn’t</a:t>
            </a:r>
          </a:p>
          <a:p>
            <a:pPr lvl="1"/>
            <a:r>
              <a:rPr lang="en-US" dirty="0"/>
              <a:t>Obtained -  but now they deny for medical necessity</a:t>
            </a:r>
          </a:p>
          <a:p>
            <a:pPr lvl="1"/>
            <a:r>
              <a:rPr lang="en-US" dirty="0"/>
              <a:t>Not obtained  - because you were told you don’t need one</a:t>
            </a:r>
          </a:p>
          <a:p>
            <a:pPr lvl="1"/>
            <a:r>
              <a:rPr lang="en-US" dirty="0"/>
              <a:t>Not obtained - because you were only allowed 3 service dates and you forgot to reach back on the 4</a:t>
            </a:r>
            <a:r>
              <a:rPr lang="en-US" baseline="30000" dirty="0"/>
              <a:t>tth,</a:t>
            </a:r>
            <a:r>
              <a:rPr lang="en-US" dirty="0"/>
              <a:t> 5</a:t>
            </a:r>
            <a:r>
              <a:rPr lang="en-US" baseline="30000" dirty="0"/>
              <a:t>th</a:t>
            </a:r>
            <a:r>
              <a:rPr lang="en-US" dirty="0"/>
              <a:t>, 6</a:t>
            </a:r>
            <a:r>
              <a:rPr lang="en-US" baseline="30000" dirty="0"/>
              <a:t>th</a:t>
            </a:r>
            <a:r>
              <a:rPr lang="en-US" dirty="0"/>
              <a:t> treatment</a:t>
            </a:r>
          </a:p>
          <a:p>
            <a:pPr lvl="1"/>
            <a:endParaRPr lang="en-US" dirty="0"/>
          </a:p>
          <a:p>
            <a:pPr lvl="1"/>
            <a:r>
              <a:rPr lang="en-US" sz="2400" b="1" dirty="0"/>
              <a:t>FIGHT!</a:t>
            </a:r>
          </a:p>
          <a:p>
            <a:pPr lvl="2"/>
            <a:r>
              <a:rPr lang="en-US" sz="2200" b="1" dirty="0"/>
              <a:t>Use your State Laws </a:t>
            </a:r>
          </a:p>
          <a:p>
            <a:pPr lvl="3"/>
            <a:r>
              <a:rPr lang="en-US" sz="2000" b="1" dirty="0"/>
              <a:t>We review that in a few minutes!!</a:t>
            </a:r>
          </a:p>
        </p:txBody>
      </p:sp>
      <p:sp>
        <p:nvSpPr>
          <p:cNvPr id="4" name="Slide Number Placeholder 3"/>
          <p:cNvSpPr>
            <a:spLocks noGrp="1"/>
          </p:cNvSpPr>
          <p:nvPr>
            <p:ph type="sldNum" sz="quarter" idx="12"/>
          </p:nvPr>
        </p:nvSpPr>
        <p:spPr/>
        <p:txBody>
          <a:bodyPr/>
          <a:lstStyle/>
          <a:p>
            <a:fld id="{E7638CA2-7723-8044-9C76-6731B07492B9}" type="slidenum">
              <a:rPr lang="en-US" smtClean="0"/>
              <a:t>9</a:t>
            </a:fld>
            <a:endParaRPr lang="en-US" dirty="0"/>
          </a:p>
        </p:txBody>
      </p:sp>
      <p:pic>
        <p:nvPicPr>
          <p:cNvPr id="7170" name="Picture 2" descr="Fight Choreographer - REEL CANADA">
            <a:extLst>
              <a:ext uri="{FF2B5EF4-FFF2-40B4-BE49-F238E27FC236}">
                <a16:creationId xmlns:a16="http://schemas.microsoft.com/office/drawing/2014/main" xmlns="" id="{008A4855-6B48-F24C-886B-1A0CD4B6A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916" y="4400946"/>
            <a:ext cx="1589617" cy="1589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00162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1782</TotalTime>
  <Words>1801</Words>
  <Application>Microsoft Macintosh PowerPoint</Application>
  <PresentationFormat>Custom</PresentationFormat>
  <Paragraphs>262</Paragraphs>
  <Slides>31</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Facet</vt:lpstr>
      <vt:lpstr>ClipArt</vt:lpstr>
      <vt:lpstr>Insurance Advocacy in New Jersey</vt:lpstr>
      <vt:lpstr>Disclaimer</vt:lpstr>
      <vt:lpstr>CPT® is a Trademark of the American Medical Association</vt:lpstr>
      <vt:lpstr>Know Your Payers</vt:lpstr>
      <vt:lpstr>Wrongful Denials –  Steps to Resolve</vt:lpstr>
      <vt:lpstr>Wrongful Denials</vt:lpstr>
      <vt:lpstr>MUE Example – Admin Codes</vt:lpstr>
      <vt:lpstr>PowerPoint Presentation</vt:lpstr>
      <vt:lpstr>Wrongful Denials</vt:lpstr>
      <vt:lpstr>Know Your Payers</vt:lpstr>
      <vt:lpstr>Addressing Payer Issues</vt:lpstr>
      <vt:lpstr>How To Push Up…</vt:lpstr>
      <vt:lpstr>Know the Laws   and   Use Them!</vt:lpstr>
      <vt:lpstr>CMS Policy Hierarchy</vt:lpstr>
      <vt:lpstr>Fight the Fight RIGHT</vt:lpstr>
      <vt:lpstr>Medicare Advantage REMINDER</vt:lpstr>
      <vt:lpstr>Fight the Fight RIGHT</vt:lpstr>
      <vt:lpstr>Fight the Fight RIGHT</vt:lpstr>
      <vt:lpstr>Fight the Fight RIGHT</vt:lpstr>
      <vt:lpstr>SBA Ombudsman</vt:lpstr>
      <vt:lpstr>Know Your State Laws</vt:lpstr>
      <vt:lpstr>New Jersey Prompt Pay  Law  Clean Claim 30 days 10% Interest!</vt:lpstr>
      <vt:lpstr>New Jersey Department of Insurance</vt:lpstr>
      <vt:lpstr>PowerPoint Presentation</vt:lpstr>
      <vt:lpstr>Attempt to Collect From The Payer FIRST!</vt:lpstr>
      <vt:lpstr>New Jersey Also Has An Off Label Law</vt:lpstr>
      <vt:lpstr>PowerPoint Presentation</vt:lpstr>
      <vt:lpstr>New Jersey Prior Authorization Law</vt:lpstr>
      <vt:lpstr>Overpayment Recovery Law</vt:lpstr>
      <vt:lpstr>Conclusion</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Insurance Advocacy in New Jersey</dc:title>
  <dc:creator>Michelle Weiss</dc:creator>
  <cp:lastModifiedBy>Michelle Weiss</cp:lastModifiedBy>
  <cp:revision>1</cp:revision>
  <dcterms:created xsi:type="dcterms:W3CDTF">2024-04-29T13:36:40Z</dcterms:created>
  <dcterms:modified xsi:type="dcterms:W3CDTF">2024-05-02T12:18:27Z</dcterms:modified>
</cp:coreProperties>
</file>