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34"/>
  </p:notesMasterIdLst>
  <p:handoutMasterIdLst>
    <p:handoutMasterId r:id="rId35"/>
  </p:handoutMasterIdLst>
  <p:sldIdLst>
    <p:sldId id="1208" r:id="rId2"/>
    <p:sldId id="1205" r:id="rId3"/>
    <p:sldId id="1207" r:id="rId4"/>
    <p:sldId id="1223" r:id="rId5"/>
    <p:sldId id="333" r:id="rId6"/>
    <p:sldId id="4181" r:id="rId7"/>
    <p:sldId id="4182" r:id="rId8"/>
    <p:sldId id="4190" r:id="rId9"/>
    <p:sldId id="4189" r:id="rId10"/>
    <p:sldId id="284" r:id="rId11"/>
    <p:sldId id="519" r:id="rId12"/>
    <p:sldId id="279" r:id="rId13"/>
    <p:sldId id="4183" r:id="rId14"/>
    <p:sldId id="4187" r:id="rId15"/>
    <p:sldId id="517" r:id="rId16"/>
    <p:sldId id="520" r:id="rId17"/>
    <p:sldId id="4191" r:id="rId18"/>
    <p:sldId id="1209" r:id="rId19"/>
    <p:sldId id="1210" r:id="rId20"/>
    <p:sldId id="4192" r:id="rId21"/>
    <p:sldId id="4176" r:id="rId22"/>
    <p:sldId id="1226" r:id="rId23"/>
    <p:sldId id="290" r:id="rId24"/>
    <p:sldId id="4193" r:id="rId25"/>
    <p:sldId id="4194" r:id="rId26"/>
    <p:sldId id="1220" r:id="rId27"/>
    <p:sldId id="1221" r:id="rId28"/>
    <p:sldId id="289" r:id="rId29"/>
    <p:sldId id="4195" r:id="rId30"/>
    <p:sldId id="516" r:id="rId31"/>
    <p:sldId id="1188" r:id="rId32"/>
    <p:sldId id="109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CE2863-FDE0-4A23-09A7-98A7DBC2A83F}" name="Jonathan E. Levitt" initials="JEL" userId="S::jlevitt@frierlevitt.com::b525423f-9973-44c5-8bdc-974fedf9b656" providerId="AD"/>
  <p188:author id="{DB210FA6-EA00-3BFF-884E-0CB5B63DF998}" name="Lawrence F Kobak, Esq." initials="LFKE" userId="S::lkobak@frierlevitt.com::67e35c30-8897-4b60-895f-91f8368acdde" providerId="AD"/>
  <p188:author id="{68C90AB1-374A-437F-226D-FFB48F6F6E51}" name="Jack Ploscowe" initials="JP" userId="S::jploscowe@frierlevitt.com::3295673a-57dd-4920-bead-a617d049da6e" providerId="AD"/>
  <p188:author id="{1A8C58FE-E5D9-53AE-ADBF-49C0B8161290}" name="Dae Lee" initials="DL" userId="Dae Le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e Y. Lee, Esq." initials="DYLE" lastIdx="14" clrIdx="0"/>
  <p:cmAuthor id="2" name="Jonathan E Levitt" initials="JL" lastIdx="13" clrIdx="1"/>
  <p:cmAuthor id="3" name="Dae Y Lee" initials="DL"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7074" autoAdjust="0"/>
  </p:normalViewPr>
  <p:slideViewPr>
    <p:cSldViewPr snapToGrid="0">
      <p:cViewPr varScale="1">
        <p:scale>
          <a:sx n="68" d="100"/>
          <a:sy n="68" d="100"/>
        </p:scale>
        <p:origin x="1195" y="67"/>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4.xml.rels><?xml version="1.0" encoding="UTF-8" standalone="yes"?>
<Relationships xmlns="http://schemas.openxmlformats.org/package/2006/relationships"><Relationship Id="rId3" Type="http://schemas.openxmlformats.org/officeDocument/2006/relationships/hyperlink" Target="https://twitter.com/FrierLevitt" TargetMode="External"/><Relationship Id="rId2" Type="http://schemas.openxmlformats.org/officeDocument/2006/relationships/hyperlink" Target="https://www.linkedin.com/company/frier-levitt-llc" TargetMode="External"/><Relationship Id="rId1" Type="http://schemas.openxmlformats.org/officeDocument/2006/relationships/hyperlink" Target="https://www.frierlevitt.com/"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3" Type="http://schemas.openxmlformats.org/officeDocument/2006/relationships/hyperlink" Target="https://twitter.com/FrierLevitt" TargetMode="External"/><Relationship Id="rId2" Type="http://schemas.openxmlformats.org/officeDocument/2006/relationships/hyperlink" Target="https://www.linkedin.com/company/frier-levitt-llc" TargetMode="External"/><Relationship Id="rId1" Type="http://schemas.openxmlformats.org/officeDocument/2006/relationships/hyperlink" Target="https://www.frierlevitt.com/"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9B8505-7BF6-4C6D-B6C5-CF595F000A3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04C4AFFA-62EA-4CCF-BE4D-79AEC0D3CFDC}">
      <dgm:prSet/>
      <dgm:spPr/>
      <dgm:t>
        <a:bodyPr/>
        <a:lstStyle/>
        <a:p>
          <a:pPr>
            <a:buNone/>
          </a:pPr>
          <a:r>
            <a:rPr lang="en-US"/>
            <a:t>PBMs argue that the Medicare Part D AWPL does not contain an express private right of action for aggrieved providers. </a:t>
          </a:r>
        </a:p>
      </dgm:t>
    </dgm:pt>
    <dgm:pt modelId="{EEB36B79-63CD-472B-AB8F-73896DDFBD54}" type="parTrans" cxnId="{8E64C004-2C94-4702-B605-21FF486F34F2}">
      <dgm:prSet/>
      <dgm:spPr/>
      <dgm:t>
        <a:bodyPr/>
        <a:lstStyle/>
        <a:p>
          <a:endParaRPr lang="en-US"/>
        </a:p>
      </dgm:t>
    </dgm:pt>
    <dgm:pt modelId="{7B383AB9-3A21-42EA-884A-073854761408}" type="sibTrans" cxnId="{8E64C004-2C94-4702-B605-21FF486F34F2}">
      <dgm:prSet/>
      <dgm:spPr/>
      <dgm:t>
        <a:bodyPr/>
        <a:lstStyle/>
        <a:p>
          <a:endParaRPr lang="en-US"/>
        </a:p>
      </dgm:t>
    </dgm:pt>
    <dgm:pt modelId="{8190119D-090F-4213-8B0F-F09DE2E6CD94}">
      <dgm:prSet/>
      <dgm:spPr/>
      <dgm:t>
        <a:bodyPr/>
        <a:lstStyle/>
        <a:p>
          <a:pPr>
            <a:buFont typeface="Wingdings" panose="05000000000000000000" pitchFamily="2" charset="2"/>
            <a:buChar char="Ø"/>
          </a:pPr>
          <a:r>
            <a:rPr lang="en-US" dirty="0"/>
            <a:t>According to PBMs, without a private right of action, providers have no “standing” to hold them accountable to the Medicare Part D </a:t>
          </a:r>
          <a:r>
            <a:rPr lang="en-US" dirty="0" err="1"/>
            <a:t>AWPL</a:t>
          </a:r>
          <a:endParaRPr lang="en-US" dirty="0"/>
        </a:p>
      </dgm:t>
    </dgm:pt>
    <dgm:pt modelId="{A6555F9E-B686-40CE-B2CB-DFD4A316AA58}" type="parTrans" cxnId="{D59D22E9-DC27-4862-8970-A98B0A63AB72}">
      <dgm:prSet/>
      <dgm:spPr/>
      <dgm:t>
        <a:bodyPr/>
        <a:lstStyle/>
        <a:p>
          <a:endParaRPr lang="en-US"/>
        </a:p>
      </dgm:t>
    </dgm:pt>
    <dgm:pt modelId="{AC4E9C04-AC1F-4E59-9155-73D588C15407}" type="sibTrans" cxnId="{D59D22E9-DC27-4862-8970-A98B0A63AB72}">
      <dgm:prSet/>
      <dgm:spPr/>
      <dgm:t>
        <a:bodyPr/>
        <a:lstStyle/>
        <a:p>
          <a:endParaRPr lang="en-US"/>
        </a:p>
      </dgm:t>
    </dgm:pt>
    <dgm:pt modelId="{0EFE130C-A581-4D22-B450-5689C067FC78}">
      <dgm:prSet/>
      <dgm:spPr/>
      <dgm:t>
        <a:bodyPr/>
        <a:lstStyle/>
        <a:p>
          <a:r>
            <a:rPr lang="en-US" dirty="0"/>
            <a:t>PBMs argue that the AWPL does not apply to them, as PBMs.</a:t>
          </a:r>
        </a:p>
      </dgm:t>
    </dgm:pt>
    <dgm:pt modelId="{39409619-59C0-49A9-9E01-AFFEC560376D}" type="parTrans" cxnId="{179FC645-D984-44E8-B193-EBB7C2C05AA5}">
      <dgm:prSet/>
      <dgm:spPr/>
      <dgm:t>
        <a:bodyPr/>
        <a:lstStyle/>
        <a:p>
          <a:endParaRPr lang="en-US"/>
        </a:p>
      </dgm:t>
    </dgm:pt>
    <dgm:pt modelId="{ED986353-9E36-4668-86D9-020B7F034D01}" type="sibTrans" cxnId="{179FC645-D984-44E8-B193-EBB7C2C05AA5}">
      <dgm:prSet/>
      <dgm:spPr/>
      <dgm:t>
        <a:bodyPr/>
        <a:lstStyle/>
        <a:p>
          <a:endParaRPr lang="en-US"/>
        </a:p>
      </dgm:t>
    </dgm:pt>
    <dgm:pt modelId="{7BB82389-7F73-4710-9E91-96F71B4B3FDD}" type="pres">
      <dgm:prSet presAssocID="{0A9B8505-7BF6-4C6D-B6C5-CF595F000A31}" presName="diagram" presStyleCnt="0">
        <dgm:presLayoutVars>
          <dgm:dir/>
          <dgm:resizeHandles val="exact"/>
        </dgm:presLayoutVars>
      </dgm:prSet>
      <dgm:spPr/>
    </dgm:pt>
    <dgm:pt modelId="{AC1A6921-6FB8-49AD-A46E-3C3F54F1EC60}" type="pres">
      <dgm:prSet presAssocID="{04C4AFFA-62EA-4CCF-BE4D-79AEC0D3CFDC}" presName="node" presStyleLbl="node1" presStyleIdx="0" presStyleCnt="2" custLinFactNeighborX="-19" custLinFactNeighborY="1038">
        <dgm:presLayoutVars>
          <dgm:bulletEnabled val="1"/>
        </dgm:presLayoutVars>
      </dgm:prSet>
      <dgm:spPr/>
    </dgm:pt>
    <dgm:pt modelId="{703C58D2-4350-4AC0-BE8C-606A23EC4726}" type="pres">
      <dgm:prSet presAssocID="{7B383AB9-3A21-42EA-884A-073854761408}" presName="sibTrans" presStyleCnt="0"/>
      <dgm:spPr/>
    </dgm:pt>
    <dgm:pt modelId="{05468EEB-E6E7-4029-A678-3B98A78DCB4C}" type="pres">
      <dgm:prSet presAssocID="{0EFE130C-A581-4D22-B450-5689C067FC78}" presName="node" presStyleLbl="node1" presStyleIdx="1" presStyleCnt="2">
        <dgm:presLayoutVars>
          <dgm:bulletEnabled val="1"/>
        </dgm:presLayoutVars>
      </dgm:prSet>
      <dgm:spPr/>
    </dgm:pt>
  </dgm:ptLst>
  <dgm:cxnLst>
    <dgm:cxn modelId="{8E64C004-2C94-4702-B605-21FF486F34F2}" srcId="{0A9B8505-7BF6-4C6D-B6C5-CF595F000A31}" destId="{04C4AFFA-62EA-4CCF-BE4D-79AEC0D3CFDC}" srcOrd="0" destOrd="0" parTransId="{EEB36B79-63CD-472B-AB8F-73896DDFBD54}" sibTransId="{7B383AB9-3A21-42EA-884A-073854761408}"/>
    <dgm:cxn modelId="{179FC645-D984-44E8-B193-EBB7C2C05AA5}" srcId="{0A9B8505-7BF6-4C6D-B6C5-CF595F000A31}" destId="{0EFE130C-A581-4D22-B450-5689C067FC78}" srcOrd="1" destOrd="0" parTransId="{39409619-59C0-49A9-9E01-AFFEC560376D}" sibTransId="{ED986353-9E36-4668-86D9-020B7F034D01}"/>
    <dgm:cxn modelId="{0AA32270-4E90-4E57-995F-F6EE74CB916C}" type="presOf" srcId="{8190119D-090F-4213-8B0F-F09DE2E6CD94}" destId="{AC1A6921-6FB8-49AD-A46E-3C3F54F1EC60}" srcOrd="0" destOrd="1" presId="urn:microsoft.com/office/officeart/2005/8/layout/default"/>
    <dgm:cxn modelId="{46CDB1CC-1932-4ED1-89C2-3CB4E60086AC}" type="presOf" srcId="{04C4AFFA-62EA-4CCF-BE4D-79AEC0D3CFDC}" destId="{AC1A6921-6FB8-49AD-A46E-3C3F54F1EC60}" srcOrd="0" destOrd="0" presId="urn:microsoft.com/office/officeart/2005/8/layout/default"/>
    <dgm:cxn modelId="{D59D22E9-DC27-4862-8970-A98B0A63AB72}" srcId="{04C4AFFA-62EA-4CCF-BE4D-79AEC0D3CFDC}" destId="{8190119D-090F-4213-8B0F-F09DE2E6CD94}" srcOrd="0" destOrd="0" parTransId="{A6555F9E-B686-40CE-B2CB-DFD4A316AA58}" sibTransId="{AC4E9C04-AC1F-4E59-9155-73D588C15407}"/>
    <dgm:cxn modelId="{968335FA-613C-47A1-9868-EEDFB014A8B2}" type="presOf" srcId="{0EFE130C-A581-4D22-B450-5689C067FC78}" destId="{05468EEB-E6E7-4029-A678-3B98A78DCB4C}" srcOrd="0" destOrd="0" presId="urn:microsoft.com/office/officeart/2005/8/layout/default"/>
    <dgm:cxn modelId="{8F93DFFA-E037-40C0-88C8-597F3798035D}" type="presOf" srcId="{0A9B8505-7BF6-4C6D-B6C5-CF595F000A31}" destId="{7BB82389-7F73-4710-9E91-96F71B4B3FDD}" srcOrd="0" destOrd="0" presId="urn:microsoft.com/office/officeart/2005/8/layout/default"/>
    <dgm:cxn modelId="{A0723F71-44C3-42C5-A28A-1AAC57FEEF4C}" type="presParOf" srcId="{7BB82389-7F73-4710-9E91-96F71B4B3FDD}" destId="{AC1A6921-6FB8-49AD-A46E-3C3F54F1EC60}" srcOrd="0" destOrd="0" presId="urn:microsoft.com/office/officeart/2005/8/layout/default"/>
    <dgm:cxn modelId="{9C0D038B-B57B-4E20-B742-93C171DCCC94}" type="presParOf" srcId="{7BB82389-7F73-4710-9E91-96F71B4B3FDD}" destId="{703C58D2-4350-4AC0-BE8C-606A23EC4726}" srcOrd="1" destOrd="0" presId="urn:microsoft.com/office/officeart/2005/8/layout/default"/>
    <dgm:cxn modelId="{0F3612DD-1E0E-4C28-A2C6-53B04B9AADCC}" type="presParOf" srcId="{7BB82389-7F73-4710-9E91-96F71B4B3FDD}" destId="{05468EEB-E6E7-4029-A678-3B98A78DCB4C}"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6D15C0-EE10-4CAC-86EC-F8645FF7F09E}"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F86F71AE-1803-4D42-B486-7294CD7C134B}">
      <dgm:prSet custT="1"/>
      <dgm:spPr/>
      <dgm:t>
        <a:bodyPr/>
        <a:lstStyle/>
        <a:p>
          <a:r>
            <a:rPr lang="en-US" sz="1800" dirty="0"/>
            <a:t>Certain PBMs have never incorporated express requirements for the PBM to “comply with applicable law” into contracts with providers</a:t>
          </a:r>
        </a:p>
      </dgm:t>
    </dgm:pt>
    <dgm:pt modelId="{453BC9F4-1A1D-4183-B9F8-D8F03E66BFB8}" type="parTrans" cxnId="{A23F9001-0FDD-4188-A020-FF4D7AAFD0F5}">
      <dgm:prSet/>
      <dgm:spPr/>
      <dgm:t>
        <a:bodyPr/>
        <a:lstStyle/>
        <a:p>
          <a:endParaRPr lang="en-US"/>
        </a:p>
      </dgm:t>
    </dgm:pt>
    <dgm:pt modelId="{6A19F92B-5F4C-487D-BE4F-A75EE6F02EEB}" type="sibTrans" cxnId="{A23F9001-0FDD-4188-A020-FF4D7AAFD0F5}">
      <dgm:prSet/>
      <dgm:spPr/>
      <dgm:t>
        <a:bodyPr/>
        <a:lstStyle/>
        <a:p>
          <a:endParaRPr lang="en-US"/>
        </a:p>
      </dgm:t>
    </dgm:pt>
    <dgm:pt modelId="{D35FB645-79F0-4705-B0D9-6D9361A24DDE}">
      <dgm:prSet custT="1"/>
      <dgm:spPr/>
      <dgm:t>
        <a:bodyPr/>
        <a:lstStyle/>
        <a:p>
          <a:r>
            <a:rPr lang="en-US" sz="1800" dirty="0"/>
            <a:t>Certain other PBMs historically incorporated requirements for the PBM to “comply with applicable law” into contracts, but have since amended contracts to remove such requirements in recent years</a:t>
          </a:r>
        </a:p>
      </dgm:t>
    </dgm:pt>
    <dgm:pt modelId="{523CFF2B-41B5-4F70-852E-0D4D5149B03C}" type="parTrans" cxnId="{37B20EEE-FF43-40C9-8C12-66A3CEBDC20C}">
      <dgm:prSet/>
      <dgm:spPr/>
      <dgm:t>
        <a:bodyPr/>
        <a:lstStyle/>
        <a:p>
          <a:endParaRPr lang="en-US"/>
        </a:p>
      </dgm:t>
    </dgm:pt>
    <dgm:pt modelId="{DB4A1EB7-F66B-4FA7-B784-EC735B0A6F8A}" type="sibTrans" cxnId="{37B20EEE-FF43-40C9-8C12-66A3CEBDC20C}">
      <dgm:prSet/>
      <dgm:spPr/>
      <dgm:t>
        <a:bodyPr/>
        <a:lstStyle/>
        <a:p>
          <a:endParaRPr lang="en-US"/>
        </a:p>
      </dgm:t>
    </dgm:pt>
    <dgm:pt modelId="{2A2D0808-B2D1-46F1-8304-590960415E1E}">
      <dgm:prSet custT="1"/>
      <dgm:spPr/>
      <dgm:t>
        <a:bodyPr/>
        <a:lstStyle/>
        <a:p>
          <a:r>
            <a:rPr lang="en-US" sz="1800"/>
            <a:t>Is this legal? </a:t>
          </a:r>
          <a:r>
            <a:rPr lang="en-US" sz="1800" b="1"/>
            <a:t>No. </a:t>
          </a:r>
          <a:r>
            <a:rPr lang="en-US" sz="1800"/>
            <a:t>PBM failure to incorporate contractual requirements to comply with applicable federal law, state law, and CMS guidance is contrary to the requirements of the Medicare Flow Down provision</a:t>
          </a:r>
        </a:p>
      </dgm:t>
    </dgm:pt>
    <dgm:pt modelId="{648C1849-18A9-4FFE-8FA1-D1C6A4EC95E0}" type="parTrans" cxnId="{72EAFD6D-DB36-479F-9B62-E19150721449}">
      <dgm:prSet/>
      <dgm:spPr/>
      <dgm:t>
        <a:bodyPr/>
        <a:lstStyle/>
        <a:p>
          <a:endParaRPr lang="en-US"/>
        </a:p>
      </dgm:t>
    </dgm:pt>
    <dgm:pt modelId="{FE348E76-2A94-429F-9137-120600563B92}" type="sibTrans" cxnId="{72EAFD6D-DB36-479F-9B62-E19150721449}">
      <dgm:prSet/>
      <dgm:spPr/>
      <dgm:t>
        <a:bodyPr/>
        <a:lstStyle/>
        <a:p>
          <a:endParaRPr lang="en-US"/>
        </a:p>
      </dgm:t>
    </dgm:pt>
    <dgm:pt modelId="{C2FEB7C8-612F-4BC6-AF4E-FA74831E4C58}" type="pres">
      <dgm:prSet presAssocID="{966D15C0-EE10-4CAC-86EC-F8645FF7F09E}" presName="hierChild1" presStyleCnt="0">
        <dgm:presLayoutVars>
          <dgm:chPref val="1"/>
          <dgm:dir/>
          <dgm:animOne val="branch"/>
          <dgm:animLvl val="lvl"/>
          <dgm:resizeHandles/>
        </dgm:presLayoutVars>
      </dgm:prSet>
      <dgm:spPr/>
    </dgm:pt>
    <dgm:pt modelId="{F568EF05-CA7F-4DC8-BD38-B248FE020193}" type="pres">
      <dgm:prSet presAssocID="{F86F71AE-1803-4D42-B486-7294CD7C134B}" presName="hierRoot1" presStyleCnt="0"/>
      <dgm:spPr/>
    </dgm:pt>
    <dgm:pt modelId="{38532C0E-6B87-4D6A-A3B1-5CE499A6BD3C}" type="pres">
      <dgm:prSet presAssocID="{F86F71AE-1803-4D42-B486-7294CD7C134B}" presName="composite" presStyleCnt="0"/>
      <dgm:spPr/>
    </dgm:pt>
    <dgm:pt modelId="{7E92910D-63B0-4293-9EF7-0B51A1F59377}" type="pres">
      <dgm:prSet presAssocID="{F86F71AE-1803-4D42-B486-7294CD7C134B}" presName="background" presStyleLbl="node0" presStyleIdx="0" presStyleCnt="3"/>
      <dgm:spPr/>
    </dgm:pt>
    <dgm:pt modelId="{B86C13DF-6481-4DF4-8EAF-D6E60CF5C71D}" type="pres">
      <dgm:prSet presAssocID="{F86F71AE-1803-4D42-B486-7294CD7C134B}" presName="text" presStyleLbl="fgAcc0" presStyleIdx="0" presStyleCnt="3" custScaleY="154233">
        <dgm:presLayoutVars>
          <dgm:chPref val="3"/>
        </dgm:presLayoutVars>
      </dgm:prSet>
      <dgm:spPr/>
    </dgm:pt>
    <dgm:pt modelId="{FDC0413E-003F-46FD-9A60-FF89119BB376}" type="pres">
      <dgm:prSet presAssocID="{F86F71AE-1803-4D42-B486-7294CD7C134B}" presName="hierChild2" presStyleCnt="0"/>
      <dgm:spPr/>
    </dgm:pt>
    <dgm:pt modelId="{6D8344ED-B03A-44B4-869B-4881842FD493}" type="pres">
      <dgm:prSet presAssocID="{D35FB645-79F0-4705-B0D9-6D9361A24DDE}" presName="hierRoot1" presStyleCnt="0"/>
      <dgm:spPr/>
    </dgm:pt>
    <dgm:pt modelId="{AFE978E2-D3B8-420F-8D02-AD27679C0319}" type="pres">
      <dgm:prSet presAssocID="{D35FB645-79F0-4705-B0D9-6D9361A24DDE}" presName="composite" presStyleCnt="0"/>
      <dgm:spPr/>
    </dgm:pt>
    <dgm:pt modelId="{B2F3A2AF-71B5-43ED-9944-158107DBC675}" type="pres">
      <dgm:prSet presAssocID="{D35FB645-79F0-4705-B0D9-6D9361A24DDE}" presName="background" presStyleLbl="node0" presStyleIdx="1" presStyleCnt="3"/>
      <dgm:spPr/>
    </dgm:pt>
    <dgm:pt modelId="{DCBCEA17-E132-43B2-BFA9-AECD3AB3EBD4}" type="pres">
      <dgm:prSet presAssocID="{D35FB645-79F0-4705-B0D9-6D9361A24DDE}" presName="text" presStyleLbl="fgAcc0" presStyleIdx="1" presStyleCnt="3" custScaleY="154233">
        <dgm:presLayoutVars>
          <dgm:chPref val="3"/>
        </dgm:presLayoutVars>
      </dgm:prSet>
      <dgm:spPr/>
    </dgm:pt>
    <dgm:pt modelId="{53926799-F7FE-430D-BB63-0A70EBD00667}" type="pres">
      <dgm:prSet presAssocID="{D35FB645-79F0-4705-B0D9-6D9361A24DDE}" presName="hierChild2" presStyleCnt="0"/>
      <dgm:spPr/>
    </dgm:pt>
    <dgm:pt modelId="{D370588F-046D-453F-8AF6-EB9AD8260837}" type="pres">
      <dgm:prSet presAssocID="{2A2D0808-B2D1-46F1-8304-590960415E1E}" presName="hierRoot1" presStyleCnt="0"/>
      <dgm:spPr/>
    </dgm:pt>
    <dgm:pt modelId="{6F0BBD50-B925-4FCF-9808-0DCBAC71013A}" type="pres">
      <dgm:prSet presAssocID="{2A2D0808-B2D1-46F1-8304-590960415E1E}" presName="composite" presStyleCnt="0"/>
      <dgm:spPr/>
    </dgm:pt>
    <dgm:pt modelId="{9FDA4F5E-8E45-4926-BA4E-FB11AFA6C3B5}" type="pres">
      <dgm:prSet presAssocID="{2A2D0808-B2D1-46F1-8304-590960415E1E}" presName="background" presStyleLbl="node0" presStyleIdx="2" presStyleCnt="3"/>
      <dgm:spPr/>
    </dgm:pt>
    <dgm:pt modelId="{DF62238C-F82D-4899-911E-CC9079217527}" type="pres">
      <dgm:prSet presAssocID="{2A2D0808-B2D1-46F1-8304-590960415E1E}" presName="text" presStyleLbl="fgAcc0" presStyleIdx="2" presStyleCnt="3" custScaleY="154233">
        <dgm:presLayoutVars>
          <dgm:chPref val="3"/>
        </dgm:presLayoutVars>
      </dgm:prSet>
      <dgm:spPr/>
    </dgm:pt>
    <dgm:pt modelId="{AA211AF6-32DB-49EB-8B76-55010718D95A}" type="pres">
      <dgm:prSet presAssocID="{2A2D0808-B2D1-46F1-8304-590960415E1E}" presName="hierChild2" presStyleCnt="0"/>
      <dgm:spPr/>
    </dgm:pt>
  </dgm:ptLst>
  <dgm:cxnLst>
    <dgm:cxn modelId="{A23F9001-0FDD-4188-A020-FF4D7AAFD0F5}" srcId="{966D15C0-EE10-4CAC-86EC-F8645FF7F09E}" destId="{F86F71AE-1803-4D42-B486-7294CD7C134B}" srcOrd="0" destOrd="0" parTransId="{453BC9F4-1A1D-4183-B9F8-D8F03E66BFB8}" sibTransId="{6A19F92B-5F4C-487D-BE4F-A75EE6F02EEB}"/>
    <dgm:cxn modelId="{91D67918-7198-4805-8436-F060A42D8277}" type="presOf" srcId="{F86F71AE-1803-4D42-B486-7294CD7C134B}" destId="{B86C13DF-6481-4DF4-8EAF-D6E60CF5C71D}" srcOrd="0" destOrd="0" presId="urn:microsoft.com/office/officeart/2005/8/layout/hierarchy1"/>
    <dgm:cxn modelId="{2E51DA38-73CE-49AB-AF89-83232649211B}" type="presOf" srcId="{966D15C0-EE10-4CAC-86EC-F8645FF7F09E}" destId="{C2FEB7C8-612F-4BC6-AF4E-FA74831E4C58}" srcOrd="0" destOrd="0" presId="urn:microsoft.com/office/officeart/2005/8/layout/hierarchy1"/>
    <dgm:cxn modelId="{72EAFD6D-DB36-479F-9B62-E19150721449}" srcId="{966D15C0-EE10-4CAC-86EC-F8645FF7F09E}" destId="{2A2D0808-B2D1-46F1-8304-590960415E1E}" srcOrd="2" destOrd="0" parTransId="{648C1849-18A9-4FFE-8FA1-D1C6A4EC95E0}" sibTransId="{FE348E76-2A94-429F-9137-120600563B92}"/>
    <dgm:cxn modelId="{9B57A299-B2EE-401C-915D-B4712DCDE33B}" type="presOf" srcId="{D35FB645-79F0-4705-B0D9-6D9361A24DDE}" destId="{DCBCEA17-E132-43B2-BFA9-AECD3AB3EBD4}" srcOrd="0" destOrd="0" presId="urn:microsoft.com/office/officeart/2005/8/layout/hierarchy1"/>
    <dgm:cxn modelId="{5C8F83B8-50A4-4D51-81B8-9BA5876EED86}" type="presOf" srcId="{2A2D0808-B2D1-46F1-8304-590960415E1E}" destId="{DF62238C-F82D-4899-911E-CC9079217527}" srcOrd="0" destOrd="0" presId="urn:microsoft.com/office/officeart/2005/8/layout/hierarchy1"/>
    <dgm:cxn modelId="{37B20EEE-FF43-40C9-8C12-66A3CEBDC20C}" srcId="{966D15C0-EE10-4CAC-86EC-F8645FF7F09E}" destId="{D35FB645-79F0-4705-B0D9-6D9361A24DDE}" srcOrd="1" destOrd="0" parTransId="{523CFF2B-41B5-4F70-852E-0D4D5149B03C}" sibTransId="{DB4A1EB7-F66B-4FA7-B784-EC735B0A6F8A}"/>
    <dgm:cxn modelId="{305910A9-2E7F-4487-B727-0F5ABF2E93A1}" type="presParOf" srcId="{C2FEB7C8-612F-4BC6-AF4E-FA74831E4C58}" destId="{F568EF05-CA7F-4DC8-BD38-B248FE020193}" srcOrd="0" destOrd="0" presId="urn:microsoft.com/office/officeart/2005/8/layout/hierarchy1"/>
    <dgm:cxn modelId="{E1FFB633-3DC8-4B73-A175-7B83836C3A71}" type="presParOf" srcId="{F568EF05-CA7F-4DC8-BD38-B248FE020193}" destId="{38532C0E-6B87-4D6A-A3B1-5CE499A6BD3C}" srcOrd="0" destOrd="0" presId="urn:microsoft.com/office/officeart/2005/8/layout/hierarchy1"/>
    <dgm:cxn modelId="{3DC94863-2105-47B9-B012-5B5282AF27E0}" type="presParOf" srcId="{38532C0E-6B87-4D6A-A3B1-5CE499A6BD3C}" destId="{7E92910D-63B0-4293-9EF7-0B51A1F59377}" srcOrd="0" destOrd="0" presId="urn:microsoft.com/office/officeart/2005/8/layout/hierarchy1"/>
    <dgm:cxn modelId="{9F478C9B-B99D-4BC2-A8F2-95A356C42A91}" type="presParOf" srcId="{38532C0E-6B87-4D6A-A3B1-5CE499A6BD3C}" destId="{B86C13DF-6481-4DF4-8EAF-D6E60CF5C71D}" srcOrd="1" destOrd="0" presId="urn:microsoft.com/office/officeart/2005/8/layout/hierarchy1"/>
    <dgm:cxn modelId="{ECAF3D3C-D42D-4FB7-BF90-492F347AE501}" type="presParOf" srcId="{F568EF05-CA7F-4DC8-BD38-B248FE020193}" destId="{FDC0413E-003F-46FD-9A60-FF89119BB376}" srcOrd="1" destOrd="0" presId="urn:microsoft.com/office/officeart/2005/8/layout/hierarchy1"/>
    <dgm:cxn modelId="{4848B7ED-4911-4FC1-897D-FEF4A02B8520}" type="presParOf" srcId="{C2FEB7C8-612F-4BC6-AF4E-FA74831E4C58}" destId="{6D8344ED-B03A-44B4-869B-4881842FD493}" srcOrd="1" destOrd="0" presId="urn:microsoft.com/office/officeart/2005/8/layout/hierarchy1"/>
    <dgm:cxn modelId="{F3A0BA4B-1A48-46D4-9285-4D89E62F0262}" type="presParOf" srcId="{6D8344ED-B03A-44B4-869B-4881842FD493}" destId="{AFE978E2-D3B8-420F-8D02-AD27679C0319}" srcOrd="0" destOrd="0" presId="urn:microsoft.com/office/officeart/2005/8/layout/hierarchy1"/>
    <dgm:cxn modelId="{46152EDF-1040-4491-B933-DB0FB008A382}" type="presParOf" srcId="{AFE978E2-D3B8-420F-8D02-AD27679C0319}" destId="{B2F3A2AF-71B5-43ED-9944-158107DBC675}" srcOrd="0" destOrd="0" presId="urn:microsoft.com/office/officeart/2005/8/layout/hierarchy1"/>
    <dgm:cxn modelId="{16340FF2-A618-4D65-A4FA-3C04AA016B74}" type="presParOf" srcId="{AFE978E2-D3B8-420F-8D02-AD27679C0319}" destId="{DCBCEA17-E132-43B2-BFA9-AECD3AB3EBD4}" srcOrd="1" destOrd="0" presId="urn:microsoft.com/office/officeart/2005/8/layout/hierarchy1"/>
    <dgm:cxn modelId="{C792D107-5DEA-4727-AD93-940CD4857612}" type="presParOf" srcId="{6D8344ED-B03A-44B4-869B-4881842FD493}" destId="{53926799-F7FE-430D-BB63-0A70EBD00667}" srcOrd="1" destOrd="0" presId="urn:microsoft.com/office/officeart/2005/8/layout/hierarchy1"/>
    <dgm:cxn modelId="{D2D46D48-B0A5-4451-8EAC-D631660820B8}" type="presParOf" srcId="{C2FEB7C8-612F-4BC6-AF4E-FA74831E4C58}" destId="{D370588F-046D-453F-8AF6-EB9AD8260837}" srcOrd="2" destOrd="0" presId="urn:microsoft.com/office/officeart/2005/8/layout/hierarchy1"/>
    <dgm:cxn modelId="{2E4CB3F6-8738-4D72-B120-30C9A745E83A}" type="presParOf" srcId="{D370588F-046D-453F-8AF6-EB9AD8260837}" destId="{6F0BBD50-B925-4FCF-9808-0DCBAC71013A}" srcOrd="0" destOrd="0" presId="urn:microsoft.com/office/officeart/2005/8/layout/hierarchy1"/>
    <dgm:cxn modelId="{822EAC0F-0547-456B-A42A-927E9976BD6E}" type="presParOf" srcId="{6F0BBD50-B925-4FCF-9808-0DCBAC71013A}" destId="{9FDA4F5E-8E45-4926-BA4E-FB11AFA6C3B5}" srcOrd="0" destOrd="0" presId="urn:microsoft.com/office/officeart/2005/8/layout/hierarchy1"/>
    <dgm:cxn modelId="{F8547FFE-0503-4AAA-AEB4-ADDBD6293F9D}" type="presParOf" srcId="{6F0BBD50-B925-4FCF-9808-0DCBAC71013A}" destId="{DF62238C-F82D-4899-911E-CC9079217527}" srcOrd="1" destOrd="0" presId="urn:microsoft.com/office/officeart/2005/8/layout/hierarchy1"/>
    <dgm:cxn modelId="{B15C88BB-923B-4425-B635-702F1E13DAAB}" type="presParOf" srcId="{D370588F-046D-453F-8AF6-EB9AD8260837}" destId="{AA211AF6-32DB-49EB-8B76-55010718D95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76B4AD-0C22-46A3-80DD-5E90C1612D8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259FBF5-B099-4D1F-A160-AB78793DB1E0}">
      <dgm:prSet/>
      <dgm:spPr/>
      <dgm:t>
        <a:bodyPr/>
        <a:lstStyle/>
        <a:p>
          <a:pPr>
            <a:lnSpc>
              <a:spcPct val="100000"/>
            </a:lnSpc>
          </a:pPr>
          <a:r>
            <a:rPr lang="en-US"/>
            <a:t>Providers play a critical role in ensuring CMS is notified of instances where Plan Sponsors and PBMs fail to meet their obligations under Medicare Part D</a:t>
          </a:r>
        </a:p>
      </dgm:t>
    </dgm:pt>
    <dgm:pt modelId="{B17C1C99-4232-487B-A202-CC121E95831B}" type="parTrans" cxnId="{ADACA4E1-D6A7-473C-AF28-237207890BB7}">
      <dgm:prSet/>
      <dgm:spPr/>
      <dgm:t>
        <a:bodyPr/>
        <a:lstStyle/>
        <a:p>
          <a:endParaRPr lang="en-US"/>
        </a:p>
      </dgm:t>
    </dgm:pt>
    <dgm:pt modelId="{6527C731-F429-4F39-B729-DC2A3A33DBAC}" type="sibTrans" cxnId="{ADACA4E1-D6A7-473C-AF28-237207890BB7}">
      <dgm:prSet/>
      <dgm:spPr/>
      <dgm:t>
        <a:bodyPr/>
        <a:lstStyle/>
        <a:p>
          <a:endParaRPr lang="en-US"/>
        </a:p>
      </dgm:t>
    </dgm:pt>
    <dgm:pt modelId="{6EB1813C-0DB4-4191-9F88-6FE842614A94}">
      <dgm:prSet/>
      <dgm:spPr/>
      <dgm:t>
        <a:bodyPr/>
        <a:lstStyle/>
        <a:p>
          <a:pPr>
            <a:lnSpc>
              <a:spcPct val="100000"/>
            </a:lnSpc>
          </a:pPr>
          <a:r>
            <a:rPr lang="en-US"/>
            <a:t>CMS has indicated a receptiveness to provider and patient “complaints” </a:t>
          </a:r>
        </a:p>
      </dgm:t>
    </dgm:pt>
    <dgm:pt modelId="{866DFCC9-3A8B-4B9E-953A-5D9340DCDCCA}" type="parTrans" cxnId="{7DE648D6-7473-4A2B-8EE1-901FD7D799F5}">
      <dgm:prSet/>
      <dgm:spPr/>
      <dgm:t>
        <a:bodyPr/>
        <a:lstStyle/>
        <a:p>
          <a:endParaRPr lang="en-US"/>
        </a:p>
      </dgm:t>
    </dgm:pt>
    <dgm:pt modelId="{0F2CBEE7-609F-48B0-88BE-2CC445B8F16C}" type="sibTrans" cxnId="{7DE648D6-7473-4A2B-8EE1-901FD7D799F5}">
      <dgm:prSet/>
      <dgm:spPr/>
      <dgm:t>
        <a:bodyPr/>
        <a:lstStyle/>
        <a:p>
          <a:endParaRPr lang="en-US"/>
        </a:p>
      </dgm:t>
    </dgm:pt>
    <dgm:pt modelId="{AC2CD6A8-898C-4DCC-B915-F454F02D8B04}">
      <dgm:prSet/>
      <dgm:spPr/>
      <dgm:t>
        <a:bodyPr/>
        <a:lstStyle/>
        <a:p>
          <a:pPr>
            <a:lnSpc>
              <a:spcPct val="100000"/>
            </a:lnSpc>
          </a:pPr>
          <a:r>
            <a:rPr lang="en-US" dirty="0"/>
            <a:t>Frier Levitt, LLC has prepared forms that can be used to file patient complaints.  The complaints needs to be filled in with accurate facts that are compiled in good faith against PBMs.</a:t>
          </a:r>
        </a:p>
      </dgm:t>
    </dgm:pt>
    <dgm:pt modelId="{A31D33F4-624A-401F-955D-B9E24D7F8A93}" type="parTrans" cxnId="{8FEA827D-961B-48EC-B6F2-474E25C607D6}">
      <dgm:prSet/>
      <dgm:spPr/>
      <dgm:t>
        <a:bodyPr/>
        <a:lstStyle/>
        <a:p>
          <a:endParaRPr lang="en-US"/>
        </a:p>
      </dgm:t>
    </dgm:pt>
    <dgm:pt modelId="{F9FC3332-8B79-4C32-9D9A-F5EA55B1ED21}" type="sibTrans" cxnId="{8FEA827D-961B-48EC-B6F2-474E25C607D6}">
      <dgm:prSet/>
      <dgm:spPr/>
      <dgm:t>
        <a:bodyPr/>
        <a:lstStyle/>
        <a:p>
          <a:endParaRPr lang="en-US"/>
        </a:p>
      </dgm:t>
    </dgm:pt>
    <dgm:pt modelId="{41405B31-5094-4ABF-B99E-EAD5B7966779}" type="pres">
      <dgm:prSet presAssocID="{6976B4AD-0C22-46A3-80DD-5E90C1612D83}" presName="root" presStyleCnt="0">
        <dgm:presLayoutVars>
          <dgm:dir/>
          <dgm:resizeHandles val="exact"/>
        </dgm:presLayoutVars>
      </dgm:prSet>
      <dgm:spPr/>
    </dgm:pt>
    <dgm:pt modelId="{18E8A060-E4B5-4D5E-A0A5-3D1D475F4311}" type="pres">
      <dgm:prSet presAssocID="{8259FBF5-B099-4D1F-A160-AB78793DB1E0}" presName="compNode" presStyleCnt="0"/>
      <dgm:spPr/>
    </dgm:pt>
    <dgm:pt modelId="{228BDA6E-1F18-4EF4-BC96-F13DF218A3FA}" type="pres">
      <dgm:prSet presAssocID="{8259FBF5-B099-4D1F-A160-AB78793DB1E0}" presName="bgRect" presStyleLbl="bgShp" presStyleIdx="0" presStyleCnt="3"/>
      <dgm:spPr/>
    </dgm:pt>
    <dgm:pt modelId="{ABAC17AB-4C44-48B7-BD65-983D758377FB}" type="pres">
      <dgm:prSet presAssocID="{8259FBF5-B099-4D1F-A160-AB78793DB1E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9E96FBDF-8EA1-4C48-B877-F49B196B5237}" type="pres">
      <dgm:prSet presAssocID="{8259FBF5-B099-4D1F-A160-AB78793DB1E0}" presName="spaceRect" presStyleCnt="0"/>
      <dgm:spPr/>
    </dgm:pt>
    <dgm:pt modelId="{1A0191ED-8CBB-4E02-8DCB-C89C8DEC5238}" type="pres">
      <dgm:prSet presAssocID="{8259FBF5-B099-4D1F-A160-AB78793DB1E0}" presName="parTx" presStyleLbl="revTx" presStyleIdx="0" presStyleCnt="3">
        <dgm:presLayoutVars>
          <dgm:chMax val="0"/>
          <dgm:chPref val="0"/>
        </dgm:presLayoutVars>
      </dgm:prSet>
      <dgm:spPr/>
    </dgm:pt>
    <dgm:pt modelId="{1E4041B5-1E71-40F1-BC79-68D77851B246}" type="pres">
      <dgm:prSet presAssocID="{6527C731-F429-4F39-B729-DC2A3A33DBAC}" presName="sibTrans" presStyleCnt="0"/>
      <dgm:spPr/>
    </dgm:pt>
    <dgm:pt modelId="{D20660AE-946D-4F81-8DF6-F7D6E109E97A}" type="pres">
      <dgm:prSet presAssocID="{6EB1813C-0DB4-4191-9F88-6FE842614A94}" presName="compNode" presStyleCnt="0"/>
      <dgm:spPr/>
    </dgm:pt>
    <dgm:pt modelId="{1149EE3F-4831-4D45-9CA4-78F180FF0C4A}" type="pres">
      <dgm:prSet presAssocID="{6EB1813C-0DB4-4191-9F88-6FE842614A94}" presName="bgRect" presStyleLbl="bgShp" presStyleIdx="1" presStyleCnt="3"/>
      <dgm:spPr/>
    </dgm:pt>
    <dgm:pt modelId="{6F225EE7-D01F-4F03-8CCA-AD0CA3798432}" type="pres">
      <dgm:prSet presAssocID="{6EB1813C-0DB4-4191-9F88-6FE842614A9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1D55A795-483B-42A3-8119-ED22A4EBA3C1}" type="pres">
      <dgm:prSet presAssocID="{6EB1813C-0DB4-4191-9F88-6FE842614A94}" presName="spaceRect" presStyleCnt="0"/>
      <dgm:spPr/>
    </dgm:pt>
    <dgm:pt modelId="{82D6B18D-6F6D-4F65-B361-C3EEA1361EE3}" type="pres">
      <dgm:prSet presAssocID="{6EB1813C-0DB4-4191-9F88-6FE842614A94}" presName="parTx" presStyleLbl="revTx" presStyleIdx="1" presStyleCnt="3">
        <dgm:presLayoutVars>
          <dgm:chMax val="0"/>
          <dgm:chPref val="0"/>
        </dgm:presLayoutVars>
      </dgm:prSet>
      <dgm:spPr/>
    </dgm:pt>
    <dgm:pt modelId="{BBE01A8A-768C-4BC5-A22A-0AC4FEC1ED7A}" type="pres">
      <dgm:prSet presAssocID="{0F2CBEE7-609F-48B0-88BE-2CC445B8F16C}" presName="sibTrans" presStyleCnt="0"/>
      <dgm:spPr/>
    </dgm:pt>
    <dgm:pt modelId="{FDD294E5-304E-4F4D-B699-BF0B6D31B298}" type="pres">
      <dgm:prSet presAssocID="{AC2CD6A8-898C-4DCC-B915-F454F02D8B04}" presName="compNode" presStyleCnt="0"/>
      <dgm:spPr/>
    </dgm:pt>
    <dgm:pt modelId="{43952FB5-F273-4A4A-9807-5B29E6CB5027}" type="pres">
      <dgm:prSet presAssocID="{AC2CD6A8-898C-4DCC-B915-F454F02D8B04}" presName="bgRect" presStyleLbl="bgShp" presStyleIdx="2" presStyleCnt="3"/>
      <dgm:spPr/>
    </dgm:pt>
    <dgm:pt modelId="{A4CFDEB3-A89A-4470-BA81-D15837C9009C}" type="pres">
      <dgm:prSet presAssocID="{AC2CD6A8-898C-4DCC-B915-F454F02D8B04}"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6EBCB3ED-48A9-4DD2-8866-26A1A2C9DD5A}" type="pres">
      <dgm:prSet presAssocID="{AC2CD6A8-898C-4DCC-B915-F454F02D8B04}" presName="spaceRect" presStyleCnt="0"/>
      <dgm:spPr/>
    </dgm:pt>
    <dgm:pt modelId="{893995FE-201A-45B1-BB38-F5C3D1B3551B}" type="pres">
      <dgm:prSet presAssocID="{AC2CD6A8-898C-4DCC-B915-F454F02D8B04}" presName="parTx" presStyleLbl="revTx" presStyleIdx="2" presStyleCnt="3">
        <dgm:presLayoutVars>
          <dgm:chMax val="0"/>
          <dgm:chPref val="0"/>
        </dgm:presLayoutVars>
      </dgm:prSet>
      <dgm:spPr/>
    </dgm:pt>
  </dgm:ptLst>
  <dgm:cxnLst>
    <dgm:cxn modelId="{A34E6E00-095E-43C0-A04A-5C56401D8E24}" type="presOf" srcId="{6EB1813C-0DB4-4191-9F88-6FE842614A94}" destId="{82D6B18D-6F6D-4F65-B361-C3EEA1361EE3}" srcOrd="0" destOrd="0" presId="urn:microsoft.com/office/officeart/2018/2/layout/IconVerticalSolidList"/>
    <dgm:cxn modelId="{2B0E2704-3EEA-46B7-841A-C9E94F150BD3}" type="presOf" srcId="{AC2CD6A8-898C-4DCC-B915-F454F02D8B04}" destId="{893995FE-201A-45B1-BB38-F5C3D1B3551B}" srcOrd="0" destOrd="0" presId="urn:microsoft.com/office/officeart/2018/2/layout/IconVerticalSolidList"/>
    <dgm:cxn modelId="{67002810-1A49-4777-872B-DE981A9E2F6A}" type="presOf" srcId="{8259FBF5-B099-4D1F-A160-AB78793DB1E0}" destId="{1A0191ED-8CBB-4E02-8DCB-C89C8DEC5238}" srcOrd="0" destOrd="0" presId="urn:microsoft.com/office/officeart/2018/2/layout/IconVerticalSolidList"/>
    <dgm:cxn modelId="{8FEA827D-961B-48EC-B6F2-474E25C607D6}" srcId="{6976B4AD-0C22-46A3-80DD-5E90C1612D83}" destId="{AC2CD6A8-898C-4DCC-B915-F454F02D8B04}" srcOrd="2" destOrd="0" parTransId="{A31D33F4-624A-401F-955D-B9E24D7F8A93}" sibTransId="{F9FC3332-8B79-4C32-9D9A-F5EA55B1ED21}"/>
    <dgm:cxn modelId="{7DE648D6-7473-4A2B-8EE1-901FD7D799F5}" srcId="{6976B4AD-0C22-46A3-80DD-5E90C1612D83}" destId="{6EB1813C-0DB4-4191-9F88-6FE842614A94}" srcOrd="1" destOrd="0" parTransId="{866DFCC9-3A8B-4B9E-953A-5D9340DCDCCA}" sibTransId="{0F2CBEE7-609F-48B0-88BE-2CC445B8F16C}"/>
    <dgm:cxn modelId="{ADACA4E1-D6A7-473C-AF28-237207890BB7}" srcId="{6976B4AD-0C22-46A3-80DD-5E90C1612D83}" destId="{8259FBF5-B099-4D1F-A160-AB78793DB1E0}" srcOrd="0" destOrd="0" parTransId="{B17C1C99-4232-487B-A202-CC121E95831B}" sibTransId="{6527C731-F429-4F39-B729-DC2A3A33DBAC}"/>
    <dgm:cxn modelId="{277911F6-DF17-4891-99CF-EEE1C7908043}" type="presOf" srcId="{6976B4AD-0C22-46A3-80DD-5E90C1612D83}" destId="{41405B31-5094-4ABF-B99E-EAD5B7966779}" srcOrd="0" destOrd="0" presId="urn:microsoft.com/office/officeart/2018/2/layout/IconVerticalSolidList"/>
    <dgm:cxn modelId="{11D62B47-E6C3-4853-B48A-BDCC2809F6D6}" type="presParOf" srcId="{41405B31-5094-4ABF-B99E-EAD5B7966779}" destId="{18E8A060-E4B5-4D5E-A0A5-3D1D475F4311}" srcOrd="0" destOrd="0" presId="urn:microsoft.com/office/officeart/2018/2/layout/IconVerticalSolidList"/>
    <dgm:cxn modelId="{8E55062D-EBE7-4C91-9E5C-B3A56C1EA35A}" type="presParOf" srcId="{18E8A060-E4B5-4D5E-A0A5-3D1D475F4311}" destId="{228BDA6E-1F18-4EF4-BC96-F13DF218A3FA}" srcOrd="0" destOrd="0" presId="urn:microsoft.com/office/officeart/2018/2/layout/IconVerticalSolidList"/>
    <dgm:cxn modelId="{CBB9C1EB-2FC1-4B8D-9208-0730580F7BDC}" type="presParOf" srcId="{18E8A060-E4B5-4D5E-A0A5-3D1D475F4311}" destId="{ABAC17AB-4C44-48B7-BD65-983D758377FB}" srcOrd="1" destOrd="0" presId="urn:microsoft.com/office/officeart/2018/2/layout/IconVerticalSolidList"/>
    <dgm:cxn modelId="{B2C5203B-104F-4F83-A0E8-CB30FE19DCCC}" type="presParOf" srcId="{18E8A060-E4B5-4D5E-A0A5-3D1D475F4311}" destId="{9E96FBDF-8EA1-4C48-B877-F49B196B5237}" srcOrd="2" destOrd="0" presId="urn:microsoft.com/office/officeart/2018/2/layout/IconVerticalSolidList"/>
    <dgm:cxn modelId="{AA49F679-49AD-4592-AC10-B39E48201EA1}" type="presParOf" srcId="{18E8A060-E4B5-4D5E-A0A5-3D1D475F4311}" destId="{1A0191ED-8CBB-4E02-8DCB-C89C8DEC5238}" srcOrd="3" destOrd="0" presId="urn:microsoft.com/office/officeart/2018/2/layout/IconVerticalSolidList"/>
    <dgm:cxn modelId="{442AC246-DC72-45E8-92A0-8F9F2F0ED8D8}" type="presParOf" srcId="{41405B31-5094-4ABF-B99E-EAD5B7966779}" destId="{1E4041B5-1E71-40F1-BC79-68D77851B246}" srcOrd="1" destOrd="0" presId="urn:microsoft.com/office/officeart/2018/2/layout/IconVerticalSolidList"/>
    <dgm:cxn modelId="{6276E3B2-5D0D-46E4-BFDF-B027200511A5}" type="presParOf" srcId="{41405B31-5094-4ABF-B99E-EAD5B7966779}" destId="{D20660AE-946D-4F81-8DF6-F7D6E109E97A}" srcOrd="2" destOrd="0" presId="urn:microsoft.com/office/officeart/2018/2/layout/IconVerticalSolidList"/>
    <dgm:cxn modelId="{D4F4FBD0-F6B6-412F-8CD1-B3FE78127284}" type="presParOf" srcId="{D20660AE-946D-4F81-8DF6-F7D6E109E97A}" destId="{1149EE3F-4831-4D45-9CA4-78F180FF0C4A}" srcOrd="0" destOrd="0" presId="urn:microsoft.com/office/officeart/2018/2/layout/IconVerticalSolidList"/>
    <dgm:cxn modelId="{245785AF-D228-4D1B-9CC3-8505C74D7433}" type="presParOf" srcId="{D20660AE-946D-4F81-8DF6-F7D6E109E97A}" destId="{6F225EE7-D01F-4F03-8CCA-AD0CA3798432}" srcOrd="1" destOrd="0" presId="urn:microsoft.com/office/officeart/2018/2/layout/IconVerticalSolidList"/>
    <dgm:cxn modelId="{B3D24952-32F1-4622-8134-5B023FD3971E}" type="presParOf" srcId="{D20660AE-946D-4F81-8DF6-F7D6E109E97A}" destId="{1D55A795-483B-42A3-8119-ED22A4EBA3C1}" srcOrd="2" destOrd="0" presId="urn:microsoft.com/office/officeart/2018/2/layout/IconVerticalSolidList"/>
    <dgm:cxn modelId="{DD0AA922-4B7E-4F32-B9DE-68C24A432273}" type="presParOf" srcId="{D20660AE-946D-4F81-8DF6-F7D6E109E97A}" destId="{82D6B18D-6F6D-4F65-B361-C3EEA1361EE3}" srcOrd="3" destOrd="0" presId="urn:microsoft.com/office/officeart/2018/2/layout/IconVerticalSolidList"/>
    <dgm:cxn modelId="{035EB055-9B55-470D-A173-23C2B42EA98F}" type="presParOf" srcId="{41405B31-5094-4ABF-B99E-EAD5B7966779}" destId="{BBE01A8A-768C-4BC5-A22A-0AC4FEC1ED7A}" srcOrd="3" destOrd="0" presId="urn:microsoft.com/office/officeart/2018/2/layout/IconVerticalSolidList"/>
    <dgm:cxn modelId="{A49DBF2E-4C94-44A4-8845-11C800C8BEA4}" type="presParOf" srcId="{41405B31-5094-4ABF-B99E-EAD5B7966779}" destId="{FDD294E5-304E-4F4D-B699-BF0B6D31B298}" srcOrd="4" destOrd="0" presId="urn:microsoft.com/office/officeart/2018/2/layout/IconVerticalSolidList"/>
    <dgm:cxn modelId="{D206E7CD-E921-4B54-B3F5-BB4AD2ED8D2B}" type="presParOf" srcId="{FDD294E5-304E-4F4D-B699-BF0B6D31B298}" destId="{43952FB5-F273-4A4A-9807-5B29E6CB5027}" srcOrd="0" destOrd="0" presId="urn:microsoft.com/office/officeart/2018/2/layout/IconVerticalSolidList"/>
    <dgm:cxn modelId="{88A3AE28-B4E9-4257-ADAE-BB90CB9A8CBF}" type="presParOf" srcId="{FDD294E5-304E-4F4D-B699-BF0B6D31B298}" destId="{A4CFDEB3-A89A-4470-BA81-D15837C9009C}" srcOrd="1" destOrd="0" presId="urn:microsoft.com/office/officeart/2018/2/layout/IconVerticalSolidList"/>
    <dgm:cxn modelId="{FA92EE48-5B89-46BD-8D46-CC08D870330C}" type="presParOf" srcId="{FDD294E5-304E-4F4D-B699-BF0B6D31B298}" destId="{6EBCB3ED-48A9-4DD2-8866-26A1A2C9DD5A}" srcOrd="2" destOrd="0" presId="urn:microsoft.com/office/officeart/2018/2/layout/IconVerticalSolidList"/>
    <dgm:cxn modelId="{630D84F6-4FC8-4523-A089-91A2F632E8E7}" type="presParOf" srcId="{FDD294E5-304E-4F4D-B699-BF0B6D31B298}" destId="{893995FE-201A-45B1-BB38-F5C3D1B3551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F15FFA-3166-4C2E-8F80-2E8711043954}"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0FAA229E-4A21-49FC-8AE6-30A9653FCEA2}">
      <dgm:prSet/>
      <dgm:spPr/>
      <dgm:t>
        <a:bodyPr/>
        <a:lstStyle/>
        <a:p>
          <a:r>
            <a:rPr lang="en-US" b="1">
              <a:solidFill>
                <a:schemeClr val="bg1"/>
              </a:solidFill>
            </a:rPr>
            <a:t>Website:  </a:t>
          </a:r>
          <a:r>
            <a:rPr lang="en-US">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frierlevitt.com</a:t>
          </a:r>
          <a:endParaRPr lang="en-US">
            <a:solidFill>
              <a:schemeClr val="bg1"/>
            </a:solidFill>
          </a:endParaRPr>
        </a:p>
      </dgm:t>
    </dgm:pt>
    <dgm:pt modelId="{A605D8FF-EAA2-4949-A6C2-04C7E7AE8093}" type="parTrans" cxnId="{12982623-A470-4CCC-98E8-D4EC5359B15B}">
      <dgm:prSet/>
      <dgm:spPr/>
      <dgm:t>
        <a:bodyPr/>
        <a:lstStyle/>
        <a:p>
          <a:endParaRPr lang="en-US"/>
        </a:p>
      </dgm:t>
    </dgm:pt>
    <dgm:pt modelId="{319DF0BF-35FD-472C-AF56-FC5153458CF4}" type="sibTrans" cxnId="{12982623-A470-4CCC-98E8-D4EC5359B15B}">
      <dgm:prSet/>
      <dgm:spPr/>
      <dgm:t>
        <a:bodyPr/>
        <a:lstStyle/>
        <a:p>
          <a:endParaRPr lang="en-US"/>
        </a:p>
      </dgm:t>
    </dgm:pt>
    <dgm:pt modelId="{90B380AA-0160-423E-82C5-37B77DDA1EAB}">
      <dgm:prSet/>
      <dgm:spPr/>
      <dgm:t>
        <a:bodyPr/>
        <a:lstStyle/>
        <a:p>
          <a:r>
            <a:rPr lang="en-US" b="1">
              <a:solidFill>
                <a:schemeClr val="bg1"/>
              </a:solidFill>
            </a:rPr>
            <a:t>LinkedIn: </a:t>
          </a:r>
          <a:r>
            <a:rPr lang="en-US">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linkedin.com/company/frier-levitt-llc</a:t>
          </a:r>
          <a:endParaRPr lang="en-US">
            <a:solidFill>
              <a:schemeClr val="bg1"/>
            </a:solidFill>
          </a:endParaRPr>
        </a:p>
      </dgm:t>
    </dgm:pt>
    <dgm:pt modelId="{5D6F8A62-ED4F-45DF-8567-6521F62F6940}" type="parTrans" cxnId="{9947BADD-E475-4F17-A953-2913B9665846}">
      <dgm:prSet/>
      <dgm:spPr/>
      <dgm:t>
        <a:bodyPr/>
        <a:lstStyle/>
        <a:p>
          <a:endParaRPr lang="en-US"/>
        </a:p>
      </dgm:t>
    </dgm:pt>
    <dgm:pt modelId="{62CAC46F-1AD8-40AF-B489-C1CCF07D119C}" type="sibTrans" cxnId="{9947BADD-E475-4F17-A953-2913B9665846}">
      <dgm:prSet/>
      <dgm:spPr/>
      <dgm:t>
        <a:bodyPr/>
        <a:lstStyle/>
        <a:p>
          <a:endParaRPr lang="en-US"/>
        </a:p>
      </dgm:t>
    </dgm:pt>
    <dgm:pt modelId="{0B40F866-8925-47DC-8A22-A3D06060732B}">
      <dgm:prSet/>
      <dgm:spPr/>
      <dgm:t>
        <a:bodyPr/>
        <a:lstStyle/>
        <a:p>
          <a:r>
            <a:rPr lang="en-US" b="1">
              <a:solidFill>
                <a:schemeClr val="bg1"/>
              </a:solidFill>
            </a:rPr>
            <a:t>Twitter:  </a:t>
          </a:r>
          <a:r>
            <a:rPr lang="en-US">
              <a:solidFill>
                <a:schemeClr val="bg1"/>
              </a:solidFill>
            </a:rPr>
            <a:t>@</a:t>
          </a:r>
          <a:r>
            <a:rPr lang="en-US">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FrierLevitt</a:t>
          </a:r>
          <a:endParaRPr lang="en-US">
            <a:solidFill>
              <a:schemeClr val="bg1"/>
            </a:solidFill>
          </a:endParaRPr>
        </a:p>
      </dgm:t>
    </dgm:pt>
    <dgm:pt modelId="{3EEFDBDF-734F-4FB7-A11F-16FCAB9430EE}" type="parTrans" cxnId="{0909B6B2-771F-4453-826E-79C94182F759}">
      <dgm:prSet/>
      <dgm:spPr/>
      <dgm:t>
        <a:bodyPr/>
        <a:lstStyle/>
        <a:p>
          <a:endParaRPr lang="en-US"/>
        </a:p>
      </dgm:t>
    </dgm:pt>
    <dgm:pt modelId="{5814BA26-CBB5-407C-8FEF-169A6C9B4D82}" type="sibTrans" cxnId="{0909B6B2-771F-4453-826E-79C94182F759}">
      <dgm:prSet/>
      <dgm:spPr/>
      <dgm:t>
        <a:bodyPr/>
        <a:lstStyle/>
        <a:p>
          <a:endParaRPr lang="en-US"/>
        </a:p>
      </dgm:t>
    </dgm:pt>
    <dgm:pt modelId="{C7DD0ACA-4CE7-411B-8338-BC0D624AFBB9}">
      <dgm:prSet/>
      <dgm:spPr/>
      <dgm:t>
        <a:bodyPr/>
        <a:lstStyle/>
        <a:p>
          <a:r>
            <a:rPr lang="en-US" b="1">
              <a:solidFill>
                <a:schemeClr val="bg1"/>
              </a:solidFill>
            </a:rPr>
            <a:t>Locations:</a:t>
          </a:r>
          <a:endParaRPr lang="en-US">
            <a:solidFill>
              <a:schemeClr val="bg1"/>
            </a:solidFill>
          </a:endParaRPr>
        </a:p>
      </dgm:t>
    </dgm:pt>
    <dgm:pt modelId="{A3148601-4B0D-4D02-B47E-EF6AD1CD369F}" type="parTrans" cxnId="{36EC03EF-F1B7-4F5A-8B9C-46B875AEE0FB}">
      <dgm:prSet/>
      <dgm:spPr/>
      <dgm:t>
        <a:bodyPr/>
        <a:lstStyle/>
        <a:p>
          <a:endParaRPr lang="en-US"/>
        </a:p>
      </dgm:t>
    </dgm:pt>
    <dgm:pt modelId="{7BB374B3-34D3-4339-824E-30A9D5A4D5E3}" type="sibTrans" cxnId="{36EC03EF-F1B7-4F5A-8B9C-46B875AEE0FB}">
      <dgm:prSet/>
      <dgm:spPr/>
      <dgm:t>
        <a:bodyPr/>
        <a:lstStyle/>
        <a:p>
          <a:endParaRPr lang="en-US"/>
        </a:p>
      </dgm:t>
    </dgm:pt>
    <dgm:pt modelId="{362B2FCC-1011-453E-9D93-704D331506EE}">
      <dgm:prSet/>
      <dgm:spPr/>
      <dgm:t>
        <a:bodyPr/>
        <a:lstStyle/>
        <a:p>
          <a:r>
            <a:rPr lang="en-US">
              <a:solidFill>
                <a:schemeClr val="tx2"/>
              </a:solidFill>
            </a:rPr>
            <a:t>84 Bloomfield Ave, Pine Brook, New Jersey</a:t>
          </a:r>
        </a:p>
      </dgm:t>
    </dgm:pt>
    <dgm:pt modelId="{30FE51E2-B8E5-4A5B-84D4-D410A55443AF}" type="parTrans" cxnId="{29EEBA8E-C821-49E4-BD10-3D8981DEC344}">
      <dgm:prSet/>
      <dgm:spPr/>
      <dgm:t>
        <a:bodyPr/>
        <a:lstStyle/>
        <a:p>
          <a:endParaRPr lang="en-US"/>
        </a:p>
      </dgm:t>
    </dgm:pt>
    <dgm:pt modelId="{A92F3540-3F89-4F14-8388-680AD069D488}" type="sibTrans" cxnId="{29EEBA8E-C821-49E4-BD10-3D8981DEC344}">
      <dgm:prSet/>
      <dgm:spPr/>
      <dgm:t>
        <a:bodyPr/>
        <a:lstStyle/>
        <a:p>
          <a:endParaRPr lang="en-US"/>
        </a:p>
      </dgm:t>
    </dgm:pt>
    <dgm:pt modelId="{C1B59614-3E64-46DF-A111-AB1E3B97E547}">
      <dgm:prSet/>
      <dgm:spPr/>
      <dgm:t>
        <a:bodyPr/>
        <a:lstStyle/>
        <a:p>
          <a:r>
            <a:rPr lang="en-US" dirty="0">
              <a:solidFill>
                <a:schemeClr val="tx2"/>
              </a:solidFill>
            </a:rPr>
            <a:t>101 Greenwich Street, Suite 8B, New York City</a:t>
          </a:r>
        </a:p>
      </dgm:t>
    </dgm:pt>
    <dgm:pt modelId="{90F7AFBF-7426-47BD-9950-D46F1A9DD1B9}" type="parTrans" cxnId="{4EEB9DB9-E6CE-41A2-8A1E-7E644566EEA5}">
      <dgm:prSet/>
      <dgm:spPr/>
      <dgm:t>
        <a:bodyPr/>
        <a:lstStyle/>
        <a:p>
          <a:endParaRPr lang="en-US"/>
        </a:p>
      </dgm:t>
    </dgm:pt>
    <dgm:pt modelId="{C36BD303-D246-4046-B4CE-C22AE5C820E5}" type="sibTrans" cxnId="{4EEB9DB9-E6CE-41A2-8A1E-7E644566EEA5}">
      <dgm:prSet/>
      <dgm:spPr/>
      <dgm:t>
        <a:bodyPr/>
        <a:lstStyle/>
        <a:p>
          <a:endParaRPr lang="en-US"/>
        </a:p>
      </dgm:t>
    </dgm:pt>
    <dgm:pt modelId="{1150FA75-CE49-4E86-88D8-8381780CCE40}" type="pres">
      <dgm:prSet presAssocID="{DDF15FFA-3166-4C2E-8F80-2E8711043954}" presName="linear" presStyleCnt="0">
        <dgm:presLayoutVars>
          <dgm:dir/>
          <dgm:animLvl val="lvl"/>
          <dgm:resizeHandles val="exact"/>
        </dgm:presLayoutVars>
      </dgm:prSet>
      <dgm:spPr/>
    </dgm:pt>
    <dgm:pt modelId="{012A9F4A-2173-4061-A016-56042A346C0A}" type="pres">
      <dgm:prSet presAssocID="{0FAA229E-4A21-49FC-8AE6-30A9653FCEA2}" presName="parentLin" presStyleCnt="0"/>
      <dgm:spPr/>
    </dgm:pt>
    <dgm:pt modelId="{EE4EE9C3-D933-46B6-B757-C6DAC2597441}" type="pres">
      <dgm:prSet presAssocID="{0FAA229E-4A21-49FC-8AE6-30A9653FCEA2}" presName="parentLeftMargin" presStyleLbl="node1" presStyleIdx="0" presStyleCnt="4"/>
      <dgm:spPr/>
    </dgm:pt>
    <dgm:pt modelId="{BBB93DF6-5532-48E8-84CC-9960DF3E7461}" type="pres">
      <dgm:prSet presAssocID="{0FAA229E-4A21-49FC-8AE6-30A9653FCEA2}" presName="parentText" presStyleLbl="node1" presStyleIdx="0" presStyleCnt="4">
        <dgm:presLayoutVars>
          <dgm:chMax val="0"/>
          <dgm:bulletEnabled val="1"/>
        </dgm:presLayoutVars>
      </dgm:prSet>
      <dgm:spPr/>
    </dgm:pt>
    <dgm:pt modelId="{750523D2-4B3A-4AAC-AD6B-3913E63AB5FC}" type="pres">
      <dgm:prSet presAssocID="{0FAA229E-4A21-49FC-8AE6-30A9653FCEA2}" presName="negativeSpace" presStyleCnt="0"/>
      <dgm:spPr/>
    </dgm:pt>
    <dgm:pt modelId="{7139CFF9-FC6D-4BFF-A162-36723AEC1B51}" type="pres">
      <dgm:prSet presAssocID="{0FAA229E-4A21-49FC-8AE6-30A9653FCEA2}" presName="childText" presStyleLbl="conFgAcc1" presStyleIdx="0" presStyleCnt="4">
        <dgm:presLayoutVars>
          <dgm:bulletEnabled val="1"/>
        </dgm:presLayoutVars>
      </dgm:prSet>
      <dgm:spPr/>
    </dgm:pt>
    <dgm:pt modelId="{8107A5D1-2EB3-4743-8F25-6E0EC2168CB2}" type="pres">
      <dgm:prSet presAssocID="{319DF0BF-35FD-472C-AF56-FC5153458CF4}" presName="spaceBetweenRectangles" presStyleCnt="0"/>
      <dgm:spPr/>
    </dgm:pt>
    <dgm:pt modelId="{F8DF3FFE-29D8-40D0-ACFB-38D020488DD4}" type="pres">
      <dgm:prSet presAssocID="{90B380AA-0160-423E-82C5-37B77DDA1EAB}" presName="parentLin" presStyleCnt="0"/>
      <dgm:spPr/>
    </dgm:pt>
    <dgm:pt modelId="{BEA35B79-66C2-4C7E-85D2-540097B15CBB}" type="pres">
      <dgm:prSet presAssocID="{90B380AA-0160-423E-82C5-37B77DDA1EAB}" presName="parentLeftMargin" presStyleLbl="node1" presStyleIdx="0" presStyleCnt="4"/>
      <dgm:spPr/>
    </dgm:pt>
    <dgm:pt modelId="{F1E7A721-91C5-4242-B940-875E4E443550}" type="pres">
      <dgm:prSet presAssocID="{90B380AA-0160-423E-82C5-37B77DDA1EAB}" presName="parentText" presStyleLbl="node1" presStyleIdx="1" presStyleCnt="4">
        <dgm:presLayoutVars>
          <dgm:chMax val="0"/>
          <dgm:bulletEnabled val="1"/>
        </dgm:presLayoutVars>
      </dgm:prSet>
      <dgm:spPr/>
    </dgm:pt>
    <dgm:pt modelId="{C66DFE12-6025-40D1-81F1-88629C72397D}" type="pres">
      <dgm:prSet presAssocID="{90B380AA-0160-423E-82C5-37B77DDA1EAB}" presName="negativeSpace" presStyleCnt="0"/>
      <dgm:spPr/>
    </dgm:pt>
    <dgm:pt modelId="{2DEB3541-2695-41F3-94A1-F4E319164D22}" type="pres">
      <dgm:prSet presAssocID="{90B380AA-0160-423E-82C5-37B77DDA1EAB}" presName="childText" presStyleLbl="conFgAcc1" presStyleIdx="1" presStyleCnt="4">
        <dgm:presLayoutVars>
          <dgm:bulletEnabled val="1"/>
        </dgm:presLayoutVars>
      </dgm:prSet>
      <dgm:spPr/>
    </dgm:pt>
    <dgm:pt modelId="{32623E9F-5F4C-4C9F-B5FD-1D851BF080FF}" type="pres">
      <dgm:prSet presAssocID="{62CAC46F-1AD8-40AF-B489-C1CCF07D119C}" presName="spaceBetweenRectangles" presStyleCnt="0"/>
      <dgm:spPr/>
    </dgm:pt>
    <dgm:pt modelId="{789755FF-56AF-4A24-B68F-108F34979956}" type="pres">
      <dgm:prSet presAssocID="{0B40F866-8925-47DC-8A22-A3D06060732B}" presName="parentLin" presStyleCnt="0"/>
      <dgm:spPr/>
    </dgm:pt>
    <dgm:pt modelId="{3AD3FD69-F583-4EA2-A752-87837D43D432}" type="pres">
      <dgm:prSet presAssocID="{0B40F866-8925-47DC-8A22-A3D06060732B}" presName="parentLeftMargin" presStyleLbl="node1" presStyleIdx="1" presStyleCnt="4"/>
      <dgm:spPr/>
    </dgm:pt>
    <dgm:pt modelId="{AE3559D5-E773-47DE-9DBC-9571B644BE21}" type="pres">
      <dgm:prSet presAssocID="{0B40F866-8925-47DC-8A22-A3D06060732B}" presName="parentText" presStyleLbl="node1" presStyleIdx="2" presStyleCnt="4">
        <dgm:presLayoutVars>
          <dgm:chMax val="0"/>
          <dgm:bulletEnabled val="1"/>
        </dgm:presLayoutVars>
      </dgm:prSet>
      <dgm:spPr/>
    </dgm:pt>
    <dgm:pt modelId="{6374923A-D722-4726-A20E-9EA2EF880F75}" type="pres">
      <dgm:prSet presAssocID="{0B40F866-8925-47DC-8A22-A3D06060732B}" presName="negativeSpace" presStyleCnt="0"/>
      <dgm:spPr/>
    </dgm:pt>
    <dgm:pt modelId="{6281FB67-7897-46B7-9F55-17C2115085FA}" type="pres">
      <dgm:prSet presAssocID="{0B40F866-8925-47DC-8A22-A3D06060732B}" presName="childText" presStyleLbl="conFgAcc1" presStyleIdx="2" presStyleCnt="4">
        <dgm:presLayoutVars>
          <dgm:bulletEnabled val="1"/>
        </dgm:presLayoutVars>
      </dgm:prSet>
      <dgm:spPr/>
    </dgm:pt>
    <dgm:pt modelId="{D56A138B-D6B1-48BE-ABBB-9CB4CD2AED67}" type="pres">
      <dgm:prSet presAssocID="{5814BA26-CBB5-407C-8FEF-169A6C9B4D82}" presName="spaceBetweenRectangles" presStyleCnt="0"/>
      <dgm:spPr/>
    </dgm:pt>
    <dgm:pt modelId="{CBA1BA6B-A2B4-4B5C-A635-62BB9FC628FD}" type="pres">
      <dgm:prSet presAssocID="{C7DD0ACA-4CE7-411B-8338-BC0D624AFBB9}" presName="parentLin" presStyleCnt="0"/>
      <dgm:spPr/>
    </dgm:pt>
    <dgm:pt modelId="{3E8A17DE-432D-4E66-A444-E2680F6A7BD8}" type="pres">
      <dgm:prSet presAssocID="{C7DD0ACA-4CE7-411B-8338-BC0D624AFBB9}" presName="parentLeftMargin" presStyleLbl="node1" presStyleIdx="2" presStyleCnt="4"/>
      <dgm:spPr/>
    </dgm:pt>
    <dgm:pt modelId="{B643BB50-D254-4DA3-89C5-0EA6961556D9}" type="pres">
      <dgm:prSet presAssocID="{C7DD0ACA-4CE7-411B-8338-BC0D624AFBB9}" presName="parentText" presStyleLbl="node1" presStyleIdx="3" presStyleCnt="4">
        <dgm:presLayoutVars>
          <dgm:chMax val="0"/>
          <dgm:bulletEnabled val="1"/>
        </dgm:presLayoutVars>
      </dgm:prSet>
      <dgm:spPr/>
    </dgm:pt>
    <dgm:pt modelId="{E5FAF346-74BC-41D6-B4E3-C72D93E241DC}" type="pres">
      <dgm:prSet presAssocID="{C7DD0ACA-4CE7-411B-8338-BC0D624AFBB9}" presName="negativeSpace" presStyleCnt="0"/>
      <dgm:spPr/>
    </dgm:pt>
    <dgm:pt modelId="{F1B941E6-AA43-4EE7-B91C-CC6C640968D9}" type="pres">
      <dgm:prSet presAssocID="{C7DD0ACA-4CE7-411B-8338-BC0D624AFBB9}" presName="childText" presStyleLbl="conFgAcc1" presStyleIdx="3" presStyleCnt="4">
        <dgm:presLayoutVars>
          <dgm:bulletEnabled val="1"/>
        </dgm:presLayoutVars>
      </dgm:prSet>
      <dgm:spPr/>
    </dgm:pt>
  </dgm:ptLst>
  <dgm:cxnLst>
    <dgm:cxn modelId="{60967717-9AD0-486B-8B50-920E410FF6B6}" type="presOf" srcId="{0B40F866-8925-47DC-8A22-A3D06060732B}" destId="{AE3559D5-E773-47DE-9DBC-9571B644BE21}" srcOrd="1" destOrd="0" presId="urn:microsoft.com/office/officeart/2005/8/layout/list1"/>
    <dgm:cxn modelId="{12982623-A470-4CCC-98E8-D4EC5359B15B}" srcId="{DDF15FFA-3166-4C2E-8F80-2E8711043954}" destId="{0FAA229E-4A21-49FC-8AE6-30A9653FCEA2}" srcOrd="0" destOrd="0" parTransId="{A605D8FF-EAA2-4949-A6C2-04C7E7AE8093}" sibTransId="{319DF0BF-35FD-472C-AF56-FC5153458CF4}"/>
    <dgm:cxn modelId="{7044BC5F-7983-4E08-B531-40EDB1EA677A}" type="presOf" srcId="{362B2FCC-1011-453E-9D93-704D331506EE}" destId="{F1B941E6-AA43-4EE7-B91C-CC6C640968D9}" srcOrd="0" destOrd="0" presId="urn:microsoft.com/office/officeart/2005/8/layout/list1"/>
    <dgm:cxn modelId="{D7BB396A-2D05-44A7-8ADB-AC71C5874468}" type="presOf" srcId="{0FAA229E-4A21-49FC-8AE6-30A9653FCEA2}" destId="{EE4EE9C3-D933-46B6-B757-C6DAC2597441}" srcOrd="0" destOrd="0" presId="urn:microsoft.com/office/officeart/2005/8/layout/list1"/>
    <dgm:cxn modelId="{6E063E70-1271-49D6-AF83-196E86DDBA90}" type="presOf" srcId="{DDF15FFA-3166-4C2E-8F80-2E8711043954}" destId="{1150FA75-CE49-4E86-88D8-8381780CCE40}" srcOrd="0" destOrd="0" presId="urn:microsoft.com/office/officeart/2005/8/layout/list1"/>
    <dgm:cxn modelId="{2D3B0554-50E8-41A5-88F0-29254A2DEEC5}" type="presOf" srcId="{90B380AA-0160-423E-82C5-37B77DDA1EAB}" destId="{F1E7A721-91C5-4242-B940-875E4E443550}" srcOrd="1" destOrd="0" presId="urn:microsoft.com/office/officeart/2005/8/layout/list1"/>
    <dgm:cxn modelId="{2FCEB755-FE7C-4328-944A-49854411F316}" type="presOf" srcId="{C1B59614-3E64-46DF-A111-AB1E3B97E547}" destId="{F1B941E6-AA43-4EE7-B91C-CC6C640968D9}" srcOrd="0" destOrd="1" presId="urn:microsoft.com/office/officeart/2005/8/layout/list1"/>
    <dgm:cxn modelId="{C659387A-AE14-449E-8FBA-444AD3F072F3}" type="presOf" srcId="{0FAA229E-4A21-49FC-8AE6-30A9653FCEA2}" destId="{BBB93DF6-5532-48E8-84CC-9960DF3E7461}" srcOrd="1" destOrd="0" presId="urn:microsoft.com/office/officeart/2005/8/layout/list1"/>
    <dgm:cxn modelId="{A8D0DD82-BF63-4406-A86E-0DE2F00CA580}" type="presOf" srcId="{C7DD0ACA-4CE7-411B-8338-BC0D624AFBB9}" destId="{3E8A17DE-432D-4E66-A444-E2680F6A7BD8}" srcOrd="0" destOrd="0" presId="urn:microsoft.com/office/officeart/2005/8/layout/list1"/>
    <dgm:cxn modelId="{29EEBA8E-C821-49E4-BD10-3D8981DEC344}" srcId="{C7DD0ACA-4CE7-411B-8338-BC0D624AFBB9}" destId="{362B2FCC-1011-453E-9D93-704D331506EE}" srcOrd="0" destOrd="0" parTransId="{30FE51E2-B8E5-4A5B-84D4-D410A55443AF}" sibTransId="{A92F3540-3F89-4F14-8388-680AD069D488}"/>
    <dgm:cxn modelId="{0909B6B2-771F-4453-826E-79C94182F759}" srcId="{DDF15FFA-3166-4C2E-8F80-2E8711043954}" destId="{0B40F866-8925-47DC-8A22-A3D06060732B}" srcOrd="2" destOrd="0" parTransId="{3EEFDBDF-734F-4FB7-A11F-16FCAB9430EE}" sibTransId="{5814BA26-CBB5-407C-8FEF-169A6C9B4D82}"/>
    <dgm:cxn modelId="{4EEB9DB9-E6CE-41A2-8A1E-7E644566EEA5}" srcId="{C7DD0ACA-4CE7-411B-8338-BC0D624AFBB9}" destId="{C1B59614-3E64-46DF-A111-AB1E3B97E547}" srcOrd="1" destOrd="0" parTransId="{90F7AFBF-7426-47BD-9950-D46F1A9DD1B9}" sibTransId="{C36BD303-D246-4046-B4CE-C22AE5C820E5}"/>
    <dgm:cxn modelId="{DD6112CF-3986-47CA-A036-12012A37DD73}" type="presOf" srcId="{C7DD0ACA-4CE7-411B-8338-BC0D624AFBB9}" destId="{B643BB50-D254-4DA3-89C5-0EA6961556D9}" srcOrd="1" destOrd="0" presId="urn:microsoft.com/office/officeart/2005/8/layout/list1"/>
    <dgm:cxn modelId="{9947BADD-E475-4F17-A953-2913B9665846}" srcId="{DDF15FFA-3166-4C2E-8F80-2E8711043954}" destId="{90B380AA-0160-423E-82C5-37B77DDA1EAB}" srcOrd="1" destOrd="0" parTransId="{5D6F8A62-ED4F-45DF-8567-6521F62F6940}" sibTransId="{62CAC46F-1AD8-40AF-B489-C1CCF07D119C}"/>
    <dgm:cxn modelId="{275048E2-2BEE-441D-8552-A40DB900C1A1}" type="presOf" srcId="{0B40F866-8925-47DC-8A22-A3D06060732B}" destId="{3AD3FD69-F583-4EA2-A752-87837D43D432}" srcOrd="0" destOrd="0" presId="urn:microsoft.com/office/officeart/2005/8/layout/list1"/>
    <dgm:cxn modelId="{36EC03EF-F1B7-4F5A-8B9C-46B875AEE0FB}" srcId="{DDF15FFA-3166-4C2E-8F80-2E8711043954}" destId="{C7DD0ACA-4CE7-411B-8338-BC0D624AFBB9}" srcOrd="3" destOrd="0" parTransId="{A3148601-4B0D-4D02-B47E-EF6AD1CD369F}" sibTransId="{7BB374B3-34D3-4339-824E-30A9D5A4D5E3}"/>
    <dgm:cxn modelId="{F72AD0F7-7F45-4E8A-8D7C-013DDD89F46E}" type="presOf" srcId="{90B380AA-0160-423E-82C5-37B77DDA1EAB}" destId="{BEA35B79-66C2-4C7E-85D2-540097B15CBB}" srcOrd="0" destOrd="0" presId="urn:microsoft.com/office/officeart/2005/8/layout/list1"/>
    <dgm:cxn modelId="{0D275EA8-FD48-42FC-BEDF-B3503E49894C}" type="presParOf" srcId="{1150FA75-CE49-4E86-88D8-8381780CCE40}" destId="{012A9F4A-2173-4061-A016-56042A346C0A}" srcOrd="0" destOrd="0" presId="urn:microsoft.com/office/officeart/2005/8/layout/list1"/>
    <dgm:cxn modelId="{6D6AE6C4-565B-4CCB-AB84-904B9D23D9E4}" type="presParOf" srcId="{012A9F4A-2173-4061-A016-56042A346C0A}" destId="{EE4EE9C3-D933-46B6-B757-C6DAC2597441}" srcOrd="0" destOrd="0" presId="urn:microsoft.com/office/officeart/2005/8/layout/list1"/>
    <dgm:cxn modelId="{F8ED328E-2759-4886-8C0F-13CDA870590D}" type="presParOf" srcId="{012A9F4A-2173-4061-A016-56042A346C0A}" destId="{BBB93DF6-5532-48E8-84CC-9960DF3E7461}" srcOrd="1" destOrd="0" presId="urn:microsoft.com/office/officeart/2005/8/layout/list1"/>
    <dgm:cxn modelId="{A7B4DBBD-05C3-4387-81C0-2BF4C8FCACC1}" type="presParOf" srcId="{1150FA75-CE49-4E86-88D8-8381780CCE40}" destId="{750523D2-4B3A-4AAC-AD6B-3913E63AB5FC}" srcOrd="1" destOrd="0" presId="urn:microsoft.com/office/officeart/2005/8/layout/list1"/>
    <dgm:cxn modelId="{E935CE1A-6D70-42F9-884F-F3CDF770551E}" type="presParOf" srcId="{1150FA75-CE49-4E86-88D8-8381780CCE40}" destId="{7139CFF9-FC6D-4BFF-A162-36723AEC1B51}" srcOrd="2" destOrd="0" presId="urn:microsoft.com/office/officeart/2005/8/layout/list1"/>
    <dgm:cxn modelId="{406B60A6-1D2E-44C8-A2FA-D1B4E229D7DF}" type="presParOf" srcId="{1150FA75-CE49-4E86-88D8-8381780CCE40}" destId="{8107A5D1-2EB3-4743-8F25-6E0EC2168CB2}" srcOrd="3" destOrd="0" presId="urn:microsoft.com/office/officeart/2005/8/layout/list1"/>
    <dgm:cxn modelId="{9C0E354C-FED1-4B35-A71E-E29CB6809DF2}" type="presParOf" srcId="{1150FA75-CE49-4E86-88D8-8381780CCE40}" destId="{F8DF3FFE-29D8-40D0-ACFB-38D020488DD4}" srcOrd="4" destOrd="0" presId="urn:microsoft.com/office/officeart/2005/8/layout/list1"/>
    <dgm:cxn modelId="{9F02E7C1-DD45-43A0-A06B-DABCB0BD1039}" type="presParOf" srcId="{F8DF3FFE-29D8-40D0-ACFB-38D020488DD4}" destId="{BEA35B79-66C2-4C7E-85D2-540097B15CBB}" srcOrd="0" destOrd="0" presId="urn:microsoft.com/office/officeart/2005/8/layout/list1"/>
    <dgm:cxn modelId="{61B907A9-423D-4841-84C3-953FE17B9373}" type="presParOf" srcId="{F8DF3FFE-29D8-40D0-ACFB-38D020488DD4}" destId="{F1E7A721-91C5-4242-B940-875E4E443550}" srcOrd="1" destOrd="0" presId="urn:microsoft.com/office/officeart/2005/8/layout/list1"/>
    <dgm:cxn modelId="{6D7520D6-1AC9-4EC5-A277-1C270366B78D}" type="presParOf" srcId="{1150FA75-CE49-4E86-88D8-8381780CCE40}" destId="{C66DFE12-6025-40D1-81F1-88629C72397D}" srcOrd="5" destOrd="0" presId="urn:microsoft.com/office/officeart/2005/8/layout/list1"/>
    <dgm:cxn modelId="{AC14439A-2EE8-4BCA-B7F4-730FC9763ABB}" type="presParOf" srcId="{1150FA75-CE49-4E86-88D8-8381780CCE40}" destId="{2DEB3541-2695-41F3-94A1-F4E319164D22}" srcOrd="6" destOrd="0" presId="urn:microsoft.com/office/officeart/2005/8/layout/list1"/>
    <dgm:cxn modelId="{3ED22455-CAA1-4EF4-89A3-7F1ED277A09D}" type="presParOf" srcId="{1150FA75-CE49-4E86-88D8-8381780CCE40}" destId="{32623E9F-5F4C-4C9F-B5FD-1D851BF080FF}" srcOrd="7" destOrd="0" presId="urn:microsoft.com/office/officeart/2005/8/layout/list1"/>
    <dgm:cxn modelId="{42BE9A0D-BFD6-44AE-85A9-48F4D0E85146}" type="presParOf" srcId="{1150FA75-CE49-4E86-88D8-8381780CCE40}" destId="{789755FF-56AF-4A24-B68F-108F34979956}" srcOrd="8" destOrd="0" presId="urn:microsoft.com/office/officeart/2005/8/layout/list1"/>
    <dgm:cxn modelId="{AA59C2F1-CF10-454A-8F5C-8238EE99938F}" type="presParOf" srcId="{789755FF-56AF-4A24-B68F-108F34979956}" destId="{3AD3FD69-F583-4EA2-A752-87837D43D432}" srcOrd="0" destOrd="0" presId="urn:microsoft.com/office/officeart/2005/8/layout/list1"/>
    <dgm:cxn modelId="{9286E440-DCA3-487B-96A1-6BE25D8A3107}" type="presParOf" srcId="{789755FF-56AF-4A24-B68F-108F34979956}" destId="{AE3559D5-E773-47DE-9DBC-9571B644BE21}" srcOrd="1" destOrd="0" presId="urn:microsoft.com/office/officeart/2005/8/layout/list1"/>
    <dgm:cxn modelId="{26E375A7-92F0-49D4-8BBB-440882A49D34}" type="presParOf" srcId="{1150FA75-CE49-4E86-88D8-8381780CCE40}" destId="{6374923A-D722-4726-A20E-9EA2EF880F75}" srcOrd="9" destOrd="0" presId="urn:microsoft.com/office/officeart/2005/8/layout/list1"/>
    <dgm:cxn modelId="{F78D33B7-AA51-459E-B172-FA6C687CE767}" type="presParOf" srcId="{1150FA75-CE49-4E86-88D8-8381780CCE40}" destId="{6281FB67-7897-46B7-9F55-17C2115085FA}" srcOrd="10" destOrd="0" presId="urn:microsoft.com/office/officeart/2005/8/layout/list1"/>
    <dgm:cxn modelId="{02BB174F-331D-4D04-A7B8-E34C49720B3E}" type="presParOf" srcId="{1150FA75-CE49-4E86-88D8-8381780CCE40}" destId="{D56A138B-D6B1-48BE-ABBB-9CB4CD2AED67}" srcOrd="11" destOrd="0" presId="urn:microsoft.com/office/officeart/2005/8/layout/list1"/>
    <dgm:cxn modelId="{EAE9CE7E-DB51-4B05-AC61-7B86CCE0935D}" type="presParOf" srcId="{1150FA75-CE49-4E86-88D8-8381780CCE40}" destId="{CBA1BA6B-A2B4-4B5C-A635-62BB9FC628FD}" srcOrd="12" destOrd="0" presId="urn:microsoft.com/office/officeart/2005/8/layout/list1"/>
    <dgm:cxn modelId="{F3B7E217-45D0-4893-A21A-605A54849D94}" type="presParOf" srcId="{CBA1BA6B-A2B4-4B5C-A635-62BB9FC628FD}" destId="{3E8A17DE-432D-4E66-A444-E2680F6A7BD8}" srcOrd="0" destOrd="0" presId="urn:microsoft.com/office/officeart/2005/8/layout/list1"/>
    <dgm:cxn modelId="{7EF997E0-C1BD-4656-917C-16CA64C334CD}" type="presParOf" srcId="{CBA1BA6B-A2B4-4B5C-A635-62BB9FC628FD}" destId="{B643BB50-D254-4DA3-89C5-0EA6961556D9}" srcOrd="1" destOrd="0" presId="urn:microsoft.com/office/officeart/2005/8/layout/list1"/>
    <dgm:cxn modelId="{7259FB57-2E18-4ADD-A336-0EA2289FB02C}" type="presParOf" srcId="{1150FA75-CE49-4E86-88D8-8381780CCE40}" destId="{E5FAF346-74BC-41D6-B4E3-C72D93E241DC}" srcOrd="13" destOrd="0" presId="urn:microsoft.com/office/officeart/2005/8/layout/list1"/>
    <dgm:cxn modelId="{82D39391-10C8-4AC3-B5A5-B2BCF8BC9D53}" type="presParOf" srcId="{1150FA75-CE49-4E86-88D8-8381780CCE40}" destId="{F1B941E6-AA43-4EE7-B91C-CC6C640968D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A6921-6FB8-49AD-A46E-3C3F54F1EC60}">
      <dsp:nvSpPr>
        <dsp:cNvPr id="0" name=""/>
        <dsp:cNvSpPr/>
      </dsp:nvSpPr>
      <dsp:spPr>
        <a:xfrm>
          <a:off x="318" y="486299"/>
          <a:ext cx="4788544" cy="287312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PBMs argue that the Medicare Part D AWPL does not contain an express private right of action for aggrieved providers. </a:t>
          </a:r>
        </a:p>
        <a:p>
          <a:pPr marL="228600" lvl="1" indent="-228600" algn="l" defTabSz="889000">
            <a:lnSpc>
              <a:spcPct val="90000"/>
            </a:lnSpc>
            <a:spcBef>
              <a:spcPct val="0"/>
            </a:spcBef>
            <a:spcAft>
              <a:spcPct val="15000"/>
            </a:spcAft>
            <a:buFont typeface="Wingdings" panose="05000000000000000000" pitchFamily="2" charset="2"/>
            <a:buChar char="Ø"/>
          </a:pPr>
          <a:r>
            <a:rPr lang="en-US" sz="2000" kern="1200" dirty="0"/>
            <a:t>According to PBMs, without a private right of action, providers have no “standing” to hold them accountable to the Medicare Part D </a:t>
          </a:r>
          <a:r>
            <a:rPr lang="en-US" sz="2000" kern="1200" dirty="0" err="1"/>
            <a:t>AWPL</a:t>
          </a:r>
          <a:endParaRPr lang="en-US" sz="2000" kern="1200" dirty="0"/>
        </a:p>
      </dsp:txBody>
      <dsp:txXfrm>
        <a:off x="318" y="486299"/>
        <a:ext cx="4788544" cy="2873126"/>
      </dsp:txXfrm>
    </dsp:sp>
    <dsp:sp modelId="{05468EEB-E6E7-4029-A678-3B98A78DCB4C}">
      <dsp:nvSpPr>
        <dsp:cNvPr id="0" name=""/>
        <dsp:cNvSpPr/>
      </dsp:nvSpPr>
      <dsp:spPr>
        <a:xfrm>
          <a:off x="5268627" y="456476"/>
          <a:ext cx="4788544" cy="2873126"/>
        </a:xfrm>
        <a:prstGeom prst="rect">
          <a:avLst/>
        </a:prstGeom>
        <a:solidFill>
          <a:schemeClr val="accent2">
            <a:hueOff val="-17331"/>
            <a:satOff val="-56802"/>
            <a:lumOff val="-111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PBMs argue that the AWPL does not apply to them, as PBMs.</a:t>
          </a:r>
        </a:p>
      </dsp:txBody>
      <dsp:txXfrm>
        <a:off x="5268627" y="456476"/>
        <a:ext cx="4788544" cy="28731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2910D-63B0-4293-9EF7-0B51A1F59377}">
      <dsp:nvSpPr>
        <dsp:cNvPr id="0" name=""/>
        <dsp:cNvSpPr/>
      </dsp:nvSpPr>
      <dsp:spPr>
        <a:xfrm>
          <a:off x="0" y="358439"/>
          <a:ext cx="2828924" cy="277059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C13DF-6481-4DF4-8EAF-D6E60CF5C71D}">
      <dsp:nvSpPr>
        <dsp:cNvPr id="0" name=""/>
        <dsp:cNvSpPr/>
      </dsp:nvSpPr>
      <dsp:spPr>
        <a:xfrm>
          <a:off x="314325" y="657048"/>
          <a:ext cx="2828924" cy="277059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Certain PBMs have never incorporated express requirements for the PBM to “comply with applicable law” into contracts with providers</a:t>
          </a:r>
        </a:p>
      </dsp:txBody>
      <dsp:txXfrm>
        <a:off x="395473" y="738196"/>
        <a:ext cx="2666628" cy="2608295"/>
      </dsp:txXfrm>
    </dsp:sp>
    <dsp:sp modelId="{B2F3A2AF-71B5-43ED-9944-158107DBC675}">
      <dsp:nvSpPr>
        <dsp:cNvPr id="0" name=""/>
        <dsp:cNvSpPr/>
      </dsp:nvSpPr>
      <dsp:spPr>
        <a:xfrm>
          <a:off x="3457574" y="358439"/>
          <a:ext cx="2828924" cy="277059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BCEA17-E132-43B2-BFA9-AECD3AB3EBD4}">
      <dsp:nvSpPr>
        <dsp:cNvPr id="0" name=""/>
        <dsp:cNvSpPr/>
      </dsp:nvSpPr>
      <dsp:spPr>
        <a:xfrm>
          <a:off x="3771899" y="657048"/>
          <a:ext cx="2828924" cy="277059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Certain other PBMs historically incorporated requirements for the PBM to “comply with applicable law” into contracts, but have since amended contracts to remove such requirements in recent years</a:t>
          </a:r>
        </a:p>
      </dsp:txBody>
      <dsp:txXfrm>
        <a:off x="3853047" y="738196"/>
        <a:ext cx="2666628" cy="2608295"/>
      </dsp:txXfrm>
    </dsp:sp>
    <dsp:sp modelId="{9FDA4F5E-8E45-4926-BA4E-FB11AFA6C3B5}">
      <dsp:nvSpPr>
        <dsp:cNvPr id="0" name=""/>
        <dsp:cNvSpPr/>
      </dsp:nvSpPr>
      <dsp:spPr>
        <a:xfrm>
          <a:off x="6915149" y="358439"/>
          <a:ext cx="2828924" cy="277059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62238C-F82D-4899-911E-CC9079217527}">
      <dsp:nvSpPr>
        <dsp:cNvPr id="0" name=""/>
        <dsp:cNvSpPr/>
      </dsp:nvSpPr>
      <dsp:spPr>
        <a:xfrm>
          <a:off x="7229475" y="657048"/>
          <a:ext cx="2828924" cy="277059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Is this legal? </a:t>
          </a:r>
          <a:r>
            <a:rPr lang="en-US" sz="1800" b="1" kern="1200"/>
            <a:t>No. </a:t>
          </a:r>
          <a:r>
            <a:rPr lang="en-US" sz="1800" kern="1200"/>
            <a:t>PBM failure to incorporate contractual requirements to comply with applicable federal law, state law, and CMS guidance is contrary to the requirements of the Medicare Flow Down provision</a:t>
          </a:r>
        </a:p>
      </dsp:txBody>
      <dsp:txXfrm>
        <a:off x="7310623" y="738196"/>
        <a:ext cx="2666628" cy="26082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BDA6E-1F18-4EF4-BC96-F13DF218A3FA}">
      <dsp:nvSpPr>
        <dsp:cNvPr id="0" name=""/>
        <dsp:cNvSpPr/>
      </dsp:nvSpPr>
      <dsp:spPr>
        <a:xfrm>
          <a:off x="0" y="462"/>
          <a:ext cx="10058399" cy="10814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AC17AB-4C44-48B7-BD65-983D758377FB}">
      <dsp:nvSpPr>
        <dsp:cNvPr id="0" name=""/>
        <dsp:cNvSpPr/>
      </dsp:nvSpPr>
      <dsp:spPr>
        <a:xfrm>
          <a:off x="327145" y="243793"/>
          <a:ext cx="594810" cy="5948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0191ED-8CBB-4E02-8DCB-C89C8DEC5238}">
      <dsp:nvSpPr>
        <dsp:cNvPr id="0" name=""/>
        <dsp:cNvSpPr/>
      </dsp:nvSpPr>
      <dsp:spPr>
        <a:xfrm>
          <a:off x="1249101" y="462"/>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800100">
            <a:lnSpc>
              <a:spcPct val="100000"/>
            </a:lnSpc>
            <a:spcBef>
              <a:spcPct val="0"/>
            </a:spcBef>
            <a:spcAft>
              <a:spcPct val="35000"/>
            </a:spcAft>
            <a:buNone/>
          </a:pPr>
          <a:r>
            <a:rPr lang="en-US" sz="1800" kern="1200"/>
            <a:t>Providers play a critical role in ensuring CMS is notified of instances where Plan Sponsors and PBMs fail to meet their obligations under Medicare Part D</a:t>
          </a:r>
        </a:p>
      </dsp:txBody>
      <dsp:txXfrm>
        <a:off x="1249101" y="462"/>
        <a:ext cx="8809298" cy="1081473"/>
      </dsp:txXfrm>
    </dsp:sp>
    <dsp:sp modelId="{1149EE3F-4831-4D45-9CA4-78F180FF0C4A}">
      <dsp:nvSpPr>
        <dsp:cNvPr id="0" name=""/>
        <dsp:cNvSpPr/>
      </dsp:nvSpPr>
      <dsp:spPr>
        <a:xfrm>
          <a:off x="0" y="1352303"/>
          <a:ext cx="10058399" cy="10814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225EE7-D01F-4F03-8CCA-AD0CA3798432}">
      <dsp:nvSpPr>
        <dsp:cNvPr id="0" name=""/>
        <dsp:cNvSpPr/>
      </dsp:nvSpPr>
      <dsp:spPr>
        <a:xfrm>
          <a:off x="327145" y="1595634"/>
          <a:ext cx="594810" cy="5948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D6B18D-6F6D-4F65-B361-C3EEA1361EE3}">
      <dsp:nvSpPr>
        <dsp:cNvPr id="0" name=""/>
        <dsp:cNvSpPr/>
      </dsp:nvSpPr>
      <dsp:spPr>
        <a:xfrm>
          <a:off x="1249101" y="1352303"/>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800100">
            <a:lnSpc>
              <a:spcPct val="100000"/>
            </a:lnSpc>
            <a:spcBef>
              <a:spcPct val="0"/>
            </a:spcBef>
            <a:spcAft>
              <a:spcPct val="35000"/>
            </a:spcAft>
            <a:buNone/>
          </a:pPr>
          <a:r>
            <a:rPr lang="en-US" sz="1800" kern="1200"/>
            <a:t>CMS has indicated a receptiveness to provider and patient “complaints” </a:t>
          </a:r>
        </a:p>
      </dsp:txBody>
      <dsp:txXfrm>
        <a:off x="1249101" y="1352303"/>
        <a:ext cx="8809298" cy="1081473"/>
      </dsp:txXfrm>
    </dsp:sp>
    <dsp:sp modelId="{43952FB5-F273-4A4A-9807-5B29E6CB5027}">
      <dsp:nvSpPr>
        <dsp:cNvPr id="0" name=""/>
        <dsp:cNvSpPr/>
      </dsp:nvSpPr>
      <dsp:spPr>
        <a:xfrm>
          <a:off x="0" y="2704144"/>
          <a:ext cx="10058399" cy="10814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CFDEB3-A89A-4470-BA81-D15837C9009C}">
      <dsp:nvSpPr>
        <dsp:cNvPr id="0" name=""/>
        <dsp:cNvSpPr/>
      </dsp:nvSpPr>
      <dsp:spPr>
        <a:xfrm>
          <a:off x="327145" y="2947476"/>
          <a:ext cx="594810" cy="59481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3995FE-201A-45B1-BB38-F5C3D1B3551B}">
      <dsp:nvSpPr>
        <dsp:cNvPr id="0" name=""/>
        <dsp:cNvSpPr/>
      </dsp:nvSpPr>
      <dsp:spPr>
        <a:xfrm>
          <a:off x="1249101" y="2704144"/>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800100">
            <a:lnSpc>
              <a:spcPct val="100000"/>
            </a:lnSpc>
            <a:spcBef>
              <a:spcPct val="0"/>
            </a:spcBef>
            <a:spcAft>
              <a:spcPct val="35000"/>
            </a:spcAft>
            <a:buNone/>
          </a:pPr>
          <a:r>
            <a:rPr lang="en-US" sz="1800" kern="1200" dirty="0"/>
            <a:t>Frier Levitt, LLC has prepared forms that can be used to file patient complaints.  The complaints needs to be filled in with accurate facts that are compiled in good faith against PBMs.</a:t>
          </a:r>
        </a:p>
      </dsp:txBody>
      <dsp:txXfrm>
        <a:off x="1249101" y="2704144"/>
        <a:ext cx="8809298" cy="10814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9CFF9-FC6D-4BFF-A162-36723AEC1B51}">
      <dsp:nvSpPr>
        <dsp:cNvPr id="0" name=""/>
        <dsp:cNvSpPr/>
      </dsp:nvSpPr>
      <dsp:spPr>
        <a:xfrm>
          <a:off x="0" y="300587"/>
          <a:ext cx="6779855"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B93DF6-5532-48E8-84CC-9960DF3E7461}">
      <dsp:nvSpPr>
        <dsp:cNvPr id="0" name=""/>
        <dsp:cNvSpPr/>
      </dsp:nvSpPr>
      <dsp:spPr>
        <a:xfrm>
          <a:off x="338992" y="34907"/>
          <a:ext cx="4745898" cy="531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384" tIns="0" rIns="179384" bIns="0"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bg1"/>
              </a:solidFill>
            </a:rPr>
            <a:t>Website:  </a:t>
          </a:r>
          <a:r>
            <a:rPr lang="en-US" sz="1800" kern="120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frierlevitt.com</a:t>
          </a:r>
          <a:endParaRPr lang="en-US" sz="1800" kern="1200">
            <a:solidFill>
              <a:schemeClr val="bg1"/>
            </a:solidFill>
          </a:endParaRPr>
        </a:p>
      </dsp:txBody>
      <dsp:txXfrm>
        <a:off x="364931" y="60846"/>
        <a:ext cx="4694020" cy="479482"/>
      </dsp:txXfrm>
    </dsp:sp>
    <dsp:sp modelId="{2DEB3541-2695-41F3-94A1-F4E319164D22}">
      <dsp:nvSpPr>
        <dsp:cNvPr id="0" name=""/>
        <dsp:cNvSpPr/>
      </dsp:nvSpPr>
      <dsp:spPr>
        <a:xfrm>
          <a:off x="0" y="1117067"/>
          <a:ext cx="6779855"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E7A721-91C5-4242-B940-875E4E443550}">
      <dsp:nvSpPr>
        <dsp:cNvPr id="0" name=""/>
        <dsp:cNvSpPr/>
      </dsp:nvSpPr>
      <dsp:spPr>
        <a:xfrm>
          <a:off x="338992" y="851387"/>
          <a:ext cx="4745898" cy="531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384" tIns="0" rIns="179384" bIns="0"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bg1"/>
              </a:solidFill>
            </a:rPr>
            <a:t>LinkedIn: </a:t>
          </a:r>
          <a:r>
            <a:rPr lang="en-US" sz="1800" kern="120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linkedin.com/company/frier-levitt-llc</a:t>
          </a:r>
          <a:endParaRPr lang="en-US" sz="1800" kern="1200">
            <a:solidFill>
              <a:schemeClr val="bg1"/>
            </a:solidFill>
          </a:endParaRPr>
        </a:p>
      </dsp:txBody>
      <dsp:txXfrm>
        <a:off x="364931" y="877326"/>
        <a:ext cx="4694020" cy="479482"/>
      </dsp:txXfrm>
    </dsp:sp>
    <dsp:sp modelId="{6281FB67-7897-46B7-9F55-17C2115085FA}">
      <dsp:nvSpPr>
        <dsp:cNvPr id="0" name=""/>
        <dsp:cNvSpPr/>
      </dsp:nvSpPr>
      <dsp:spPr>
        <a:xfrm>
          <a:off x="0" y="1933547"/>
          <a:ext cx="6779855"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3559D5-E773-47DE-9DBC-9571B644BE21}">
      <dsp:nvSpPr>
        <dsp:cNvPr id="0" name=""/>
        <dsp:cNvSpPr/>
      </dsp:nvSpPr>
      <dsp:spPr>
        <a:xfrm>
          <a:off x="338992" y="1667867"/>
          <a:ext cx="4745898" cy="531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384" tIns="0" rIns="179384" bIns="0"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bg1"/>
              </a:solidFill>
            </a:rPr>
            <a:t>Twitter:  </a:t>
          </a:r>
          <a:r>
            <a:rPr lang="en-US" sz="1800" kern="1200">
              <a:solidFill>
                <a:schemeClr val="bg1"/>
              </a:solidFill>
            </a:rPr>
            <a:t>@</a:t>
          </a:r>
          <a:r>
            <a:rPr lang="en-US" sz="1800" kern="120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FrierLevitt</a:t>
          </a:r>
          <a:endParaRPr lang="en-US" sz="1800" kern="1200">
            <a:solidFill>
              <a:schemeClr val="bg1"/>
            </a:solidFill>
          </a:endParaRPr>
        </a:p>
      </dsp:txBody>
      <dsp:txXfrm>
        <a:off x="364931" y="1693806"/>
        <a:ext cx="4694020" cy="479482"/>
      </dsp:txXfrm>
    </dsp:sp>
    <dsp:sp modelId="{F1B941E6-AA43-4EE7-B91C-CC6C640968D9}">
      <dsp:nvSpPr>
        <dsp:cNvPr id="0" name=""/>
        <dsp:cNvSpPr/>
      </dsp:nvSpPr>
      <dsp:spPr>
        <a:xfrm>
          <a:off x="0" y="2750028"/>
          <a:ext cx="6779855" cy="10489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6192" tIns="374904" rIns="52619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schemeClr val="tx2"/>
              </a:solidFill>
            </a:rPr>
            <a:t>84 Bloomfield Ave, Pine Brook, New Jersey</a:t>
          </a:r>
        </a:p>
        <a:p>
          <a:pPr marL="171450" lvl="1" indent="-171450" algn="l" defTabSz="800100">
            <a:lnSpc>
              <a:spcPct val="90000"/>
            </a:lnSpc>
            <a:spcBef>
              <a:spcPct val="0"/>
            </a:spcBef>
            <a:spcAft>
              <a:spcPct val="15000"/>
            </a:spcAft>
            <a:buChar char="•"/>
          </a:pPr>
          <a:r>
            <a:rPr lang="en-US" sz="1800" kern="1200" dirty="0">
              <a:solidFill>
                <a:schemeClr val="tx2"/>
              </a:solidFill>
            </a:rPr>
            <a:t>101 Greenwich Street, Suite 8B, New York City</a:t>
          </a:r>
        </a:p>
      </dsp:txBody>
      <dsp:txXfrm>
        <a:off x="0" y="2750028"/>
        <a:ext cx="6779855" cy="1048950"/>
      </dsp:txXfrm>
    </dsp:sp>
    <dsp:sp modelId="{B643BB50-D254-4DA3-89C5-0EA6961556D9}">
      <dsp:nvSpPr>
        <dsp:cNvPr id="0" name=""/>
        <dsp:cNvSpPr/>
      </dsp:nvSpPr>
      <dsp:spPr>
        <a:xfrm>
          <a:off x="338992" y="2484347"/>
          <a:ext cx="4745898" cy="531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384" tIns="0" rIns="179384" bIns="0"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bg1"/>
              </a:solidFill>
            </a:rPr>
            <a:t>Locations:</a:t>
          </a:r>
          <a:endParaRPr lang="en-US" sz="1800" kern="1200">
            <a:solidFill>
              <a:schemeClr val="bg1"/>
            </a:solidFill>
          </a:endParaRPr>
        </a:p>
      </dsp:txBody>
      <dsp:txXfrm>
        <a:off x="364931" y="2510286"/>
        <a:ext cx="4694020"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6E44C6-A53C-611B-E244-15AB58D13D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A81742C-F34D-C312-AF2A-C67FD30A1A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F5FD46-8C7A-430C-94D2-144224906F6C}" type="datetimeFigureOut">
              <a:rPr lang="en-US" smtClean="0"/>
              <a:t>5/1/2024</a:t>
            </a:fld>
            <a:endParaRPr lang="en-US"/>
          </a:p>
        </p:txBody>
      </p:sp>
      <p:sp>
        <p:nvSpPr>
          <p:cNvPr id="4" name="Footer Placeholder 3">
            <a:extLst>
              <a:ext uri="{FF2B5EF4-FFF2-40B4-BE49-F238E27FC236}">
                <a16:creationId xmlns:a16="http://schemas.microsoft.com/office/drawing/2014/main" id="{762E3D59-271F-5800-2C68-4B99BB9ADB6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F65FF8-E427-C1AF-2E1B-90AAD258A8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B0FE9B-B97B-4135-9583-C5784136FFCE}" type="slidenum">
              <a:rPr lang="en-US" smtClean="0"/>
              <a:t>‹#›</a:t>
            </a:fld>
            <a:endParaRPr lang="en-US"/>
          </a:p>
        </p:txBody>
      </p:sp>
    </p:spTree>
    <p:extLst>
      <p:ext uri="{BB962C8B-B14F-4D97-AF65-F5344CB8AC3E}">
        <p14:creationId xmlns:p14="http://schemas.microsoft.com/office/powerpoint/2010/main" val="224157160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6T20:14:30.06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2,'286'-1,"329"4,-488 8,159 40,59 8,272-51,-332-12,1556 4,-1800 3,70 15,23 4,159-22,27 2,-253 6,88 26,-4 0,-48-24,168-9,-113-4,247 3,-374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6T20:14:30.06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2,'144'-1,"166"3,-245 7,79 31,30 6,137-39,-167-11,785 4,-908 3,35 11,11 3,81-17,13 2,-126 4,43 20,-2 1,-24-19,85-7,-58-3,126 2,-190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D16C68-0971-4408-9601-08647A973448}" type="datetimeFigureOut">
              <a:rPr lang="en-US" smtClean="0"/>
              <a:t>5/1/2024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20C91-85F1-4DA9-B19E-12D0BA371C04}" type="slidenum">
              <a:rPr lang="en-US" smtClean="0"/>
              <a:t>‹#›</a:t>
            </a:fld>
            <a:endParaRPr lang="en-US"/>
          </a:p>
        </p:txBody>
      </p:sp>
    </p:spTree>
    <p:extLst>
      <p:ext uri="{BB962C8B-B14F-4D97-AF65-F5344CB8AC3E}">
        <p14:creationId xmlns:p14="http://schemas.microsoft.com/office/powerpoint/2010/main" val="37879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Harini</a:t>
            </a:r>
          </a:p>
        </p:txBody>
      </p:sp>
      <p:sp>
        <p:nvSpPr>
          <p:cNvPr id="4" name="Slide Number Placeholder 3"/>
          <p:cNvSpPr>
            <a:spLocks noGrp="1"/>
          </p:cNvSpPr>
          <p:nvPr>
            <p:ph type="sldNum" sz="quarter" idx="5"/>
          </p:nvPr>
        </p:nvSpPr>
        <p:spPr/>
        <p:txBody>
          <a:bodyPr/>
          <a:lstStyle/>
          <a:p>
            <a:fld id="{EBD20C91-85F1-4DA9-B19E-12D0BA371C04}" type="slidenum">
              <a:rPr lang="en-US" smtClean="0"/>
              <a:t>4</a:t>
            </a:fld>
            <a:endParaRPr lang="en-US"/>
          </a:p>
        </p:txBody>
      </p:sp>
    </p:spTree>
    <p:extLst>
      <p:ext uri="{BB962C8B-B14F-4D97-AF65-F5344CB8AC3E}">
        <p14:creationId xmlns:p14="http://schemas.microsoft.com/office/powerpoint/2010/main" val="1654704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A886C6E3-7D40-4C55-8188-96929934F795}" type="slidenum">
              <a:t>5</a:t>
            </a:fld>
            <a:endParaRPr lang="en-US"/>
          </a:p>
        </p:txBody>
      </p:sp>
    </p:spTree>
    <p:extLst>
      <p:ext uri="{BB962C8B-B14F-4D97-AF65-F5344CB8AC3E}">
        <p14:creationId xmlns:p14="http://schemas.microsoft.com/office/powerpoint/2010/main" val="462180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20C91-85F1-4DA9-B19E-12D0BA371C04}" type="slidenum">
              <a:rPr lang="en-US" smtClean="0"/>
              <a:t>14</a:t>
            </a:fld>
            <a:endParaRPr lang="en-US"/>
          </a:p>
        </p:txBody>
      </p:sp>
    </p:spTree>
    <p:extLst>
      <p:ext uri="{BB962C8B-B14F-4D97-AF65-F5344CB8AC3E}">
        <p14:creationId xmlns:p14="http://schemas.microsoft.com/office/powerpoint/2010/main" val="3461430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20C91-85F1-4DA9-B19E-12D0BA371C04}" type="slidenum">
              <a:rPr lang="en-US" smtClean="0"/>
              <a:t>15</a:t>
            </a:fld>
            <a:endParaRPr lang="en-US"/>
          </a:p>
        </p:txBody>
      </p:sp>
    </p:spTree>
    <p:extLst>
      <p:ext uri="{BB962C8B-B14F-4D97-AF65-F5344CB8AC3E}">
        <p14:creationId xmlns:p14="http://schemas.microsoft.com/office/powerpoint/2010/main" val="1945839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20C91-85F1-4DA9-B19E-12D0BA371C04}" type="slidenum">
              <a:rPr lang="en-US" smtClean="0"/>
              <a:t>23</a:t>
            </a:fld>
            <a:endParaRPr lang="en-US"/>
          </a:p>
        </p:txBody>
      </p:sp>
    </p:spTree>
    <p:extLst>
      <p:ext uri="{BB962C8B-B14F-4D97-AF65-F5344CB8AC3E}">
        <p14:creationId xmlns:p14="http://schemas.microsoft.com/office/powerpoint/2010/main" val="2342901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20C91-85F1-4DA9-B19E-12D0BA371C04}" type="slidenum">
              <a:rPr lang="en-US" smtClean="0"/>
              <a:t>24</a:t>
            </a:fld>
            <a:endParaRPr lang="en-US"/>
          </a:p>
        </p:txBody>
      </p:sp>
    </p:spTree>
    <p:extLst>
      <p:ext uri="{BB962C8B-B14F-4D97-AF65-F5344CB8AC3E}">
        <p14:creationId xmlns:p14="http://schemas.microsoft.com/office/powerpoint/2010/main" val="1691100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20C91-85F1-4DA9-B19E-12D0BA371C04}" type="slidenum">
              <a:rPr lang="en-US" smtClean="0"/>
              <a:t>27</a:t>
            </a:fld>
            <a:endParaRPr lang="en-US"/>
          </a:p>
        </p:txBody>
      </p:sp>
    </p:spTree>
    <p:extLst>
      <p:ext uri="{BB962C8B-B14F-4D97-AF65-F5344CB8AC3E}">
        <p14:creationId xmlns:p14="http://schemas.microsoft.com/office/powerpoint/2010/main" val="637624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08713-EDAC-5343-8386-829EDEB7C346}" type="slidenum">
              <a:rPr lang="en-US" smtClean="0"/>
              <a:t>30</a:t>
            </a:fld>
            <a:endParaRPr lang="en-US"/>
          </a:p>
        </p:txBody>
      </p:sp>
    </p:spTree>
    <p:extLst>
      <p:ext uri="{BB962C8B-B14F-4D97-AF65-F5344CB8AC3E}">
        <p14:creationId xmlns:p14="http://schemas.microsoft.com/office/powerpoint/2010/main" val="2382478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20C91-85F1-4DA9-B19E-12D0BA371C04}" type="slidenum">
              <a:rPr lang="en-US" smtClean="0"/>
              <a:t>32</a:t>
            </a:fld>
            <a:endParaRPr lang="en-US"/>
          </a:p>
        </p:txBody>
      </p:sp>
    </p:spTree>
    <p:extLst>
      <p:ext uri="{BB962C8B-B14F-4D97-AF65-F5344CB8AC3E}">
        <p14:creationId xmlns:p14="http://schemas.microsoft.com/office/powerpoint/2010/main" val="1099303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text, clock&#10;&#10;Description automatically generated">
            <a:extLst>
              <a:ext uri="{FF2B5EF4-FFF2-40B4-BE49-F238E27FC236}">
                <a16:creationId xmlns:a16="http://schemas.microsoft.com/office/drawing/2014/main" id="{27ECC0CD-0EAC-808C-704C-712010F2CB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58260" y="69345"/>
            <a:ext cx="3640751" cy="732519"/>
          </a:xfrm>
          <a:prstGeom prst="rect">
            <a:avLst/>
          </a:prstGeom>
        </p:spPr>
      </p:pic>
      <p:sp>
        <p:nvSpPr>
          <p:cNvPr id="14" name="TextBox 13">
            <a:extLst>
              <a:ext uri="{FF2B5EF4-FFF2-40B4-BE49-F238E27FC236}">
                <a16:creationId xmlns:a16="http://schemas.microsoft.com/office/drawing/2014/main" id="{A5E9BCBE-B292-C366-97F4-10CBDE830070}"/>
              </a:ext>
            </a:extLst>
          </p:cNvPr>
          <p:cNvSpPr txBox="1"/>
          <p:nvPr userDrawn="1"/>
        </p:nvSpPr>
        <p:spPr>
          <a:xfrm>
            <a:off x="7567047" y="6481391"/>
            <a:ext cx="4621777" cy="369332"/>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marL="0" algn="r" defTabSz="914400" rtl="0" eaLnBrk="1" latinLnBrk="0" hangingPunct="1">
              <a:defRPr/>
            </a:pPr>
            <a:r>
              <a:rPr lang="en-US" sz="1200" kern="1200" spc="100" baseline="0" dirty="0">
                <a:solidFill>
                  <a:prstClr val="white"/>
                </a:solidFill>
                <a:latin typeface="Trebuchet MS"/>
                <a:ea typeface="+mn-ea"/>
                <a:cs typeface="+mn-cs"/>
              </a:rPr>
              <a:t>© 2024 Frier Levitt. All rights reserved.</a:t>
            </a:r>
          </a:p>
        </p:txBody>
      </p:sp>
      <p:sp>
        <p:nvSpPr>
          <p:cNvPr id="15" name="TextBox 14">
            <a:extLst>
              <a:ext uri="{FF2B5EF4-FFF2-40B4-BE49-F238E27FC236}">
                <a16:creationId xmlns:a16="http://schemas.microsoft.com/office/drawing/2014/main" id="{3483C3A3-678D-65B6-2DC9-9116367C6C79}"/>
              </a:ext>
            </a:extLst>
          </p:cNvPr>
          <p:cNvSpPr txBox="1"/>
          <p:nvPr userDrawn="1"/>
        </p:nvSpPr>
        <p:spPr>
          <a:xfrm>
            <a:off x="0" y="6481391"/>
            <a:ext cx="3921124" cy="369332"/>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algn="l" defTabSz="914400" hangingPunct="1">
              <a:defRPr/>
            </a:pPr>
            <a:r>
              <a:rPr lang="en-US" sz="1200" kern="1200" spc="100" baseline="0" dirty="0">
                <a:solidFill>
                  <a:prstClr val="white"/>
                </a:solidFill>
                <a:latin typeface="Trebuchet MS"/>
                <a:ea typeface="+mn-ea"/>
                <a:cs typeface="+mn-cs"/>
              </a:rPr>
              <a:t>www.frierlevitt.com</a:t>
            </a:r>
          </a:p>
        </p:txBody>
      </p:sp>
    </p:spTree>
    <p:extLst>
      <p:ext uri="{BB962C8B-B14F-4D97-AF65-F5344CB8AC3E}">
        <p14:creationId xmlns:p14="http://schemas.microsoft.com/office/powerpoint/2010/main" val="61335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pic>
        <p:nvPicPr>
          <p:cNvPr id="9" name="Picture 8">
            <a:extLst>
              <a:ext uri="{FF2B5EF4-FFF2-40B4-BE49-F238E27FC236}">
                <a16:creationId xmlns:a16="http://schemas.microsoft.com/office/drawing/2014/main" id="{208506F7-179C-2707-3669-A1C1624B6249}"/>
              </a:ext>
            </a:extLst>
          </p:cNvPr>
          <p:cNvPicPr>
            <a:picLocks noChangeAspect="1"/>
          </p:cNvPicPr>
          <p:nvPr userDrawn="1"/>
        </p:nvPicPr>
        <p:blipFill rotWithShape="1">
          <a:blip r:embed="rId2"/>
          <a:srcRect r="21938"/>
          <a:stretch/>
        </p:blipFill>
        <p:spPr>
          <a:xfrm>
            <a:off x="9117496" y="-23168"/>
            <a:ext cx="2645880" cy="677897"/>
          </a:xfrm>
          <a:prstGeom prst="rect">
            <a:avLst/>
          </a:prstGeom>
        </p:spPr>
      </p:pic>
    </p:spTree>
    <p:extLst>
      <p:ext uri="{BB962C8B-B14F-4D97-AF65-F5344CB8AC3E}">
        <p14:creationId xmlns:p14="http://schemas.microsoft.com/office/powerpoint/2010/main" val="20605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9" name="TextBox 8">
            <a:extLst>
              <a:ext uri="{FF2B5EF4-FFF2-40B4-BE49-F238E27FC236}">
                <a16:creationId xmlns:a16="http://schemas.microsoft.com/office/drawing/2014/main" id="{65F6C91A-2469-A038-9D7A-8BB86E5A8503}"/>
              </a:ext>
            </a:extLst>
          </p:cNvPr>
          <p:cNvSpPr txBox="1"/>
          <p:nvPr userDrawn="1"/>
        </p:nvSpPr>
        <p:spPr>
          <a:xfrm>
            <a:off x="10312400" y="6502989"/>
            <a:ext cx="187960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Copyright 2022 Frier Levitt LLC</a:t>
            </a:r>
          </a:p>
        </p:txBody>
      </p:sp>
      <p:pic>
        <p:nvPicPr>
          <p:cNvPr id="10" name="Picture 9">
            <a:extLst>
              <a:ext uri="{FF2B5EF4-FFF2-40B4-BE49-F238E27FC236}">
                <a16:creationId xmlns:a16="http://schemas.microsoft.com/office/drawing/2014/main" id="{AFB48F0E-E57E-1914-0A51-6FCF3E21D108}"/>
              </a:ext>
            </a:extLst>
          </p:cNvPr>
          <p:cNvPicPr>
            <a:picLocks noChangeAspect="1"/>
          </p:cNvPicPr>
          <p:nvPr userDrawn="1"/>
        </p:nvPicPr>
        <p:blipFill>
          <a:blip r:embed="rId2"/>
          <a:stretch>
            <a:fillRect/>
          </a:stretch>
        </p:blipFill>
        <p:spPr>
          <a:xfrm>
            <a:off x="101775" y="6401978"/>
            <a:ext cx="2773920" cy="432854"/>
          </a:xfrm>
          <a:prstGeom prst="rect">
            <a:avLst/>
          </a:prstGeom>
        </p:spPr>
      </p:pic>
      <p:pic>
        <p:nvPicPr>
          <p:cNvPr id="11" name="Picture 10">
            <a:extLst>
              <a:ext uri="{FF2B5EF4-FFF2-40B4-BE49-F238E27FC236}">
                <a16:creationId xmlns:a16="http://schemas.microsoft.com/office/drawing/2014/main" id="{393C8F9A-79B6-DDFF-7AA0-8ED428EFF7D5}"/>
              </a:ext>
            </a:extLst>
          </p:cNvPr>
          <p:cNvPicPr>
            <a:picLocks noChangeAspect="1"/>
          </p:cNvPicPr>
          <p:nvPr userDrawn="1"/>
        </p:nvPicPr>
        <p:blipFill rotWithShape="1">
          <a:blip r:embed="rId3"/>
          <a:srcRect r="21938"/>
          <a:stretch/>
        </p:blipFill>
        <p:spPr>
          <a:xfrm>
            <a:off x="9117496" y="-23168"/>
            <a:ext cx="2645880" cy="677897"/>
          </a:xfrm>
          <a:prstGeom prst="rect">
            <a:avLst/>
          </a:prstGeom>
        </p:spPr>
      </p:pic>
    </p:spTree>
    <p:extLst>
      <p:ext uri="{BB962C8B-B14F-4D97-AF65-F5344CB8AC3E}">
        <p14:creationId xmlns:p14="http://schemas.microsoft.com/office/powerpoint/2010/main" val="94093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58825D4-7C2A-5540-8536-943511D14B5F}"/>
              </a:ext>
            </a:extLst>
          </p:cNvPr>
          <p:cNvSpPr>
            <a:spLocks noGrp="1"/>
          </p:cNvSpPr>
          <p:nvPr>
            <p:ph type="sldNum" sz="quarter" idx="12"/>
          </p:nvPr>
        </p:nvSpPr>
        <p:spPr/>
        <p:txBody>
          <a:bodyPr/>
          <a:lstStyle/>
          <a:p>
            <a:fld id="{888C30BE-5D6D-134F-8FB3-CF3A79761A0C}" type="slidenum">
              <a:rPr lang="en-US" smtClean="0"/>
              <a:t>‹#›</a:t>
            </a:fld>
            <a:endParaRPr lang="en-US" dirty="0"/>
          </a:p>
        </p:txBody>
      </p:sp>
      <p:sp>
        <p:nvSpPr>
          <p:cNvPr id="12" name="Content Placeholder 2">
            <a:extLst>
              <a:ext uri="{FF2B5EF4-FFF2-40B4-BE49-F238E27FC236}">
                <a16:creationId xmlns:a16="http://schemas.microsoft.com/office/drawing/2014/main" id="{2475ED33-57C5-F34C-855D-3D52E755483D}"/>
              </a:ext>
            </a:extLst>
          </p:cNvPr>
          <p:cNvSpPr>
            <a:spLocks noGrp="1"/>
          </p:cNvSpPr>
          <p:nvPr>
            <p:ph idx="13"/>
          </p:nvPr>
        </p:nvSpPr>
        <p:spPr>
          <a:xfrm>
            <a:off x="6095999" y="1878226"/>
            <a:ext cx="5257801" cy="4349919"/>
          </a:xfrm>
          <a:prstGeom prst="rect">
            <a:avLst/>
          </a:prstGeom>
        </p:spPr>
        <p:txBody>
          <a:bodyPr/>
          <a:lstStyle>
            <a:lvl1pPr marL="342900" indent="-342900">
              <a:tabLst/>
              <a:defRPr sz="2600">
                <a:solidFill>
                  <a:srgbClr val="123C8D"/>
                </a:solidFill>
              </a:defRPr>
            </a:lvl1pPr>
            <a:lvl2pPr marL="736600" indent="-393700">
              <a:buSzPct val="100000"/>
              <a:buFont typeface="System Font Regular"/>
              <a:buChar char="−"/>
              <a:tabLst/>
              <a:defRPr sz="2200"/>
            </a:lvl2pPr>
            <a:lvl3pPr marL="1079500" indent="-342900">
              <a:buFont typeface="Wingdings" pitchFamily="2" charset="2"/>
              <a:buChar char="§"/>
              <a:tabLst/>
              <a:defRPr sz="2000"/>
            </a:lvl3pPr>
            <a:lvl4pPr marL="1485900" indent="-342900">
              <a:buSzPct val="75000"/>
              <a:buFont typeface="Wingdings" pitchFamily="2" charset="2"/>
              <a:buChar char="Ø"/>
              <a:tabLst/>
              <a:defRPr/>
            </a:lvl4pPr>
            <a:lvl5pPr marL="1257300" indent="-228600">
              <a:tabLst/>
              <a:defRPr/>
            </a:lvl5pPr>
          </a:lstStyle>
          <a:p>
            <a:pPr lvl="0"/>
            <a:r>
              <a:rPr lang="en-US" dirty="0"/>
              <a:t>Click to edit Master text styles</a:t>
            </a:r>
          </a:p>
          <a:p>
            <a:pPr lvl="1"/>
            <a:r>
              <a:rPr lang="en-US" dirty="0"/>
              <a:t>Click to edit bullet level 2</a:t>
            </a:r>
          </a:p>
          <a:p>
            <a:pPr lvl="2"/>
            <a:r>
              <a:rPr lang="en-US" dirty="0"/>
              <a:t>Click to edit bullet level 3</a:t>
            </a:r>
          </a:p>
          <a:p>
            <a:pPr lvl="3"/>
            <a:r>
              <a:rPr lang="en-US" dirty="0"/>
              <a:t>Click to edit bullet level 4</a:t>
            </a:r>
          </a:p>
        </p:txBody>
      </p:sp>
      <p:sp>
        <p:nvSpPr>
          <p:cNvPr id="13" name="Content Placeholder 2">
            <a:extLst>
              <a:ext uri="{FF2B5EF4-FFF2-40B4-BE49-F238E27FC236}">
                <a16:creationId xmlns:a16="http://schemas.microsoft.com/office/drawing/2014/main" id="{54E2B81E-5AA1-2642-9903-377C83183FF6}"/>
              </a:ext>
            </a:extLst>
          </p:cNvPr>
          <p:cNvSpPr>
            <a:spLocks noGrp="1"/>
          </p:cNvSpPr>
          <p:nvPr>
            <p:ph idx="14"/>
          </p:nvPr>
        </p:nvSpPr>
        <p:spPr>
          <a:xfrm>
            <a:off x="838200" y="1878226"/>
            <a:ext cx="5257799" cy="4349919"/>
          </a:xfrm>
          <a:prstGeom prst="rect">
            <a:avLst/>
          </a:prstGeom>
        </p:spPr>
        <p:txBody>
          <a:bodyPr/>
          <a:lstStyle>
            <a:lvl1pPr marL="342900" indent="-342900">
              <a:tabLst/>
              <a:defRPr sz="2600">
                <a:solidFill>
                  <a:srgbClr val="123C8D"/>
                </a:solidFill>
              </a:defRPr>
            </a:lvl1pPr>
            <a:lvl2pPr marL="736600" indent="-393700">
              <a:buSzPct val="100000"/>
              <a:buFont typeface="System Font Regular"/>
              <a:buChar char="−"/>
              <a:tabLst/>
              <a:defRPr sz="2200"/>
            </a:lvl2pPr>
            <a:lvl3pPr marL="1079500" indent="-342900">
              <a:buFont typeface="Wingdings" pitchFamily="2" charset="2"/>
              <a:buChar char="§"/>
              <a:tabLst/>
              <a:defRPr sz="2000"/>
            </a:lvl3pPr>
            <a:lvl4pPr marL="1485900" indent="-342900">
              <a:buSzPct val="75000"/>
              <a:buFont typeface="Wingdings" pitchFamily="2" charset="2"/>
              <a:buChar char="Ø"/>
              <a:tabLst/>
              <a:defRPr/>
            </a:lvl4pPr>
            <a:lvl5pPr marL="1257300" indent="-228600">
              <a:tabLst/>
              <a:defRPr/>
            </a:lvl5pPr>
          </a:lstStyle>
          <a:p>
            <a:pPr lvl="0"/>
            <a:r>
              <a:rPr lang="en-US" dirty="0"/>
              <a:t>Click to edit Master text styles</a:t>
            </a:r>
          </a:p>
          <a:p>
            <a:pPr lvl="1"/>
            <a:r>
              <a:rPr lang="en-US" dirty="0"/>
              <a:t>Click to edit bullet level 2</a:t>
            </a:r>
          </a:p>
          <a:p>
            <a:pPr lvl="2"/>
            <a:r>
              <a:rPr lang="en-US" dirty="0"/>
              <a:t>Click to edit bullet level 3</a:t>
            </a:r>
          </a:p>
          <a:p>
            <a:pPr lvl="3"/>
            <a:r>
              <a:rPr lang="en-US" dirty="0"/>
              <a:t>Click to edit bullet level 4</a:t>
            </a:r>
          </a:p>
        </p:txBody>
      </p:sp>
      <p:sp>
        <p:nvSpPr>
          <p:cNvPr id="3" name="Title Placeholder 1">
            <a:extLst>
              <a:ext uri="{FF2B5EF4-FFF2-40B4-BE49-F238E27FC236}">
                <a16:creationId xmlns:a16="http://schemas.microsoft.com/office/drawing/2014/main" id="{52AE9335-6F9E-17C0-80F0-988373C26FCC}"/>
              </a:ext>
            </a:extLst>
          </p:cNvPr>
          <p:cNvSpPr>
            <a:spLocks noGrp="1"/>
          </p:cNvSpPr>
          <p:nvPr>
            <p:ph type="title"/>
          </p:nvPr>
        </p:nvSpPr>
        <p:spPr>
          <a:xfrm>
            <a:off x="838200" y="408304"/>
            <a:ext cx="9803130" cy="599123"/>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4041325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2977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BA51C41-3B48-3413-7C45-9FFCD465CA23}"/>
              </a:ext>
            </a:extLst>
          </p:cNvPr>
          <p:cNvSpPr txBox="1"/>
          <p:nvPr userDrawn="1"/>
        </p:nvSpPr>
        <p:spPr>
          <a:xfrm>
            <a:off x="7567047" y="6501110"/>
            <a:ext cx="4621777" cy="353943"/>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marL="0" algn="r" defTabSz="914400" rtl="0" eaLnBrk="1" latinLnBrk="0" hangingPunct="1">
              <a:defRPr/>
            </a:pPr>
            <a:r>
              <a:rPr lang="en-US" sz="1050" kern="1200" spc="100" baseline="0" dirty="0">
                <a:solidFill>
                  <a:prstClr val="white"/>
                </a:solidFill>
                <a:latin typeface="Trebuchet MS"/>
                <a:ea typeface="+mn-ea"/>
                <a:cs typeface="+mn-cs"/>
              </a:rPr>
              <a:t>© 2024 Frier Levitt. All rights reserved.</a:t>
            </a:r>
          </a:p>
        </p:txBody>
      </p:sp>
      <p:sp>
        <p:nvSpPr>
          <p:cNvPr id="11" name="TextBox 10">
            <a:extLst>
              <a:ext uri="{FF2B5EF4-FFF2-40B4-BE49-F238E27FC236}">
                <a16:creationId xmlns:a16="http://schemas.microsoft.com/office/drawing/2014/main" id="{0EFE85C2-3E85-D3D7-CA00-AC94AE6B355B}"/>
              </a:ext>
            </a:extLst>
          </p:cNvPr>
          <p:cNvSpPr txBox="1"/>
          <p:nvPr userDrawn="1"/>
        </p:nvSpPr>
        <p:spPr>
          <a:xfrm>
            <a:off x="0" y="6501110"/>
            <a:ext cx="3921124" cy="353943"/>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algn="l" defTabSz="914400" hangingPunct="1">
              <a:defRPr/>
            </a:pPr>
            <a:r>
              <a:rPr lang="en-US" sz="1050" kern="1200" spc="100" baseline="0" dirty="0">
                <a:solidFill>
                  <a:prstClr val="white"/>
                </a:solidFill>
                <a:latin typeface="Trebuchet MS"/>
                <a:ea typeface="+mn-ea"/>
                <a:cs typeface="+mn-cs"/>
              </a:rPr>
              <a:t>www.frierlevitt.com</a:t>
            </a:r>
          </a:p>
        </p:txBody>
      </p:sp>
      <p:pic>
        <p:nvPicPr>
          <p:cNvPr id="12" name="Picture 11" descr="A picture containing text, clock&#10;&#10;Description automatically generated">
            <a:extLst>
              <a:ext uri="{FF2B5EF4-FFF2-40B4-BE49-F238E27FC236}">
                <a16:creationId xmlns:a16="http://schemas.microsoft.com/office/drawing/2014/main" id="{24D77212-8E13-EA98-1E6A-5702862148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58260" y="69345"/>
            <a:ext cx="3640751" cy="732519"/>
          </a:xfrm>
          <a:prstGeom prst="rect">
            <a:avLst/>
          </a:prstGeom>
        </p:spPr>
      </p:pic>
    </p:spTree>
    <p:extLst>
      <p:ext uri="{BB962C8B-B14F-4D97-AF65-F5344CB8AC3E}">
        <p14:creationId xmlns:p14="http://schemas.microsoft.com/office/powerpoint/2010/main" val="205565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5/1/2024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497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5/1/2024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719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5/1/2024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029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24A7AC-904D-4781-85BA-7D10C17ED021}" type="datetimeFigureOut">
              <a:rPr lang="en-US" smtClean="0"/>
              <a:t>5/1/2024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pic>
        <p:nvPicPr>
          <p:cNvPr id="2" name="Picture 1">
            <a:extLst>
              <a:ext uri="{FF2B5EF4-FFF2-40B4-BE49-F238E27FC236}">
                <a16:creationId xmlns:a16="http://schemas.microsoft.com/office/drawing/2014/main" id="{2B17AFA8-962B-6243-08C4-0C5450670A68}"/>
              </a:ext>
            </a:extLst>
          </p:cNvPr>
          <p:cNvPicPr>
            <a:picLocks noChangeAspect="1"/>
          </p:cNvPicPr>
          <p:nvPr userDrawn="1"/>
        </p:nvPicPr>
        <p:blipFill rotWithShape="1">
          <a:blip r:embed="rId2"/>
          <a:srcRect r="21938"/>
          <a:stretch/>
        </p:blipFill>
        <p:spPr>
          <a:xfrm>
            <a:off x="9117496" y="-23168"/>
            <a:ext cx="2645880" cy="677897"/>
          </a:xfrm>
          <a:prstGeom prst="rect">
            <a:avLst/>
          </a:prstGeom>
        </p:spPr>
      </p:pic>
      <p:sp>
        <p:nvSpPr>
          <p:cNvPr id="3" name="TextBox 2">
            <a:extLst>
              <a:ext uri="{FF2B5EF4-FFF2-40B4-BE49-F238E27FC236}">
                <a16:creationId xmlns:a16="http://schemas.microsoft.com/office/drawing/2014/main" id="{7816E599-21E5-902C-186C-716D5C296458}"/>
              </a:ext>
            </a:extLst>
          </p:cNvPr>
          <p:cNvSpPr txBox="1"/>
          <p:nvPr userDrawn="1"/>
        </p:nvSpPr>
        <p:spPr>
          <a:xfrm>
            <a:off x="7567047" y="6510635"/>
            <a:ext cx="4621777" cy="353943"/>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marL="0" algn="r" defTabSz="914400" rtl="0" eaLnBrk="1" latinLnBrk="0" hangingPunct="1">
              <a:defRPr/>
            </a:pPr>
            <a:r>
              <a:rPr lang="en-US" sz="1050" kern="1200" spc="100" baseline="0" dirty="0">
                <a:solidFill>
                  <a:prstClr val="white"/>
                </a:solidFill>
                <a:latin typeface="Trebuchet MS"/>
                <a:ea typeface="+mn-ea"/>
                <a:cs typeface="+mn-cs"/>
              </a:rPr>
              <a:t>© 2024 Frier Levitt. All rights reserved.</a:t>
            </a:r>
          </a:p>
        </p:txBody>
      </p:sp>
      <p:sp>
        <p:nvSpPr>
          <p:cNvPr id="4" name="TextBox 3">
            <a:extLst>
              <a:ext uri="{FF2B5EF4-FFF2-40B4-BE49-F238E27FC236}">
                <a16:creationId xmlns:a16="http://schemas.microsoft.com/office/drawing/2014/main" id="{B826418D-167C-1FD6-8629-F78466B74B61}"/>
              </a:ext>
            </a:extLst>
          </p:cNvPr>
          <p:cNvSpPr txBox="1"/>
          <p:nvPr userDrawn="1"/>
        </p:nvSpPr>
        <p:spPr>
          <a:xfrm>
            <a:off x="0" y="6510635"/>
            <a:ext cx="3921124" cy="353943"/>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algn="l" defTabSz="914400" hangingPunct="1">
              <a:defRPr/>
            </a:pPr>
            <a:r>
              <a:rPr lang="en-US" sz="1050" kern="1200" spc="100" baseline="0" dirty="0">
                <a:solidFill>
                  <a:prstClr val="white"/>
                </a:solidFill>
                <a:latin typeface="Trebuchet MS"/>
                <a:ea typeface="+mn-ea"/>
                <a:cs typeface="+mn-cs"/>
              </a:rPr>
              <a:t>www.frierlevitt.com</a:t>
            </a:r>
          </a:p>
        </p:txBody>
      </p:sp>
      <p:pic>
        <p:nvPicPr>
          <p:cNvPr id="10" name="Picture 9" descr="A picture containing text, clock&#10;&#10;Description automatically generated">
            <a:extLst>
              <a:ext uri="{FF2B5EF4-FFF2-40B4-BE49-F238E27FC236}">
                <a16:creationId xmlns:a16="http://schemas.microsoft.com/office/drawing/2014/main" id="{01F74A36-9CF8-E496-031F-147A156DDE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58260" y="69345"/>
            <a:ext cx="3640751" cy="732519"/>
          </a:xfrm>
          <a:prstGeom prst="rect">
            <a:avLst/>
          </a:prstGeom>
        </p:spPr>
      </p:pic>
    </p:spTree>
    <p:extLst>
      <p:ext uri="{BB962C8B-B14F-4D97-AF65-F5344CB8AC3E}">
        <p14:creationId xmlns:p14="http://schemas.microsoft.com/office/powerpoint/2010/main" val="338233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331444B-B92B-4E27-8C94-BB93EAF5CB18}" type="datetimeFigureOut">
              <a:rPr lang="en-US" smtClean="0"/>
              <a:t>5/1/2024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pic>
        <p:nvPicPr>
          <p:cNvPr id="11" name="Picture 10">
            <a:extLst>
              <a:ext uri="{FF2B5EF4-FFF2-40B4-BE49-F238E27FC236}">
                <a16:creationId xmlns:a16="http://schemas.microsoft.com/office/drawing/2014/main" id="{9DBA3D5E-2EAE-4805-D730-659F44A95F96}"/>
              </a:ext>
            </a:extLst>
          </p:cNvPr>
          <p:cNvPicPr>
            <a:picLocks noChangeAspect="1"/>
          </p:cNvPicPr>
          <p:nvPr userDrawn="1"/>
        </p:nvPicPr>
        <p:blipFill>
          <a:blip r:embed="rId2"/>
          <a:stretch>
            <a:fillRect/>
          </a:stretch>
        </p:blipFill>
        <p:spPr>
          <a:xfrm>
            <a:off x="101775" y="6401978"/>
            <a:ext cx="2773920" cy="432854"/>
          </a:xfrm>
          <a:prstGeom prst="rect">
            <a:avLst/>
          </a:prstGeom>
        </p:spPr>
      </p:pic>
      <p:pic>
        <p:nvPicPr>
          <p:cNvPr id="12" name="Picture 11">
            <a:extLst>
              <a:ext uri="{FF2B5EF4-FFF2-40B4-BE49-F238E27FC236}">
                <a16:creationId xmlns:a16="http://schemas.microsoft.com/office/drawing/2014/main" id="{A5D238A3-5022-1285-476E-3E78D585B19E}"/>
              </a:ext>
            </a:extLst>
          </p:cNvPr>
          <p:cNvPicPr>
            <a:picLocks noChangeAspect="1"/>
          </p:cNvPicPr>
          <p:nvPr userDrawn="1"/>
        </p:nvPicPr>
        <p:blipFill rotWithShape="1">
          <a:blip r:embed="rId3"/>
          <a:srcRect r="21938"/>
          <a:stretch/>
        </p:blipFill>
        <p:spPr>
          <a:xfrm>
            <a:off x="9117496" y="-23168"/>
            <a:ext cx="2645880" cy="677897"/>
          </a:xfrm>
          <a:prstGeom prst="rect">
            <a:avLst/>
          </a:prstGeom>
        </p:spPr>
      </p:pic>
      <p:pic>
        <p:nvPicPr>
          <p:cNvPr id="13" name="Picture 12" descr="A picture containing text, clock&#10;&#10;Description automatically generated">
            <a:extLst>
              <a:ext uri="{FF2B5EF4-FFF2-40B4-BE49-F238E27FC236}">
                <a16:creationId xmlns:a16="http://schemas.microsoft.com/office/drawing/2014/main" id="{A5D40C33-7EAB-7B69-03CB-FD6FCF6E3E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58260" y="69345"/>
            <a:ext cx="3640751" cy="732519"/>
          </a:xfrm>
          <a:prstGeom prst="rect">
            <a:avLst/>
          </a:prstGeom>
        </p:spPr>
      </p:pic>
      <p:sp>
        <p:nvSpPr>
          <p:cNvPr id="14" name="TextBox 13">
            <a:extLst>
              <a:ext uri="{FF2B5EF4-FFF2-40B4-BE49-F238E27FC236}">
                <a16:creationId xmlns:a16="http://schemas.microsoft.com/office/drawing/2014/main" id="{1E97EE8A-DCED-4150-8147-D9196D0731D9}"/>
              </a:ext>
            </a:extLst>
          </p:cNvPr>
          <p:cNvSpPr txBox="1"/>
          <p:nvPr userDrawn="1"/>
        </p:nvSpPr>
        <p:spPr>
          <a:xfrm>
            <a:off x="7567047" y="6510635"/>
            <a:ext cx="4621777" cy="353943"/>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marL="0" algn="r" defTabSz="914400" rtl="0" eaLnBrk="1" latinLnBrk="0" hangingPunct="1">
              <a:defRPr/>
            </a:pPr>
            <a:r>
              <a:rPr lang="en-US" sz="1050" kern="1200" spc="100" baseline="0" dirty="0">
                <a:solidFill>
                  <a:srgbClr val="000000"/>
                </a:solidFill>
                <a:latin typeface="Trebuchet MS"/>
                <a:ea typeface="+mn-ea"/>
                <a:cs typeface="+mn-cs"/>
              </a:rPr>
              <a:t>© 2024 Frier Levitt. All rights reserved.</a:t>
            </a:r>
          </a:p>
        </p:txBody>
      </p:sp>
    </p:spTree>
    <p:extLst>
      <p:ext uri="{BB962C8B-B14F-4D97-AF65-F5344CB8AC3E}">
        <p14:creationId xmlns:p14="http://schemas.microsoft.com/office/powerpoint/2010/main" val="267245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5/1/2024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pic>
        <p:nvPicPr>
          <p:cNvPr id="11" name="Picture 10">
            <a:extLst>
              <a:ext uri="{FF2B5EF4-FFF2-40B4-BE49-F238E27FC236}">
                <a16:creationId xmlns:a16="http://schemas.microsoft.com/office/drawing/2014/main" id="{FE3727DE-6F1C-B253-A20C-A1B354E7C803}"/>
              </a:ext>
            </a:extLst>
          </p:cNvPr>
          <p:cNvPicPr>
            <a:picLocks noChangeAspect="1"/>
          </p:cNvPicPr>
          <p:nvPr userDrawn="1"/>
        </p:nvPicPr>
        <p:blipFill>
          <a:blip r:embed="rId3"/>
          <a:stretch>
            <a:fillRect/>
          </a:stretch>
        </p:blipFill>
        <p:spPr>
          <a:xfrm>
            <a:off x="101775" y="6401978"/>
            <a:ext cx="2773920" cy="432854"/>
          </a:xfrm>
          <a:prstGeom prst="rect">
            <a:avLst/>
          </a:prstGeom>
        </p:spPr>
      </p:pic>
      <p:pic>
        <p:nvPicPr>
          <p:cNvPr id="12" name="Picture 11">
            <a:extLst>
              <a:ext uri="{FF2B5EF4-FFF2-40B4-BE49-F238E27FC236}">
                <a16:creationId xmlns:a16="http://schemas.microsoft.com/office/drawing/2014/main" id="{C4E0778C-7065-8CC5-C9E8-BD7188A11B48}"/>
              </a:ext>
            </a:extLst>
          </p:cNvPr>
          <p:cNvPicPr>
            <a:picLocks noChangeAspect="1"/>
          </p:cNvPicPr>
          <p:nvPr userDrawn="1"/>
        </p:nvPicPr>
        <p:blipFill rotWithShape="1">
          <a:blip r:embed="rId4"/>
          <a:srcRect r="21938"/>
          <a:stretch/>
        </p:blipFill>
        <p:spPr>
          <a:xfrm>
            <a:off x="9117496" y="-23168"/>
            <a:ext cx="2645880" cy="677897"/>
          </a:xfrm>
          <a:prstGeom prst="rect">
            <a:avLst/>
          </a:prstGeom>
        </p:spPr>
      </p:pic>
      <p:sp>
        <p:nvSpPr>
          <p:cNvPr id="13" name="TextBox 12">
            <a:extLst>
              <a:ext uri="{FF2B5EF4-FFF2-40B4-BE49-F238E27FC236}">
                <a16:creationId xmlns:a16="http://schemas.microsoft.com/office/drawing/2014/main" id="{7A337502-2363-51FF-C718-464A1F35E056}"/>
              </a:ext>
            </a:extLst>
          </p:cNvPr>
          <p:cNvSpPr txBox="1"/>
          <p:nvPr userDrawn="1"/>
        </p:nvSpPr>
        <p:spPr>
          <a:xfrm>
            <a:off x="7567047" y="6510635"/>
            <a:ext cx="4621777" cy="353943"/>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marL="0" algn="r" defTabSz="914400" rtl="0" eaLnBrk="1" latinLnBrk="0" hangingPunct="1">
              <a:defRPr/>
            </a:pPr>
            <a:r>
              <a:rPr lang="en-US" sz="1050" kern="1200" spc="100" baseline="0" dirty="0">
                <a:solidFill>
                  <a:prstClr val="white"/>
                </a:solidFill>
                <a:latin typeface="Trebuchet MS"/>
                <a:ea typeface="+mn-ea"/>
                <a:cs typeface="+mn-cs"/>
              </a:rPr>
              <a:t>© 2024 Frier Levitt. All rights reserved.</a:t>
            </a:r>
          </a:p>
        </p:txBody>
      </p:sp>
    </p:spTree>
    <p:extLst>
      <p:ext uri="{BB962C8B-B14F-4D97-AF65-F5344CB8AC3E}">
        <p14:creationId xmlns:p14="http://schemas.microsoft.com/office/powerpoint/2010/main" val="112565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D6E9DEC-419B-4CC5-A080-3B06BD5A8291}" type="datetimeFigureOut">
              <a:rPr lang="en-US" smtClean="0"/>
              <a:t>5/1/2024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886C962-DD3F-E320-EC2B-62CA0F3807F7}"/>
              </a:ext>
            </a:extLst>
          </p:cNvPr>
          <p:cNvSpPr txBox="1"/>
          <p:nvPr userDrawn="1"/>
        </p:nvSpPr>
        <p:spPr>
          <a:xfrm>
            <a:off x="7567047" y="6481391"/>
            <a:ext cx="4621777" cy="369332"/>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marL="0" algn="r" defTabSz="914400" rtl="0" eaLnBrk="1" latinLnBrk="0" hangingPunct="1">
              <a:defRPr/>
            </a:pPr>
            <a:r>
              <a:rPr lang="en-US" sz="1200" kern="1200" spc="100" baseline="0" dirty="0">
                <a:solidFill>
                  <a:prstClr val="white"/>
                </a:solidFill>
                <a:latin typeface="Trebuchet MS"/>
                <a:ea typeface="+mn-ea"/>
                <a:cs typeface="+mn-cs"/>
              </a:rPr>
              <a:t>© 2024 Frier Levitt. All rights reserved.</a:t>
            </a:r>
          </a:p>
        </p:txBody>
      </p:sp>
      <p:sp>
        <p:nvSpPr>
          <p:cNvPr id="11" name="TextBox 10">
            <a:extLst>
              <a:ext uri="{FF2B5EF4-FFF2-40B4-BE49-F238E27FC236}">
                <a16:creationId xmlns:a16="http://schemas.microsoft.com/office/drawing/2014/main" id="{BB7E5DCC-F246-2C88-6ADA-BACC7E586022}"/>
              </a:ext>
            </a:extLst>
          </p:cNvPr>
          <p:cNvSpPr txBox="1"/>
          <p:nvPr userDrawn="1"/>
        </p:nvSpPr>
        <p:spPr>
          <a:xfrm>
            <a:off x="0" y="6481391"/>
            <a:ext cx="3921124" cy="369332"/>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algn="l" defTabSz="914400" hangingPunct="1">
              <a:defRPr/>
            </a:pPr>
            <a:r>
              <a:rPr lang="en-US" sz="1200" kern="1200" spc="100" baseline="0" dirty="0">
                <a:solidFill>
                  <a:prstClr val="white"/>
                </a:solidFill>
                <a:latin typeface="Trebuchet MS"/>
                <a:ea typeface="+mn-ea"/>
                <a:cs typeface="+mn-cs"/>
              </a:rPr>
              <a:t>www.frierlevitt.com</a:t>
            </a:r>
          </a:p>
        </p:txBody>
      </p:sp>
      <p:pic>
        <p:nvPicPr>
          <p:cNvPr id="13" name="Picture 12" descr="A picture containing text, clock&#10;&#10;Description automatically generated">
            <a:extLst>
              <a:ext uri="{FF2B5EF4-FFF2-40B4-BE49-F238E27FC236}">
                <a16:creationId xmlns:a16="http://schemas.microsoft.com/office/drawing/2014/main" id="{B376DB80-B677-F32F-FE34-7DE7FB67A98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58260" y="69345"/>
            <a:ext cx="3640751" cy="732519"/>
          </a:xfrm>
          <a:prstGeom prst="rect">
            <a:avLst/>
          </a:prstGeom>
        </p:spPr>
      </p:pic>
    </p:spTree>
    <p:extLst>
      <p:ext uri="{BB962C8B-B14F-4D97-AF65-F5344CB8AC3E}">
        <p14:creationId xmlns:p14="http://schemas.microsoft.com/office/powerpoint/2010/main" val="309979818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2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frierlevitt.com/wp-content/uploads/2023/12/Ex.-23-Interim-and-Final-Award-Frier-Levitt.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27.png"/><Relationship Id="rId7" Type="http://schemas.openxmlformats.org/officeDocument/2006/relationships/customXml" Target="../ink/ink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0.png"/><Relationship Id="rId4" Type="http://schemas.openxmlformats.org/officeDocument/2006/relationships/customXml" Target="../ink/ink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sec.gov/Archives/edgar/data/1402479/000162828020013237/exhibit1023-sx4xpharma.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2D9A-BF7D-9763-3883-05CDFC487E59}"/>
              </a:ext>
            </a:extLst>
          </p:cNvPr>
          <p:cNvSpPr>
            <a:spLocks noGrp="1"/>
          </p:cNvSpPr>
          <p:nvPr>
            <p:ph type="ctrTitle"/>
          </p:nvPr>
        </p:nvSpPr>
        <p:spPr>
          <a:xfrm>
            <a:off x="875498" y="758952"/>
            <a:ext cx="10441004" cy="3566160"/>
          </a:xfrm>
        </p:spPr>
        <p:txBody>
          <a:bodyPr>
            <a:noAutofit/>
          </a:bodyPr>
          <a:lstStyle/>
          <a:p>
            <a:r>
              <a:rPr lang="en-US" sz="4800" b="1" dirty="0"/>
              <a:t>Pharmacy Provider Reimbursement Update and DIR Fees</a:t>
            </a:r>
            <a:endParaRPr lang="en-US" sz="4400" dirty="0"/>
          </a:p>
        </p:txBody>
      </p:sp>
      <p:sp>
        <p:nvSpPr>
          <p:cNvPr id="3" name="Subtitle 2">
            <a:extLst>
              <a:ext uri="{FF2B5EF4-FFF2-40B4-BE49-F238E27FC236}">
                <a16:creationId xmlns:a16="http://schemas.microsoft.com/office/drawing/2014/main" id="{139117B6-FD07-A826-7D1E-4B1134D08623}"/>
              </a:ext>
            </a:extLst>
          </p:cNvPr>
          <p:cNvSpPr>
            <a:spLocks noGrp="1"/>
          </p:cNvSpPr>
          <p:nvPr>
            <p:ph type="subTitle" idx="1"/>
          </p:nvPr>
        </p:nvSpPr>
        <p:spPr/>
        <p:txBody>
          <a:bodyPr/>
          <a:lstStyle/>
          <a:p>
            <a:pPr algn="r"/>
            <a:r>
              <a:rPr lang="en-US" cap="none" dirty="0"/>
              <a:t>Presented by:</a:t>
            </a:r>
          </a:p>
          <a:p>
            <a:pPr algn="r"/>
            <a:r>
              <a:rPr lang="en-US" cap="none" dirty="0"/>
              <a:t>Steven L. Bennet, Esq.</a:t>
            </a:r>
          </a:p>
        </p:txBody>
      </p:sp>
    </p:spTree>
    <p:extLst>
      <p:ext uri="{BB962C8B-B14F-4D97-AF65-F5344CB8AC3E}">
        <p14:creationId xmlns:p14="http://schemas.microsoft.com/office/powerpoint/2010/main" val="87130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B432CE88-4A90-1DFA-0605-23C977CB81CB}"/>
              </a:ext>
            </a:extLst>
          </p:cNvPr>
          <p:cNvSpPr/>
          <p:nvPr/>
        </p:nvSpPr>
        <p:spPr>
          <a:xfrm>
            <a:off x="4724400" y="2243522"/>
            <a:ext cx="2743200" cy="2743200"/>
          </a:xfrm>
          <a:prstGeom prst="ellipse">
            <a:avLst/>
          </a:prstGeom>
          <a:solidFill>
            <a:schemeClr val="tx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i="1" dirty="0"/>
              <a:t>NO!</a:t>
            </a:r>
          </a:p>
          <a:p>
            <a:pPr algn="ctr"/>
            <a:r>
              <a:rPr lang="en-US" dirty="0"/>
              <a:t>Numerous federal and state laws limit PBM behavior.</a:t>
            </a:r>
          </a:p>
        </p:txBody>
      </p:sp>
      <p:sp>
        <p:nvSpPr>
          <p:cNvPr id="26" name="TextBox 25">
            <a:extLst>
              <a:ext uri="{FF2B5EF4-FFF2-40B4-BE49-F238E27FC236}">
                <a16:creationId xmlns:a16="http://schemas.microsoft.com/office/drawing/2014/main" id="{1C3E74DB-BFFB-5583-DA2C-73EAFA74E590}"/>
              </a:ext>
            </a:extLst>
          </p:cNvPr>
          <p:cNvSpPr txBox="1"/>
          <p:nvPr/>
        </p:nvSpPr>
        <p:spPr>
          <a:xfrm>
            <a:off x="550149" y="2308339"/>
            <a:ext cx="4641361" cy="369332"/>
          </a:xfrm>
          <a:prstGeom prst="rect">
            <a:avLst/>
          </a:prstGeom>
          <a:noFill/>
        </p:spPr>
        <p:txBody>
          <a:bodyPr wrap="square" rtlCol="0">
            <a:spAutoFit/>
          </a:bodyPr>
          <a:lstStyle/>
          <a:p>
            <a:r>
              <a:rPr lang="en-US" dirty="0">
                <a:cs typeface="Arial" panose="020B0604020202020204" pitchFamily="34" charset="0"/>
              </a:rPr>
              <a:t>• Federal Any Willing Provider Law (AWPL)</a:t>
            </a:r>
          </a:p>
        </p:txBody>
      </p:sp>
      <p:sp>
        <p:nvSpPr>
          <p:cNvPr id="27" name="TextBox 26">
            <a:extLst>
              <a:ext uri="{FF2B5EF4-FFF2-40B4-BE49-F238E27FC236}">
                <a16:creationId xmlns:a16="http://schemas.microsoft.com/office/drawing/2014/main" id="{5623F94A-08E2-1A20-6D37-8E5C9E156E87}"/>
              </a:ext>
            </a:extLst>
          </p:cNvPr>
          <p:cNvSpPr txBox="1"/>
          <p:nvPr/>
        </p:nvSpPr>
        <p:spPr>
          <a:xfrm>
            <a:off x="7488411" y="2398661"/>
            <a:ext cx="4043675" cy="369332"/>
          </a:xfrm>
          <a:prstGeom prst="rect">
            <a:avLst/>
          </a:prstGeom>
          <a:noFill/>
        </p:spPr>
        <p:txBody>
          <a:bodyPr wrap="square" rtlCol="0">
            <a:spAutoFit/>
          </a:bodyPr>
          <a:lstStyle/>
          <a:p>
            <a:r>
              <a:rPr lang="en-US" dirty="0">
                <a:cs typeface="Arial" panose="020B0604020202020204" pitchFamily="34" charset="0"/>
              </a:rPr>
              <a:t>• Administrative Procedure Act (APA)</a:t>
            </a:r>
          </a:p>
        </p:txBody>
      </p:sp>
      <p:sp>
        <p:nvSpPr>
          <p:cNvPr id="28" name="TextBox 27">
            <a:extLst>
              <a:ext uri="{FF2B5EF4-FFF2-40B4-BE49-F238E27FC236}">
                <a16:creationId xmlns:a16="http://schemas.microsoft.com/office/drawing/2014/main" id="{09E7DFB3-5630-FDF7-3DD4-55FDAB7592A6}"/>
              </a:ext>
            </a:extLst>
          </p:cNvPr>
          <p:cNvSpPr txBox="1"/>
          <p:nvPr/>
        </p:nvSpPr>
        <p:spPr>
          <a:xfrm>
            <a:off x="1417307" y="3059668"/>
            <a:ext cx="2743199" cy="369332"/>
          </a:xfrm>
          <a:prstGeom prst="rect">
            <a:avLst/>
          </a:prstGeom>
          <a:noFill/>
        </p:spPr>
        <p:txBody>
          <a:bodyPr wrap="square" rtlCol="0">
            <a:spAutoFit/>
          </a:bodyPr>
          <a:lstStyle/>
          <a:p>
            <a:r>
              <a:rPr lang="en-US" dirty="0">
                <a:cs typeface="Arial" panose="020B0604020202020204" pitchFamily="34" charset="0"/>
              </a:rPr>
              <a:t>• Prompt Payment Laws</a:t>
            </a:r>
          </a:p>
        </p:txBody>
      </p:sp>
      <p:sp>
        <p:nvSpPr>
          <p:cNvPr id="29" name="TextBox 28">
            <a:extLst>
              <a:ext uri="{FF2B5EF4-FFF2-40B4-BE49-F238E27FC236}">
                <a16:creationId xmlns:a16="http://schemas.microsoft.com/office/drawing/2014/main" id="{0830B377-CBE6-1137-4C64-53A5D0EA4074}"/>
              </a:ext>
            </a:extLst>
          </p:cNvPr>
          <p:cNvSpPr txBox="1"/>
          <p:nvPr/>
        </p:nvSpPr>
        <p:spPr>
          <a:xfrm>
            <a:off x="8031494" y="4320078"/>
            <a:ext cx="2541639" cy="369332"/>
          </a:xfrm>
          <a:prstGeom prst="rect">
            <a:avLst/>
          </a:prstGeom>
          <a:noFill/>
        </p:spPr>
        <p:txBody>
          <a:bodyPr wrap="square" rtlCol="0">
            <a:spAutoFit/>
          </a:bodyPr>
          <a:lstStyle/>
          <a:p>
            <a:r>
              <a:rPr lang="en-US" dirty="0">
                <a:cs typeface="Arial" panose="020B0604020202020204" pitchFamily="34" charset="0"/>
              </a:rPr>
              <a:t>• Fair Audit Protection</a:t>
            </a:r>
          </a:p>
        </p:txBody>
      </p:sp>
      <p:sp>
        <p:nvSpPr>
          <p:cNvPr id="30" name="TextBox 29">
            <a:extLst>
              <a:ext uri="{FF2B5EF4-FFF2-40B4-BE49-F238E27FC236}">
                <a16:creationId xmlns:a16="http://schemas.microsoft.com/office/drawing/2014/main" id="{4EF9DE01-8F8C-048D-A58F-3D027E82809B}"/>
              </a:ext>
            </a:extLst>
          </p:cNvPr>
          <p:cNvSpPr txBox="1"/>
          <p:nvPr/>
        </p:nvSpPr>
        <p:spPr>
          <a:xfrm>
            <a:off x="7862774" y="3018621"/>
            <a:ext cx="3145381" cy="369332"/>
          </a:xfrm>
          <a:prstGeom prst="rect">
            <a:avLst/>
          </a:prstGeom>
          <a:noFill/>
        </p:spPr>
        <p:txBody>
          <a:bodyPr wrap="square" rtlCol="0">
            <a:spAutoFit/>
          </a:bodyPr>
          <a:lstStyle/>
          <a:p>
            <a:r>
              <a:rPr lang="en-US" dirty="0">
                <a:cs typeface="Arial" panose="020B0604020202020204" pitchFamily="34" charset="0"/>
              </a:rPr>
              <a:t>• MAC Transparency Laws</a:t>
            </a:r>
          </a:p>
        </p:txBody>
      </p:sp>
      <p:sp>
        <p:nvSpPr>
          <p:cNvPr id="31" name="TextBox 30">
            <a:extLst>
              <a:ext uri="{FF2B5EF4-FFF2-40B4-BE49-F238E27FC236}">
                <a16:creationId xmlns:a16="http://schemas.microsoft.com/office/drawing/2014/main" id="{92940703-463B-A8A3-20B4-97D27BE38E6F}"/>
              </a:ext>
            </a:extLst>
          </p:cNvPr>
          <p:cNvSpPr txBox="1"/>
          <p:nvPr/>
        </p:nvSpPr>
        <p:spPr>
          <a:xfrm>
            <a:off x="3665205" y="5078061"/>
            <a:ext cx="1355605" cy="369332"/>
          </a:xfrm>
          <a:prstGeom prst="rect">
            <a:avLst/>
          </a:prstGeom>
          <a:noFill/>
        </p:spPr>
        <p:txBody>
          <a:bodyPr wrap="square" rtlCol="0">
            <a:spAutoFit/>
          </a:bodyPr>
          <a:lstStyle/>
          <a:p>
            <a:r>
              <a:rPr lang="en-US" dirty="0">
                <a:cs typeface="Arial" panose="020B0604020202020204" pitchFamily="34" charset="0"/>
              </a:rPr>
              <a:t>• ERISA</a:t>
            </a:r>
          </a:p>
        </p:txBody>
      </p:sp>
      <p:sp>
        <p:nvSpPr>
          <p:cNvPr id="32" name="TextBox 31">
            <a:extLst>
              <a:ext uri="{FF2B5EF4-FFF2-40B4-BE49-F238E27FC236}">
                <a16:creationId xmlns:a16="http://schemas.microsoft.com/office/drawing/2014/main" id="{AC9C2E4B-55AE-1280-5CE7-700A9E95D13F}"/>
              </a:ext>
            </a:extLst>
          </p:cNvPr>
          <p:cNvSpPr txBox="1"/>
          <p:nvPr/>
        </p:nvSpPr>
        <p:spPr>
          <a:xfrm>
            <a:off x="319645" y="4420594"/>
            <a:ext cx="5091322" cy="369332"/>
          </a:xfrm>
          <a:prstGeom prst="rect">
            <a:avLst/>
          </a:prstGeom>
          <a:noFill/>
        </p:spPr>
        <p:txBody>
          <a:bodyPr wrap="square" rtlCol="0">
            <a:spAutoFit/>
          </a:bodyPr>
          <a:lstStyle/>
          <a:p>
            <a:r>
              <a:rPr lang="en-US" dirty="0">
                <a:cs typeface="Arial" panose="020B0604020202020204" pitchFamily="34" charset="0"/>
              </a:rPr>
              <a:t>•State Unfair Trade Practices Act</a:t>
            </a:r>
          </a:p>
        </p:txBody>
      </p:sp>
      <p:sp>
        <p:nvSpPr>
          <p:cNvPr id="33" name="TextBox 32">
            <a:extLst>
              <a:ext uri="{FF2B5EF4-FFF2-40B4-BE49-F238E27FC236}">
                <a16:creationId xmlns:a16="http://schemas.microsoft.com/office/drawing/2014/main" id="{BEE81A3F-B981-90D1-B67C-3999492882B3}"/>
              </a:ext>
            </a:extLst>
          </p:cNvPr>
          <p:cNvSpPr txBox="1"/>
          <p:nvPr/>
        </p:nvSpPr>
        <p:spPr>
          <a:xfrm>
            <a:off x="7305604" y="5078061"/>
            <a:ext cx="3698614" cy="369332"/>
          </a:xfrm>
          <a:prstGeom prst="rect">
            <a:avLst/>
          </a:prstGeom>
          <a:noFill/>
        </p:spPr>
        <p:txBody>
          <a:bodyPr wrap="square" rtlCol="0">
            <a:spAutoFit/>
          </a:bodyPr>
          <a:lstStyle/>
          <a:p>
            <a:r>
              <a:rPr lang="en-US" dirty="0">
                <a:cs typeface="Arial" panose="020B0604020202020204" pitchFamily="34" charset="0"/>
              </a:rPr>
              <a:t>• CMS Guidance</a:t>
            </a:r>
          </a:p>
        </p:txBody>
      </p:sp>
      <p:sp>
        <p:nvSpPr>
          <p:cNvPr id="15" name="Title 1">
            <a:extLst>
              <a:ext uri="{FF2B5EF4-FFF2-40B4-BE49-F238E27FC236}">
                <a16:creationId xmlns:a16="http://schemas.microsoft.com/office/drawing/2014/main" id="{49FCEE68-050C-874E-B274-F9FD674CB10E}"/>
              </a:ext>
            </a:extLst>
          </p:cNvPr>
          <p:cNvSpPr txBox="1">
            <a:spLocks/>
          </p:cNvSpPr>
          <p:nvPr/>
        </p:nvSpPr>
        <p:spPr>
          <a:xfrm>
            <a:off x="1196008" y="752194"/>
            <a:ext cx="10515600" cy="1325563"/>
          </a:xfrm>
          <a:prstGeom prst="rect">
            <a:avLst/>
          </a:prstGeom>
          <a:noFill/>
        </p:spPr>
        <p:txBody>
          <a:bodyPr vert="horz" lIns="91440" tIns="45720" rIns="91440" bIns="45720" rtlCol="0" anchor="ctr">
            <a:normAutofit/>
          </a:bodyPr>
          <a:lstStyle>
            <a:lvl1pPr algn="l" defTabSz="914377" rtl="0" eaLnBrk="1" latinLnBrk="0" hangingPunct="1">
              <a:lnSpc>
                <a:spcPct val="90000"/>
              </a:lnSpc>
              <a:spcBef>
                <a:spcPct val="0"/>
              </a:spcBef>
              <a:buNone/>
              <a:defRPr sz="3600" b="1" kern="1200">
                <a:solidFill>
                  <a:srgbClr val="002D74"/>
                </a:solidFill>
                <a:latin typeface="Arial" panose="020B0604020202020204" pitchFamily="34" charset="0"/>
                <a:ea typeface="+mj-ea"/>
                <a:cs typeface="Arial" panose="020B0604020202020204" pitchFamily="34" charset="0"/>
              </a:defRPr>
            </a:lvl1pPr>
          </a:lstStyle>
          <a:p>
            <a:r>
              <a:rPr lang="en-US" sz="4800" spc="-50" dirty="0">
                <a:solidFill>
                  <a:schemeClr val="tx1">
                    <a:lumMod val="75000"/>
                    <a:lumOff val="25000"/>
                  </a:schemeClr>
                </a:solidFill>
                <a:latin typeface="Raleway SemiBold"/>
                <a:cs typeface="+mj-cs"/>
              </a:rPr>
              <a:t>Is</a:t>
            </a:r>
            <a:r>
              <a:rPr lang="en-US" sz="4800" b="0" spc="-50" dirty="0">
                <a:solidFill>
                  <a:schemeClr val="tx1">
                    <a:lumMod val="75000"/>
                    <a:lumOff val="25000"/>
                  </a:schemeClr>
                </a:solidFill>
                <a:latin typeface="+mj-lt"/>
                <a:cs typeface="+mj-cs"/>
              </a:rPr>
              <a:t> </a:t>
            </a:r>
            <a:r>
              <a:rPr lang="en-US" sz="4800" spc="-50" dirty="0">
                <a:solidFill>
                  <a:schemeClr val="tx1">
                    <a:lumMod val="75000"/>
                    <a:lumOff val="25000"/>
                  </a:schemeClr>
                </a:solidFill>
                <a:latin typeface="Raleway SemiBold"/>
                <a:cs typeface="+mj-cs"/>
              </a:rPr>
              <a:t>PBM</a:t>
            </a:r>
            <a:r>
              <a:rPr lang="en-US" sz="4800" b="0" spc="-50" dirty="0">
                <a:solidFill>
                  <a:schemeClr val="tx1">
                    <a:lumMod val="75000"/>
                    <a:lumOff val="25000"/>
                  </a:schemeClr>
                </a:solidFill>
                <a:latin typeface="+mj-lt"/>
                <a:cs typeface="+mj-cs"/>
              </a:rPr>
              <a:t> </a:t>
            </a:r>
            <a:r>
              <a:rPr lang="en-US" sz="4800" spc="-50" dirty="0">
                <a:solidFill>
                  <a:schemeClr val="tx1">
                    <a:lumMod val="75000"/>
                    <a:lumOff val="25000"/>
                  </a:schemeClr>
                </a:solidFill>
                <a:latin typeface="Raleway SemiBold"/>
                <a:cs typeface="+mj-cs"/>
              </a:rPr>
              <a:t>Power</a:t>
            </a:r>
            <a:r>
              <a:rPr lang="en-US" sz="4800" b="0" spc="-50" dirty="0">
                <a:solidFill>
                  <a:schemeClr val="tx1">
                    <a:lumMod val="75000"/>
                    <a:lumOff val="25000"/>
                  </a:schemeClr>
                </a:solidFill>
                <a:latin typeface="+mj-lt"/>
                <a:cs typeface="+mj-cs"/>
              </a:rPr>
              <a:t> </a:t>
            </a:r>
            <a:r>
              <a:rPr lang="en-US" sz="4800" spc="-50" dirty="0">
                <a:solidFill>
                  <a:schemeClr val="tx1">
                    <a:lumMod val="75000"/>
                    <a:lumOff val="25000"/>
                  </a:schemeClr>
                </a:solidFill>
                <a:latin typeface="Raleway SemiBold"/>
                <a:cs typeface="+mj-cs"/>
              </a:rPr>
              <a:t>Limitless?</a:t>
            </a:r>
          </a:p>
        </p:txBody>
      </p:sp>
      <p:sp>
        <p:nvSpPr>
          <p:cNvPr id="16" name="TextBox 15">
            <a:extLst>
              <a:ext uri="{FF2B5EF4-FFF2-40B4-BE49-F238E27FC236}">
                <a16:creationId xmlns:a16="http://schemas.microsoft.com/office/drawing/2014/main" id="{B086E36B-5594-E044-9ED2-D0CEC9F36DAB}"/>
              </a:ext>
            </a:extLst>
          </p:cNvPr>
          <p:cNvSpPr txBox="1"/>
          <p:nvPr/>
        </p:nvSpPr>
        <p:spPr>
          <a:xfrm>
            <a:off x="633201" y="3734630"/>
            <a:ext cx="4387610" cy="369332"/>
          </a:xfrm>
          <a:prstGeom prst="rect">
            <a:avLst/>
          </a:prstGeom>
          <a:noFill/>
        </p:spPr>
        <p:txBody>
          <a:bodyPr wrap="square" rtlCol="0">
            <a:spAutoFit/>
          </a:bodyPr>
          <a:lstStyle/>
          <a:p>
            <a:r>
              <a:rPr lang="en-US" dirty="0">
                <a:cs typeface="Arial" panose="020B0604020202020204" pitchFamily="34" charset="0"/>
              </a:rPr>
              <a:t>• State Any Willing Provider Laws</a:t>
            </a:r>
          </a:p>
        </p:txBody>
      </p:sp>
      <p:sp>
        <p:nvSpPr>
          <p:cNvPr id="17" name="TextBox 16">
            <a:extLst>
              <a:ext uri="{FF2B5EF4-FFF2-40B4-BE49-F238E27FC236}">
                <a16:creationId xmlns:a16="http://schemas.microsoft.com/office/drawing/2014/main" id="{A3C0B91F-912B-D64C-99C8-157DCA639FFF}"/>
              </a:ext>
            </a:extLst>
          </p:cNvPr>
          <p:cNvSpPr txBox="1"/>
          <p:nvPr/>
        </p:nvSpPr>
        <p:spPr>
          <a:xfrm>
            <a:off x="8159557" y="3655094"/>
            <a:ext cx="4387610" cy="369332"/>
          </a:xfrm>
          <a:prstGeom prst="rect">
            <a:avLst/>
          </a:prstGeom>
          <a:noFill/>
        </p:spPr>
        <p:txBody>
          <a:bodyPr wrap="square" rtlCol="0">
            <a:spAutoFit/>
          </a:bodyPr>
          <a:lstStyle/>
          <a:p>
            <a:r>
              <a:rPr lang="en-US" dirty="0">
                <a:cs typeface="Arial" panose="020B0604020202020204" pitchFamily="34" charset="0"/>
              </a:rPr>
              <a:t>• State Minimum Reimbursement Laws</a:t>
            </a:r>
          </a:p>
        </p:txBody>
      </p:sp>
      <p:sp>
        <p:nvSpPr>
          <p:cNvPr id="19" name="TextBox 18">
            <a:extLst>
              <a:ext uri="{FF2B5EF4-FFF2-40B4-BE49-F238E27FC236}">
                <a16:creationId xmlns:a16="http://schemas.microsoft.com/office/drawing/2014/main" id="{5DF35CB1-88D6-7F4E-A1DC-D33282BED9F9}"/>
              </a:ext>
            </a:extLst>
          </p:cNvPr>
          <p:cNvSpPr txBox="1"/>
          <p:nvPr/>
        </p:nvSpPr>
        <p:spPr>
          <a:xfrm>
            <a:off x="4655806" y="5764025"/>
            <a:ext cx="4122434" cy="369332"/>
          </a:xfrm>
          <a:prstGeom prst="rect">
            <a:avLst/>
          </a:prstGeom>
          <a:noFill/>
        </p:spPr>
        <p:txBody>
          <a:bodyPr wrap="square" rtlCol="0">
            <a:spAutoFit/>
          </a:bodyPr>
          <a:lstStyle/>
          <a:p>
            <a:r>
              <a:rPr lang="en-US" dirty="0">
                <a:cs typeface="Arial" panose="020B0604020202020204" pitchFamily="34" charset="0"/>
              </a:rPr>
              <a:t>• Anti-Mandatory White Bagging Laws</a:t>
            </a:r>
          </a:p>
        </p:txBody>
      </p:sp>
    </p:spTree>
    <p:extLst>
      <p:ext uri="{BB962C8B-B14F-4D97-AF65-F5344CB8AC3E}">
        <p14:creationId xmlns:p14="http://schemas.microsoft.com/office/powerpoint/2010/main" val="15437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43ABC4-E025-1486-B62D-AE86213B7484}"/>
              </a:ext>
            </a:extLst>
          </p:cNvPr>
          <p:cNvSpPr>
            <a:spLocks noGrp="1"/>
          </p:cNvSpPr>
          <p:nvPr>
            <p:ph idx="1"/>
          </p:nvPr>
        </p:nvSpPr>
        <p:spPr>
          <a:xfrm>
            <a:off x="868680" y="2096655"/>
            <a:ext cx="10515600" cy="3813079"/>
          </a:xfrm>
        </p:spPr>
        <p:txBody>
          <a:bodyPr vert="horz" lIns="0" tIns="45720" rIns="0" bIns="45720" rtlCol="0" anchor="t">
            <a:normAutofit/>
          </a:bodyPr>
          <a:lstStyle/>
          <a:p>
            <a:r>
              <a:rPr lang="en-US" dirty="0">
                <a:solidFill>
                  <a:schemeClr val="tx1"/>
                </a:solidFill>
              </a:rPr>
              <a:t>The Medicare Part D Any Willing Provider Law (“AWPL”) is established by a Federal Statute, Regulations, and CMS Guidance</a:t>
            </a:r>
          </a:p>
          <a:p>
            <a:r>
              <a:rPr lang="en-US" b="1" dirty="0">
                <a:solidFill>
                  <a:schemeClr val="tx1"/>
                </a:solidFill>
              </a:rPr>
              <a:t>Federal Statute</a:t>
            </a:r>
            <a:r>
              <a:rPr lang="en-US" dirty="0">
                <a:solidFill>
                  <a:schemeClr val="tx1"/>
                </a:solidFill>
              </a:rPr>
              <a:t>: a Medicare Part D “prescription drug plan shall permit the participation of any pharmacy that meets the </a:t>
            </a:r>
            <a:r>
              <a:rPr lang="en-US" i="1" u="sng" dirty="0">
                <a:solidFill>
                  <a:schemeClr val="tx1"/>
                </a:solidFill>
              </a:rPr>
              <a:t>terms and conditions </a:t>
            </a:r>
            <a:r>
              <a:rPr lang="en-US" dirty="0">
                <a:solidFill>
                  <a:schemeClr val="tx1"/>
                </a:solidFill>
              </a:rPr>
              <a:t>under the plan.” </a:t>
            </a:r>
          </a:p>
          <a:p>
            <a:pPr lvl="1"/>
            <a:r>
              <a:rPr lang="en-US" dirty="0">
                <a:solidFill>
                  <a:schemeClr val="tx1"/>
                </a:solidFill>
              </a:rPr>
              <a:t>42 U.S.C. §1395w-104(b)(1)(A)</a:t>
            </a:r>
          </a:p>
          <a:p>
            <a:r>
              <a:rPr lang="en-US" b="1" dirty="0">
                <a:solidFill>
                  <a:schemeClr val="tx1"/>
                </a:solidFill>
              </a:rPr>
              <a:t>Federal Regulations</a:t>
            </a:r>
            <a:r>
              <a:rPr lang="en-US" dirty="0">
                <a:solidFill>
                  <a:schemeClr val="tx1"/>
                </a:solidFill>
              </a:rPr>
              <a:t>: </a:t>
            </a:r>
          </a:p>
          <a:p>
            <a:pPr lvl="1"/>
            <a:r>
              <a:rPr lang="en-US" dirty="0">
                <a:solidFill>
                  <a:schemeClr val="tx1"/>
                </a:solidFill>
              </a:rPr>
              <a:t>Require that these “terms and conditions” offered for participation be “</a:t>
            </a:r>
            <a:r>
              <a:rPr lang="en-US" i="1" u="sng" dirty="0">
                <a:solidFill>
                  <a:schemeClr val="tx1"/>
                </a:solidFill>
              </a:rPr>
              <a:t>reasonable and relevant</a:t>
            </a:r>
            <a:r>
              <a:rPr lang="en-US" dirty="0">
                <a:solidFill>
                  <a:schemeClr val="tx1"/>
                </a:solidFill>
              </a:rPr>
              <a:t>” 	</a:t>
            </a:r>
          </a:p>
          <a:p>
            <a:pPr lvl="2">
              <a:buFont typeface="Wingdings" panose="05000000000000000000" pitchFamily="2" charset="2"/>
              <a:buChar char="§"/>
            </a:pPr>
            <a:r>
              <a:rPr lang="en-US" sz="1600" dirty="0">
                <a:solidFill>
                  <a:schemeClr val="tx1"/>
                </a:solidFill>
              </a:rPr>
              <a:t>A Part D plan must agree to have “a standard contract with </a:t>
            </a:r>
            <a:r>
              <a:rPr lang="en-US" sz="1600" b="1" i="1" dirty="0">
                <a:solidFill>
                  <a:schemeClr val="tx1"/>
                </a:solidFill>
              </a:rPr>
              <a:t>reasonable and relevant terms and conditions of participation </a:t>
            </a:r>
            <a:r>
              <a:rPr lang="en-US" sz="1600" dirty="0">
                <a:solidFill>
                  <a:schemeClr val="tx1"/>
                </a:solidFill>
              </a:rPr>
              <a:t>whereby any willing pharmacy may access the standard contract as a network pharmacy.”</a:t>
            </a:r>
          </a:p>
          <a:p>
            <a:pPr lvl="3">
              <a:buFont typeface="Arial" panose="020B0604020202020204" pitchFamily="34" charset="0"/>
              <a:buChar char="•"/>
            </a:pPr>
            <a:r>
              <a:rPr lang="en-US" sz="1600" dirty="0">
                <a:solidFill>
                  <a:schemeClr val="tx1"/>
                </a:solidFill>
              </a:rPr>
              <a:t>42 C.F.R. § 423.505(b)(18)</a:t>
            </a:r>
          </a:p>
          <a:p>
            <a:pPr marL="0" indent="0">
              <a:buNone/>
            </a:pPr>
            <a:endParaRPr lang="en-US" dirty="0">
              <a:solidFill>
                <a:schemeClr val="tx1"/>
              </a:solidFill>
            </a:endParaRPr>
          </a:p>
        </p:txBody>
      </p:sp>
      <p:sp>
        <p:nvSpPr>
          <p:cNvPr id="3" name="Slide Number Placeholder 2">
            <a:extLst>
              <a:ext uri="{FF2B5EF4-FFF2-40B4-BE49-F238E27FC236}">
                <a16:creationId xmlns:a16="http://schemas.microsoft.com/office/drawing/2014/main" id="{68F131A9-CD1E-E2D3-B7DB-782BE0BFEEB4}"/>
              </a:ext>
            </a:extLst>
          </p:cNvPr>
          <p:cNvSpPr>
            <a:spLocks noGrp="1"/>
          </p:cNvSpPr>
          <p:nvPr>
            <p:ph type="sldNum" sz="quarter" idx="12"/>
          </p:nvPr>
        </p:nvSpPr>
        <p:spPr/>
        <p:txBody>
          <a:bodyPr/>
          <a:lstStyle/>
          <a:p>
            <a:fld id="{888C30BE-5D6D-134F-8FB3-CF3A79761A0C}" type="slidenum">
              <a:rPr lang="en-US" smtClean="0"/>
              <a:t>11</a:t>
            </a:fld>
            <a:endParaRPr lang="en-US" dirty="0"/>
          </a:p>
        </p:txBody>
      </p:sp>
      <p:sp>
        <p:nvSpPr>
          <p:cNvPr id="4" name="Title 3">
            <a:extLst>
              <a:ext uri="{FF2B5EF4-FFF2-40B4-BE49-F238E27FC236}">
                <a16:creationId xmlns:a16="http://schemas.microsoft.com/office/drawing/2014/main" id="{681EC749-F917-020D-CA2E-F6E81CB2B6A6}"/>
              </a:ext>
            </a:extLst>
          </p:cNvPr>
          <p:cNvSpPr>
            <a:spLocks noGrp="1"/>
          </p:cNvSpPr>
          <p:nvPr>
            <p:ph type="title"/>
          </p:nvPr>
        </p:nvSpPr>
        <p:spPr>
          <a:xfrm>
            <a:off x="616558" y="286603"/>
            <a:ext cx="10958885" cy="1450757"/>
          </a:xfrm>
        </p:spPr>
        <p:txBody>
          <a:bodyPr>
            <a:normAutofit/>
          </a:bodyPr>
          <a:lstStyle/>
          <a:p>
            <a:r>
              <a:rPr lang="en-US" sz="4400" dirty="0">
                <a:latin typeface="Raleway SemiBold"/>
              </a:rPr>
              <a:t>Medicare Part D Any Willing Provider Law</a:t>
            </a:r>
          </a:p>
        </p:txBody>
      </p:sp>
    </p:spTree>
    <p:extLst>
      <p:ext uri="{BB962C8B-B14F-4D97-AF65-F5344CB8AC3E}">
        <p14:creationId xmlns:p14="http://schemas.microsoft.com/office/powerpoint/2010/main" val="214332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ED0C06-03AD-94A7-81A6-402502E9D201}"/>
              </a:ext>
            </a:extLst>
          </p:cNvPr>
          <p:cNvSpPr>
            <a:spLocks noGrp="1"/>
          </p:cNvSpPr>
          <p:nvPr>
            <p:ph type="sldNum" sz="quarter" idx="12"/>
          </p:nvPr>
        </p:nvSpPr>
        <p:spPr>
          <a:prstGeom prst="rect">
            <a:avLst/>
          </a:prstGeom>
        </p:spPr>
        <p:txBody>
          <a:bodyPr anchor="ctr"/>
          <a:lstStyle>
            <a:defPPr>
              <a:defRPr lang="en-US"/>
            </a:defPPr>
            <a:lvl1pPr marL="0" algn="r" defTabSz="4572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685D14-08E6-CC4F-8404-E8318EE68119}" type="slidenum">
              <a:rPr lang="en-US" smtClean="0"/>
              <a:pPr/>
              <a:t>12</a:t>
            </a:fld>
            <a:endParaRPr lang="en-US" dirty="0"/>
          </a:p>
        </p:txBody>
      </p:sp>
      <p:sp>
        <p:nvSpPr>
          <p:cNvPr id="2" name="Title 1">
            <a:extLst>
              <a:ext uri="{FF2B5EF4-FFF2-40B4-BE49-F238E27FC236}">
                <a16:creationId xmlns:a16="http://schemas.microsoft.com/office/drawing/2014/main" id="{539774A9-924B-189C-2B91-9333A3736B9A}"/>
              </a:ext>
            </a:extLst>
          </p:cNvPr>
          <p:cNvSpPr>
            <a:spLocks noGrp="1"/>
          </p:cNvSpPr>
          <p:nvPr>
            <p:ph type="title"/>
          </p:nvPr>
        </p:nvSpPr>
        <p:spPr>
          <a:xfrm>
            <a:off x="881940" y="227471"/>
            <a:ext cx="9991469" cy="599123"/>
          </a:xfrm>
        </p:spPr>
        <p:txBody>
          <a:bodyPr>
            <a:normAutofit fontScale="90000"/>
          </a:bodyPr>
          <a:lstStyle/>
          <a:p>
            <a:r>
              <a:rPr lang="en-US" dirty="0">
                <a:latin typeface="Raleway SemiBold"/>
              </a:rPr>
              <a:t>CMS Guidance – Medicare Prescription Drug Benefit Manual</a:t>
            </a:r>
          </a:p>
        </p:txBody>
      </p:sp>
      <p:pic>
        <p:nvPicPr>
          <p:cNvPr id="5" name="Picture 4" descr="A screenshot of a cell phone&#10;&#10;Description generated with very high confidence">
            <a:extLst>
              <a:ext uri="{FF2B5EF4-FFF2-40B4-BE49-F238E27FC236}">
                <a16:creationId xmlns:a16="http://schemas.microsoft.com/office/drawing/2014/main" id="{D3D22D18-47AC-B3BB-25BD-49554B80E9DC}"/>
              </a:ext>
            </a:extLst>
          </p:cNvPr>
          <p:cNvPicPr>
            <a:picLocks noChangeAspect="1"/>
          </p:cNvPicPr>
          <p:nvPr/>
        </p:nvPicPr>
        <p:blipFill>
          <a:blip r:embed="rId2"/>
          <a:stretch>
            <a:fillRect/>
          </a:stretch>
        </p:blipFill>
        <p:spPr>
          <a:xfrm>
            <a:off x="881940" y="1526119"/>
            <a:ext cx="4293769" cy="48379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Med D Manual box">
            <a:extLst>
              <a:ext uri="{FF2B5EF4-FFF2-40B4-BE49-F238E27FC236}">
                <a16:creationId xmlns:a16="http://schemas.microsoft.com/office/drawing/2014/main" id="{1B5FE86E-ACC5-9B46-5A12-662B0A4F0117}"/>
              </a:ext>
            </a:extLst>
          </p:cNvPr>
          <p:cNvSpPr/>
          <p:nvPr/>
        </p:nvSpPr>
        <p:spPr>
          <a:xfrm>
            <a:off x="6096000" y="1776319"/>
            <a:ext cx="5522733" cy="1552029"/>
          </a:xfrm>
          <a:prstGeom prst="wedgeRectCallout">
            <a:avLst>
              <a:gd name="adj1" fmla="val -71679"/>
              <a:gd name="adj2" fmla="val -11546"/>
            </a:avLst>
          </a:prstGeom>
          <a:solidFill>
            <a:schemeClr val="accent2">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0960" tIns="30480" rIns="60960" bIns="30480" rtlCol="0" anchor="ctr"/>
          <a:lstStyle/>
          <a:p>
            <a:pPr algn="ctr" defTabSz="547673" hangingPunct="0"/>
            <a:r>
              <a:rPr lang="en-US" sz="2133" kern="0" dirty="0">
                <a:solidFill>
                  <a:prstClr val="white"/>
                </a:solidFill>
                <a:latin typeface="Times New Roman" panose="02020603050405020304" pitchFamily="18" charset="0"/>
                <a:cs typeface="Times New Roman" panose="02020603050405020304" pitchFamily="18" charset="0"/>
                <a:sym typeface="Helvetica Light"/>
              </a:rPr>
              <a:t>CMS states that the AWPL requires “Part D sponsors must offer </a:t>
            </a:r>
            <a:r>
              <a:rPr lang="en-US" sz="2133" b="1" i="1" kern="0" dirty="0">
                <a:solidFill>
                  <a:prstClr val="white"/>
                </a:solidFill>
                <a:latin typeface="Times New Roman" panose="02020603050405020304" pitchFamily="18" charset="0"/>
                <a:cs typeface="Times New Roman" panose="02020603050405020304" pitchFamily="18" charset="0"/>
                <a:sym typeface="Helvetica Light"/>
              </a:rPr>
              <a:t>reasonable and relevant reimbursement </a:t>
            </a:r>
            <a:r>
              <a:rPr lang="en-US" sz="2133" kern="0" dirty="0">
                <a:solidFill>
                  <a:prstClr val="white"/>
                </a:solidFill>
                <a:latin typeface="Times New Roman" panose="02020603050405020304" pitchFamily="18" charset="0"/>
                <a:cs typeface="Times New Roman" panose="02020603050405020304" pitchFamily="18" charset="0"/>
                <a:sym typeface="Helvetica Light"/>
              </a:rPr>
              <a:t>terms for all Part D drugs”</a:t>
            </a:r>
          </a:p>
        </p:txBody>
      </p:sp>
      <p:sp>
        <p:nvSpPr>
          <p:cNvPr id="11" name="Med D Manual box">
            <a:extLst>
              <a:ext uri="{FF2B5EF4-FFF2-40B4-BE49-F238E27FC236}">
                <a16:creationId xmlns:a16="http://schemas.microsoft.com/office/drawing/2014/main" id="{2BF4C605-4602-0F7A-D8AF-52361F8CDBF1}"/>
              </a:ext>
            </a:extLst>
          </p:cNvPr>
          <p:cNvSpPr/>
          <p:nvPr/>
        </p:nvSpPr>
        <p:spPr>
          <a:xfrm>
            <a:off x="6096000" y="3529653"/>
            <a:ext cx="5522733" cy="2501753"/>
          </a:xfrm>
          <a:prstGeom prst="wedgeRectCallout">
            <a:avLst>
              <a:gd name="adj1" fmla="val -71679"/>
              <a:gd name="adj2" fmla="val -11546"/>
            </a:avLst>
          </a:prstGeom>
          <a:solidFill>
            <a:schemeClr val="accent2">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0960" tIns="30480" rIns="60960" bIns="30480" rtlCol="0" anchor="ctr"/>
          <a:lstStyle/>
          <a:p>
            <a:pPr algn="ctr" defTabSz="547673" hangingPunct="0"/>
            <a:r>
              <a:rPr lang="en-US" sz="2133" kern="0" dirty="0">
                <a:solidFill>
                  <a:prstClr val="white"/>
                </a:solidFill>
                <a:latin typeface="Times New Roman" panose="02020603050405020304" pitchFamily="18" charset="0"/>
                <a:cs typeface="Times New Roman" panose="02020603050405020304" pitchFamily="18" charset="0"/>
                <a:sym typeface="Helvetica Light"/>
              </a:rPr>
              <a:t>“Offering pharmacies unreasonably low reimbursement rates for certain ‘specialty’ drugs may not be used to subvert the convenient access standards. In other words, Part D sponsors must offer </a:t>
            </a:r>
            <a:r>
              <a:rPr lang="en-US" sz="2133" b="1" i="1" kern="0" dirty="0">
                <a:solidFill>
                  <a:prstClr val="white"/>
                </a:solidFill>
                <a:latin typeface="Times New Roman" panose="02020603050405020304" pitchFamily="18" charset="0"/>
                <a:cs typeface="Times New Roman" panose="02020603050405020304" pitchFamily="18" charset="0"/>
                <a:sym typeface="Helvetica Light"/>
              </a:rPr>
              <a:t>reasonable and relevant reimbursement terms for </a:t>
            </a:r>
            <a:r>
              <a:rPr lang="en-US" sz="2133" b="1" i="1" u="sng" kern="0" dirty="0">
                <a:solidFill>
                  <a:prstClr val="white"/>
                </a:solidFill>
                <a:latin typeface="Times New Roman" panose="02020603050405020304" pitchFamily="18" charset="0"/>
                <a:cs typeface="Times New Roman" panose="02020603050405020304" pitchFamily="18" charset="0"/>
                <a:sym typeface="Helvetica Light"/>
              </a:rPr>
              <a:t>all Part D drugs</a:t>
            </a:r>
            <a:r>
              <a:rPr lang="en-US" sz="2133" i="1" kern="0" dirty="0">
                <a:solidFill>
                  <a:prstClr val="white"/>
                </a:solidFill>
                <a:latin typeface="Times New Roman" panose="02020603050405020304" pitchFamily="18" charset="0"/>
                <a:cs typeface="Times New Roman" panose="02020603050405020304" pitchFamily="18" charset="0"/>
                <a:sym typeface="Helvetica Light"/>
              </a:rPr>
              <a:t> </a:t>
            </a:r>
            <a:r>
              <a:rPr lang="en-US" sz="2133" kern="0" dirty="0">
                <a:solidFill>
                  <a:prstClr val="white"/>
                </a:solidFill>
                <a:latin typeface="Times New Roman" panose="02020603050405020304" pitchFamily="18" charset="0"/>
                <a:cs typeface="Times New Roman" panose="02020603050405020304" pitchFamily="18" charset="0"/>
                <a:sym typeface="Helvetica Light"/>
              </a:rPr>
              <a:t>as required by the [AWPL]”. </a:t>
            </a:r>
          </a:p>
        </p:txBody>
      </p:sp>
    </p:spTree>
    <p:extLst>
      <p:ext uri="{BB962C8B-B14F-4D97-AF65-F5344CB8AC3E}">
        <p14:creationId xmlns:p14="http://schemas.microsoft.com/office/powerpoint/2010/main" val="363709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995EB1-DCB0-C90E-0088-22360855610D}"/>
              </a:ext>
            </a:extLst>
          </p:cNvPr>
          <p:cNvSpPr>
            <a:spLocks noGrp="1"/>
          </p:cNvSpPr>
          <p:nvPr>
            <p:ph type="sldNum" sz="quarter" idx="12"/>
          </p:nvPr>
        </p:nvSpPr>
        <p:spPr>
          <a:prstGeom prst="rect">
            <a:avLst/>
          </a:prstGeom>
        </p:spPr>
        <p:txBody>
          <a:bodyPr anchor="ctr"/>
          <a:lstStyle>
            <a:defPPr>
              <a:defRPr lang="en-US"/>
            </a:defPPr>
            <a:lvl1pPr marL="0" algn="r" defTabSz="4572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685D14-08E6-CC4F-8404-E8318EE68119}" type="slidenum">
              <a:rPr lang="en-US" smtClean="0"/>
              <a:pPr/>
              <a:t>13</a:t>
            </a:fld>
            <a:endParaRPr lang="en-US" dirty="0"/>
          </a:p>
        </p:txBody>
      </p:sp>
      <p:pic>
        <p:nvPicPr>
          <p:cNvPr id="6" name="Content Placeholder 5">
            <a:extLst>
              <a:ext uri="{FF2B5EF4-FFF2-40B4-BE49-F238E27FC236}">
                <a16:creationId xmlns:a16="http://schemas.microsoft.com/office/drawing/2014/main" id="{7F3CF0FA-1121-F2D7-C547-7858BCBCFD15}"/>
              </a:ext>
            </a:extLst>
          </p:cNvPr>
          <p:cNvPicPr>
            <a:picLocks noGrp="1" noChangeAspect="1"/>
          </p:cNvPicPr>
          <p:nvPr>
            <p:ph idx="13"/>
          </p:nvPr>
        </p:nvPicPr>
        <p:blipFill>
          <a:blip r:embed="rId2"/>
          <a:stretch>
            <a:fillRect/>
          </a:stretch>
        </p:blipFill>
        <p:spPr>
          <a:xfrm>
            <a:off x="1176125" y="1923475"/>
            <a:ext cx="4919873" cy="3910622"/>
          </a:xfrm>
        </p:spPr>
      </p:pic>
      <p:sp>
        <p:nvSpPr>
          <p:cNvPr id="2" name="Title 1">
            <a:extLst>
              <a:ext uri="{FF2B5EF4-FFF2-40B4-BE49-F238E27FC236}">
                <a16:creationId xmlns:a16="http://schemas.microsoft.com/office/drawing/2014/main" id="{8B261A39-85C4-55B9-DD9F-E9A67398200F}"/>
              </a:ext>
            </a:extLst>
          </p:cNvPr>
          <p:cNvSpPr>
            <a:spLocks noGrp="1"/>
          </p:cNvSpPr>
          <p:nvPr>
            <p:ph type="title"/>
          </p:nvPr>
        </p:nvSpPr>
        <p:spPr>
          <a:xfrm>
            <a:off x="1176126" y="1133861"/>
            <a:ext cx="9803130" cy="599123"/>
          </a:xfrm>
        </p:spPr>
        <p:txBody>
          <a:bodyPr>
            <a:normAutofit fontScale="90000"/>
          </a:bodyPr>
          <a:lstStyle/>
          <a:p>
            <a:r>
              <a:rPr lang="en-US" sz="4300" dirty="0">
                <a:latin typeface="Raleway SemiBold"/>
              </a:rPr>
              <a:t>CMS Letter to Plans &amp; PBMs</a:t>
            </a:r>
          </a:p>
        </p:txBody>
      </p:sp>
      <p:sp>
        <p:nvSpPr>
          <p:cNvPr id="7" name="Med D Manual box">
            <a:extLst>
              <a:ext uri="{FF2B5EF4-FFF2-40B4-BE49-F238E27FC236}">
                <a16:creationId xmlns:a16="http://schemas.microsoft.com/office/drawing/2014/main" id="{4904A2A7-FBBF-5373-B052-3D253B451017}"/>
              </a:ext>
            </a:extLst>
          </p:cNvPr>
          <p:cNvSpPr/>
          <p:nvPr/>
        </p:nvSpPr>
        <p:spPr>
          <a:xfrm>
            <a:off x="6676660" y="2112526"/>
            <a:ext cx="5156764" cy="3532519"/>
          </a:xfrm>
          <a:prstGeom prst="wedgeRectCallout">
            <a:avLst>
              <a:gd name="adj1" fmla="val -71679"/>
              <a:gd name="adj2" fmla="val -11546"/>
            </a:avLst>
          </a:prstGeom>
          <a:solidFill>
            <a:schemeClr val="accent2">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0960" tIns="30480" rIns="60960" bIns="30480" rtlCol="0" anchor="ctr"/>
          <a:lstStyle/>
          <a:p>
            <a:pPr algn="ctr" defTabSz="547673" hangingPunct="0"/>
            <a:r>
              <a:rPr lang="en-US" sz="2000" dirty="0">
                <a:solidFill>
                  <a:schemeClr val="bg1"/>
                </a:solidFill>
                <a:latin typeface="Times New Roman" panose="02020603050405020304" pitchFamily="18" charset="0"/>
                <a:cs typeface="Times New Roman" panose="02020603050405020304" pitchFamily="18" charset="0"/>
              </a:rPr>
              <a:t>“we know that the increasing level of vertical integration that is occurring among plans, PBMs, and their own pharmacies has the potential to result in anticompetitive behavior and place independent pharmacies at a disadvantage. </a:t>
            </a:r>
            <a:r>
              <a:rPr lang="en-US" sz="2000" b="1" dirty="0">
                <a:solidFill>
                  <a:schemeClr val="bg1"/>
                </a:solidFill>
                <a:latin typeface="Times New Roman" panose="02020603050405020304" pitchFamily="18" charset="0"/>
                <a:cs typeface="Times New Roman" panose="02020603050405020304" pitchFamily="18" charset="0"/>
              </a:rPr>
              <a:t>We urge plans and PBMs to engage in sustainable and fair practices with all pharmacies – not just pharmacies owned by PBMs – and we are closely monitoring plan compliance with CMS network adequacy standards and other requirements.</a:t>
            </a:r>
            <a:r>
              <a:rPr lang="en-US" sz="2000" dirty="0">
                <a:solidFill>
                  <a:schemeClr val="bg1"/>
                </a:solidFill>
                <a:latin typeface="Times New Roman" panose="02020603050405020304" pitchFamily="18" charset="0"/>
                <a:cs typeface="Times New Roman" panose="02020603050405020304" pitchFamily="18" charset="0"/>
              </a:rPr>
              <a:t> </a:t>
            </a:r>
            <a:endParaRPr lang="en-US" sz="2000" kern="0" dirty="0">
              <a:solidFill>
                <a:schemeClr val="bg1"/>
              </a:solidFill>
              <a:latin typeface="Times New Roman" panose="02020603050405020304" pitchFamily="18" charset="0"/>
              <a:cs typeface="Times New Roman" panose="02020603050405020304" pitchFamily="18" charset="0"/>
              <a:sym typeface="Helvetica Light"/>
            </a:endParaRPr>
          </a:p>
        </p:txBody>
      </p:sp>
    </p:spTree>
    <p:extLst>
      <p:ext uri="{BB962C8B-B14F-4D97-AF65-F5344CB8AC3E}">
        <p14:creationId xmlns:p14="http://schemas.microsoft.com/office/powerpoint/2010/main" val="3706563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DA3CC-EE80-7D58-9371-8B6D904B787F}"/>
              </a:ext>
            </a:extLst>
          </p:cNvPr>
          <p:cNvSpPr>
            <a:spLocks noGrp="1"/>
          </p:cNvSpPr>
          <p:nvPr>
            <p:ph type="title"/>
          </p:nvPr>
        </p:nvSpPr>
        <p:spPr>
          <a:xfrm>
            <a:off x="1097280" y="286603"/>
            <a:ext cx="10058400" cy="1450757"/>
          </a:xfrm>
        </p:spPr>
        <p:txBody>
          <a:bodyPr>
            <a:normAutofit/>
          </a:bodyPr>
          <a:lstStyle/>
          <a:p>
            <a:r>
              <a:rPr kumimoji="0" lang="en-US" b="1" i="0" u="none" strike="noStrike" kern="1200" cap="none" spc="-50" normalizeH="0" baseline="0" noProof="0">
                <a:ln>
                  <a:noFill/>
                </a:ln>
                <a:effectLst/>
                <a:uLnTx/>
                <a:uFillTx/>
                <a:latin typeface="Calibri Light" panose="020F0302020204030204"/>
                <a:ea typeface="+mj-ea"/>
                <a:cs typeface="+mj-cs"/>
              </a:rPr>
              <a:t>How Do PBMs Seek to Avoid the AWPL?</a:t>
            </a:r>
            <a:endParaRPr lang="en-US" b="1" dirty="0"/>
          </a:p>
        </p:txBody>
      </p:sp>
      <p:graphicFrame>
        <p:nvGraphicFramePr>
          <p:cNvPr id="5" name="Content Placeholder 2">
            <a:extLst>
              <a:ext uri="{FF2B5EF4-FFF2-40B4-BE49-F238E27FC236}">
                <a16:creationId xmlns:a16="http://schemas.microsoft.com/office/drawing/2014/main" id="{9BBC2D6B-EB5A-87EA-E844-E7FD80F64CA9}"/>
              </a:ext>
            </a:extLst>
          </p:cNvPr>
          <p:cNvGraphicFramePr>
            <a:graphicFrameLocks noGrp="1"/>
          </p:cNvGraphicFramePr>
          <p:nvPr>
            <p:ph idx="1"/>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EC8D3C6-1C39-B71B-DF3A-0405E36EA72F}"/>
              </a:ext>
            </a:extLst>
          </p:cNvPr>
          <p:cNvSpPr txBox="1"/>
          <p:nvPr/>
        </p:nvSpPr>
        <p:spPr>
          <a:xfrm>
            <a:off x="1200664" y="5500072"/>
            <a:ext cx="9790672" cy="830997"/>
          </a:xfrm>
          <a:prstGeom prst="rect">
            <a:avLst/>
          </a:prstGeom>
          <a:noFill/>
        </p:spPr>
        <p:txBody>
          <a:bodyPr wrap="square" rtlCol="0">
            <a:spAutoFit/>
          </a:bodyPr>
          <a:lstStyle/>
          <a:p>
            <a:pPr algn="ctr"/>
            <a:r>
              <a:rPr lang="en-US" sz="2400" b="1" dirty="0"/>
              <a:t>However, the </a:t>
            </a:r>
            <a:r>
              <a:rPr lang="en-US" sz="2400" b="1" dirty="0" err="1"/>
              <a:t>AWPL</a:t>
            </a:r>
            <a:r>
              <a:rPr lang="en-US" sz="2400" b="1" dirty="0"/>
              <a:t> does apply and </a:t>
            </a:r>
            <a:r>
              <a:rPr lang="en-US" sz="2400" b="1" dirty="0" err="1"/>
              <a:t>PBMs</a:t>
            </a:r>
            <a:r>
              <a:rPr lang="en-US" sz="2400" b="1" dirty="0"/>
              <a:t> are required to incorporate the </a:t>
            </a:r>
            <a:r>
              <a:rPr lang="en-US" sz="2400" b="1" dirty="0" err="1"/>
              <a:t>AWPL</a:t>
            </a:r>
            <a:r>
              <a:rPr lang="en-US" sz="2400" b="1" dirty="0"/>
              <a:t> as a contractual obligation with Providers!</a:t>
            </a:r>
          </a:p>
        </p:txBody>
      </p:sp>
    </p:spTree>
    <p:extLst>
      <p:ext uri="{BB962C8B-B14F-4D97-AF65-F5344CB8AC3E}">
        <p14:creationId xmlns:p14="http://schemas.microsoft.com/office/powerpoint/2010/main" val="26049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F5801D-4796-619E-AA4B-D7614F142D27}"/>
              </a:ext>
            </a:extLst>
          </p:cNvPr>
          <p:cNvSpPr>
            <a:spLocks noGrp="1"/>
          </p:cNvSpPr>
          <p:nvPr>
            <p:ph idx="1"/>
          </p:nvPr>
        </p:nvSpPr>
        <p:spPr>
          <a:xfrm>
            <a:off x="1144190" y="1786462"/>
            <a:ext cx="10068293" cy="4514736"/>
          </a:xfrm>
        </p:spPr>
        <p:txBody>
          <a:bodyPr vert="horz" lIns="0" tIns="45720" rIns="0" bIns="45720" rtlCol="0" anchor="t">
            <a:normAutofit/>
          </a:bodyPr>
          <a:lstStyle/>
          <a:p>
            <a:pPr>
              <a:spcBef>
                <a:spcPts val="0"/>
              </a:spcBef>
              <a:spcAft>
                <a:spcPts val="600"/>
              </a:spcAft>
            </a:pPr>
            <a:r>
              <a:rPr lang="en-US" dirty="0">
                <a:solidFill>
                  <a:schemeClr val="tx1"/>
                </a:solidFill>
                <a:ea typeface="Calibri" panose="020F0502020204030204" pitchFamily="34" charset="0"/>
              </a:rPr>
              <a:t>PBMs argue that</a:t>
            </a:r>
            <a:r>
              <a:rPr lang="en-US" sz="2000" dirty="0">
                <a:solidFill>
                  <a:schemeClr val="tx1"/>
                </a:solidFill>
                <a:ea typeface="Calibri" panose="020F0502020204030204" pitchFamily="34" charset="0"/>
              </a:rPr>
              <a:t> the AWPL does not apply to them.</a:t>
            </a:r>
            <a:r>
              <a:rPr lang="en-US" dirty="0">
                <a:solidFill>
                  <a:schemeClr val="tx1"/>
                </a:solidFill>
                <a:ea typeface="Calibri" panose="020F0502020204030204" pitchFamily="34" charset="0"/>
              </a:rPr>
              <a:t> </a:t>
            </a:r>
            <a:r>
              <a:rPr lang="en-US" sz="2000" dirty="0">
                <a:solidFill>
                  <a:schemeClr val="tx1"/>
                </a:solidFill>
                <a:ea typeface="Calibri" panose="020F0502020204030204" pitchFamily="34" charset="0"/>
              </a:rPr>
              <a:t> PBMs are wrong. </a:t>
            </a:r>
            <a:br>
              <a:rPr lang="en-US" sz="2000" dirty="0">
                <a:ea typeface="Calibri" panose="020F0502020204030204" pitchFamily="34" charset="0"/>
              </a:rPr>
            </a:br>
            <a:endParaRPr lang="en-US" sz="2000" dirty="0">
              <a:solidFill>
                <a:schemeClr val="tx1"/>
              </a:solidFill>
              <a:ea typeface="Calibri" panose="020F0502020204030204" pitchFamily="34" charset="0"/>
            </a:endParaRPr>
          </a:p>
          <a:p>
            <a:pPr>
              <a:spcBef>
                <a:spcPts val="0"/>
              </a:spcBef>
              <a:spcAft>
                <a:spcPts val="600"/>
              </a:spcAft>
            </a:pPr>
            <a:r>
              <a:rPr lang="en-US" sz="2000" dirty="0">
                <a:solidFill>
                  <a:schemeClr val="tx1"/>
                </a:solidFill>
                <a:ea typeface="Calibri" panose="020F0502020204030204" pitchFamily="34" charset="0"/>
              </a:rPr>
              <a:t>F</a:t>
            </a:r>
            <a:r>
              <a:rPr lang="en-US" sz="2000" dirty="0">
                <a:solidFill>
                  <a:schemeClr val="tx1"/>
                </a:solidFill>
                <a:effectLst/>
                <a:ea typeface="Calibri" panose="020F0502020204030204" pitchFamily="34" charset="0"/>
              </a:rPr>
              <a:t>ederal law requires: “[e]ach and every contract governing Part D sponsors and first tier, downstream, and related entities, must contain…a provision requiring that any services or other activity performed by a first tier, downstream, and related entity in accordance with a contract are consistent and comply with the Part D sponsor’s contractual obligations.” </a:t>
            </a:r>
          </a:p>
          <a:p>
            <a:pPr lvl="1">
              <a:spcBef>
                <a:spcPts val="0"/>
              </a:spcBef>
              <a:spcAft>
                <a:spcPts val="600"/>
              </a:spcAft>
            </a:pPr>
            <a:r>
              <a:rPr lang="en-US" sz="2000" dirty="0">
                <a:solidFill>
                  <a:schemeClr val="tx1"/>
                </a:solidFill>
                <a:effectLst/>
                <a:ea typeface="Calibri" panose="020F0502020204030204" pitchFamily="34" charset="0"/>
              </a:rPr>
              <a:t>42 C.F.R. §423.505(i)(3)(iii)</a:t>
            </a:r>
          </a:p>
          <a:p>
            <a:pPr marL="201168" lvl="1" indent="0">
              <a:spcBef>
                <a:spcPts val="0"/>
              </a:spcBef>
              <a:spcAft>
                <a:spcPts val="600"/>
              </a:spcAft>
              <a:buNone/>
            </a:pPr>
            <a:endParaRPr lang="en-US" sz="2000" dirty="0">
              <a:solidFill>
                <a:schemeClr val="tx1"/>
              </a:solidFill>
              <a:ea typeface="Calibri" panose="020F0502020204030204" pitchFamily="34" charset="0"/>
            </a:endParaRPr>
          </a:p>
          <a:p>
            <a:pPr marL="61913" lvl="1" indent="0">
              <a:spcBef>
                <a:spcPts val="0"/>
              </a:spcBef>
              <a:spcAft>
                <a:spcPts val="600"/>
              </a:spcAft>
              <a:buNone/>
            </a:pPr>
            <a:r>
              <a:rPr lang="en-US" sz="2000" dirty="0">
                <a:solidFill>
                  <a:schemeClr val="tx1"/>
                </a:solidFill>
                <a:ea typeface="Calibri" panose="020F0502020204030204" pitchFamily="34" charset="0"/>
              </a:rPr>
              <a:t>PBMs are all “first tier” entities and contract with “downstream entities” like pharmacies.</a:t>
            </a:r>
            <a:endParaRPr lang="en-US" sz="2000" dirty="0">
              <a:solidFill>
                <a:schemeClr val="tx1"/>
              </a:solidFill>
              <a:effectLst/>
              <a:ea typeface="Calibri" panose="020F0502020204030204" pitchFamily="34" charset="0"/>
            </a:endParaRPr>
          </a:p>
          <a:p>
            <a:pPr lvl="1">
              <a:spcBef>
                <a:spcPts val="0"/>
              </a:spcBef>
              <a:spcAft>
                <a:spcPts val="600"/>
              </a:spcAft>
            </a:pPr>
            <a:endParaRPr lang="en-US" sz="2000" dirty="0">
              <a:solidFill>
                <a:schemeClr val="tx1"/>
              </a:solidFill>
              <a:effectLst/>
              <a:ea typeface="Calibri" panose="020F0502020204030204" pitchFamily="34" charset="0"/>
            </a:endParaRPr>
          </a:p>
          <a:p>
            <a:pPr>
              <a:spcBef>
                <a:spcPts val="0"/>
              </a:spcBef>
              <a:spcAft>
                <a:spcPts val="600"/>
              </a:spcAft>
            </a:pPr>
            <a:r>
              <a:rPr lang="en-US" sz="2000" dirty="0">
                <a:solidFill>
                  <a:schemeClr val="tx1"/>
                </a:solidFill>
                <a:effectLst/>
                <a:ea typeface="Calibri" panose="020F0502020204030204" pitchFamily="34" charset="0"/>
              </a:rPr>
              <a:t>CMS further requires that: “</a:t>
            </a:r>
            <a:r>
              <a:rPr lang="en-US" sz="2000" b="1" i="1" u="sng" dirty="0">
                <a:solidFill>
                  <a:schemeClr val="tx1"/>
                </a:solidFill>
                <a:effectLst/>
                <a:ea typeface="Calibri" panose="020F0502020204030204" pitchFamily="34" charset="0"/>
              </a:rPr>
              <a:t>[e]ach and every contract must specify that first tier, downstream, and related entities must comply with all applicable Federal laws, regulations, and CMS instructions</a:t>
            </a:r>
            <a:r>
              <a:rPr lang="en-US" sz="2000" dirty="0">
                <a:solidFill>
                  <a:schemeClr val="tx1"/>
                </a:solidFill>
                <a:effectLst/>
                <a:ea typeface="Calibri" panose="020F0502020204030204" pitchFamily="34" charset="0"/>
              </a:rPr>
              <a:t>.” </a:t>
            </a:r>
          </a:p>
          <a:p>
            <a:pPr lvl="1">
              <a:spcBef>
                <a:spcPts val="0"/>
              </a:spcBef>
              <a:spcAft>
                <a:spcPts val="600"/>
              </a:spcAft>
            </a:pPr>
            <a:r>
              <a:rPr lang="en-US" sz="2000" dirty="0">
                <a:solidFill>
                  <a:schemeClr val="tx1"/>
                </a:solidFill>
                <a:effectLst/>
                <a:ea typeface="Calibri" panose="020F0502020204030204" pitchFamily="34" charset="0"/>
              </a:rPr>
              <a:t>42 C.F.R. §423.505(</a:t>
            </a:r>
            <a:r>
              <a:rPr lang="en-US" sz="2000" dirty="0" err="1">
                <a:solidFill>
                  <a:schemeClr val="tx1"/>
                </a:solidFill>
                <a:effectLst/>
                <a:ea typeface="Calibri" panose="020F0502020204030204" pitchFamily="34" charset="0"/>
              </a:rPr>
              <a:t>i</a:t>
            </a:r>
            <a:r>
              <a:rPr lang="en-US" sz="2000" dirty="0">
                <a:solidFill>
                  <a:schemeClr val="tx1"/>
                </a:solidFill>
                <a:effectLst/>
                <a:ea typeface="Calibri" panose="020F0502020204030204" pitchFamily="34" charset="0"/>
              </a:rPr>
              <a:t>)(3)(iv)</a:t>
            </a:r>
            <a:endParaRPr lang="en-US" sz="2000" dirty="0">
              <a:solidFill>
                <a:schemeClr val="tx1"/>
              </a:solidFill>
            </a:endParaRPr>
          </a:p>
        </p:txBody>
      </p:sp>
      <p:sp>
        <p:nvSpPr>
          <p:cNvPr id="3" name="Slide Number Placeholder 2">
            <a:extLst>
              <a:ext uri="{FF2B5EF4-FFF2-40B4-BE49-F238E27FC236}">
                <a16:creationId xmlns:a16="http://schemas.microsoft.com/office/drawing/2014/main" id="{4F0B69FB-9FF1-A672-83F8-57D2C231EE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8C30BE-5D6D-134F-8FB3-CF3A79761A0C}" type="slidenum">
              <a:rPr kumimoji="0" lang="en-US" sz="1200" b="0" i="0" u="none" strike="noStrike" kern="1200" cap="none" spc="0" normalizeH="0" baseline="0" noProof="0" smtClean="0">
                <a:ln>
                  <a:noFill/>
                </a:ln>
                <a:solidFill>
                  <a:srgbClr val="FFFFFF">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FFFFFF">
                  <a:lumMod val="75000"/>
                </a:srgbClr>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25C9FFE6-971C-48F1-4094-E984AB3E6D65}"/>
              </a:ext>
            </a:extLst>
          </p:cNvPr>
          <p:cNvSpPr>
            <a:spLocks noGrp="1"/>
          </p:cNvSpPr>
          <p:nvPr>
            <p:ph type="title"/>
          </p:nvPr>
        </p:nvSpPr>
        <p:spPr>
          <a:xfrm>
            <a:off x="1144190" y="631023"/>
            <a:ext cx="9917100" cy="1155439"/>
          </a:xfrm>
        </p:spPr>
        <p:txBody>
          <a:bodyPr>
            <a:noAutofit/>
          </a:bodyPr>
          <a:lstStyle/>
          <a:p>
            <a:r>
              <a:rPr lang="en-US" sz="4200" dirty="0">
                <a:latin typeface="Raleway SemiBold"/>
              </a:rPr>
              <a:t>Medicare Part D "Flow Down" Provision</a:t>
            </a:r>
            <a:endParaRPr lang="en-US" sz="4300" dirty="0">
              <a:latin typeface="Raleway SemiBold"/>
            </a:endParaRPr>
          </a:p>
        </p:txBody>
      </p:sp>
    </p:spTree>
    <p:extLst>
      <p:ext uri="{BB962C8B-B14F-4D97-AF65-F5344CB8AC3E}">
        <p14:creationId xmlns:p14="http://schemas.microsoft.com/office/powerpoint/2010/main" val="374896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74BD43-FD27-A694-9AEE-46B5C1AC4302}"/>
              </a:ext>
            </a:extLst>
          </p:cNvPr>
          <p:cNvSpPr>
            <a:spLocks noGrp="1"/>
          </p:cNvSpPr>
          <p:nvPr>
            <p:ph type="title"/>
          </p:nvPr>
        </p:nvSpPr>
        <p:spPr>
          <a:xfrm>
            <a:off x="1097280" y="286603"/>
            <a:ext cx="10058400" cy="1450757"/>
          </a:xfrm>
        </p:spPr>
        <p:txBody>
          <a:bodyPr>
            <a:normAutofit/>
          </a:bodyPr>
          <a:lstStyle/>
          <a:p>
            <a:r>
              <a:rPr lang="en-US" sz="3600" dirty="0">
                <a:latin typeface="Raleway SemiBold"/>
              </a:rPr>
              <a:t>Some PBMs Are Violating the Medicare </a:t>
            </a:r>
            <a:br>
              <a:rPr lang="en-US" sz="3600" dirty="0">
                <a:latin typeface="Raleway SemiBold"/>
              </a:rPr>
            </a:br>
            <a:r>
              <a:rPr lang="en-US" sz="3600" dirty="0">
                <a:latin typeface="Raleway SemiBold"/>
              </a:rPr>
              <a:t>Part D “Flow Down” Requirements</a:t>
            </a:r>
          </a:p>
        </p:txBody>
      </p:sp>
      <p:sp>
        <p:nvSpPr>
          <p:cNvPr id="3" name="Slide Number Placeholder 2">
            <a:extLst>
              <a:ext uri="{FF2B5EF4-FFF2-40B4-BE49-F238E27FC236}">
                <a16:creationId xmlns:a16="http://schemas.microsoft.com/office/drawing/2014/main" id="{A2D3FDC5-9A98-2A1B-62F9-1606084A7CDD}"/>
              </a:ext>
            </a:extLst>
          </p:cNvPr>
          <p:cNvSpPr>
            <a:spLocks noGrp="1"/>
          </p:cNvSpPr>
          <p:nvPr>
            <p:ph type="sldNum" sz="quarter" idx="12"/>
          </p:nvPr>
        </p:nvSpPr>
        <p:spPr>
          <a:xfrm>
            <a:off x="9900458" y="6459785"/>
            <a:ext cx="1312025" cy="365125"/>
          </a:xfrm>
        </p:spPr>
        <p:txBody>
          <a:bodyPr>
            <a:normAutofit/>
          </a:bodyPr>
          <a:lstStyle/>
          <a:p>
            <a:pPr>
              <a:spcAft>
                <a:spcPts val="600"/>
              </a:spcAft>
            </a:pPr>
            <a:fld id="{888C30BE-5D6D-134F-8FB3-CF3A79761A0C}" type="slidenum">
              <a:rPr lang="en-US" smtClean="0"/>
              <a:pPr>
                <a:spcAft>
                  <a:spcPts val="600"/>
                </a:spcAft>
              </a:pPr>
              <a:t>16</a:t>
            </a:fld>
            <a:endParaRPr lang="en-US"/>
          </a:p>
        </p:txBody>
      </p:sp>
      <p:graphicFrame>
        <p:nvGraphicFramePr>
          <p:cNvPr id="8" name="Content Placeholder 1">
            <a:extLst>
              <a:ext uri="{FF2B5EF4-FFF2-40B4-BE49-F238E27FC236}">
                <a16:creationId xmlns:a16="http://schemas.microsoft.com/office/drawing/2014/main" id="{54B371B0-3792-73A8-97BE-59D174ACB885}"/>
              </a:ext>
            </a:extLst>
          </p:cNvPr>
          <p:cNvGraphicFramePr>
            <a:graphicFrameLocks noGrp="1"/>
          </p:cNvGraphicFramePr>
          <p:nvPr>
            <p:ph idx="1"/>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50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CD6F6-7037-ECE1-ABD4-99AB5273DEA6}"/>
              </a:ext>
            </a:extLst>
          </p:cNvPr>
          <p:cNvSpPr>
            <a:spLocks noGrp="1"/>
          </p:cNvSpPr>
          <p:nvPr>
            <p:ph type="title"/>
          </p:nvPr>
        </p:nvSpPr>
        <p:spPr/>
        <p:txBody>
          <a:bodyPr/>
          <a:lstStyle/>
          <a:p>
            <a:r>
              <a:rPr lang="en-US" dirty="0"/>
              <a:t>Recommendations and Next Steps</a:t>
            </a:r>
          </a:p>
        </p:txBody>
      </p:sp>
      <p:sp>
        <p:nvSpPr>
          <p:cNvPr id="4" name="Content Placeholder 2">
            <a:extLst>
              <a:ext uri="{FF2B5EF4-FFF2-40B4-BE49-F238E27FC236}">
                <a16:creationId xmlns:a16="http://schemas.microsoft.com/office/drawing/2014/main" id="{E1E6EC45-1DDE-C681-DA00-9EB2DBEE5995}"/>
              </a:ext>
            </a:extLst>
          </p:cNvPr>
          <p:cNvSpPr txBox="1">
            <a:spLocks/>
          </p:cNvSpPr>
          <p:nvPr/>
        </p:nvSpPr>
        <p:spPr>
          <a:xfrm>
            <a:off x="1119028" y="1752209"/>
            <a:ext cx="10969878" cy="3826657"/>
          </a:xfrm>
          <a:prstGeom prst="rect">
            <a:avLst/>
          </a:prstGeom>
        </p:spPr>
        <p:txBody>
          <a:bodyPr vert="horz" lIns="0" tIns="45720" rIns="0" bIns="45720" rtlCol="0" anchor="t">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5425" indent="-225425">
              <a:lnSpc>
                <a:spcPct val="110000"/>
              </a:lnSpc>
              <a:buFont typeface="Arial" panose="020B0604020202020204" pitchFamily="34" charset="0"/>
              <a:buChar char="•"/>
            </a:pPr>
            <a:r>
              <a:rPr lang="en-US" dirty="0">
                <a:solidFill>
                  <a:schemeClr val="tx1"/>
                </a:solidFill>
              </a:rPr>
              <a:t>All providers facing unreason reimbursement rates should initiate a dispute against Express Scripts and contemplate direct legal action if the good faith dispute process does not yield results </a:t>
            </a:r>
          </a:p>
          <a:p>
            <a:pPr marL="225425" indent="-225425">
              <a:lnSpc>
                <a:spcPct val="110000"/>
              </a:lnSpc>
              <a:buFont typeface="Arial" panose="020B0604020202020204" pitchFamily="34" charset="0"/>
              <a:buChar char="•"/>
            </a:pPr>
            <a:r>
              <a:rPr lang="en-US" dirty="0">
                <a:solidFill>
                  <a:schemeClr val="tx1"/>
                </a:solidFill>
              </a:rPr>
              <a:t>Providers should also file a complaint with CMS directly requesting that it investigate PBM practices, enforce existing </a:t>
            </a:r>
            <a:r>
              <a:rPr lang="en-US">
                <a:solidFill>
                  <a:schemeClr val="tx1"/>
                </a:solidFill>
              </a:rPr>
              <a:t>AWPL</a:t>
            </a:r>
            <a:endParaRPr lang="en-US" dirty="0">
              <a:solidFill>
                <a:schemeClr val="tx1"/>
              </a:solidFill>
            </a:endParaRPr>
          </a:p>
          <a:p>
            <a:pPr marL="518033" lvl="1" indent="-225425">
              <a:lnSpc>
                <a:spcPct val="110000"/>
              </a:lnSpc>
              <a:buFont typeface="Arial" panose="020B0604020202020204" pitchFamily="34" charset="0"/>
              <a:buChar char="•"/>
            </a:pPr>
            <a:r>
              <a:rPr lang="en-US" dirty="0">
                <a:solidFill>
                  <a:schemeClr val="tx1"/>
                </a:solidFill>
              </a:rPr>
              <a:t>CMS’s December 14, 2023 letter to </a:t>
            </a:r>
            <a:r>
              <a:rPr lang="en-US" dirty="0" err="1">
                <a:solidFill>
                  <a:schemeClr val="tx1"/>
                </a:solidFill>
              </a:rPr>
              <a:t>PBMs</a:t>
            </a:r>
            <a:r>
              <a:rPr lang="en-US" dirty="0">
                <a:solidFill>
                  <a:schemeClr val="tx1"/>
                </a:solidFill>
              </a:rPr>
              <a:t> and plan sponsors was not sufficient to effectuate change</a:t>
            </a:r>
          </a:p>
          <a:p>
            <a:pPr marL="518033" lvl="1" indent="-225425">
              <a:lnSpc>
                <a:spcPct val="110000"/>
              </a:lnSpc>
              <a:buFont typeface="Arial" panose="020B0604020202020204" pitchFamily="34" charset="0"/>
              <a:buChar char="•"/>
            </a:pPr>
            <a:r>
              <a:rPr lang="en-US" dirty="0">
                <a:solidFill>
                  <a:schemeClr val="tx1"/>
                </a:solidFill>
              </a:rPr>
              <a:t>CMS should also enforce the “flow down” provisions which require each PBM to include in their contract with providers a contractual obligation to comply with applicable law </a:t>
            </a:r>
          </a:p>
          <a:p>
            <a:pPr marL="225425" indent="-225425">
              <a:lnSpc>
                <a:spcPct val="110000"/>
              </a:lnSpc>
              <a:buFont typeface="Arial" panose="020B0604020202020204" pitchFamily="34" charset="0"/>
              <a:buChar char="•"/>
            </a:pPr>
            <a:r>
              <a:rPr lang="en-US" dirty="0">
                <a:solidFill>
                  <a:schemeClr val="tx1"/>
                </a:solidFill>
              </a:rPr>
              <a:t>Providers should pursue an APA claim against CMS if they fail to act after receipt of one or more complaint letters </a:t>
            </a:r>
          </a:p>
          <a:p>
            <a:pPr marL="225425" indent="-225425">
              <a:lnSpc>
                <a:spcPct val="110000"/>
              </a:lnSpc>
              <a:buFont typeface="Arial" panose="020B0604020202020204" pitchFamily="34" charset="0"/>
              <a:buChar char="•"/>
            </a:pPr>
            <a:r>
              <a:rPr lang="en-US" dirty="0">
                <a:solidFill>
                  <a:schemeClr val="tx1"/>
                </a:solidFill>
              </a:rPr>
              <a:t>Providers should take further efforts to inform legislature and the FTC about PBM wrongful conduct.</a:t>
            </a:r>
          </a:p>
        </p:txBody>
      </p:sp>
    </p:spTree>
    <p:extLst>
      <p:ext uri="{BB962C8B-B14F-4D97-AF65-F5344CB8AC3E}">
        <p14:creationId xmlns:p14="http://schemas.microsoft.com/office/powerpoint/2010/main" val="228506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4E4A-2915-FE07-6E74-8A31B102188A}"/>
              </a:ext>
            </a:extLst>
          </p:cNvPr>
          <p:cNvSpPr>
            <a:spLocks noGrp="1"/>
          </p:cNvSpPr>
          <p:nvPr>
            <p:ph type="title"/>
          </p:nvPr>
        </p:nvSpPr>
        <p:spPr/>
        <p:txBody>
          <a:bodyPr/>
          <a:lstStyle/>
          <a:p>
            <a:r>
              <a:rPr lang="en-US" dirty="0"/>
              <a:t>ESI “Bonus” Program</a:t>
            </a:r>
          </a:p>
        </p:txBody>
      </p:sp>
      <p:pic>
        <p:nvPicPr>
          <p:cNvPr id="11" name="Content Placeholder 10">
            <a:extLst>
              <a:ext uri="{FF2B5EF4-FFF2-40B4-BE49-F238E27FC236}">
                <a16:creationId xmlns:a16="http://schemas.microsoft.com/office/drawing/2014/main" id="{095690EF-BD6A-B9A0-599E-B57793C91618}"/>
              </a:ext>
            </a:extLst>
          </p:cNvPr>
          <p:cNvPicPr>
            <a:picLocks noGrp="1" noChangeAspect="1"/>
          </p:cNvPicPr>
          <p:nvPr>
            <p:ph idx="1"/>
          </p:nvPr>
        </p:nvPicPr>
        <p:blipFill>
          <a:blip r:embed="rId2"/>
          <a:stretch>
            <a:fillRect/>
          </a:stretch>
        </p:blipFill>
        <p:spPr>
          <a:xfrm>
            <a:off x="3844924" y="1835409"/>
            <a:ext cx="4563112" cy="247685"/>
          </a:xfrm>
          <a:custGeom>
            <a:avLst/>
            <a:gdLst>
              <a:gd name="connsiteX0" fmla="*/ 0 w 4563112"/>
              <a:gd name="connsiteY0" fmla="*/ 0 h 247685"/>
              <a:gd name="connsiteX1" fmla="*/ 479127 w 4563112"/>
              <a:gd name="connsiteY1" fmla="*/ 0 h 247685"/>
              <a:gd name="connsiteX2" fmla="*/ 958254 w 4563112"/>
              <a:gd name="connsiteY2" fmla="*/ 0 h 247685"/>
              <a:gd name="connsiteX3" fmla="*/ 1483011 w 4563112"/>
              <a:gd name="connsiteY3" fmla="*/ 0 h 247685"/>
              <a:gd name="connsiteX4" fmla="*/ 1962138 w 4563112"/>
              <a:gd name="connsiteY4" fmla="*/ 0 h 247685"/>
              <a:gd name="connsiteX5" fmla="*/ 2532527 w 4563112"/>
              <a:gd name="connsiteY5" fmla="*/ 0 h 247685"/>
              <a:gd name="connsiteX6" fmla="*/ 3102916 w 4563112"/>
              <a:gd name="connsiteY6" fmla="*/ 0 h 247685"/>
              <a:gd name="connsiteX7" fmla="*/ 3536412 w 4563112"/>
              <a:gd name="connsiteY7" fmla="*/ 0 h 247685"/>
              <a:gd name="connsiteX8" fmla="*/ 4563112 w 4563112"/>
              <a:gd name="connsiteY8" fmla="*/ 0 h 247685"/>
              <a:gd name="connsiteX9" fmla="*/ 4563112 w 4563112"/>
              <a:gd name="connsiteY9" fmla="*/ 247685 h 247685"/>
              <a:gd name="connsiteX10" fmla="*/ 3901461 w 4563112"/>
              <a:gd name="connsiteY10" fmla="*/ 247685 h 247685"/>
              <a:gd name="connsiteX11" fmla="*/ 3376703 w 4563112"/>
              <a:gd name="connsiteY11" fmla="*/ 247685 h 247685"/>
              <a:gd name="connsiteX12" fmla="*/ 2851945 w 4563112"/>
              <a:gd name="connsiteY12" fmla="*/ 247685 h 247685"/>
              <a:gd name="connsiteX13" fmla="*/ 2327187 w 4563112"/>
              <a:gd name="connsiteY13" fmla="*/ 247685 h 247685"/>
              <a:gd name="connsiteX14" fmla="*/ 1665536 w 4563112"/>
              <a:gd name="connsiteY14" fmla="*/ 247685 h 247685"/>
              <a:gd name="connsiteX15" fmla="*/ 1186409 w 4563112"/>
              <a:gd name="connsiteY15" fmla="*/ 247685 h 247685"/>
              <a:gd name="connsiteX16" fmla="*/ 524758 w 4563112"/>
              <a:gd name="connsiteY16" fmla="*/ 247685 h 247685"/>
              <a:gd name="connsiteX17" fmla="*/ 0 w 4563112"/>
              <a:gd name="connsiteY17" fmla="*/ 247685 h 247685"/>
              <a:gd name="connsiteX18" fmla="*/ 0 w 4563112"/>
              <a:gd name="connsiteY18" fmla="*/ 0 h 24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63112" h="247685" fill="none" extrusionOk="0">
                <a:moveTo>
                  <a:pt x="0" y="0"/>
                </a:moveTo>
                <a:cubicBezTo>
                  <a:pt x="155367" y="-49202"/>
                  <a:pt x="374643" y="23823"/>
                  <a:pt x="479127" y="0"/>
                </a:cubicBezTo>
                <a:cubicBezTo>
                  <a:pt x="583611" y="-23823"/>
                  <a:pt x="797471" y="10217"/>
                  <a:pt x="958254" y="0"/>
                </a:cubicBezTo>
                <a:cubicBezTo>
                  <a:pt x="1119037" y="-10217"/>
                  <a:pt x="1294617" y="58001"/>
                  <a:pt x="1483011" y="0"/>
                </a:cubicBezTo>
                <a:cubicBezTo>
                  <a:pt x="1671405" y="-58001"/>
                  <a:pt x="1759314" y="31293"/>
                  <a:pt x="1962138" y="0"/>
                </a:cubicBezTo>
                <a:cubicBezTo>
                  <a:pt x="2164962" y="-31293"/>
                  <a:pt x="2315342" y="60931"/>
                  <a:pt x="2532527" y="0"/>
                </a:cubicBezTo>
                <a:cubicBezTo>
                  <a:pt x="2749712" y="-60931"/>
                  <a:pt x="2858892" y="29777"/>
                  <a:pt x="3102916" y="0"/>
                </a:cubicBezTo>
                <a:cubicBezTo>
                  <a:pt x="3346940" y="-29777"/>
                  <a:pt x="3321839" y="32738"/>
                  <a:pt x="3536412" y="0"/>
                </a:cubicBezTo>
                <a:cubicBezTo>
                  <a:pt x="3750985" y="-32738"/>
                  <a:pt x="4072591" y="110593"/>
                  <a:pt x="4563112" y="0"/>
                </a:cubicBezTo>
                <a:cubicBezTo>
                  <a:pt x="4583481" y="107587"/>
                  <a:pt x="4560325" y="147992"/>
                  <a:pt x="4563112" y="247685"/>
                </a:cubicBezTo>
                <a:cubicBezTo>
                  <a:pt x="4274725" y="253605"/>
                  <a:pt x="4093993" y="227556"/>
                  <a:pt x="3901461" y="247685"/>
                </a:cubicBezTo>
                <a:cubicBezTo>
                  <a:pt x="3708929" y="267814"/>
                  <a:pt x="3540185" y="219911"/>
                  <a:pt x="3376703" y="247685"/>
                </a:cubicBezTo>
                <a:cubicBezTo>
                  <a:pt x="3213221" y="275459"/>
                  <a:pt x="3017544" y="188337"/>
                  <a:pt x="2851945" y="247685"/>
                </a:cubicBezTo>
                <a:cubicBezTo>
                  <a:pt x="2686346" y="307033"/>
                  <a:pt x="2439521" y="220610"/>
                  <a:pt x="2327187" y="247685"/>
                </a:cubicBezTo>
                <a:cubicBezTo>
                  <a:pt x="2214853" y="274760"/>
                  <a:pt x="1843666" y="246111"/>
                  <a:pt x="1665536" y="247685"/>
                </a:cubicBezTo>
                <a:cubicBezTo>
                  <a:pt x="1487406" y="249259"/>
                  <a:pt x="1321500" y="240356"/>
                  <a:pt x="1186409" y="247685"/>
                </a:cubicBezTo>
                <a:cubicBezTo>
                  <a:pt x="1051318" y="255014"/>
                  <a:pt x="685354" y="239113"/>
                  <a:pt x="524758" y="247685"/>
                </a:cubicBezTo>
                <a:cubicBezTo>
                  <a:pt x="364162" y="256257"/>
                  <a:pt x="219938" y="220886"/>
                  <a:pt x="0" y="247685"/>
                </a:cubicBezTo>
                <a:cubicBezTo>
                  <a:pt x="-25408" y="164258"/>
                  <a:pt x="1845" y="123541"/>
                  <a:pt x="0" y="0"/>
                </a:cubicBezTo>
                <a:close/>
              </a:path>
              <a:path w="4563112" h="247685" stroke="0" extrusionOk="0">
                <a:moveTo>
                  <a:pt x="0" y="0"/>
                </a:moveTo>
                <a:cubicBezTo>
                  <a:pt x="131623" y="-25877"/>
                  <a:pt x="244357" y="47107"/>
                  <a:pt x="479127" y="0"/>
                </a:cubicBezTo>
                <a:cubicBezTo>
                  <a:pt x="713897" y="-47107"/>
                  <a:pt x="799589" y="19781"/>
                  <a:pt x="958254" y="0"/>
                </a:cubicBezTo>
                <a:cubicBezTo>
                  <a:pt x="1116919" y="-19781"/>
                  <a:pt x="1362453" y="24012"/>
                  <a:pt x="1619905" y="0"/>
                </a:cubicBezTo>
                <a:cubicBezTo>
                  <a:pt x="1877357" y="-24012"/>
                  <a:pt x="2041364" y="10568"/>
                  <a:pt x="2190294" y="0"/>
                </a:cubicBezTo>
                <a:cubicBezTo>
                  <a:pt x="2339224" y="-10568"/>
                  <a:pt x="2436126" y="25131"/>
                  <a:pt x="2623789" y="0"/>
                </a:cubicBezTo>
                <a:cubicBezTo>
                  <a:pt x="2811452" y="-25131"/>
                  <a:pt x="2996083" y="16253"/>
                  <a:pt x="3102916" y="0"/>
                </a:cubicBezTo>
                <a:cubicBezTo>
                  <a:pt x="3209749" y="-16253"/>
                  <a:pt x="3473161" y="21349"/>
                  <a:pt x="3718936" y="0"/>
                </a:cubicBezTo>
                <a:cubicBezTo>
                  <a:pt x="3964711" y="-21349"/>
                  <a:pt x="4389564" y="48025"/>
                  <a:pt x="4563112" y="0"/>
                </a:cubicBezTo>
                <a:cubicBezTo>
                  <a:pt x="4585190" y="68330"/>
                  <a:pt x="4540770" y="152722"/>
                  <a:pt x="4563112" y="247685"/>
                </a:cubicBezTo>
                <a:cubicBezTo>
                  <a:pt x="4398799" y="267707"/>
                  <a:pt x="4281423" y="229085"/>
                  <a:pt x="4083985" y="247685"/>
                </a:cubicBezTo>
                <a:cubicBezTo>
                  <a:pt x="3886547" y="266285"/>
                  <a:pt x="3764786" y="241717"/>
                  <a:pt x="3467965" y="247685"/>
                </a:cubicBezTo>
                <a:cubicBezTo>
                  <a:pt x="3171144" y="253653"/>
                  <a:pt x="2994069" y="230073"/>
                  <a:pt x="2851945" y="247685"/>
                </a:cubicBezTo>
                <a:cubicBezTo>
                  <a:pt x="2709821" y="265297"/>
                  <a:pt x="2564347" y="196573"/>
                  <a:pt x="2418449" y="247685"/>
                </a:cubicBezTo>
                <a:cubicBezTo>
                  <a:pt x="2272551" y="298797"/>
                  <a:pt x="2025985" y="227306"/>
                  <a:pt x="1848060" y="247685"/>
                </a:cubicBezTo>
                <a:cubicBezTo>
                  <a:pt x="1670135" y="268064"/>
                  <a:pt x="1531313" y="214722"/>
                  <a:pt x="1368934" y="247685"/>
                </a:cubicBezTo>
                <a:cubicBezTo>
                  <a:pt x="1206555" y="280648"/>
                  <a:pt x="1053398" y="238392"/>
                  <a:pt x="935438" y="247685"/>
                </a:cubicBezTo>
                <a:cubicBezTo>
                  <a:pt x="817478" y="256978"/>
                  <a:pt x="657774" y="246847"/>
                  <a:pt x="501942" y="247685"/>
                </a:cubicBezTo>
                <a:cubicBezTo>
                  <a:pt x="346110" y="248523"/>
                  <a:pt x="230240" y="231553"/>
                  <a:pt x="0" y="247685"/>
                </a:cubicBezTo>
                <a:cubicBezTo>
                  <a:pt x="-13365" y="192163"/>
                  <a:pt x="26058" y="112720"/>
                  <a:pt x="0" y="0"/>
                </a:cubicBezTo>
                <a:close/>
              </a:path>
            </a:pathLst>
          </a:custGeom>
          <a:ln>
            <a:solidFill>
              <a:schemeClr val="tx1"/>
            </a:solidFill>
            <a:extLst>
              <a:ext uri="{C807C97D-BFC1-408E-A445-0C87EB9F89A2}">
                <ask:lineSketchStyleProps xmlns:ask="http://schemas.microsoft.com/office/drawing/2018/sketchyshapes" sd="2587185809">
                  <ask:type>
                    <ask:lineSketchScribble/>
                  </ask:type>
                </ask:lineSketchStyleProps>
              </a:ext>
            </a:extLst>
          </a:ln>
        </p:spPr>
      </p:pic>
      <p:sp>
        <p:nvSpPr>
          <p:cNvPr id="12" name="TextBox 11">
            <a:extLst>
              <a:ext uri="{FF2B5EF4-FFF2-40B4-BE49-F238E27FC236}">
                <a16:creationId xmlns:a16="http://schemas.microsoft.com/office/drawing/2014/main" id="{39E6D140-9F92-C703-FE99-AA1BFB3340CA}"/>
              </a:ext>
            </a:extLst>
          </p:cNvPr>
          <p:cNvSpPr txBox="1"/>
          <p:nvPr/>
        </p:nvSpPr>
        <p:spPr>
          <a:xfrm>
            <a:off x="1262270" y="2231747"/>
            <a:ext cx="9893410" cy="4616648"/>
          </a:xfrm>
          <a:prstGeom prst="rect">
            <a:avLst/>
          </a:prstGeom>
          <a:noFill/>
        </p:spPr>
        <p:txBody>
          <a:bodyPr wrap="square" rtlCol="0">
            <a:spAutoFit/>
          </a:bodyPr>
          <a:lstStyle/>
          <a:p>
            <a:pPr marL="285750" indent="-285750">
              <a:buFont typeface="Arial" panose="020B0604020202020204" pitchFamily="34" charset="0"/>
              <a:buChar char="•"/>
            </a:pPr>
            <a:r>
              <a:rPr lang="en-US" dirty="0"/>
              <a:t>January 2023 Amendment to ESI’s Provider Agreement “National Performance Network”</a:t>
            </a:r>
          </a:p>
          <a:p>
            <a:pPr marL="285750" indent="-285750">
              <a:buFont typeface="Arial" panose="020B0604020202020204" pitchFamily="34" charset="0"/>
              <a:buChar char="•"/>
            </a:pPr>
            <a:r>
              <a:rPr lang="en-US" dirty="0"/>
              <a:t>ESI collects up to a $0.75 “Bonus Fee” on every claim.</a:t>
            </a:r>
          </a:p>
          <a:p>
            <a:pPr marL="285750" indent="-285750">
              <a:buFont typeface="Arial" panose="020B0604020202020204" pitchFamily="34" charset="0"/>
              <a:buChar char="•"/>
            </a:pPr>
            <a:r>
              <a:rPr lang="en-US" dirty="0"/>
              <a:t>Bonus Fees go into a pool for the entire network.</a:t>
            </a:r>
          </a:p>
          <a:p>
            <a:pPr marL="285750" indent="-285750">
              <a:buFont typeface="Arial" panose="020B0604020202020204" pitchFamily="34" charset="0"/>
              <a:buChar char="•"/>
            </a:pPr>
            <a:r>
              <a:rPr lang="en-US" dirty="0"/>
              <a:t>Providers “earn back” their collected fees by scoring an average of 4 stars or higher on metrics, which include adherence in the following categories:</a:t>
            </a:r>
          </a:p>
          <a:p>
            <a:pPr marL="742950" lvl="1" indent="-285750">
              <a:buFont typeface="Arial" panose="020B0604020202020204" pitchFamily="34" charset="0"/>
              <a:buChar char="•"/>
            </a:pPr>
            <a:r>
              <a:rPr lang="en-US" sz="1600" dirty="0"/>
              <a:t>Proportion of Days Covered (</a:t>
            </a:r>
            <a:r>
              <a:rPr lang="en-US" sz="1600" dirty="0" err="1"/>
              <a:t>PDC</a:t>
            </a:r>
            <a:r>
              <a:rPr lang="en-US" sz="1600" dirty="0"/>
              <a:t>) for Diabetes - Adherence for Diabetes Medications</a:t>
            </a:r>
          </a:p>
          <a:p>
            <a:pPr marL="742950" lvl="1" indent="-285750">
              <a:buFont typeface="Arial" panose="020B0604020202020204" pitchFamily="34" charset="0"/>
              <a:buChar char="•"/>
            </a:pPr>
            <a:r>
              <a:rPr lang="en-US" sz="1600" dirty="0" err="1"/>
              <a:t>PDC</a:t>
            </a:r>
            <a:r>
              <a:rPr lang="en-US" sz="1600" dirty="0"/>
              <a:t> for Hypertension - Adherence for Hypertension (RAS Antagonists)</a:t>
            </a:r>
          </a:p>
          <a:p>
            <a:pPr marL="742950" lvl="1" indent="-285750">
              <a:buFont typeface="Arial" panose="020B0604020202020204" pitchFamily="34" charset="0"/>
              <a:buChar char="•"/>
            </a:pPr>
            <a:r>
              <a:rPr lang="en-US" sz="1600" dirty="0" err="1"/>
              <a:t>PDC</a:t>
            </a:r>
            <a:r>
              <a:rPr lang="en-US" sz="1600" dirty="0"/>
              <a:t> for Cholesterol - Adherence for Cholesterol (Statins)</a:t>
            </a:r>
          </a:p>
          <a:p>
            <a:pPr marL="742950" lvl="1" indent="-285750">
              <a:buFont typeface="Arial" panose="020B0604020202020204" pitchFamily="34" charset="0"/>
              <a:buChar char="•"/>
            </a:pPr>
            <a:r>
              <a:rPr lang="en-US" sz="1600" dirty="0"/>
              <a:t>Statin Use in Persons with Diabetes – </a:t>
            </a:r>
            <a:r>
              <a:rPr lang="en-US" sz="1600" dirty="0" err="1"/>
              <a:t>SUPD</a:t>
            </a:r>
            <a:endParaRPr lang="en-US" sz="1600" dirty="0"/>
          </a:p>
          <a:p>
            <a:pPr marL="285750" indent="-285750">
              <a:buFont typeface="Arial" panose="020B0604020202020204" pitchFamily="34" charset="0"/>
              <a:buChar char="•"/>
            </a:pPr>
            <a:r>
              <a:rPr lang="en-US" dirty="0"/>
              <a:t>Providers that do not dispense the above categories </a:t>
            </a:r>
            <a:r>
              <a:rPr lang="en-US" b="1" u="sng" dirty="0"/>
              <a:t>are not eligible </a:t>
            </a:r>
            <a:r>
              <a:rPr lang="en-US" dirty="0"/>
              <a:t>to receive back any portion of their Bonus Fee. In other words, </a:t>
            </a:r>
            <a:r>
              <a:rPr lang="en-US" dirty="0" err="1"/>
              <a:t>oncoloyg</a:t>
            </a:r>
            <a:r>
              <a:rPr lang="en-US" dirty="0"/>
              <a:t> practices are charged these fees mandatorily but have no ability to earn them back.</a:t>
            </a:r>
          </a:p>
          <a:p>
            <a:pPr marL="742950" lvl="1" indent="-285750">
              <a:buFont typeface="Arial" panose="020B0604020202020204" pitchFamily="34" charset="0"/>
              <a:buChar char="•"/>
            </a:pPr>
            <a:r>
              <a:rPr lang="en-US" sz="1600" dirty="0"/>
              <a:t>Frier Levitt’s analysis is that these fees violate CMS Rules (42 C.F.R. 423.100 and .104) requiring Plans to report the “negotiated price” of drugs inclusive of all pharmacy price concessions as part of their Part D Bid.</a:t>
            </a:r>
          </a:p>
          <a:p>
            <a:pPr marL="285750" indent="-285750">
              <a:buFont typeface="Arial" panose="020B0604020202020204" pitchFamily="34" charset="0"/>
              <a:buChar char="•"/>
            </a:pPr>
            <a:r>
              <a:rPr lang="en-US" dirty="0"/>
              <a:t>These fees are essentially DIR fees under a different name.</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6533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5BA3C-8147-D307-F3F7-C794E2DB559D}"/>
              </a:ext>
            </a:extLst>
          </p:cNvPr>
          <p:cNvSpPr>
            <a:spLocks noGrp="1"/>
          </p:cNvSpPr>
          <p:nvPr>
            <p:ph type="title"/>
          </p:nvPr>
        </p:nvSpPr>
        <p:spPr/>
        <p:txBody>
          <a:bodyPr>
            <a:normAutofit/>
          </a:bodyPr>
          <a:lstStyle/>
          <a:p>
            <a:r>
              <a:rPr lang="en-US" sz="3600" dirty="0"/>
              <a:t>Practices can Determine Bonus Fee Assessments through 835s</a:t>
            </a:r>
          </a:p>
        </p:txBody>
      </p:sp>
      <p:pic>
        <p:nvPicPr>
          <p:cNvPr id="9" name="Content Placeholder 8">
            <a:extLst>
              <a:ext uri="{FF2B5EF4-FFF2-40B4-BE49-F238E27FC236}">
                <a16:creationId xmlns:a16="http://schemas.microsoft.com/office/drawing/2014/main" id="{4EBFAEDF-189A-B8E7-6503-7FBC772C93FD}"/>
              </a:ext>
            </a:extLst>
          </p:cNvPr>
          <p:cNvPicPr>
            <a:picLocks noGrp="1" noChangeAspect="1"/>
          </p:cNvPicPr>
          <p:nvPr>
            <p:ph idx="1"/>
          </p:nvPr>
        </p:nvPicPr>
        <p:blipFill>
          <a:blip r:embed="rId2"/>
          <a:stretch>
            <a:fillRect/>
          </a:stretch>
        </p:blipFill>
        <p:spPr>
          <a:xfrm>
            <a:off x="2587231" y="1870692"/>
            <a:ext cx="5499542" cy="1630744"/>
          </a:xfrm>
        </p:spPr>
      </p:pic>
      <p:pic>
        <p:nvPicPr>
          <p:cNvPr id="11" name="Picture 10">
            <a:extLst>
              <a:ext uri="{FF2B5EF4-FFF2-40B4-BE49-F238E27FC236}">
                <a16:creationId xmlns:a16="http://schemas.microsoft.com/office/drawing/2014/main" id="{61353E9F-7C39-D060-B775-1019CAFB2DCF}"/>
              </a:ext>
            </a:extLst>
          </p:cNvPr>
          <p:cNvPicPr>
            <a:picLocks noChangeAspect="1"/>
          </p:cNvPicPr>
          <p:nvPr/>
        </p:nvPicPr>
        <p:blipFill>
          <a:blip r:embed="rId3"/>
          <a:stretch>
            <a:fillRect/>
          </a:stretch>
        </p:blipFill>
        <p:spPr>
          <a:xfrm>
            <a:off x="4502241" y="3634768"/>
            <a:ext cx="3248478" cy="781159"/>
          </a:xfrm>
          <a:prstGeom prst="rect">
            <a:avLst/>
          </a:prstGeom>
        </p:spPr>
      </p:pic>
      <p:pic>
        <p:nvPicPr>
          <p:cNvPr id="4" name="Picture 3">
            <a:extLst>
              <a:ext uri="{FF2B5EF4-FFF2-40B4-BE49-F238E27FC236}">
                <a16:creationId xmlns:a16="http://schemas.microsoft.com/office/drawing/2014/main" id="{9EF3B677-3ED8-06A8-D7B8-2859A371AAE9}"/>
              </a:ext>
            </a:extLst>
          </p:cNvPr>
          <p:cNvPicPr>
            <a:picLocks noChangeAspect="1"/>
          </p:cNvPicPr>
          <p:nvPr/>
        </p:nvPicPr>
        <p:blipFill>
          <a:blip r:embed="rId4"/>
          <a:stretch>
            <a:fillRect/>
          </a:stretch>
        </p:blipFill>
        <p:spPr>
          <a:xfrm>
            <a:off x="2443615" y="4549259"/>
            <a:ext cx="6168277" cy="1299091"/>
          </a:xfrm>
          <a:prstGeom prst="rect">
            <a:avLst/>
          </a:prstGeom>
        </p:spPr>
      </p:pic>
    </p:spTree>
    <p:extLst>
      <p:ext uri="{BB962C8B-B14F-4D97-AF65-F5344CB8AC3E}">
        <p14:creationId xmlns:p14="http://schemas.microsoft.com/office/powerpoint/2010/main" val="242355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F9848-CF8C-1616-5895-3C1EAF757759}"/>
              </a:ext>
            </a:extLst>
          </p:cNvPr>
          <p:cNvSpPr>
            <a:spLocks noGrp="1"/>
          </p:cNvSpPr>
          <p:nvPr>
            <p:ph type="title"/>
          </p:nvPr>
        </p:nvSpPr>
        <p:spPr/>
        <p:txBody>
          <a:bodyPr/>
          <a:lstStyle/>
          <a:p>
            <a:r>
              <a:rPr lang="en-US" sz="4800" b="1" dirty="0"/>
              <a:t>Disclaimer</a:t>
            </a:r>
            <a:endParaRPr lang="en-US" dirty="0"/>
          </a:p>
        </p:txBody>
      </p:sp>
      <p:sp>
        <p:nvSpPr>
          <p:cNvPr id="3" name="Content Placeholder 2">
            <a:extLst>
              <a:ext uri="{FF2B5EF4-FFF2-40B4-BE49-F238E27FC236}">
                <a16:creationId xmlns:a16="http://schemas.microsoft.com/office/drawing/2014/main" id="{23190FA6-3D15-FB4D-6497-41704C487837}"/>
              </a:ext>
            </a:extLst>
          </p:cNvPr>
          <p:cNvSpPr>
            <a:spLocks noGrp="1"/>
          </p:cNvSpPr>
          <p:nvPr>
            <p:ph idx="1"/>
          </p:nvPr>
        </p:nvSpPr>
        <p:spPr/>
        <p:txBody>
          <a:bodyPr>
            <a:normAutofit fontScale="92500" lnSpcReduction="10000"/>
          </a:bodyPr>
          <a:lstStyle/>
          <a:p>
            <a:pPr marL="0" indent="0" algn="just">
              <a:buNone/>
            </a:pPr>
            <a:r>
              <a:rPr lang="en-US" sz="2000" dirty="0"/>
              <a:t>The materials and information provided in this presentation are for informational purposes only and not for the purpose of providing legal advice. The information contained in this presentation is a brief overview and should not be construed as legal advice or exhaustive coverage of the topics. You should contact your attorney to obtain advice with respect to any particular issue or problem. Statements, opinions and descriptions contained herein are based on general experience of Frier Levitt attorneys practicing in pharmacy law and are not meant to be relied upon by anyone. Use of and access to this presentation or any of the materials or information contained within this presentation do not create an attorney-client relationship between Frier &amp; Levitt, LLC (or any of its attorneys) and the user or viewer.</a:t>
            </a:r>
          </a:p>
          <a:p>
            <a:pPr marL="0" indent="0" algn="just">
              <a:buNone/>
            </a:pPr>
            <a:r>
              <a:rPr lang="en-US" sz="2000" dirty="0"/>
              <a:t>All attendees have represented tha</a:t>
            </a:r>
            <a:r>
              <a:rPr lang="en-US" dirty="0"/>
              <a:t>t they have a contract with Caremark and are subject to all Caremark terms and conditions. This presentation will not be shared with entities not contracted with Caremark </a:t>
            </a:r>
            <a:endParaRPr lang="en-US" sz="2000" dirty="0"/>
          </a:p>
          <a:p>
            <a:pPr marL="0" indent="0" algn="just">
              <a:buNone/>
            </a:pPr>
            <a:r>
              <a:rPr lang="en-US" sz="2000" dirty="0"/>
              <a:t>All product and company names are trademarks™ or registered ® trademarks of their respective holders. Any use of such marks is for educational purposes and does not imply any affiliation with or endorsement by them.</a:t>
            </a:r>
          </a:p>
          <a:p>
            <a:pPr marL="0"/>
            <a:endParaRPr lang="en-US" sz="2000" dirty="0"/>
          </a:p>
          <a:p>
            <a:endParaRPr lang="en-US" dirty="0"/>
          </a:p>
        </p:txBody>
      </p:sp>
    </p:spTree>
    <p:extLst>
      <p:ext uri="{BB962C8B-B14F-4D97-AF65-F5344CB8AC3E}">
        <p14:creationId xmlns:p14="http://schemas.microsoft.com/office/powerpoint/2010/main" val="30053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14AAE2-274F-136F-7DDA-349081A9EA3C}"/>
              </a:ext>
            </a:extLst>
          </p:cNvPr>
          <p:cNvSpPr>
            <a:spLocks noGrp="1"/>
          </p:cNvSpPr>
          <p:nvPr>
            <p:ph type="title"/>
          </p:nvPr>
        </p:nvSpPr>
        <p:spPr>
          <a:xfrm>
            <a:off x="1097280" y="286603"/>
            <a:ext cx="10058400" cy="1450757"/>
          </a:xfrm>
        </p:spPr>
        <p:txBody>
          <a:bodyPr>
            <a:normAutofit/>
          </a:bodyPr>
          <a:lstStyle/>
          <a:p>
            <a:r>
              <a:rPr lang="en-US">
                <a:latin typeface="Raleway SemiBold"/>
              </a:rPr>
              <a:t>Industry Call to Action for CMS</a:t>
            </a:r>
          </a:p>
        </p:txBody>
      </p:sp>
      <p:sp>
        <p:nvSpPr>
          <p:cNvPr id="3" name="Slide Number Placeholder 2">
            <a:extLst>
              <a:ext uri="{FF2B5EF4-FFF2-40B4-BE49-F238E27FC236}">
                <a16:creationId xmlns:a16="http://schemas.microsoft.com/office/drawing/2014/main" id="{C47483EB-C3E8-5407-0C63-C55A68FE92B6}"/>
              </a:ext>
            </a:extLst>
          </p:cNvPr>
          <p:cNvSpPr>
            <a:spLocks noGrp="1"/>
          </p:cNvSpPr>
          <p:nvPr>
            <p:ph type="sldNum" sz="quarter" idx="12"/>
          </p:nvPr>
        </p:nvSpPr>
        <p:spPr>
          <a:xfrm>
            <a:off x="9900458" y="6459785"/>
            <a:ext cx="1312025" cy="365125"/>
          </a:xfrm>
        </p:spPr>
        <p:txBody>
          <a:bodyPr>
            <a:normAutofit/>
          </a:bodyPr>
          <a:lstStyle/>
          <a:p>
            <a:pPr>
              <a:spcAft>
                <a:spcPts val="600"/>
              </a:spcAft>
            </a:pPr>
            <a:fld id="{888C30BE-5D6D-134F-8FB3-CF3A79761A0C}" type="slidenum">
              <a:rPr lang="en-US" smtClean="0"/>
              <a:pPr>
                <a:spcAft>
                  <a:spcPts val="600"/>
                </a:spcAft>
              </a:pPr>
              <a:t>20</a:t>
            </a:fld>
            <a:endParaRPr lang="en-US"/>
          </a:p>
        </p:txBody>
      </p:sp>
      <p:graphicFrame>
        <p:nvGraphicFramePr>
          <p:cNvPr id="6" name="Content Placeholder 1">
            <a:extLst>
              <a:ext uri="{FF2B5EF4-FFF2-40B4-BE49-F238E27FC236}">
                <a16:creationId xmlns:a16="http://schemas.microsoft.com/office/drawing/2014/main" id="{164DA72C-2372-EBEA-3E9C-19F09359AE62}"/>
              </a:ext>
            </a:extLst>
          </p:cNvPr>
          <p:cNvGraphicFramePr>
            <a:graphicFrameLocks noGrp="1"/>
          </p:cNvGraphicFramePr>
          <p:nvPr>
            <p:ph idx="1"/>
            <p:extLst>
              <p:ext uri="{D42A27DB-BD31-4B8C-83A1-F6EECF244321}">
                <p14:modId xmlns:p14="http://schemas.microsoft.com/office/powerpoint/2010/main" val="1612870055"/>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320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holding money&#10;&#10;Description automatically generated">
            <a:extLst>
              <a:ext uri="{FF2B5EF4-FFF2-40B4-BE49-F238E27FC236}">
                <a16:creationId xmlns:a16="http://schemas.microsoft.com/office/drawing/2014/main" id="{FAF4C8D9-B143-AB6C-F29D-B5F042EAB5C5}"/>
              </a:ext>
            </a:extLst>
          </p:cNvPr>
          <p:cNvPicPr>
            <a:picLocks noChangeAspect="1"/>
          </p:cNvPicPr>
          <p:nvPr/>
        </p:nvPicPr>
        <p:blipFill rotWithShape="1">
          <a:blip r:embed="rId2">
            <a:extLst>
              <a:ext uri="{28A0092B-C50C-407E-A947-70E740481C1C}">
                <a14:useLocalDpi xmlns:a14="http://schemas.microsoft.com/office/drawing/2010/main" val="0"/>
              </a:ext>
            </a:extLst>
          </a:blip>
          <a:srcRect t="14130" b="17390"/>
          <a:stretch/>
        </p:blipFill>
        <p:spPr>
          <a:xfrm>
            <a:off x="3243516" y="2036756"/>
            <a:ext cx="4449369" cy="2285198"/>
          </a:xfrm>
          <a:prstGeom prst="rect">
            <a:avLst/>
          </a:prstGeom>
        </p:spPr>
      </p:pic>
      <p:sp>
        <p:nvSpPr>
          <p:cNvPr id="194" name="Title 4">
            <a:extLst>
              <a:ext uri="{FF2B5EF4-FFF2-40B4-BE49-F238E27FC236}">
                <a16:creationId xmlns:a16="http://schemas.microsoft.com/office/drawing/2014/main" id="{00AEE9E0-9555-F6EE-4AE6-DE336EEB23EF}"/>
              </a:ext>
            </a:extLst>
          </p:cNvPr>
          <p:cNvSpPr txBox="1">
            <a:spLocks/>
          </p:cNvSpPr>
          <p:nvPr/>
        </p:nvSpPr>
        <p:spPr>
          <a:xfrm>
            <a:off x="2335530" y="1378786"/>
            <a:ext cx="7520940" cy="548640"/>
          </a:xfrm>
          <a:prstGeom prst="rect">
            <a:avLst/>
          </a:prstGeom>
        </p:spPr>
        <p:txBody>
          <a:bodyPr vert="horz" lIns="91440" tIns="45720" rIns="91440" bIns="45720" rtlCol="0" anchor="ctr">
            <a:noAutofit/>
          </a:bodyPr>
          <a:lstStyle>
            <a:lvl1pPr algn="l" defTabSz="685800" rtl="0" eaLnBrk="1" latinLnBrk="0" hangingPunct="1">
              <a:spcBef>
                <a:spcPct val="0"/>
              </a:spcBef>
              <a:buNone/>
              <a:defRPr sz="2100" kern="1200" cap="all" baseline="0">
                <a:solidFill>
                  <a:schemeClr val="tx1"/>
                </a:solidFill>
                <a:latin typeface="+mj-lt"/>
                <a:ea typeface="+mj-ea"/>
                <a:cs typeface="+mj-cs"/>
              </a:defRPr>
            </a:lvl1pPr>
          </a:lstStyle>
          <a:p>
            <a:pPr algn="ctr">
              <a:defRPr/>
            </a:pPr>
            <a:r>
              <a:rPr lang="en-US" sz="5400" b="1" dirty="0">
                <a:solidFill>
                  <a:schemeClr val="accent6">
                    <a:lumMod val="75000"/>
                  </a:schemeClr>
                </a:solidFill>
                <a:latin typeface="Avenir Next Demi Bold" panose="020B0703020202020204"/>
              </a:rPr>
              <a:t>DIR Fees</a:t>
            </a:r>
          </a:p>
        </p:txBody>
      </p:sp>
    </p:spTree>
    <p:extLst>
      <p:ext uri="{BB962C8B-B14F-4D97-AF65-F5344CB8AC3E}">
        <p14:creationId xmlns:p14="http://schemas.microsoft.com/office/powerpoint/2010/main" val="429145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7E948-2375-C540-FBCA-4582E489294B}"/>
              </a:ext>
            </a:extLst>
          </p:cNvPr>
          <p:cNvSpPr>
            <a:spLocks noGrp="1"/>
          </p:cNvSpPr>
          <p:nvPr>
            <p:ph type="title"/>
          </p:nvPr>
        </p:nvSpPr>
        <p:spPr/>
        <p:txBody>
          <a:bodyPr/>
          <a:lstStyle/>
          <a:p>
            <a:r>
              <a:rPr lang="en-US" dirty="0"/>
              <a:t>Caremark Contract Changes </a:t>
            </a:r>
            <a:br>
              <a:rPr lang="en-US" dirty="0"/>
            </a:br>
            <a:r>
              <a:rPr lang="en-US" dirty="0"/>
              <a:t>for Arbitration	</a:t>
            </a:r>
          </a:p>
        </p:txBody>
      </p:sp>
      <p:sp>
        <p:nvSpPr>
          <p:cNvPr id="4" name="Content Placeholder 2">
            <a:extLst>
              <a:ext uri="{FF2B5EF4-FFF2-40B4-BE49-F238E27FC236}">
                <a16:creationId xmlns:a16="http://schemas.microsoft.com/office/drawing/2014/main" id="{048ED5B0-6D35-C33E-4C3C-777459CE1DB2}"/>
              </a:ext>
            </a:extLst>
          </p:cNvPr>
          <p:cNvSpPr>
            <a:spLocks noGrp="1"/>
          </p:cNvSpPr>
          <p:nvPr>
            <p:ph idx="1"/>
          </p:nvPr>
        </p:nvSpPr>
        <p:spPr>
          <a:xfrm>
            <a:off x="1036320" y="1972180"/>
            <a:ext cx="6802537" cy="3336800"/>
          </a:xfrm>
        </p:spPr>
        <p:txBody>
          <a:bodyPr vert="horz" lIns="0" tIns="45720" rIns="0" bIns="45720" rtlCol="0" anchor="t">
            <a:normAutofit/>
          </a:bodyPr>
          <a:lstStyle/>
          <a:p>
            <a:pPr lvl="1" fontAlgn="base">
              <a:lnSpc>
                <a:spcPct val="100000"/>
              </a:lnSpc>
              <a:buFont typeface="Arial" panose="020B0604020202020204" pitchFamily="34" charset="0"/>
              <a:buChar char="•"/>
            </a:pPr>
            <a:r>
              <a:rPr lang="en-US" sz="2400" dirty="0"/>
              <a:t>Amendment dated August 2, 2023, with an    effective date of August 10, 2023</a:t>
            </a:r>
          </a:p>
          <a:p>
            <a:pPr lvl="1" fontAlgn="base">
              <a:lnSpc>
                <a:spcPct val="100000"/>
              </a:lnSpc>
              <a:buFont typeface="Arial" panose="020B0604020202020204" pitchFamily="34" charset="0"/>
              <a:buChar char="•"/>
            </a:pPr>
            <a:r>
              <a:rPr lang="en-US" sz="2400" dirty="0"/>
              <a:t>Changes from AAA to JAMS</a:t>
            </a:r>
          </a:p>
          <a:p>
            <a:pPr lvl="2" fontAlgn="base">
              <a:lnSpc>
                <a:spcPct val="100000"/>
              </a:lnSpc>
              <a:buFont typeface="Arial" panose="020B0604020202020204" pitchFamily="34" charset="0"/>
              <a:buChar char="•"/>
            </a:pPr>
            <a:r>
              <a:rPr lang="en-US" sz="2000" dirty="0">
                <a:ea typeface="Calibri"/>
                <a:cs typeface="Calibri"/>
              </a:rPr>
              <a:t>Caremark wants to avoid their AAA losing streak and obtain rights to appeal. </a:t>
            </a:r>
          </a:p>
          <a:p>
            <a:pPr lvl="1" fontAlgn="base">
              <a:lnSpc>
                <a:spcPct val="100000"/>
              </a:lnSpc>
              <a:buFont typeface="Arial" panose="020B0604020202020204" pitchFamily="34" charset="0"/>
              <a:buChar char="•"/>
            </a:pPr>
            <a:r>
              <a:rPr lang="en-US" sz="2400" dirty="0">
                <a:ea typeface="Calibri"/>
                <a:cs typeface="Calibri"/>
              </a:rPr>
              <a:t>Significant limits to discovery </a:t>
            </a:r>
          </a:p>
          <a:p>
            <a:pPr lvl="1" fontAlgn="base">
              <a:lnSpc>
                <a:spcPct val="100000"/>
              </a:lnSpc>
              <a:buFont typeface="Arial" panose="020B0604020202020204" pitchFamily="34" charset="0"/>
              <a:buChar char="•"/>
            </a:pPr>
            <a:r>
              <a:rPr lang="en-US" sz="2400" dirty="0">
                <a:ea typeface="Calibri"/>
                <a:cs typeface="Calibri"/>
              </a:rPr>
              <a:t>Providers can challenge amendment under the law to attempt to avoid changes</a:t>
            </a:r>
          </a:p>
          <a:p>
            <a:pPr lvl="1">
              <a:spcBef>
                <a:spcPts val="1200"/>
              </a:spcBef>
              <a:spcAft>
                <a:spcPts val="200"/>
              </a:spcAft>
              <a:buSzPct val="10000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0B59E612-5221-1BB8-42E0-349EE5A8EBB6}"/>
              </a:ext>
            </a:extLst>
          </p:cNvPr>
          <p:cNvPicPr>
            <a:picLocks noChangeAspect="1"/>
          </p:cNvPicPr>
          <p:nvPr/>
        </p:nvPicPr>
        <p:blipFill>
          <a:blip r:embed="rId2"/>
          <a:stretch>
            <a:fillRect/>
          </a:stretch>
        </p:blipFill>
        <p:spPr>
          <a:xfrm>
            <a:off x="7957181" y="1857814"/>
            <a:ext cx="3198499" cy="4141052"/>
          </a:xfrm>
          <a:prstGeom prst="rect">
            <a:avLst/>
          </a:prstGeom>
        </p:spPr>
      </p:pic>
    </p:spTree>
    <p:extLst>
      <p:ext uri="{BB962C8B-B14F-4D97-AF65-F5344CB8AC3E}">
        <p14:creationId xmlns:p14="http://schemas.microsoft.com/office/powerpoint/2010/main" val="365329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82BF5-2895-A233-C044-44552A428874}"/>
              </a:ext>
            </a:extLst>
          </p:cNvPr>
          <p:cNvSpPr>
            <a:spLocks noGrp="1"/>
          </p:cNvSpPr>
          <p:nvPr>
            <p:ph type="title"/>
          </p:nvPr>
        </p:nvSpPr>
        <p:spPr>
          <a:xfrm>
            <a:off x="1205097" y="953727"/>
            <a:ext cx="10631817" cy="759852"/>
          </a:xfrm>
        </p:spPr>
        <p:txBody>
          <a:bodyPr>
            <a:normAutofit/>
          </a:bodyPr>
          <a:lstStyle/>
          <a:p>
            <a:r>
              <a:rPr lang="en-US" sz="4000" dirty="0">
                <a:latin typeface="Raleway SemiBold"/>
              </a:rPr>
              <a:t>$21M Award in 2023: </a:t>
            </a:r>
            <a:r>
              <a:rPr lang="en-US" sz="4000" i="1" dirty="0" err="1">
                <a:latin typeface="Raleway SemiBold"/>
              </a:rPr>
              <a:t>NYCBS</a:t>
            </a:r>
            <a:r>
              <a:rPr lang="en-US" sz="4000" i="1" dirty="0">
                <a:latin typeface="Raleway SemiBold"/>
              </a:rPr>
              <a:t> v. Caremark </a:t>
            </a:r>
          </a:p>
        </p:txBody>
      </p:sp>
      <p:sp>
        <p:nvSpPr>
          <p:cNvPr id="3" name="Content Placeholder 2">
            <a:extLst>
              <a:ext uri="{FF2B5EF4-FFF2-40B4-BE49-F238E27FC236}">
                <a16:creationId xmlns:a16="http://schemas.microsoft.com/office/drawing/2014/main" id="{FE48372F-1DF2-6C38-065A-FF09B13DFB37}"/>
              </a:ext>
            </a:extLst>
          </p:cNvPr>
          <p:cNvSpPr>
            <a:spLocks noGrp="1"/>
          </p:cNvSpPr>
          <p:nvPr>
            <p:ph idx="1"/>
          </p:nvPr>
        </p:nvSpPr>
        <p:spPr>
          <a:xfrm>
            <a:off x="1205097" y="1826172"/>
            <a:ext cx="9986778" cy="4216576"/>
          </a:xfrm>
        </p:spPr>
        <p:txBody>
          <a:bodyPr>
            <a:normAutofit/>
          </a:bodyPr>
          <a:lstStyle/>
          <a:p>
            <a:pPr>
              <a:buFont typeface="Calibri" panose="020B0604020202020204" pitchFamily="34" charset="0"/>
              <a:buChar char=" "/>
            </a:pPr>
            <a:r>
              <a:rPr lang="en-US" sz="2200" dirty="0">
                <a:solidFill>
                  <a:schemeClr val="tx1"/>
                </a:solidFill>
                <a:ea typeface="+mn-lt"/>
                <a:cs typeface="+mn-lt"/>
              </a:rPr>
              <a:t>1.</a:t>
            </a:r>
            <a:r>
              <a:rPr lang="en-US" sz="2200" dirty="0">
                <a:solidFill>
                  <a:schemeClr val="tx1"/>
                </a:solidFill>
                <a:cs typeface="Calibri"/>
              </a:rPr>
              <a:t>“Claimant proved Caremark's </a:t>
            </a:r>
            <a:r>
              <a:rPr lang="en-US" sz="2200" b="1" dirty="0">
                <a:solidFill>
                  <a:schemeClr val="tx1"/>
                </a:solidFill>
                <a:highlight>
                  <a:srgbClr val="FFFF00"/>
                </a:highlight>
                <a:cs typeface="Calibri"/>
              </a:rPr>
              <a:t>bad faith or reckless indifference </a:t>
            </a:r>
            <a:r>
              <a:rPr lang="en-US" sz="2200" b="1" dirty="0">
                <a:solidFill>
                  <a:schemeClr val="tx1"/>
                </a:solidFill>
                <a:cs typeface="Calibri"/>
              </a:rPr>
              <a:t>that their [</a:t>
            </a:r>
            <a:r>
              <a:rPr lang="en-US" sz="2200" b="1" dirty="0" err="1">
                <a:solidFill>
                  <a:schemeClr val="tx1"/>
                </a:solidFill>
                <a:cs typeface="Calibri"/>
              </a:rPr>
              <a:t>MPR</a:t>
            </a:r>
            <a:r>
              <a:rPr lang="en-US" sz="2200" b="1" dirty="0">
                <a:solidFill>
                  <a:schemeClr val="tx1"/>
                </a:solidFill>
                <a:cs typeface="Calibri"/>
              </a:rPr>
              <a:t>] methodologies and actions with respect to oncology medications were not tenable</a:t>
            </a:r>
            <a:r>
              <a:rPr lang="en-US" sz="2200" dirty="0">
                <a:solidFill>
                  <a:schemeClr val="tx1"/>
                </a:solidFill>
                <a:cs typeface="Calibri"/>
              </a:rPr>
              <a:t>."</a:t>
            </a:r>
          </a:p>
          <a:p>
            <a:pPr>
              <a:buFont typeface="Calibri" panose="020B0604020202020204" pitchFamily="34" charset="0"/>
              <a:buChar char=" "/>
            </a:pPr>
            <a:r>
              <a:rPr lang="en-US" sz="2200" dirty="0">
                <a:solidFill>
                  <a:schemeClr val="tx1"/>
                </a:solidFill>
                <a:ea typeface="+mn-lt"/>
                <a:cs typeface="+mn-lt"/>
              </a:rPr>
              <a:t>2.</a:t>
            </a:r>
            <a:r>
              <a:rPr lang="en-US" sz="2200" dirty="0">
                <a:solidFill>
                  <a:schemeClr val="tx1"/>
                </a:solidFill>
                <a:cs typeface="Calibri"/>
              </a:rPr>
              <a:t>“Caremark </a:t>
            </a:r>
            <a:r>
              <a:rPr lang="en-US" sz="2200" b="1" dirty="0">
                <a:solidFill>
                  <a:schemeClr val="tx1"/>
                </a:solidFill>
                <a:highlight>
                  <a:srgbClr val="FFFF00"/>
                </a:highlight>
                <a:cs typeface="Calibri"/>
              </a:rPr>
              <a:t>misrepresented the contractual terms</a:t>
            </a:r>
            <a:r>
              <a:rPr lang="en-US" sz="2200" dirty="0">
                <a:solidFill>
                  <a:schemeClr val="tx1"/>
                </a:solidFill>
                <a:cs typeface="Calibri"/>
              </a:rPr>
              <a:t>" [as to </a:t>
            </a:r>
            <a:r>
              <a:rPr lang="en-US" sz="2200" dirty="0" err="1">
                <a:solidFill>
                  <a:schemeClr val="tx1"/>
                </a:solidFill>
                <a:cs typeface="Calibri"/>
              </a:rPr>
              <a:t>MPR</a:t>
            </a:r>
            <a:r>
              <a:rPr lang="en-US" sz="2200" dirty="0">
                <a:solidFill>
                  <a:schemeClr val="tx1"/>
                </a:solidFill>
                <a:cs typeface="Calibri"/>
              </a:rPr>
              <a:t> methodology]..."knowing full well that it would not fulfill its contractual promises." </a:t>
            </a:r>
            <a:r>
              <a:rPr lang="en-US" sz="2200" b="1" dirty="0">
                <a:solidFill>
                  <a:schemeClr val="tx1"/>
                </a:solidFill>
                <a:highlight>
                  <a:srgbClr val="FFFF00"/>
                </a:highlight>
                <a:cs typeface="Calibri"/>
              </a:rPr>
              <a:t>Caremark</a:t>
            </a:r>
            <a:r>
              <a:rPr lang="en-US" sz="2200" dirty="0">
                <a:solidFill>
                  <a:schemeClr val="tx1"/>
                </a:solidFill>
                <a:highlight>
                  <a:srgbClr val="FFFF00"/>
                </a:highlight>
                <a:cs typeface="Calibri"/>
              </a:rPr>
              <a:t> </a:t>
            </a:r>
            <a:r>
              <a:rPr lang="en-US" sz="2200" b="1" dirty="0">
                <a:solidFill>
                  <a:schemeClr val="tx1"/>
                </a:solidFill>
                <a:highlight>
                  <a:srgbClr val="FFFF00"/>
                </a:highlight>
                <a:cs typeface="Calibri"/>
              </a:rPr>
              <a:t>took advantage of oncology providers' "ignorance regarding how [</a:t>
            </a:r>
            <a:r>
              <a:rPr lang="en-US" sz="2200" b="1" dirty="0" err="1">
                <a:solidFill>
                  <a:schemeClr val="tx1"/>
                </a:solidFill>
                <a:highlight>
                  <a:srgbClr val="FFFF00"/>
                </a:highlight>
                <a:cs typeface="Calibri"/>
              </a:rPr>
              <a:t>MPR</a:t>
            </a:r>
            <a:r>
              <a:rPr lang="en-US" sz="2200" b="1" dirty="0">
                <a:solidFill>
                  <a:schemeClr val="tx1"/>
                </a:solidFill>
                <a:highlight>
                  <a:srgbClr val="FFFF00"/>
                </a:highlight>
                <a:cs typeface="Calibri"/>
              </a:rPr>
              <a:t>] performance would be measured</a:t>
            </a:r>
            <a:r>
              <a:rPr lang="en-US" sz="2200" dirty="0">
                <a:solidFill>
                  <a:schemeClr val="tx1"/>
                </a:solidFill>
                <a:highlight>
                  <a:srgbClr val="FFFF00"/>
                </a:highlight>
                <a:cs typeface="Calibri"/>
              </a:rPr>
              <a:t>".</a:t>
            </a:r>
          </a:p>
          <a:p>
            <a:pPr>
              <a:buFont typeface="Calibri" panose="020B0604020202020204" pitchFamily="34" charset="0"/>
              <a:buChar char=" "/>
            </a:pPr>
            <a:r>
              <a:rPr lang="en-US" sz="2000" dirty="0">
                <a:solidFill>
                  <a:schemeClr val="tx1"/>
                </a:solidFill>
                <a:ea typeface="+mn-lt"/>
                <a:cs typeface="Arial" panose="020B0604020202020204" pitchFamily="34" charset="0"/>
              </a:rPr>
              <a:t>3.</a:t>
            </a:r>
            <a:r>
              <a:rPr lang="en-US" sz="2000" dirty="0">
                <a:solidFill>
                  <a:schemeClr val="tx1"/>
                </a:solidFill>
                <a:cs typeface="Arial" panose="020B0604020202020204" pitchFamily="34" charset="0"/>
              </a:rPr>
              <a:t>Caremark “mechanically penalized" oncology providers' choice of [oncology] medication "without allowing for provider informed judgement [to discontinue therapy]."  The evidence presented "demonstrates how </a:t>
            </a:r>
            <a:r>
              <a:rPr lang="en-US" sz="2000" b="1" dirty="0">
                <a:solidFill>
                  <a:schemeClr val="tx1"/>
                </a:solidFill>
                <a:highlight>
                  <a:srgbClr val="FFFF00"/>
                </a:highlight>
                <a:cs typeface="Arial" panose="020B0604020202020204" pitchFamily="34" charset="0"/>
              </a:rPr>
              <a:t>this approach [to </a:t>
            </a:r>
            <a:r>
              <a:rPr lang="en-US" sz="2000" b="1" dirty="0" err="1">
                <a:solidFill>
                  <a:schemeClr val="tx1"/>
                </a:solidFill>
                <a:highlight>
                  <a:srgbClr val="FFFF00"/>
                </a:highlight>
                <a:cs typeface="Arial" panose="020B0604020202020204" pitchFamily="34" charset="0"/>
              </a:rPr>
              <a:t>MPR</a:t>
            </a:r>
            <a:r>
              <a:rPr lang="en-US" sz="2000" b="1" dirty="0">
                <a:solidFill>
                  <a:schemeClr val="tx1"/>
                </a:solidFill>
                <a:highlight>
                  <a:srgbClr val="FFFF00"/>
                </a:highlight>
                <a:cs typeface="Arial" panose="020B0604020202020204" pitchFamily="34" charset="0"/>
              </a:rPr>
              <a:t>] was seriously and willfully misguided</a:t>
            </a:r>
            <a:r>
              <a:rPr lang="en-US" sz="2000" dirty="0">
                <a:solidFill>
                  <a:schemeClr val="tx1"/>
                </a:solidFill>
                <a:highlight>
                  <a:srgbClr val="FFFF00"/>
                </a:highlight>
                <a:cs typeface="Arial" panose="020B0604020202020204" pitchFamily="34" charset="0"/>
              </a:rPr>
              <a:t>"</a:t>
            </a:r>
            <a:r>
              <a:rPr lang="en-US" sz="2000" dirty="0">
                <a:solidFill>
                  <a:schemeClr val="tx1"/>
                </a:solidFill>
                <a:cs typeface="Arial" panose="020B0604020202020204" pitchFamily="34" charset="0"/>
              </a:rPr>
              <a:t> </a:t>
            </a:r>
          </a:p>
          <a:p>
            <a:pPr>
              <a:buFont typeface="Calibri" panose="020B0604020202020204" pitchFamily="34" charset="0"/>
              <a:buChar char=" "/>
            </a:pPr>
            <a:r>
              <a:rPr lang="en-US" sz="2000" dirty="0">
                <a:solidFill>
                  <a:schemeClr val="tx1"/>
                </a:solidFill>
                <a:cs typeface="Arial" panose="020B0604020202020204" pitchFamily="34" charset="0"/>
              </a:rPr>
              <a:t>Link to the Final Award: </a:t>
            </a:r>
            <a:r>
              <a:rPr lang="en-US" sz="2000" dirty="0">
                <a:cs typeface="Arial" panose="020B0604020202020204" pitchFamily="34" charset="0"/>
                <a:hlinkClick r:id="rId3"/>
              </a:rPr>
              <a:t>https://www.frierlevitt.com/wp-content/uploads/2023/12/Ex.-23-Interim-and-Final-Award-Frier-Levitt.pdf</a:t>
            </a:r>
            <a:endParaRPr lang="en-US" sz="2000" dirty="0">
              <a:cs typeface="Arial" panose="020B0604020202020204" pitchFamily="34" charset="0"/>
            </a:endParaRPr>
          </a:p>
          <a:p>
            <a:pPr>
              <a:buFont typeface="Calibri" panose="020B0604020202020204" pitchFamily="34" charset="0"/>
              <a:buChar char=" "/>
            </a:pPr>
            <a:endParaRPr lang="en-US" sz="2000" dirty="0">
              <a:cs typeface="Arial" panose="020B0604020202020204" pitchFamily="34" charset="0"/>
            </a:endParaRPr>
          </a:p>
          <a:p>
            <a:pPr>
              <a:buFont typeface="Calibri" panose="020B0604020202020204" pitchFamily="34" charset="0"/>
              <a:buChar char=" "/>
            </a:pPr>
            <a:endParaRPr lang="en-US" sz="1900" dirty="0">
              <a:highlight>
                <a:srgbClr val="FFFF00"/>
              </a:highlight>
              <a:ea typeface="Calibri"/>
              <a:cs typeface="Calibri"/>
            </a:endParaRPr>
          </a:p>
          <a:p>
            <a:endParaRPr lang="en-US" dirty="0"/>
          </a:p>
        </p:txBody>
      </p:sp>
    </p:spTree>
    <p:extLst>
      <p:ext uri="{BB962C8B-B14F-4D97-AF65-F5344CB8AC3E}">
        <p14:creationId xmlns:p14="http://schemas.microsoft.com/office/powerpoint/2010/main" val="131922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BAAE-F156-0143-84E3-B134F6F9778A}"/>
              </a:ext>
            </a:extLst>
          </p:cNvPr>
          <p:cNvSpPr>
            <a:spLocks noGrp="1"/>
          </p:cNvSpPr>
          <p:nvPr>
            <p:ph type="title"/>
          </p:nvPr>
        </p:nvSpPr>
        <p:spPr>
          <a:xfrm>
            <a:off x="477079" y="544139"/>
            <a:ext cx="3100136" cy="2103875"/>
          </a:xfrm>
        </p:spPr>
        <p:txBody>
          <a:bodyPr>
            <a:normAutofit/>
          </a:bodyPr>
          <a:lstStyle/>
          <a:p>
            <a:r>
              <a:rPr lang="en-US" sz="3600" dirty="0">
                <a:latin typeface="Raleway SemiBold" pitchFamily="2" charset="0"/>
              </a:rPr>
              <a:t>Publicly Available Trimester Report</a:t>
            </a:r>
          </a:p>
        </p:txBody>
      </p:sp>
      <p:sp>
        <p:nvSpPr>
          <p:cNvPr id="9" name="Content Placeholder 8">
            <a:extLst>
              <a:ext uri="{FF2B5EF4-FFF2-40B4-BE49-F238E27FC236}">
                <a16:creationId xmlns:a16="http://schemas.microsoft.com/office/drawing/2014/main" id="{1B5007AB-66C1-4EFA-5EA3-5CC115935FCF}"/>
              </a:ext>
            </a:extLst>
          </p:cNvPr>
          <p:cNvSpPr>
            <a:spLocks noGrp="1"/>
          </p:cNvSpPr>
          <p:nvPr>
            <p:ph idx="1"/>
          </p:nvPr>
        </p:nvSpPr>
        <p:spPr>
          <a:xfrm>
            <a:off x="492371" y="2736574"/>
            <a:ext cx="2841756" cy="3366047"/>
          </a:xfrm>
        </p:spPr>
        <p:txBody>
          <a:bodyPr>
            <a:normAutofit/>
          </a:bodyPr>
          <a:lstStyle/>
          <a:p>
            <a:pPr marL="287338" indent="-287338">
              <a:buFont typeface="Arial" panose="020B0604020202020204" pitchFamily="34" charset="0"/>
              <a:buChar char="•"/>
            </a:pPr>
            <a:r>
              <a:rPr lang="en-US" dirty="0">
                <a:solidFill>
                  <a:schemeClr val="tx1"/>
                </a:solidFill>
              </a:rPr>
              <a:t>B- “Performance Score” of 80.09% yet in the bottom half of providers.</a:t>
            </a:r>
          </a:p>
          <a:p>
            <a:pPr marL="287338" indent="-287338">
              <a:buFont typeface="Arial" panose="020B0604020202020204" pitchFamily="34" charset="0"/>
              <a:buChar char="•"/>
            </a:pPr>
            <a:r>
              <a:rPr lang="en-US" dirty="0">
                <a:solidFill>
                  <a:schemeClr val="tx1"/>
                </a:solidFill>
              </a:rPr>
              <a:t>46.4% Mean Imputation</a:t>
            </a:r>
          </a:p>
          <a:p>
            <a:pPr marL="287338" indent="-287338">
              <a:buFont typeface="Arial" panose="020B0604020202020204" pitchFamily="34" charset="0"/>
              <a:buChar char="•"/>
            </a:pPr>
            <a:r>
              <a:rPr lang="en-US" dirty="0">
                <a:solidFill>
                  <a:schemeClr val="tx1"/>
                </a:solidFill>
              </a:rPr>
              <a:t>Incorrect Oncology Adherence Score of 84.91%</a:t>
            </a:r>
          </a:p>
          <a:p>
            <a:pPr marL="287338" indent="-287338">
              <a:buFont typeface="Arial" panose="020B0604020202020204" pitchFamily="34" charset="0"/>
              <a:buChar char="•"/>
            </a:pPr>
            <a:endParaRPr lang="en-US" dirty="0">
              <a:solidFill>
                <a:schemeClr val="tx1"/>
              </a:solidFill>
            </a:endParaRPr>
          </a:p>
        </p:txBody>
      </p:sp>
      <p:pic>
        <p:nvPicPr>
          <p:cNvPr id="5" name="Content Placeholder 4">
            <a:extLst>
              <a:ext uri="{FF2B5EF4-FFF2-40B4-BE49-F238E27FC236}">
                <a16:creationId xmlns:a16="http://schemas.microsoft.com/office/drawing/2014/main" id="{E549F4D7-9D5B-296A-29A1-4287DC61717E}"/>
              </a:ext>
            </a:extLst>
          </p:cNvPr>
          <p:cNvPicPr>
            <a:picLocks noChangeAspect="1"/>
          </p:cNvPicPr>
          <p:nvPr/>
        </p:nvPicPr>
        <p:blipFill rotWithShape="1">
          <a:blip r:embed="rId3"/>
          <a:srcRect t="8325" r="-1" b="2204"/>
          <a:stretch/>
        </p:blipFill>
        <p:spPr>
          <a:xfrm>
            <a:off x="4413495" y="0"/>
            <a:ext cx="7772820" cy="6571832"/>
          </a:xfrm>
          <a:prstGeom prst="rect">
            <a:avLst/>
          </a:prstGeom>
        </p:spPr>
      </p:pic>
      <p:sp>
        <p:nvSpPr>
          <p:cNvPr id="6" name="TextBox 5">
            <a:extLst>
              <a:ext uri="{FF2B5EF4-FFF2-40B4-BE49-F238E27FC236}">
                <a16:creationId xmlns:a16="http://schemas.microsoft.com/office/drawing/2014/main" id="{21516270-4C14-8F11-D912-E04DCC652D75}"/>
              </a:ext>
            </a:extLst>
          </p:cNvPr>
          <p:cNvSpPr txBox="1"/>
          <p:nvPr/>
        </p:nvSpPr>
        <p:spPr>
          <a:xfrm>
            <a:off x="0" y="6481391"/>
            <a:ext cx="3921124" cy="369332"/>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algn="l" defTabSz="914400" hangingPunct="1">
              <a:defRPr/>
            </a:pPr>
            <a:r>
              <a:rPr lang="en-US" sz="1200" kern="1200" spc="100" baseline="0" dirty="0">
                <a:latin typeface="Trebuchet MS"/>
                <a:ea typeface="+mn-ea"/>
                <a:cs typeface="+mn-cs"/>
              </a:rPr>
              <a:t>www.frierlevitt.com</a:t>
            </a:r>
          </a:p>
        </p:txBody>
      </p:sp>
    </p:spTree>
    <p:extLst>
      <p:ext uri="{BB962C8B-B14F-4D97-AF65-F5344CB8AC3E}">
        <p14:creationId xmlns:p14="http://schemas.microsoft.com/office/powerpoint/2010/main" val="302796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511F-96F4-23E6-4E5C-687D48F8AC27}"/>
              </a:ext>
            </a:extLst>
          </p:cNvPr>
          <p:cNvSpPr>
            <a:spLocks noGrp="1"/>
          </p:cNvSpPr>
          <p:nvPr>
            <p:ph type="title"/>
          </p:nvPr>
        </p:nvSpPr>
        <p:spPr/>
        <p:txBody>
          <a:bodyPr>
            <a:normAutofit/>
          </a:bodyPr>
          <a:lstStyle/>
          <a:p>
            <a:r>
              <a:rPr lang="en-US" sz="4000" b="1" dirty="0"/>
              <a:t>Caremark Calculates Oncology DIR/</a:t>
            </a:r>
            <a:r>
              <a:rPr lang="en-US" sz="4000" b="1" dirty="0" err="1"/>
              <a:t>MPR</a:t>
            </a:r>
            <a:r>
              <a:rPr lang="en-US" sz="4000" b="1" dirty="0"/>
              <a:t> Wrong</a:t>
            </a:r>
            <a:endParaRPr lang="en-US" sz="4000" dirty="0"/>
          </a:p>
        </p:txBody>
      </p:sp>
      <p:sp>
        <p:nvSpPr>
          <p:cNvPr id="3" name="Content Placeholder 2">
            <a:extLst>
              <a:ext uri="{FF2B5EF4-FFF2-40B4-BE49-F238E27FC236}">
                <a16:creationId xmlns:a16="http://schemas.microsoft.com/office/drawing/2014/main" id="{01A2CF31-53F4-C6B6-6FE9-746363B3DA53}"/>
              </a:ext>
            </a:extLst>
          </p:cNvPr>
          <p:cNvSpPr>
            <a:spLocks noGrp="1"/>
          </p:cNvSpPr>
          <p:nvPr>
            <p:ph idx="1"/>
          </p:nvPr>
        </p:nvSpPr>
        <p:spPr>
          <a:xfrm>
            <a:off x="1192696" y="1845734"/>
            <a:ext cx="9962984" cy="4023360"/>
          </a:xfrm>
        </p:spPr>
        <p:txBody>
          <a:bodyPr>
            <a:normAutofit lnSpcReduction="10000"/>
          </a:bodyPr>
          <a:lstStyle/>
          <a:p>
            <a:pPr marL="0" indent="0">
              <a:buNone/>
            </a:pPr>
            <a:r>
              <a:rPr lang="en-US" dirty="0">
                <a:solidFill>
                  <a:schemeClr val="tx1"/>
                </a:solidFill>
              </a:rPr>
              <a:t>Jane is being treated for colon cancer.  The physician prescribed a treatment regimen of </a:t>
            </a:r>
            <a:r>
              <a:rPr lang="en-US" dirty="0" err="1">
                <a:solidFill>
                  <a:schemeClr val="tx1"/>
                </a:solidFill>
              </a:rPr>
              <a:t>Stivarga</a:t>
            </a:r>
            <a:r>
              <a:rPr lang="en-US" dirty="0">
                <a:solidFill>
                  <a:schemeClr val="tx1"/>
                </a:solidFill>
              </a:rPr>
              <a:t>.  In calendar year 2020, the provider dispensed 5 fills of </a:t>
            </a:r>
            <a:r>
              <a:rPr lang="en-US" dirty="0" err="1">
                <a:solidFill>
                  <a:schemeClr val="tx1"/>
                </a:solidFill>
              </a:rPr>
              <a:t>Stivarga</a:t>
            </a:r>
            <a:r>
              <a:rPr lang="en-US" dirty="0">
                <a:solidFill>
                  <a:schemeClr val="tx1"/>
                </a:solidFill>
              </a:rPr>
              <a:t>. The first fill was on January 27th and the 5th fill was on May 14th.  Jane was monitored for elevated liver function tests (LFT) or hepatocellular necrosis in accordance with the FDA label.  In June 2020, Jane had a high LFT. The physician discontinued </a:t>
            </a:r>
            <a:r>
              <a:rPr lang="en-US" dirty="0" err="1">
                <a:solidFill>
                  <a:schemeClr val="tx1"/>
                </a:solidFill>
              </a:rPr>
              <a:t>Stivarga</a:t>
            </a:r>
            <a:r>
              <a:rPr lang="en-US" dirty="0">
                <a:solidFill>
                  <a:schemeClr val="tx1"/>
                </a:solidFill>
              </a:rPr>
              <a:t>. Jane’s total treatment period was 140 days (5 fills * 28 days/fill). </a:t>
            </a:r>
          </a:p>
          <a:p>
            <a:pPr marL="0" indent="0">
              <a:buNone/>
            </a:pPr>
            <a:r>
              <a:rPr lang="en-US" dirty="0">
                <a:solidFill>
                  <a:schemeClr val="tx1"/>
                </a:solidFill>
              </a:rPr>
              <a:t>From January 27th through June 15, 2020, Jane’s adherence and </a:t>
            </a:r>
            <a:r>
              <a:rPr lang="en-US" dirty="0" err="1">
                <a:solidFill>
                  <a:schemeClr val="tx1"/>
                </a:solidFill>
              </a:rPr>
              <a:t>MPR</a:t>
            </a:r>
            <a:r>
              <a:rPr lang="en-US" dirty="0">
                <a:solidFill>
                  <a:schemeClr val="tx1"/>
                </a:solidFill>
              </a:rPr>
              <a:t> </a:t>
            </a:r>
            <a:r>
              <a:rPr lang="en-US" b="1" i="1" dirty="0">
                <a:solidFill>
                  <a:schemeClr val="tx1"/>
                </a:solidFill>
              </a:rPr>
              <a:t>should have been </a:t>
            </a:r>
            <a:r>
              <a:rPr lang="en-US" dirty="0">
                <a:solidFill>
                  <a:schemeClr val="tx1"/>
                </a:solidFill>
              </a:rPr>
              <a:t>100%. The physician discontinued because of her medical judgment and compliance with the FDA label.  </a:t>
            </a:r>
            <a:endParaRPr lang="en-US" dirty="0">
              <a:solidFill>
                <a:schemeClr val="tx1"/>
              </a:solidFill>
              <a:cs typeface="Calibri"/>
            </a:endParaRPr>
          </a:p>
          <a:p>
            <a:pPr marL="0" indent="0">
              <a:buNone/>
            </a:pPr>
            <a:r>
              <a:rPr lang="en-US" b="1" dirty="0">
                <a:solidFill>
                  <a:schemeClr val="tx1"/>
                </a:solidFill>
              </a:rPr>
              <a:t>How did Caremark calculate adherence </a:t>
            </a:r>
            <a:r>
              <a:rPr lang="en-US" dirty="0">
                <a:solidFill>
                  <a:schemeClr val="tx1"/>
                </a:solidFill>
              </a:rPr>
              <a:t>for Jane?  </a:t>
            </a:r>
            <a:r>
              <a:rPr lang="en-US" dirty="0" err="1">
                <a:solidFill>
                  <a:schemeClr val="tx1"/>
                </a:solidFill>
              </a:rPr>
              <a:t>MPR</a:t>
            </a:r>
            <a:r>
              <a:rPr lang="en-US" dirty="0">
                <a:solidFill>
                  <a:schemeClr val="tx1"/>
                </a:solidFill>
              </a:rPr>
              <a:t> is a ratio, with a numerator and denominator. </a:t>
            </a:r>
            <a:r>
              <a:rPr lang="en-US" dirty="0">
                <a:solidFill>
                  <a:schemeClr val="tx1"/>
                </a:solidFill>
                <a:ea typeface="+mn-lt"/>
                <a:cs typeface="+mn-lt"/>
              </a:rPr>
              <a:t>Despite the physician’s appropriate medical judgment, Caremark's </a:t>
            </a:r>
            <a:r>
              <a:rPr lang="en-US" dirty="0" err="1">
                <a:solidFill>
                  <a:schemeClr val="tx1"/>
                </a:solidFill>
                <a:ea typeface="+mn-lt"/>
                <a:cs typeface="+mn-lt"/>
              </a:rPr>
              <a:t>MPR</a:t>
            </a:r>
            <a:r>
              <a:rPr lang="en-US" dirty="0">
                <a:solidFill>
                  <a:schemeClr val="tx1"/>
                </a:solidFill>
                <a:ea typeface="+mn-lt"/>
                <a:cs typeface="+mn-lt"/>
              </a:rPr>
              <a:t> score was 41.18%.  </a:t>
            </a:r>
            <a:r>
              <a:rPr lang="en-US" dirty="0">
                <a:solidFill>
                  <a:schemeClr val="tx1"/>
                </a:solidFill>
              </a:rPr>
              <a:t>Caremark's numerator was correct, 140 days. However, Caremark's denominator measured </a:t>
            </a:r>
            <a:r>
              <a:rPr lang="en-US" b="1" i="1" dirty="0">
                <a:solidFill>
                  <a:schemeClr val="tx1"/>
                </a:solidFill>
              </a:rPr>
              <a:t>through the end of the calendar year.  Caremark measured Jane's adherence incorrectly.</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416383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69610-51D4-7B95-0591-8430E9A76738}"/>
              </a:ext>
            </a:extLst>
          </p:cNvPr>
          <p:cNvSpPr>
            <a:spLocks noGrp="1"/>
          </p:cNvSpPr>
          <p:nvPr>
            <p:ph type="title"/>
          </p:nvPr>
        </p:nvSpPr>
        <p:spPr>
          <a:xfrm>
            <a:off x="1078006" y="392804"/>
            <a:ext cx="11781322" cy="1344418"/>
          </a:xfrm>
        </p:spPr>
        <p:txBody>
          <a:bodyPr>
            <a:noAutofit/>
          </a:bodyPr>
          <a:lstStyle/>
          <a:p>
            <a:r>
              <a:rPr lang="en-US" sz="3500" dirty="0">
                <a:latin typeface="Raleway SemiBold" pitchFamily="2" charset="0"/>
              </a:rPr>
              <a:t>Jane Doe – Caremark Incorrectly </a:t>
            </a:r>
            <a:br>
              <a:rPr lang="en-US" sz="3500" dirty="0">
                <a:latin typeface="Raleway SemiBold" pitchFamily="2" charset="0"/>
              </a:rPr>
            </a:br>
            <a:r>
              <a:rPr lang="en-US" sz="3500" dirty="0">
                <a:latin typeface="Raleway SemiBold" pitchFamily="2" charset="0"/>
              </a:rPr>
              <a:t>Measured MPR as 41.18% for </a:t>
            </a:r>
            <a:r>
              <a:rPr lang="en-US" sz="3500" dirty="0" err="1">
                <a:latin typeface="Raleway SemiBold" pitchFamily="2" charset="0"/>
              </a:rPr>
              <a:t>Stivarga</a:t>
            </a:r>
            <a:endParaRPr lang="en-US" sz="3500" dirty="0" err="1">
              <a:latin typeface="Raleway SemiBold" pitchFamily="2" charset="0"/>
              <a:cs typeface="Calibri Light"/>
            </a:endParaRPr>
          </a:p>
        </p:txBody>
      </p:sp>
      <p:pic>
        <p:nvPicPr>
          <p:cNvPr id="25" name="Content Placeholder 6">
            <a:extLst>
              <a:ext uri="{FF2B5EF4-FFF2-40B4-BE49-F238E27FC236}">
                <a16:creationId xmlns:a16="http://schemas.microsoft.com/office/drawing/2014/main" id="{B6B8ED42-083E-3C76-8BE8-15730F53BB0C}"/>
              </a:ext>
            </a:extLst>
          </p:cNvPr>
          <p:cNvPicPr>
            <a:picLocks noChangeAspect="1"/>
          </p:cNvPicPr>
          <p:nvPr/>
        </p:nvPicPr>
        <p:blipFill>
          <a:blip r:embed="rId2"/>
          <a:stretch>
            <a:fillRect/>
          </a:stretch>
        </p:blipFill>
        <p:spPr>
          <a:xfrm>
            <a:off x="3269175" y="2253131"/>
            <a:ext cx="8501292" cy="689859"/>
          </a:xfrm>
          <a:prstGeom prst="rect">
            <a:avLst/>
          </a:prstGeom>
        </p:spPr>
      </p:pic>
      <p:pic>
        <p:nvPicPr>
          <p:cNvPr id="32" name="Picture 31">
            <a:extLst>
              <a:ext uri="{FF2B5EF4-FFF2-40B4-BE49-F238E27FC236}">
                <a16:creationId xmlns:a16="http://schemas.microsoft.com/office/drawing/2014/main" id="{0209B49F-9951-7E2D-D5B5-C0B667B0049A}"/>
              </a:ext>
            </a:extLst>
          </p:cNvPr>
          <p:cNvPicPr>
            <a:picLocks noChangeAspect="1"/>
          </p:cNvPicPr>
          <p:nvPr/>
        </p:nvPicPr>
        <p:blipFill>
          <a:blip r:embed="rId3"/>
          <a:stretch>
            <a:fillRect/>
          </a:stretch>
        </p:blipFill>
        <p:spPr>
          <a:xfrm>
            <a:off x="125279" y="3574617"/>
            <a:ext cx="11781322" cy="477013"/>
          </a:xfrm>
          <a:prstGeom prst="rect">
            <a:avLst/>
          </a:prstGeom>
        </p:spPr>
      </p:pic>
      <p:sp>
        <p:nvSpPr>
          <p:cNvPr id="33" name="TextBox 32">
            <a:extLst>
              <a:ext uri="{FF2B5EF4-FFF2-40B4-BE49-F238E27FC236}">
                <a16:creationId xmlns:a16="http://schemas.microsoft.com/office/drawing/2014/main" id="{4657433F-9869-E155-3B60-294221292ECC}"/>
              </a:ext>
            </a:extLst>
          </p:cNvPr>
          <p:cNvSpPr txBox="1"/>
          <p:nvPr/>
        </p:nvSpPr>
        <p:spPr>
          <a:xfrm>
            <a:off x="678274" y="4363916"/>
            <a:ext cx="2960914" cy="646331"/>
          </a:xfrm>
          <a:prstGeom prst="rect">
            <a:avLst/>
          </a:prstGeom>
          <a:noFill/>
          <a:ln>
            <a:solidFill>
              <a:srgbClr val="000000"/>
            </a:solidFill>
          </a:ln>
        </p:spPr>
        <p:txBody>
          <a:bodyPr wrap="square" lIns="91440" tIns="45720" rIns="91440" bIns="45720" rtlCol="0" anchor="t">
            <a:spAutoFit/>
          </a:bodyPr>
          <a:lstStyle/>
          <a:p>
            <a:r>
              <a:rPr lang="en-US" b="1" dirty="0">
                <a:highlight>
                  <a:srgbClr val="FFFF00"/>
                </a:highlight>
              </a:rPr>
              <a:t>“Performance period” ends on 1/1/21 – a full year.</a:t>
            </a:r>
            <a:endParaRPr lang="en-US" b="1" dirty="0">
              <a:highlight>
                <a:srgbClr val="FFFF00"/>
              </a:highlight>
              <a:cs typeface="Calibri"/>
            </a:endParaRPr>
          </a:p>
        </p:txBody>
      </p:sp>
      <p:sp>
        <p:nvSpPr>
          <p:cNvPr id="34" name="TextBox 33">
            <a:extLst>
              <a:ext uri="{FF2B5EF4-FFF2-40B4-BE49-F238E27FC236}">
                <a16:creationId xmlns:a16="http://schemas.microsoft.com/office/drawing/2014/main" id="{A35ED0F4-609B-E88C-D440-54022C3E0D81}"/>
              </a:ext>
            </a:extLst>
          </p:cNvPr>
          <p:cNvSpPr txBox="1"/>
          <p:nvPr/>
        </p:nvSpPr>
        <p:spPr>
          <a:xfrm>
            <a:off x="3678377" y="4684250"/>
            <a:ext cx="2116183" cy="369332"/>
          </a:xfrm>
          <a:prstGeom prst="rect">
            <a:avLst/>
          </a:prstGeom>
          <a:noFill/>
          <a:ln>
            <a:solidFill>
              <a:srgbClr val="000000"/>
            </a:solidFill>
          </a:ln>
        </p:spPr>
        <p:txBody>
          <a:bodyPr wrap="square" rtlCol="0">
            <a:spAutoFit/>
          </a:bodyPr>
          <a:lstStyle/>
          <a:p>
            <a:r>
              <a:rPr lang="en-US" dirty="0"/>
              <a:t>First fill was 1/27/20</a:t>
            </a:r>
          </a:p>
        </p:txBody>
      </p:sp>
      <p:sp>
        <p:nvSpPr>
          <p:cNvPr id="35" name="TextBox 34">
            <a:extLst>
              <a:ext uri="{FF2B5EF4-FFF2-40B4-BE49-F238E27FC236}">
                <a16:creationId xmlns:a16="http://schemas.microsoft.com/office/drawing/2014/main" id="{8B1106A4-0109-FF57-2221-089E17DDD626}"/>
              </a:ext>
            </a:extLst>
          </p:cNvPr>
          <p:cNvSpPr txBox="1"/>
          <p:nvPr/>
        </p:nvSpPr>
        <p:spPr>
          <a:xfrm>
            <a:off x="6085609" y="4684250"/>
            <a:ext cx="2072683" cy="369332"/>
          </a:xfrm>
          <a:prstGeom prst="rect">
            <a:avLst/>
          </a:prstGeom>
          <a:noFill/>
          <a:ln>
            <a:solidFill>
              <a:srgbClr val="000000"/>
            </a:solidFill>
          </a:ln>
        </p:spPr>
        <p:txBody>
          <a:bodyPr wrap="none" rtlCol="0">
            <a:spAutoFit/>
          </a:bodyPr>
          <a:lstStyle/>
          <a:p>
            <a:r>
              <a:rPr lang="en-US" dirty="0"/>
              <a:t>Last fill was 5/14/20</a:t>
            </a:r>
          </a:p>
        </p:txBody>
      </p:sp>
      <p:sp>
        <p:nvSpPr>
          <p:cNvPr id="36" name="TextBox 35">
            <a:extLst>
              <a:ext uri="{FF2B5EF4-FFF2-40B4-BE49-F238E27FC236}">
                <a16:creationId xmlns:a16="http://schemas.microsoft.com/office/drawing/2014/main" id="{397093A1-E114-D456-216D-3C10D7D8AF48}"/>
              </a:ext>
            </a:extLst>
          </p:cNvPr>
          <p:cNvSpPr txBox="1"/>
          <p:nvPr/>
        </p:nvSpPr>
        <p:spPr>
          <a:xfrm>
            <a:off x="8236670" y="4382172"/>
            <a:ext cx="3796894" cy="923330"/>
          </a:xfrm>
          <a:prstGeom prst="rect">
            <a:avLst/>
          </a:prstGeom>
          <a:noFill/>
          <a:ln>
            <a:solidFill>
              <a:srgbClr val="000000"/>
            </a:solidFill>
          </a:ln>
        </p:spPr>
        <p:txBody>
          <a:bodyPr wrap="square" rtlCol="0">
            <a:spAutoFit/>
          </a:bodyPr>
          <a:lstStyle/>
          <a:p>
            <a:r>
              <a:rPr lang="en-US" dirty="0"/>
              <a:t>Total days of Medication Possession was 140, but evaluation period was 340, resulting in a low </a:t>
            </a:r>
            <a:r>
              <a:rPr lang="en-US" dirty="0" err="1"/>
              <a:t>MPR</a:t>
            </a:r>
            <a:r>
              <a:rPr lang="en-US" dirty="0"/>
              <a:t>.</a:t>
            </a:r>
          </a:p>
        </p:txBody>
      </p:sp>
      <p:cxnSp>
        <p:nvCxnSpPr>
          <p:cNvPr id="37" name="Straight Arrow Connector 36">
            <a:extLst>
              <a:ext uri="{FF2B5EF4-FFF2-40B4-BE49-F238E27FC236}">
                <a16:creationId xmlns:a16="http://schemas.microsoft.com/office/drawing/2014/main" id="{1FDA43D7-3A9C-E3AF-C190-5A2357DFCD9C}"/>
              </a:ext>
            </a:extLst>
          </p:cNvPr>
          <p:cNvCxnSpPr>
            <a:cxnSpLocks/>
          </p:cNvCxnSpPr>
          <p:nvPr/>
        </p:nvCxnSpPr>
        <p:spPr>
          <a:xfrm flipV="1">
            <a:off x="5161110" y="4051630"/>
            <a:ext cx="2276677" cy="632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2674C63-6091-3E23-D67F-C83277C87779}"/>
              </a:ext>
            </a:extLst>
          </p:cNvPr>
          <p:cNvCxnSpPr/>
          <p:nvPr/>
        </p:nvCxnSpPr>
        <p:spPr>
          <a:xfrm flipV="1">
            <a:off x="6741986" y="4097497"/>
            <a:ext cx="1672517" cy="586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70F0CFA-7745-8799-287A-5B6566BFCBD0}"/>
              </a:ext>
            </a:extLst>
          </p:cNvPr>
          <p:cNvCxnSpPr/>
          <p:nvPr/>
        </p:nvCxnSpPr>
        <p:spPr>
          <a:xfrm flipV="1">
            <a:off x="3639188" y="4051630"/>
            <a:ext cx="2155372" cy="4427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798FA1C1-A4D7-E2B7-5EED-6448AF8FD21A}"/>
              </a:ext>
            </a:extLst>
          </p:cNvPr>
          <p:cNvSpPr/>
          <p:nvPr/>
        </p:nvSpPr>
        <p:spPr>
          <a:xfrm>
            <a:off x="10056718" y="3813123"/>
            <a:ext cx="557348" cy="23850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1C6FE55-6D2A-685A-52F2-1FBDCF7B8394}"/>
              </a:ext>
            </a:extLst>
          </p:cNvPr>
          <p:cNvSpPr/>
          <p:nvPr/>
        </p:nvSpPr>
        <p:spPr>
          <a:xfrm>
            <a:off x="10779529" y="3802914"/>
            <a:ext cx="450172" cy="23850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710FD80-BD21-9A8A-DA97-EEC5262EE9AF}"/>
              </a:ext>
            </a:extLst>
          </p:cNvPr>
          <p:cNvSpPr/>
          <p:nvPr/>
        </p:nvSpPr>
        <p:spPr>
          <a:xfrm>
            <a:off x="11293336" y="3802914"/>
            <a:ext cx="613266" cy="23850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a:extLst>
              <a:ext uri="{FF2B5EF4-FFF2-40B4-BE49-F238E27FC236}">
                <a16:creationId xmlns:a16="http://schemas.microsoft.com/office/drawing/2014/main" id="{D624E521-494D-DBDD-3BF5-28B9966A93CB}"/>
              </a:ext>
            </a:extLst>
          </p:cNvPr>
          <p:cNvCxnSpPr>
            <a:cxnSpLocks/>
          </p:cNvCxnSpPr>
          <p:nvPr/>
        </p:nvCxnSpPr>
        <p:spPr>
          <a:xfrm flipH="1" flipV="1">
            <a:off x="10335392" y="4051630"/>
            <a:ext cx="278674" cy="330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C53C6C5-DF9B-E144-62E2-D57734C55D43}"/>
              </a:ext>
            </a:extLst>
          </p:cNvPr>
          <p:cNvCxnSpPr>
            <a:cxnSpLocks/>
          </p:cNvCxnSpPr>
          <p:nvPr/>
        </p:nvCxnSpPr>
        <p:spPr>
          <a:xfrm flipH="1" flipV="1">
            <a:off x="11004615" y="4041421"/>
            <a:ext cx="27463" cy="340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856C570-27CC-903F-EED3-991E388E4DD8}"/>
              </a:ext>
            </a:extLst>
          </p:cNvPr>
          <p:cNvCxnSpPr>
            <a:cxnSpLocks/>
          </p:cNvCxnSpPr>
          <p:nvPr/>
        </p:nvCxnSpPr>
        <p:spPr>
          <a:xfrm flipH="1" flipV="1">
            <a:off x="11599969" y="4041421"/>
            <a:ext cx="17912" cy="330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7C3C7E0-79BE-C489-59BB-B048F199103D}"/>
              </a:ext>
            </a:extLst>
          </p:cNvPr>
          <p:cNvSpPr txBox="1"/>
          <p:nvPr/>
        </p:nvSpPr>
        <p:spPr>
          <a:xfrm>
            <a:off x="582696" y="2428657"/>
            <a:ext cx="3123243" cy="369332"/>
          </a:xfrm>
          <a:prstGeom prst="rect">
            <a:avLst/>
          </a:prstGeom>
          <a:noFill/>
        </p:spPr>
        <p:txBody>
          <a:bodyPr wrap="square" lIns="91440" tIns="45720" rIns="91440" bIns="45720" rtlCol="0" anchor="t">
            <a:spAutoFit/>
          </a:bodyPr>
          <a:lstStyle/>
          <a:p>
            <a:r>
              <a:rPr lang="en-US" dirty="0"/>
              <a:t>Definition from Contract:</a:t>
            </a:r>
          </a:p>
        </p:txBody>
      </p:sp>
    </p:spTree>
    <p:extLst>
      <p:ext uri="{BB962C8B-B14F-4D97-AF65-F5344CB8AC3E}">
        <p14:creationId xmlns:p14="http://schemas.microsoft.com/office/powerpoint/2010/main" val="291799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A405A-8191-C63C-BF2D-F744B30C6665}"/>
              </a:ext>
            </a:extLst>
          </p:cNvPr>
          <p:cNvSpPr>
            <a:spLocks noGrp="1"/>
          </p:cNvSpPr>
          <p:nvPr>
            <p:ph type="title"/>
          </p:nvPr>
        </p:nvSpPr>
        <p:spPr/>
        <p:txBody>
          <a:bodyPr>
            <a:normAutofit/>
          </a:bodyPr>
          <a:lstStyle/>
          <a:p>
            <a:r>
              <a:rPr lang="en-US" sz="4500" dirty="0" err="1">
                <a:latin typeface="Raleway SemiBold" pitchFamily="2" charset="0"/>
              </a:rPr>
              <a:t>Stivarga</a:t>
            </a:r>
            <a:r>
              <a:rPr lang="en-US" sz="4500" dirty="0">
                <a:latin typeface="Raleway SemiBold" pitchFamily="2" charset="0"/>
              </a:rPr>
              <a:t> FDA Label</a:t>
            </a:r>
          </a:p>
        </p:txBody>
      </p:sp>
      <p:pic>
        <p:nvPicPr>
          <p:cNvPr id="4" name="Picture 2" descr="image">
            <a:extLst>
              <a:ext uri="{FF2B5EF4-FFF2-40B4-BE49-F238E27FC236}">
                <a16:creationId xmlns:a16="http://schemas.microsoft.com/office/drawing/2014/main" id="{BF60A2F6-FE39-5D20-BC48-659CB6A932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854"/>
          <a:stretch/>
        </p:blipFill>
        <p:spPr bwMode="auto">
          <a:xfrm>
            <a:off x="2217336" y="1808703"/>
            <a:ext cx="7757328" cy="450592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90EBA376-3EBC-03BD-7059-D810BD327716}"/>
                  </a:ext>
                </a:extLst>
              </p14:cNvPr>
              <p14:cNvContentPartPr/>
              <p14:nvPr/>
            </p14:nvContentPartPr>
            <p14:xfrm>
              <a:off x="3125081" y="5416062"/>
              <a:ext cx="2391463" cy="94188"/>
            </p14:xfrm>
          </p:contentPart>
        </mc:Choice>
        <mc:Fallback xmlns="">
          <p:pic>
            <p:nvPicPr>
              <p:cNvPr id="5" name="Ink 4">
                <a:extLst>
                  <a:ext uri="{FF2B5EF4-FFF2-40B4-BE49-F238E27FC236}">
                    <a16:creationId xmlns:a16="http://schemas.microsoft.com/office/drawing/2014/main" id="{90EBA376-3EBC-03BD-7059-D810BD327716}"/>
                  </a:ext>
                </a:extLst>
              </p:cNvPr>
              <p:cNvPicPr/>
              <p:nvPr/>
            </p:nvPicPr>
            <p:blipFill>
              <a:blip r:embed="rId6"/>
              <a:stretch>
                <a:fillRect/>
              </a:stretch>
            </p:blipFill>
            <p:spPr>
              <a:xfrm>
                <a:off x="3071081" y="5307800"/>
                <a:ext cx="2499102" cy="31035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75154D1B-F4B5-04B3-197D-9E188625CD76}"/>
                  </a:ext>
                </a:extLst>
              </p14:cNvPr>
              <p14:cNvContentPartPr/>
              <p14:nvPr/>
            </p14:nvContentPartPr>
            <p14:xfrm>
              <a:off x="6767512" y="5166123"/>
              <a:ext cx="1206648" cy="73896"/>
            </p14:xfrm>
          </p:contentPart>
        </mc:Choice>
        <mc:Fallback xmlns="">
          <p:pic>
            <p:nvPicPr>
              <p:cNvPr id="6" name="Ink 5">
                <a:extLst>
                  <a:ext uri="{FF2B5EF4-FFF2-40B4-BE49-F238E27FC236}">
                    <a16:creationId xmlns:a16="http://schemas.microsoft.com/office/drawing/2014/main" id="{75154D1B-F4B5-04B3-197D-9E188625CD76}"/>
                  </a:ext>
                </a:extLst>
              </p:cNvPr>
              <p:cNvPicPr/>
              <p:nvPr/>
            </p:nvPicPr>
            <p:blipFill>
              <a:blip r:embed="rId8"/>
              <a:stretch>
                <a:fillRect/>
              </a:stretch>
            </p:blipFill>
            <p:spPr>
              <a:xfrm>
                <a:off x="6713515" y="5057983"/>
                <a:ext cx="1314282" cy="289817"/>
              </a:xfrm>
              <a:prstGeom prst="rect">
                <a:avLst/>
              </a:prstGeom>
            </p:spPr>
          </p:pic>
        </mc:Fallback>
      </mc:AlternateContent>
    </p:spTree>
    <p:extLst>
      <p:ext uri="{BB962C8B-B14F-4D97-AF65-F5344CB8AC3E}">
        <p14:creationId xmlns:p14="http://schemas.microsoft.com/office/powerpoint/2010/main" val="255322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D5958-F103-216F-9EF3-8FA6F47B6A0F}"/>
              </a:ext>
            </a:extLst>
          </p:cNvPr>
          <p:cNvSpPr>
            <a:spLocks noGrp="1"/>
          </p:cNvSpPr>
          <p:nvPr>
            <p:ph type="title"/>
          </p:nvPr>
        </p:nvSpPr>
        <p:spPr>
          <a:xfrm>
            <a:off x="1198905" y="401083"/>
            <a:ext cx="9992556" cy="1325563"/>
          </a:xfrm>
        </p:spPr>
        <p:txBody>
          <a:bodyPr>
            <a:noAutofit/>
          </a:bodyPr>
          <a:lstStyle/>
          <a:p>
            <a:r>
              <a:rPr lang="en-US" sz="4000" dirty="0">
                <a:latin typeface="Raleway SemiBold"/>
              </a:rPr>
              <a:t>RESULTS: </a:t>
            </a:r>
            <a:br>
              <a:rPr lang="en-US" sz="4000" dirty="0">
                <a:latin typeface="Raleway SemiBold"/>
              </a:rPr>
            </a:br>
            <a:r>
              <a:rPr lang="en-US" sz="4000" dirty="0">
                <a:latin typeface="Raleway SemiBold"/>
              </a:rPr>
              <a:t>Other Unsealed DIR Fee Case Victories</a:t>
            </a:r>
          </a:p>
        </p:txBody>
      </p:sp>
      <p:sp>
        <p:nvSpPr>
          <p:cNvPr id="3" name="Content Placeholder 2">
            <a:extLst>
              <a:ext uri="{FF2B5EF4-FFF2-40B4-BE49-F238E27FC236}">
                <a16:creationId xmlns:a16="http://schemas.microsoft.com/office/drawing/2014/main" id="{E7504D83-9027-50CA-3AA2-03BD257AC9EA}"/>
              </a:ext>
            </a:extLst>
          </p:cNvPr>
          <p:cNvSpPr>
            <a:spLocks noGrp="1"/>
          </p:cNvSpPr>
          <p:nvPr>
            <p:ph idx="1"/>
          </p:nvPr>
        </p:nvSpPr>
        <p:spPr>
          <a:xfrm>
            <a:off x="1198905" y="1814011"/>
            <a:ext cx="10515600" cy="2193925"/>
          </a:xfrm>
        </p:spPr>
        <p:txBody>
          <a:bodyPr>
            <a:normAutofit/>
          </a:bodyPr>
          <a:lstStyle/>
          <a:p>
            <a:pPr marL="114300" indent="-114300" defTabSz="457200">
              <a:lnSpc>
                <a:spcPct val="100000"/>
              </a:lnSpc>
              <a:spcBef>
                <a:spcPts val="0"/>
              </a:spcBef>
              <a:spcAft>
                <a:spcPts val="600"/>
              </a:spcAft>
            </a:pPr>
            <a:r>
              <a:rPr lang="en-US" sz="1800" b="1" i="1" dirty="0">
                <a:solidFill>
                  <a:schemeClr val="tx1"/>
                </a:solidFill>
                <a:sym typeface="Helvetica Light"/>
              </a:rPr>
              <a:t>Senderra Rx Partners, LLC v. CVS Health Corporation </a:t>
            </a:r>
            <a:r>
              <a:rPr lang="en-US" sz="1800" i="1" dirty="0">
                <a:solidFill>
                  <a:schemeClr val="tx1"/>
                </a:solidFill>
                <a:sym typeface="Helvetica Light"/>
              </a:rPr>
              <a:t>et al.</a:t>
            </a:r>
            <a:r>
              <a:rPr lang="en-US" sz="1800" dirty="0">
                <a:solidFill>
                  <a:schemeClr val="tx1"/>
                </a:solidFill>
                <a:sym typeface="Helvetica Light"/>
              </a:rPr>
              <a:t>, No. 2:19-cv-05816 (D. Ariz.)</a:t>
            </a:r>
          </a:p>
          <a:p>
            <a:pPr marL="457200" lvl="1" defTabSz="457200">
              <a:lnSpc>
                <a:spcPct val="100000"/>
              </a:lnSpc>
              <a:spcBef>
                <a:spcPts val="0"/>
              </a:spcBef>
              <a:spcAft>
                <a:spcPts val="600"/>
              </a:spcAft>
            </a:pPr>
            <a:r>
              <a:rPr lang="en-US" sz="1600" b="1" dirty="0">
                <a:solidFill>
                  <a:schemeClr val="tx1"/>
                </a:solidFill>
                <a:sym typeface="Helvetica Light"/>
              </a:rPr>
              <a:t>$3.1</a:t>
            </a:r>
            <a:r>
              <a:rPr lang="en-US" sz="1600" dirty="0">
                <a:solidFill>
                  <a:schemeClr val="tx1"/>
                </a:solidFill>
                <a:sym typeface="Helvetica Light"/>
              </a:rPr>
              <a:t> </a:t>
            </a:r>
            <a:r>
              <a:rPr lang="en-US" sz="1600" b="1" dirty="0">
                <a:solidFill>
                  <a:schemeClr val="tx1"/>
                </a:solidFill>
                <a:sym typeface="Helvetica Light"/>
              </a:rPr>
              <a:t>million</a:t>
            </a:r>
            <a:r>
              <a:rPr lang="en-US" sz="1600" dirty="0">
                <a:solidFill>
                  <a:schemeClr val="tx1"/>
                </a:solidFill>
                <a:sym typeface="Helvetica Light"/>
              </a:rPr>
              <a:t> award returning DIR Fees to the pharmacy, along with attorneys’ fees, interest, and costs </a:t>
            </a:r>
            <a:endParaRPr lang="en-US" sz="1050" dirty="0">
              <a:solidFill>
                <a:schemeClr val="tx1"/>
              </a:solidFill>
              <a:sym typeface="Helvetica Light"/>
            </a:endParaRPr>
          </a:p>
          <a:p>
            <a:pPr marL="114300" indent="-114300" defTabSz="457200">
              <a:lnSpc>
                <a:spcPct val="100000"/>
              </a:lnSpc>
              <a:spcBef>
                <a:spcPts val="0"/>
              </a:spcBef>
              <a:spcAft>
                <a:spcPts val="600"/>
              </a:spcAft>
            </a:pPr>
            <a:r>
              <a:rPr lang="en-US" sz="1800" b="1" i="1" dirty="0">
                <a:solidFill>
                  <a:schemeClr val="tx1"/>
                </a:solidFill>
                <a:sym typeface="Helvetica Light"/>
              </a:rPr>
              <a:t>Caremark et al. v. AIDS Healthcare Foundation</a:t>
            </a:r>
            <a:r>
              <a:rPr lang="en-US" sz="1800" dirty="0">
                <a:solidFill>
                  <a:schemeClr val="tx1"/>
                </a:solidFill>
                <a:sym typeface="Helvetica Light"/>
              </a:rPr>
              <a:t>, No. 2:21-cv-01913 (D. Ariz.)</a:t>
            </a:r>
          </a:p>
          <a:p>
            <a:pPr marL="457200" lvl="1" defTabSz="457200">
              <a:lnSpc>
                <a:spcPct val="100000"/>
              </a:lnSpc>
              <a:spcBef>
                <a:spcPts val="0"/>
              </a:spcBef>
              <a:spcAft>
                <a:spcPts val="600"/>
              </a:spcAft>
            </a:pPr>
            <a:r>
              <a:rPr lang="en-US" sz="1600" b="1" dirty="0">
                <a:solidFill>
                  <a:schemeClr val="tx1"/>
                </a:solidFill>
                <a:sym typeface="Helvetica Light"/>
              </a:rPr>
              <a:t>$23</a:t>
            </a:r>
            <a:r>
              <a:rPr lang="en-US" sz="1600" dirty="0">
                <a:solidFill>
                  <a:schemeClr val="tx1"/>
                </a:solidFill>
                <a:sym typeface="Helvetica Light"/>
              </a:rPr>
              <a:t> </a:t>
            </a:r>
            <a:r>
              <a:rPr lang="en-US" sz="1600" b="1" dirty="0">
                <a:solidFill>
                  <a:schemeClr val="tx1"/>
                </a:solidFill>
                <a:sym typeface="Helvetica Light"/>
              </a:rPr>
              <a:t>million</a:t>
            </a:r>
            <a:r>
              <a:rPr lang="en-US" sz="1600" dirty="0">
                <a:solidFill>
                  <a:schemeClr val="tx1"/>
                </a:solidFill>
                <a:sym typeface="Helvetica Light"/>
              </a:rPr>
              <a:t> award including 100% of DIR Fees, reasonable attorneys’ fees and costs</a:t>
            </a:r>
            <a:endParaRPr lang="en-US" sz="1050" dirty="0">
              <a:solidFill>
                <a:schemeClr val="tx1"/>
              </a:solidFill>
              <a:sym typeface="Helvetica Light"/>
            </a:endParaRPr>
          </a:p>
          <a:p>
            <a:pPr marL="114300" indent="-114300" defTabSz="457200">
              <a:lnSpc>
                <a:spcPct val="100000"/>
              </a:lnSpc>
              <a:spcBef>
                <a:spcPts val="0"/>
              </a:spcBef>
              <a:spcAft>
                <a:spcPts val="600"/>
              </a:spcAft>
            </a:pPr>
            <a:r>
              <a:rPr lang="en-US" sz="1800" b="1" i="1" dirty="0">
                <a:solidFill>
                  <a:schemeClr val="tx1"/>
                </a:solidFill>
                <a:sym typeface="Helvetica Light"/>
              </a:rPr>
              <a:t>Mission Wellness Pharmacy, LLC v. Caremark</a:t>
            </a:r>
            <a:r>
              <a:rPr lang="en-US" sz="1800" i="1" dirty="0">
                <a:solidFill>
                  <a:schemeClr val="tx1"/>
                </a:solidFill>
                <a:sym typeface="Helvetica Light"/>
              </a:rPr>
              <a:t>, LLC et al.</a:t>
            </a:r>
            <a:r>
              <a:rPr lang="en-US" sz="1800" dirty="0">
                <a:solidFill>
                  <a:schemeClr val="tx1"/>
                </a:solidFill>
                <a:sym typeface="Helvetica Light"/>
              </a:rPr>
              <a:t>, No. 2:22-cv-00967 (D. Ariz.)</a:t>
            </a:r>
          </a:p>
          <a:p>
            <a:pPr marL="457200" lvl="1" defTabSz="457200">
              <a:lnSpc>
                <a:spcPct val="100000"/>
              </a:lnSpc>
              <a:spcBef>
                <a:spcPts val="0"/>
              </a:spcBef>
              <a:spcAft>
                <a:spcPts val="600"/>
              </a:spcAft>
            </a:pPr>
            <a:r>
              <a:rPr lang="en-US" sz="1600" b="1" dirty="0">
                <a:solidFill>
                  <a:schemeClr val="tx1"/>
                </a:solidFill>
                <a:sym typeface="Helvetica Light"/>
              </a:rPr>
              <a:t>$3.6</a:t>
            </a:r>
            <a:r>
              <a:rPr lang="en-US" sz="1600" dirty="0">
                <a:solidFill>
                  <a:schemeClr val="tx1"/>
                </a:solidFill>
                <a:sym typeface="Helvetica Light"/>
              </a:rPr>
              <a:t> </a:t>
            </a:r>
            <a:r>
              <a:rPr lang="en-US" sz="1600" b="1" dirty="0">
                <a:solidFill>
                  <a:schemeClr val="tx1"/>
                </a:solidFill>
                <a:sym typeface="Helvetica Light"/>
              </a:rPr>
              <a:t>million</a:t>
            </a:r>
            <a:r>
              <a:rPr lang="en-US" sz="1600" dirty="0">
                <a:solidFill>
                  <a:schemeClr val="tx1"/>
                </a:solidFill>
                <a:sym typeface="Helvetica Light"/>
              </a:rPr>
              <a:t> award including 100% of DIR Fees, pre-judgement interest, attorneys’ fees and costs</a:t>
            </a:r>
            <a:endParaRPr lang="en-US" sz="1050" dirty="0">
              <a:solidFill>
                <a:schemeClr val="tx1"/>
              </a:solidFill>
              <a:sym typeface="Helvetica Light"/>
            </a:endParaRPr>
          </a:p>
          <a:p>
            <a:pPr marL="0" indent="0">
              <a:buNone/>
            </a:pPr>
            <a:endParaRPr lang="en-US" dirty="0">
              <a:solidFill>
                <a:schemeClr val="tx1"/>
              </a:solidFill>
            </a:endParaRPr>
          </a:p>
        </p:txBody>
      </p:sp>
      <p:sp>
        <p:nvSpPr>
          <p:cNvPr id="4" name="Content Placeholder 2">
            <a:extLst>
              <a:ext uri="{FF2B5EF4-FFF2-40B4-BE49-F238E27FC236}">
                <a16:creationId xmlns:a16="http://schemas.microsoft.com/office/drawing/2014/main" id="{17A06D1E-A703-CD5B-993D-1623D404945F}"/>
              </a:ext>
            </a:extLst>
          </p:cNvPr>
          <p:cNvSpPr txBox="1">
            <a:spLocks/>
          </p:cNvSpPr>
          <p:nvPr/>
        </p:nvSpPr>
        <p:spPr>
          <a:xfrm>
            <a:off x="1198905" y="4007936"/>
            <a:ext cx="8524875" cy="219392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Medium" panose="020B06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Medium" panose="020B06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Medium" panose="020B06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Medium" panose="020B06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Medium" panose="020B06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114300" defTabSz="457200">
              <a:lnSpc>
                <a:spcPct val="100000"/>
              </a:lnSpc>
              <a:spcBef>
                <a:spcPts val="0"/>
              </a:spcBef>
              <a:spcAft>
                <a:spcPts val="600"/>
              </a:spcAft>
            </a:pPr>
            <a:r>
              <a:rPr lang="en-US" sz="1800" dirty="0" err="1">
                <a:latin typeface="+mn-lt"/>
                <a:cs typeface="Arial" panose="020B0604020202020204" pitchFamily="34" charset="0"/>
                <a:sym typeface="Helvetica Light"/>
              </a:rPr>
              <a:t>PBMs</a:t>
            </a:r>
            <a:r>
              <a:rPr lang="en-US" sz="1800" dirty="0">
                <a:latin typeface="+mn-lt"/>
                <a:cs typeface="Arial" panose="020B0604020202020204" pitchFamily="34" charset="0"/>
                <a:sym typeface="Helvetica Light"/>
              </a:rPr>
              <a:t> employ a variety of tactics to suppress any effort to hold them accountable:</a:t>
            </a:r>
          </a:p>
          <a:p>
            <a:pPr marL="514350" lvl="1" indent="-285750" defTabSz="457200">
              <a:lnSpc>
                <a:spcPct val="100000"/>
              </a:lnSpc>
              <a:spcBef>
                <a:spcPts val="0"/>
              </a:spcBef>
              <a:buFont typeface="Courier New" panose="02070309020205020404" pitchFamily="49" charset="0"/>
              <a:buChar char="o"/>
            </a:pPr>
            <a:r>
              <a:rPr lang="en-US" sz="1600" dirty="0">
                <a:latin typeface="+mn-lt"/>
                <a:cs typeface="Arial" panose="020B0604020202020204" pitchFamily="34" charset="0"/>
                <a:sym typeface="Helvetica Light"/>
              </a:rPr>
              <a:t>Confidential arbitrations</a:t>
            </a:r>
          </a:p>
          <a:p>
            <a:pPr marL="514350" lvl="1" indent="-285750" defTabSz="457200">
              <a:lnSpc>
                <a:spcPct val="100000"/>
              </a:lnSpc>
              <a:spcBef>
                <a:spcPts val="0"/>
              </a:spcBef>
              <a:buFont typeface="Courier New" panose="02070309020205020404" pitchFamily="49" charset="0"/>
              <a:buChar char="o"/>
            </a:pPr>
            <a:r>
              <a:rPr lang="en-US" sz="1600" dirty="0">
                <a:latin typeface="+mn-lt"/>
                <a:cs typeface="Arial" panose="020B0604020202020204" pitchFamily="34" charset="0"/>
                <a:sym typeface="Helvetica Light"/>
              </a:rPr>
              <a:t>Prohibitions on class, coordinated, consolidated or even multiparty actions</a:t>
            </a:r>
          </a:p>
          <a:p>
            <a:pPr marL="514350" lvl="1" indent="-285750" defTabSz="457200">
              <a:lnSpc>
                <a:spcPct val="100000"/>
              </a:lnSpc>
              <a:spcBef>
                <a:spcPts val="0"/>
              </a:spcBef>
              <a:buFont typeface="Courier New" panose="02070309020205020404" pitchFamily="49" charset="0"/>
              <a:buChar char="o"/>
            </a:pPr>
            <a:r>
              <a:rPr lang="en-US" sz="1600" dirty="0">
                <a:latin typeface="+mn-lt"/>
                <a:cs typeface="Arial" panose="020B0604020202020204" pitchFamily="34" charset="0"/>
                <a:sym typeface="Helvetica Light"/>
              </a:rPr>
              <a:t>Fee shifting provisions (including requirement for providers to place $50,000 or more into escrow to initiate a dispute)</a:t>
            </a:r>
          </a:p>
          <a:p>
            <a:pPr marL="514350" lvl="1" indent="-285750" defTabSz="457200">
              <a:lnSpc>
                <a:spcPct val="100000"/>
              </a:lnSpc>
              <a:spcBef>
                <a:spcPts val="0"/>
              </a:spcBef>
              <a:buFont typeface="Courier New" panose="02070309020205020404" pitchFamily="49" charset="0"/>
              <a:buChar char="o"/>
            </a:pPr>
            <a:r>
              <a:rPr lang="en-US" sz="1600" dirty="0">
                <a:latin typeface="+mn-lt"/>
                <a:cs typeface="Arial" panose="020B0604020202020204" pitchFamily="34" charset="0"/>
                <a:sym typeface="Helvetica Light"/>
              </a:rPr>
              <a:t>Panel of three arbitrators' costs of which must be borne equally by provider</a:t>
            </a:r>
          </a:p>
          <a:p>
            <a:pPr marL="514350" lvl="1" indent="-285750" defTabSz="457200">
              <a:lnSpc>
                <a:spcPct val="100000"/>
              </a:lnSpc>
              <a:spcBef>
                <a:spcPts val="0"/>
              </a:spcBef>
              <a:buFont typeface="Courier New" panose="02070309020205020404" pitchFamily="49" charset="0"/>
              <a:buChar char="o"/>
            </a:pPr>
            <a:r>
              <a:rPr lang="en-US" sz="1600" dirty="0">
                <a:latin typeface="+mn-lt"/>
                <a:cs typeface="Arial" panose="020B0604020202020204" pitchFamily="34" charset="0"/>
                <a:sym typeface="Helvetica Light"/>
              </a:rPr>
              <a:t>Discovery limitations (including limitations on depositions and paper discovery, and prohibitions on seeking discovery on other disputes with other providers)</a:t>
            </a:r>
          </a:p>
          <a:p>
            <a:pPr marL="514350" lvl="1" indent="-285750" defTabSz="457200">
              <a:lnSpc>
                <a:spcPct val="100000"/>
              </a:lnSpc>
              <a:spcBef>
                <a:spcPts val="0"/>
              </a:spcBef>
              <a:buFont typeface="Courier New" panose="02070309020205020404" pitchFamily="49" charset="0"/>
              <a:buChar char="o"/>
            </a:pPr>
            <a:r>
              <a:rPr lang="en-US" sz="1600" dirty="0">
                <a:latin typeface="+mn-lt"/>
                <a:cs typeface="Arial" panose="020B0604020202020204" pitchFamily="34" charset="0"/>
                <a:sym typeface="Helvetica Light"/>
              </a:rPr>
              <a:t>6-month statute of limitation to bring claims</a:t>
            </a:r>
          </a:p>
          <a:p>
            <a:pPr marL="514350" lvl="1" indent="-285750" defTabSz="457200">
              <a:lnSpc>
                <a:spcPct val="100000"/>
              </a:lnSpc>
              <a:spcBef>
                <a:spcPts val="0"/>
              </a:spcBef>
              <a:buFont typeface="Courier New" panose="02070309020205020404" pitchFamily="49" charset="0"/>
              <a:buChar char="o"/>
            </a:pPr>
            <a:r>
              <a:rPr lang="en-US" sz="1600" dirty="0">
                <a:latin typeface="+mn-lt"/>
                <a:cs typeface="Arial" panose="020B0604020202020204" pitchFamily="34" charset="0"/>
                <a:sym typeface="Helvetica Light"/>
              </a:rPr>
              <a:t>Contractual attempts to limit damages and interpretation of laws (including any willing provider law)</a:t>
            </a:r>
            <a:endParaRPr lang="en-US" dirty="0">
              <a:latin typeface="+mn-lt"/>
              <a:cs typeface="Arial" panose="020B0604020202020204" pitchFamily="34" charset="0"/>
            </a:endParaRPr>
          </a:p>
        </p:txBody>
      </p:sp>
    </p:spTree>
    <p:extLst>
      <p:ext uri="{BB962C8B-B14F-4D97-AF65-F5344CB8AC3E}">
        <p14:creationId xmlns:p14="http://schemas.microsoft.com/office/powerpoint/2010/main" val="398847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26D3-4E89-1DA5-24FB-23339F7E0209}"/>
              </a:ext>
            </a:extLst>
          </p:cNvPr>
          <p:cNvSpPr>
            <a:spLocks noGrp="1"/>
          </p:cNvSpPr>
          <p:nvPr>
            <p:ph type="title"/>
          </p:nvPr>
        </p:nvSpPr>
        <p:spPr/>
        <p:txBody>
          <a:bodyPr>
            <a:normAutofit/>
          </a:bodyPr>
          <a:lstStyle/>
          <a:p>
            <a:r>
              <a:rPr lang="en-US" sz="4000" dirty="0">
                <a:latin typeface="Raleway SemiBold"/>
              </a:rPr>
              <a:t>PBM Defenses In DIR Fee Disputes</a:t>
            </a:r>
          </a:p>
        </p:txBody>
      </p:sp>
      <p:sp>
        <p:nvSpPr>
          <p:cNvPr id="3" name="Content Placeholder 2">
            <a:extLst>
              <a:ext uri="{FF2B5EF4-FFF2-40B4-BE49-F238E27FC236}">
                <a16:creationId xmlns:a16="http://schemas.microsoft.com/office/drawing/2014/main" id="{A5D1B087-C497-0840-998A-7992B200BA22}"/>
              </a:ext>
            </a:extLst>
          </p:cNvPr>
          <p:cNvSpPr>
            <a:spLocks noGrp="1"/>
          </p:cNvSpPr>
          <p:nvPr>
            <p:ph idx="1"/>
          </p:nvPr>
        </p:nvSpPr>
        <p:spPr>
          <a:xfrm>
            <a:off x="1243594" y="1957669"/>
            <a:ext cx="10058400" cy="4023360"/>
          </a:xfrm>
        </p:spPr>
        <p:txBody>
          <a:bodyPr vert="horz" lIns="0" tIns="45720" rIns="0" bIns="45720" rtlCol="0" anchor="t">
            <a:normAutofit/>
          </a:bodyPr>
          <a:lstStyle/>
          <a:p>
            <a:pPr marL="461645" indent="-461645">
              <a:buFont typeface="Arial" panose="020B0604020202020204" pitchFamily="34" charset="0"/>
              <a:buChar char="•"/>
            </a:pPr>
            <a:r>
              <a:rPr lang="en-US" dirty="0">
                <a:solidFill>
                  <a:schemeClr val="tx1"/>
                </a:solidFill>
              </a:rPr>
              <a:t>The Any Willing Provider Law does not apply to PBMs </a:t>
            </a:r>
            <a:endParaRPr lang="en-US" dirty="0"/>
          </a:p>
          <a:p>
            <a:pPr marL="461963" indent="-461963">
              <a:buFont typeface="Arial" panose="020B0604020202020204" pitchFamily="34" charset="0"/>
              <a:buChar char="•"/>
            </a:pPr>
            <a:r>
              <a:rPr lang="en-US" dirty="0">
                <a:solidFill>
                  <a:schemeClr val="tx1"/>
                </a:solidFill>
              </a:rPr>
              <a:t>The Any Willing Provider Law requires only network adequacy, not reasonable reimbursement terms </a:t>
            </a:r>
          </a:p>
          <a:p>
            <a:pPr marL="461963" indent="-461963">
              <a:buFont typeface="Arial" panose="020B0604020202020204" pitchFamily="34" charset="0"/>
              <a:buChar char="•"/>
            </a:pPr>
            <a:r>
              <a:rPr lang="en-US" dirty="0">
                <a:solidFill>
                  <a:schemeClr val="tx1"/>
                </a:solidFill>
              </a:rPr>
              <a:t>If a pharmacy network has sufficient provider coverage the PBM/Plan Sponsors has met Any Willing Provider Law obligations </a:t>
            </a:r>
          </a:p>
          <a:p>
            <a:pPr marL="461645" indent="-461645">
              <a:buFont typeface="Arial" panose="020B0604020202020204" pitchFamily="34" charset="0"/>
              <a:buChar char="•"/>
            </a:pPr>
            <a:r>
              <a:rPr lang="en-US" dirty="0">
                <a:solidFill>
                  <a:schemeClr val="tx1"/>
                </a:solidFill>
              </a:rPr>
              <a:t>The terms and conditions for participation are reasonable because pharmacies have “agreed” to participate in the network </a:t>
            </a:r>
            <a:endParaRPr lang="en-US" dirty="0">
              <a:solidFill>
                <a:schemeClr val="tx1"/>
              </a:solidFill>
              <a:cs typeface="Calibri"/>
            </a:endParaRPr>
          </a:p>
          <a:p>
            <a:pPr marL="461963" indent="-461963">
              <a:buFont typeface="Arial" panose="020B0604020202020204" pitchFamily="34" charset="0"/>
              <a:buChar char="•"/>
            </a:pPr>
            <a:r>
              <a:rPr lang="en-US" dirty="0">
                <a:solidFill>
                  <a:schemeClr val="tx1"/>
                </a:solidFill>
              </a:rPr>
              <a:t>Contractual limitations to damages prevent a 100% recovery of DIR fees</a:t>
            </a:r>
          </a:p>
          <a:p>
            <a:pPr marL="461645" indent="-461645">
              <a:buFont typeface="Arial" panose="020B0604020202020204" pitchFamily="34" charset="0"/>
              <a:buChar char="•"/>
            </a:pPr>
            <a:r>
              <a:rPr lang="en-US" dirty="0">
                <a:solidFill>
                  <a:schemeClr val="tx1"/>
                </a:solidFill>
                <a:cs typeface="Calibri"/>
              </a:rPr>
              <a:t>Caremark devalues the benefits of patients being treated by the oncologist.  Caremark's</a:t>
            </a:r>
            <a:r>
              <a:rPr lang="en-US" dirty="0">
                <a:solidFill>
                  <a:schemeClr val="tx1"/>
                </a:solidFill>
                <a:ea typeface="+mn-lt"/>
                <a:cs typeface="+mn-lt"/>
              </a:rPr>
              <a:t> Vice President of Network Services, Steven McCall, testified that patients with cancer "would be no better off or worse off if they had gone to the Duane Reade."</a:t>
            </a:r>
            <a:endParaRPr lang="en-US" dirty="0">
              <a:solidFill>
                <a:schemeClr val="tx1"/>
              </a:solidFill>
              <a:cs typeface="Calibri"/>
            </a:endParaRPr>
          </a:p>
        </p:txBody>
      </p:sp>
    </p:spTree>
    <p:extLst>
      <p:ext uri="{BB962C8B-B14F-4D97-AF65-F5344CB8AC3E}">
        <p14:creationId xmlns:p14="http://schemas.microsoft.com/office/powerpoint/2010/main" val="256358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2CCC45C-2DD5-841D-56F4-398414BFAAE8}"/>
              </a:ext>
            </a:extLst>
          </p:cNvPr>
          <p:cNvSpPr>
            <a:spLocks noGrp="1"/>
          </p:cNvSpPr>
          <p:nvPr>
            <p:ph type="title"/>
          </p:nvPr>
        </p:nvSpPr>
        <p:spPr>
          <a:xfrm>
            <a:off x="5144679" y="634946"/>
            <a:ext cx="6405063" cy="1450757"/>
          </a:xfrm>
        </p:spPr>
        <p:txBody>
          <a:bodyPr vert="horz" lIns="91440" tIns="45720" rIns="91440" bIns="45720" rtlCol="0" anchor="b">
            <a:normAutofit/>
          </a:bodyPr>
          <a:lstStyle/>
          <a:p>
            <a:r>
              <a:rPr lang="en-US" b="1" dirty="0"/>
              <a:t>About</a:t>
            </a:r>
            <a:r>
              <a:rPr lang="en-US" b="1"/>
              <a:t> </a:t>
            </a:r>
            <a:r>
              <a:rPr lang="en-US" b="1" dirty="0"/>
              <a:t>Frier</a:t>
            </a:r>
            <a:r>
              <a:rPr lang="en-US" b="1"/>
              <a:t> </a:t>
            </a:r>
            <a:r>
              <a:rPr lang="en-US" b="1" dirty="0"/>
              <a:t>Levitt</a:t>
            </a:r>
          </a:p>
        </p:txBody>
      </p:sp>
      <p:cxnSp>
        <p:nvCxnSpPr>
          <p:cNvPr id="19" name="Straight Connector 18">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 newspaper&#10;&#10;Description automatically generated">
            <a:extLst>
              <a:ext uri="{FF2B5EF4-FFF2-40B4-BE49-F238E27FC236}">
                <a16:creationId xmlns:a16="http://schemas.microsoft.com/office/drawing/2014/main" id="{F3932F93-1C8C-9005-9303-7238ED74D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025" y="944662"/>
            <a:ext cx="2864060" cy="4874999"/>
          </a:xfrm>
          <a:prstGeom prst="rect">
            <a:avLst/>
          </a:prstGeom>
        </p:spPr>
      </p:pic>
      <p:sp>
        <p:nvSpPr>
          <p:cNvPr id="12" name="TextBox 11">
            <a:extLst>
              <a:ext uri="{FF2B5EF4-FFF2-40B4-BE49-F238E27FC236}">
                <a16:creationId xmlns:a16="http://schemas.microsoft.com/office/drawing/2014/main" id="{844411F6-2929-422D-A2C3-A90133B38F0B}"/>
              </a:ext>
            </a:extLst>
          </p:cNvPr>
          <p:cNvSpPr txBox="1"/>
          <p:nvPr/>
        </p:nvSpPr>
        <p:spPr>
          <a:xfrm>
            <a:off x="5144679" y="2198914"/>
            <a:ext cx="6405063" cy="3670180"/>
          </a:xfrm>
          <a:prstGeom prst="rect">
            <a:avLst/>
          </a:prstGeom>
        </p:spPr>
        <p:txBody>
          <a:bodyPr vert="horz" lIns="0" tIns="45720" rIns="0" bIns="45720" rtlCol="0">
            <a:normAutofit/>
          </a:bodyPr>
          <a:lstStyle/>
          <a:p>
            <a:pPr marL="0" marR="0" lvl="0" indent="0" algn="just" fontAlgn="auto">
              <a:lnSpc>
                <a:spcPct val="90000"/>
              </a:lnSpc>
              <a:spcBef>
                <a:spcPts val="0"/>
              </a:spcBef>
              <a:spcAft>
                <a:spcPts val="600"/>
              </a:spcAft>
              <a:buClr>
                <a:schemeClr val="accent1"/>
              </a:buClr>
              <a:buSzTx/>
              <a:buFont typeface="Calibri" panose="020F0502020204030204" pitchFamily="34" charset="0"/>
              <a:buNone/>
              <a:tabLst/>
              <a:defRPr/>
            </a:pPr>
            <a:r>
              <a:rPr lang="en-US" sz="1700" dirty="0">
                <a:solidFill>
                  <a:schemeClr val="tx1">
                    <a:lumMod val="75000"/>
                    <a:lumOff val="25000"/>
                  </a:schemeClr>
                </a:solidFill>
              </a:rPr>
              <a:t>Frier Levitt, established in 2000, is a national boutique law firm focused exclusively on Healthcare and Life Sciences. The firm draws on its experience representing stakeholders across the entire healthcare spectrum. Frier Levitt Life Sciences attorneys represent pharmacies of all kinds and assist with regulatory, transactional and litigation matters. Our Healthcare clients include large physician group practices, hospitals, hospital medical staffs, ambulatory surgery centers, laboratory companies, as well as the complete panoply of ancillary service providers.  </a:t>
            </a:r>
          </a:p>
          <a:p>
            <a:pPr marL="0" marR="0" lvl="0" indent="0" algn="just" fontAlgn="auto">
              <a:lnSpc>
                <a:spcPct val="90000"/>
              </a:lnSpc>
              <a:spcBef>
                <a:spcPts val="0"/>
              </a:spcBef>
              <a:spcAft>
                <a:spcPts val="600"/>
              </a:spcAft>
              <a:buClr>
                <a:schemeClr val="accent1"/>
              </a:buClr>
              <a:buSzTx/>
              <a:buFont typeface="Calibri" panose="020F0502020204030204" pitchFamily="34" charset="0"/>
              <a:buNone/>
              <a:tabLst/>
              <a:defRPr/>
            </a:pPr>
            <a:endParaRPr lang="en-US" sz="1700" dirty="0">
              <a:solidFill>
                <a:schemeClr val="tx1">
                  <a:lumMod val="75000"/>
                  <a:lumOff val="25000"/>
                </a:schemeClr>
              </a:solidFill>
            </a:endParaRPr>
          </a:p>
          <a:p>
            <a:pPr marL="0" marR="0" lvl="0" indent="0" algn="just" fontAlgn="auto">
              <a:lnSpc>
                <a:spcPct val="90000"/>
              </a:lnSpc>
              <a:spcBef>
                <a:spcPts val="0"/>
              </a:spcBef>
              <a:spcAft>
                <a:spcPts val="600"/>
              </a:spcAft>
              <a:buClr>
                <a:schemeClr val="accent1"/>
              </a:buClr>
              <a:buSzTx/>
              <a:buFont typeface="Calibri" panose="020F0502020204030204" pitchFamily="34" charset="0"/>
              <a:buNone/>
              <a:tabLst/>
              <a:defRPr/>
            </a:pPr>
            <a:r>
              <a:rPr lang="en-US" sz="1700" dirty="0">
                <a:solidFill>
                  <a:schemeClr val="tx1">
                    <a:lumMod val="75000"/>
                    <a:lumOff val="25000"/>
                  </a:schemeClr>
                </a:solidFill>
              </a:rPr>
              <a:t>We collaborate with our clinician attorneys, including multiple pharmacists and a podiatrist.  Frier Levitt attorneys are licensed in many states and admitted in multiple federal courts throughout the country. We have offices in Pine Brook, NJ and New York, NY.</a:t>
            </a:r>
          </a:p>
          <a:p>
            <a:pPr marL="0" marR="0" lvl="0" indent="0" fontAlgn="auto">
              <a:lnSpc>
                <a:spcPct val="90000"/>
              </a:lnSpc>
              <a:spcBef>
                <a:spcPts val="0"/>
              </a:spcBef>
              <a:spcAft>
                <a:spcPts val="600"/>
              </a:spcAft>
              <a:buClr>
                <a:schemeClr val="accent1"/>
              </a:buClr>
              <a:buSzTx/>
              <a:buFont typeface="Calibri" panose="020F0502020204030204" pitchFamily="34" charset="0"/>
              <a:buNone/>
              <a:tabLst/>
              <a:defRPr/>
            </a:pPr>
            <a:endParaRPr kumimoji="0" lang="en-US" sz="1700" b="0" i="0" u="none" strike="noStrike" cap="none" spc="0" normalizeH="0" baseline="0" noProof="0" dirty="0">
              <a:ln>
                <a:noFill/>
              </a:ln>
              <a:solidFill>
                <a:schemeClr val="tx1">
                  <a:lumMod val="75000"/>
                  <a:lumOff val="25000"/>
                </a:schemeClr>
              </a:solidFill>
              <a:effectLst/>
              <a:uLnTx/>
              <a:uFillTx/>
            </a:endParaRPr>
          </a:p>
        </p:txBody>
      </p:sp>
      <p:sp>
        <p:nvSpPr>
          <p:cNvPr id="21" name="Rectangle 20">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BE5D61E8-E7B6-CE78-D64F-E462FD95E767}"/>
              </a:ext>
            </a:extLst>
          </p:cNvPr>
          <p:cNvSpPr txBox="1"/>
          <p:nvPr/>
        </p:nvSpPr>
        <p:spPr>
          <a:xfrm>
            <a:off x="7567047" y="6481391"/>
            <a:ext cx="4621777" cy="369332"/>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marL="0" algn="r" defTabSz="914400" rtl="0" eaLnBrk="1" latinLnBrk="0" hangingPunct="1">
              <a:defRPr/>
            </a:pPr>
            <a:r>
              <a:rPr lang="en-US" sz="1200" kern="1200" spc="100" baseline="0" dirty="0">
                <a:solidFill>
                  <a:prstClr val="white"/>
                </a:solidFill>
                <a:latin typeface="Trebuchet MS"/>
                <a:ea typeface="+mn-ea"/>
                <a:cs typeface="+mn-cs"/>
              </a:rPr>
              <a:t>© 2024 Frier Levitt. All rights reserved.</a:t>
            </a:r>
          </a:p>
        </p:txBody>
      </p:sp>
      <p:sp>
        <p:nvSpPr>
          <p:cNvPr id="8" name="TextBox 7">
            <a:extLst>
              <a:ext uri="{FF2B5EF4-FFF2-40B4-BE49-F238E27FC236}">
                <a16:creationId xmlns:a16="http://schemas.microsoft.com/office/drawing/2014/main" id="{0321448F-393B-4CF7-787F-AA80ABEB51FA}"/>
              </a:ext>
            </a:extLst>
          </p:cNvPr>
          <p:cNvSpPr txBox="1"/>
          <p:nvPr/>
        </p:nvSpPr>
        <p:spPr>
          <a:xfrm>
            <a:off x="0" y="6481391"/>
            <a:ext cx="3921124" cy="369332"/>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algn="l" defTabSz="914400" hangingPunct="1">
              <a:defRPr/>
            </a:pPr>
            <a:r>
              <a:rPr lang="en-US" sz="1200" kern="1200" spc="100" baseline="0" dirty="0">
                <a:solidFill>
                  <a:prstClr val="white"/>
                </a:solidFill>
                <a:latin typeface="Trebuchet MS"/>
                <a:ea typeface="+mn-ea"/>
                <a:cs typeface="+mn-cs"/>
              </a:rPr>
              <a:t>www.frierlevitt.com</a:t>
            </a:r>
          </a:p>
        </p:txBody>
      </p:sp>
    </p:spTree>
    <p:extLst>
      <p:ext uri="{BB962C8B-B14F-4D97-AF65-F5344CB8AC3E}">
        <p14:creationId xmlns:p14="http://schemas.microsoft.com/office/powerpoint/2010/main" val="245551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E2ACF69-5295-FB44-90B2-563E1B4A0528}"/>
              </a:ext>
            </a:extLst>
          </p:cNvPr>
          <p:cNvSpPr>
            <a:spLocks noGrp="1"/>
          </p:cNvSpPr>
          <p:nvPr>
            <p:ph type="sldNum" sz="quarter" idx="12"/>
          </p:nvPr>
        </p:nvSpPr>
        <p:spPr>
          <a:xfrm>
            <a:off x="5515337" y="3178175"/>
            <a:ext cx="491442" cy="182563"/>
          </a:xfrm>
          <a:prstGeom prst="rect">
            <a:avLst/>
          </a:prstGeom>
        </p:spPr>
        <p:txBody>
          <a:bodyPr vert="horz" lIns="45720" tIns="22860" rIns="45720" bIns="22860" rtlCol="0" anchor="ctr"/>
          <a:lstStyle>
            <a:defPPr>
              <a:defRPr lang="en-US"/>
            </a:defPPr>
            <a:lvl1pPr marL="0" algn="r" defTabSz="457200" rtl="0" eaLnBrk="1" latinLnBrk="0" hangingPunct="1">
              <a:defRPr sz="600" kern="1200">
                <a:solidFill>
                  <a:schemeClr val="bg1">
                    <a:lumMod val="75000"/>
                  </a:schemeClr>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fld id="{888C30BE-5D6D-134F-8FB3-CF3A79761A0C}" type="slidenum">
              <a:rPr lang="en-US" smtClean="0"/>
              <a:pPr/>
              <a:t>30</a:t>
            </a:fld>
            <a:endParaRPr lang="en-US" dirty="0"/>
          </a:p>
        </p:txBody>
      </p:sp>
      <p:sp>
        <p:nvSpPr>
          <p:cNvPr id="4" name="Title 3">
            <a:extLst>
              <a:ext uri="{FF2B5EF4-FFF2-40B4-BE49-F238E27FC236}">
                <a16:creationId xmlns:a16="http://schemas.microsoft.com/office/drawing/2014/main" id="{A20CFA13-DA4C-8D41-9131-048D6CCC8062}"/>
              </a:ext>
            </a:extLst>
          </p:cNvPr>
          <p:cNvSpPr>
            <a:spLocks noGrp="1"/>
          </p:cNvSpPr>
          <p:nvPr>
            <p:ph type="title"/>
          </p:nvPr>
        </p:nvSpPr>
        <p:spPr>
          <a:xfrm>
            <a:off x="1162878" y="522143"/>
            <a:ext cx="9478452" cy="1092716"/>
          </a:xfrm>
        </p:spPr>
        <p:txBody>
          <a:bodyPr>
            <a:normAutofit/>
          </a:bodyPr>
          <a:lstStyle/>
          <a:p>
            <a:r>
              <a:rPr lang="en-US" dirty="0"/>
              <a:t>ONCOLOGY CLASS ACTION </a:t>
            </a:r>
          </a:p>
        </p:txBody>
      </p:sp>
      <p:sp>
        <p:nvSpPr>
          <p:cNvPr id="5" name="Content Placeholder 4">
            <a:extLst>
              <a:ext uri="{FF2B5EF4-FFF2-40B4-BE49-F238E27FC236}">
                <a16:creationId xmlns:a16="http://schemas.microsoft.com/office/drawing/2014/main" id="{04C15E35-077C-CED0-8948-2CA503CE9A62}"/>
              </a:ext>
            </a:extLst>
          </p:cNvPr>
          <p:cNvSpPr>
            <a:spLocks noGrp="1"/>
          </p:cNvSpPr>
          <p:nvPr>
            <p:ph idx="1"/>
          </p:nvPr>
        </p:nvSpPr>
        <p:spPr>
          <a:xfrm>
            <a:off x="838200" y="1819527"/>
            <a:ext cx="10515600" cy="4533119"/>
          </a:xfrm>
        </p:spPr>
        <p:txBody>
          <a:bodyPr vert="horz" lIns="45720" tIns="22860" rIns="45720" bIns="22860" rtlCol="0" anchor="t">
            <a:normAutofit/>
          </a:bodyPr>
          <a:lstStyle/>
          <a:p>
            <a:pPr marL="404019" indent="-404019"/>
            <a:r>
              <a:rPr lang="en-US" sz="3000" b="1" dirty="0"/>
              <a:t>Class Representatives v. Caremark</a:t>
            </a:r>
          </a:p>
          <a:p>
            <a:pPr marL="717550" lvl="2" indent="-260350">
              <a:tabLst>
                <a:tab pos="711994" algn="l"/>
              </a:tabLst>
            </a:pPr>
            <a:r>
              <a:rPr lang="en-US" sz="2400" dirty="0"/>
              <a:t>To be filed in Federal Court</a:t>
            </a:r>
          </a:p>
          <a:p>
            <a:pPr marL="717550" lvl="2" indent="-260350">
              <a:tabLst>
                <a:tab pos="711994" algn="l"/>
              </a:tabLst>
            </a:pPr>
            <a:r>
              <a:rPr lang="en-US" sz="2400" dirty="0"/>
              <a:t>Asserts a class-wide breach of contract claims against Caremark for violating the federal Any Willing Provider Law’s requirement to maintain “reasonable and relevant” contractual terms and conditions and improperly measured medication adherence</a:t>
            </a:r>
          </a:p>
          <a:p>
            <a:pPr marL="372269" indent="-372269"/>
            <a:r>
              <a:rPr lang="en-US" sz="2800" dirty="0"/>
              <a:t>Caremark’s DIR Fee program is not relevant to practice of oncology</a:t>
            </a:r>
            <a:r>
              <a:rPr lang="en-US" sz="3000" dirty="0"/>
              <a:t>  </a:t>
            </a:r>
          </a:p>
          <a:p>
            <a:pPr marL="717550" lvl="2" indent="-260350">
              <a:tabLst>
                <a:tab pos="711994" algn="l"/>
              </a:tabLst>
            </a:pPr>
            <a:r>
              <a:rPr lang="en-US" sz="2400" dirty="0"/>
              <a:t>Use of mean imputation damages oncology practices</a:t>
            </a:r>
          </a:p>
          <a:p>
            <a:pPr marL="717550" lvl="2" indent="-260350">
              <a:tabLst>
                <a:tab pos="711994" algn="l"/>
              </a:tabLst>
            </a:pPr>
            <a:r>
              <a:rPr lang="en-US" sz="2400" dirty="0"/>
              <a:t>Caremark incorrectly measures Medication Possession Ratio (MPR) when measuring oncology patient adherence</a:t>
            </a:r>
          </a:p>
        </p:txBody>
      </p:sp>
    </p:spTree>
    <p:extLst>
      <p:ext uri="{BB962C8B-B14F-4D97-AF65-F5344CB8AC3E}">
        <p14:creationId xmlns:p14="http://schemas.microsoft.com/office/powerpoint/2010/main" val="377645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B2C7A-E568-3D63-62B8-6A54D140B53F}"/>
              </a:ext>
            </a:extLst>
          </p:cNvPr>
          <p:cNvSpPr>
            <a:spLocks noGrp="1"/>
          </p:cNvSpPr>
          <p:nvPr>
            <p:ph type="title"/>
          </p:nvPr>
        </p:nvSpPr>
        <p:spPr/>
        <p:txBody>
          <a:bodyPr/>
          <a:lstStyle/>
          <a:p>
            <a:r>
              <a:rPr lang="en-US" dirty="0"/>
              <a:t>Humana DIR Fees</a:t>
            </a:r>
          </a:p>
        </p:txBody>
      </p:sp>
      <p:sp>
        <p:nvSpPr>
          <p:cNvPr id="3" name="Content Placeholder 2">
            <a:extLst>
              <a:ext uri="{FF2B5EF4-FFF2-40B4-BE49-F238E27FC236}">
                <a16:creationId xmlns:a16="http://schemas.microsoft.com/office/drawing/2014/main" id="{3D392A87-2F4B-E0C6-0CBA-A26EE479D07D}"/>
              </a:ext>
            </a:extLst>
          </p:cNvPr>
          <p:cNvSpPr>
            <a:spLocks noGrp="1"/>
          </p:cNvSpPr>
          <p:nvPr>
            <p:ph idx="1"/>
          </p:nvPr>
        </p:nvSpPr>
        <p:spPr>
          <a:xfrm>
            <a:off x="1097280" y="1535602"/>
            <a:ext cx="10372899" cy="4023360"/>
          </a:xfrm>
        </p:spPr>
        <p:txBody>
          <a:bodyPr vert="horz" lIns="0" tIns="45720" rIns="0" bIns="45720" rtlCol="0" anchor="t">
            <a:normAutofit/>
          </a:bodyPr>
          <a:lstStyle/>
          <a:p>
            <a:pPr>
              <a:spcBef>
                <a:spcPts val="0"/>
              </a:spcBef>
              <a:spcAft>
                <a:spcPts val="0"/>
              </a:spcAft>
              <a:buFont typeface="Arial" panose="020B0604020202020204" pitchFamily="34" charset="0"/>
              <a:buChar char="•"/>
            </a:pPr>
            <a:endParaRPr lang="en-US" dirty="0">
              <a:effectLst/>
            </a:endParaRPr>
          </a:p>
          <a:p>
            <a:pPr lvl="1" fontAlgn="base">
              <a:lnSpc>
                <a:spcPct val="100000"/>
              </a:lnSpc>
              <a:buFont typeface="Arial" panose="020B0604020202020204" pitchFamily="34" charset="0"/>
              <a:buChar char="•"/>
            </a:pPr>
            <a:r>
              <a:rPr lang="en-US" sz="2400" dirty="0"/>
              <a:t>Humana recoups DIR fees of 10% of every Medicare Part D claim </a:t>
            </a:r>
          </a:p>
          <a:p>
            <a:pPr lvl="1">
              <a:lnSpc>
                <a:spcPct val="100000"/>
              </a:lnSpc>
              <a:buFont typeface="Arial" panose="020B0604020202020204" pitchFamily="34" charset="0"/>
              <a:buChar char="•"/>
            </a:pPr>
            <a:r>
              <a:rPr lang="en-US" sz="2400" dirty="0"/>
              <a:t>Humana only measures medication adherence for HIV, MS and Hep C</a:t>
            </a:r>
            <a:endParaRPr lang="en-US" sz="2400" dirty="0">
              <a:ea typeface="Calibri"/>
              <a:cs typeface="Calibri"/>
            </a:endParaRPr>
          </a:p>
          <a:p>
            <a:pPr lvl="2">
              <a:lnSpc>
                <a:spcPct val="100000"/>
              </a:lnSpc>
              <a:buFont typeface="Arial" panose="020B0604020202020204" pitchFamily="34" charset="0"/>
              <a:buChar char="•"/>
            </a:pPr>
            <a:r>
              <a:rPr lang="en-US" sz="2000" dirty="0"/>
              <a:t>For providers that do not dispense HIV/MS/Hep C, Humana’s “performance based” DIR Fee program is an impermissible penalty which violates AWPL</a:t>
            </a:r>
          </a:p>
          <a:p>
            <a:pPr lvl="1">
              <a:lnSpc>
                <a:spcPct val="100000"/>
              </a:lnSpc>
              <a:buFont typeface="Arial" panose="020B0604020202020204" pitchFamily="34" charset="0"/>
              <a:buChar char="•"/>
            </a:pPr>
            <a:r>
              <a:rPr lang="en-US" sz="2400" dirty="0">
                <a:ea typeface="Calibri"/>
                <a:cs typeface="Calibri"/>
              </a:rPr>
              <a:t>Frier Levitt can offer a reduced cost arrangement if you have more than $1,000,000 in Humana DIR fees. </a:t>
            </a:r>
          </a:p>
          <a:p>
            <a:pPr>
              <a:spcBef>
                <a:spcPts val="1200"/>
              </a:spcBef>
              <a:spcAft>
                <a:spcPts val="200"/>
              </a:spcAft>
              <a:buSzPct val="100000"/>
              <a:buFont typeface="Arial" panose="020B0604020202020204" pitchFamily="34" charset="0"/>
              <a:buChar char="•"/>
            </a:pPr>
            <a:endParaRPr lang="en-US" dirty="0"/>
          </a:p>
        </p:txBody>
      </p:sp>
      <p:pic>
        <p:nvPicPr>
          <p:cNvPr id="1026" name="Picture 2" descr="Humana | Find Medicare Plans and Health Insurance Coverage">
            <a:extLst>
              <a:ext uri="{FF2B5EF4-FFF2-40B4-BE49-F238E27FC236}">
                <a16:creationId xmlns:a16="http://schemas.microsoft.com/office/drawing/2014/main" id="{626B89A4-C1D8-37ED-79AB-71DC022E3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2662" y="4503734"/>
            <a:ext cx="4987636" cy="96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09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8EA9A-F6F8-4A5F-88DE-6A900F658E1C}"/>
              </a:ext>
            </a:extLst>
          </p:cNvPr>
          <p:cNvSpPr>
            <a:spLocks noGrp="1"/>
          </p:cNvSpPr>
          <p:nvPr>
            <p:ph type="title"/>
          </p:nvPr>
        </p:nvSpPr>
        <p:spPr>
          <a:xfrm>
            <a:off x="457200" y="584502"/>
            <a:ext cx="8102009" cy="1080938"/>
          </a:xfrm>
        </p:spPr>
        <p:txBody>
          <a:bodyPr>
            <a:noAutofit/>
          </a:bodyPr>
          <a:lstStyle/>
          <a:p>
            <a:br>
              <a:rPr lang="en-US" b="1" dirty="0">
                <a:solidFill>
                  <a:schemeClr val="accent6"/>
                </a:solidFill>
              </a:rPr>
            </a:br>
            <a:r>
              <a:rPr lang="en-US" b="1" dirty="0">
                <a:solidFill>
                  <a:schemeClr val="accent6"/>
                </a:solidFill>
              </a:rPr>
              <a:t>Let's continue the conversation</a:t>
            </a:r>
          </a:p>
        </p:txBody>
      </p:sp>
      <p:graphicFrame>
        <p:nvGraphicFramePr>
          <p:cNvPr id="14" name="Content Placeholder 3">
            <a:extLst>
              <a:ext uri="{FF2B5EF4-FFF2-40B4-BE49-F238E27FC236}">
                <a16:creationId xmlns:a16="http://schemas.microsoft.com/office/drawing/2014/main" id="{6FB9F0B9-4CB8-6371-6AB8-2D7E2EF4F1BB}"/>
              </a:ext>
            </a:extLst>
          </p:cNvPr>
          <p:cNvGraphicFramePr>
            <a:graphicFrameLocks noGrp="1"/>
          </p:cNvGraphicFramePr>
          <p:nvPr>
            <p:ph idx="1"/>
            <p:extLst>
              <p:ext uri="{D42A27DB-BD31-4B8C-83A1-F6EECF244321}">
                <p14:modId xmlns:p14="http://schemas.microsoft.com/office/powerpoint/2010/main" val="3475159361"/>
              </p:ext>
            </p:extLst>
          </p:nvPr>
        </p:nvGraphicFramePr>
        <p:xfrm>
          <a:off x="438939" y="2110553"/>
          <a:ext cx="6779855" cy="3833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023E9E99-420B-44D1-9AA2-3758B4AF0F5F}"/>
              </a:ext>
            </a:extLst>
          </p:cNvPr>
          <p:cNvSpPr/>
          <p:nvPr/>
        </p:nvSpPr>
        <p:spPr>
          <a:xfrm>
            <a:off x="8312724" y="2751891"/>
            <a:ext cx="3347830" cy="1354217"/>
          </a:xfrm>
          <a:prstGeom prst="rect">
            <a:avLst/>
          </a:prstGeom>
        </p:spPr>
        <p:txBody>
          <a:bodyPr wrap="square" lIns="91440" tIns="45720" rIns="91440" bIns="45720" anchor="t">
            <a:spAutoFit/>
          </a:bodyPr>
          <a:lstStyle/>
          <a:p>
            <a:pPr>
              <a:spcAft>
                <a:spcPts val="600"/>
              </a:spcAft>
            </a:pPr>
            <a:r>
              <a:rPr lang="en-US" sz="2400" b="1" dirty="0">
                <a:solidFill>
                  <a:schemeClr val="tx2"/>
                </a:solidFill>
              </a:rPr>
              <a:t>Steven L. Bennet, Esq.</a:t>
            </a:r>
          </a:p>
          <a:p>
            <a:pPr>
              <a:spcAft>
                <a:spcPts val="600"/>
              </a:spcAft>
            </a:pPr>
            <a:r>
              <a:rPr lang="en-US" sz="2400" dirty="0">
                <a:solidFill>
                  <a:schemeClr val="tx2"/>
                </a:solidFill>
              </a:rPr>
              <a:t>sbennet@frierlevitt.com  </a:t>
            </a:r>
          </a:p>
          <a:p>
            <a:pPr>
              <a:spcAft>
                <a:spcPts val="600"/>
              </a:spcAft>
            </a:pPr>
            <a:r>
              <a:rPr lang="en-US" sz="2400" dirty="0">
                <a:solidFill>
                  <a:schemeClr val="tx2"/>
                </a:solidFill>
              </a:rPr>
              <a:t>(973) 852-8372</a:t>
            </a:r>
          </a:p>
        </p:txBody>
      </p:sp>
    </p:spTree>
    <p:extLst>
      <p:ext uri="{BB962C8B-B14F-4D97-AF65-F5344CB8AC3E}">
        <p14:creationId xmlns:p14="http://schemas.microsoft.com/office/powerpoint/2010/main" val="10363846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FF3B-3AE3-E338-4CC0-5BD36F63CB7E}"/>
              </a:ext>
            </a:extLst>
          </p:cNvPr>
          <p:cNvSpPr>
            <a:spLocks noGrp="1"/>
          </p:cNvSpPr>
          <p:nvPr>
            <p:ph type="title"/>
          </p:nvPr>
        </p:nvSpPr>
        <p:spPr/>
        <p:txBody>
          <a:bodyPr/>
          <a:lstStyle/>
          <a:p>
            <a:r>
              <a:rPr lang="en-US" dirty="0"/>
              <a:t>About Our Presenter</a:t>
            </a:r>
          </a:p>
        </p:txBody>
      </p:sp>
      <p:sp>
        <p:nvSpPr>
          <p:cNvPr id="4" name="Content Placeholder 2">
            <a:extLst>
              <a:ext uri="{FF2B5EF4-FFF2-40B4-BE49-F238E27FC236}">
                <a16:creationId xmlns:a16="http://schemas.microsoft.com/office/drawing/2014/main" id="{B01C4998-B2A4-4D66-C320-4A02D0E7C501}"/>
              </a:ext>
            </a:extLst>
          </p:cNvPr>
          <p:cNvSpPr txBox="1">
            <a:spLocks/>
          </p:cNvSpPr>
          <p:nvPr/>
        </p:nvSpPr>
        <p:spPr>
          <a:xfrm>
            <a:off x="3174602" y="2004246"/>
            <a:ext cx="8737891" cy="309759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sz="1400" dirty="0">
              <a:ea typeface="Roboto" panose="02000000000000000000" pitchFamily="2" charset="0"/>
            </a:endParaRPr>
          </a:p>
          <a:p>
            <a:pPr marL="0" indent="0">
              <a:lnSpc>
                <a:spcPct val="107000"/>
              </a:lnSpc>
              <a:spcBef>
                <a:spcPts val="0"/>
              </a:spcBef>
              <a:spcAft>
                <a:spcPts val="800"/>
              </a:spcAft>
              <a:buFont typeface="Arial" panose="020B0604020202020204" pitchFamily="34" charset="0"/>
              <a:buNone/>
            </a:pPr>
            <a:r>
              <a:rPr lang="en-US" sz="2000" b="1" dirty="0"/>
              <a:t>Steven L. Bennet, Esq. </a:t>
            </a:r>
            <a:r>
              <a:rPr lang="en-US" sz="2000" b="1" dirty="0">
                <a:ea typeface="Roboto" panose="02000000000000000000" pitchFamily="2" charset="0"/>
                <a:cs typeface="Times New Roman" panose="02020603050405020304" pitchFamily="18" charset="0"/>
              </a:rPr>
              <a:t>| Partner</a:t>
            </a:r>
          </a:p>
          <a:p>
            <a:pPr marL="0" indent="0">
              <a:lnSpc>
                <a:spcPct val="107000"/>
              </a:lnSpc>
              <a:spcBef>
                <a:spcPts val="0"/>
              </a:spcBef>
              <a:spcAft>
                <a:spcPts val="800"/>
              </a:spcAft>
              <a:buFont typeface="Arial" panose="020B0604020202020204" pitchFamily="34" charset="0"/>
              <a:buNone/>
            </a:pPr>
            <a:r>
              <a:rPr lang="en-US" sz="2000" dirty="0">
                <a:ea typeface="Roboto" panose="02000000000000000000" pitchFamily="2" charset="0"/>
                <a:cs typeface="Times New Roman" panose="02020603050405020304" pitchFamily="18" charset="0"/>
              </a:rPr>
              <a:t>sbennet</a:t>
            </a:r>
            <a:r>
              <a:rPr lang="en-US" sz="1800" dirty="0">
                <a:ea typeface="Roboto" panose="02000000000000000000" pitchFamily="2" charset="0"/>
              </a:rPr>
              <a:t>@frierlevitt.com  |  (973) 852-8372</a:t>
            </a:r>
          </a:p>
          <a:p>
            <a:pPr marL="0" indent="0">
              <a:lnSpc>
                <a:spcPct val="107000"/>
              </a:lnSpc>
              <a:spcBef>
                <a:spcPts val="0"/>
              </a:spcBef>
              <a:spcAft>
                <a:spcPts val="800"/>
              </a:spcAft>
              <a:buFont typeface="Arial" panose="020B0604020202020204" pitchFamily="34" charset="0"/>
              <a:buNone/>
            </a:pPr>
            <a:r>
              <a:rPr lang="en-US" sz="1400" b="0" i="0" dirty="0">
                <a:solidFill>
                  <a:srgbClr val="122538"/>
                </a:solidFill>
                <a:effectLst/>
                <a:latin typeface="Roboto" panose="02000000000000000000" pitchFamily="2" charset="0"/>
              </a:rPr>
              <a:t>Steven is a Partner in Frier Levitt’s Healthcare Litigation Practice Group and works on litigation matters for healthcare professionals. Steven represents clients in a diverse range of disputes including insurance and Pharmacy Benefits Manager (PBM) network terminations, wrongful exclusion from networks, PBM audits, Board of Pharmacy actions, Board of Medical Examiners actions, other governmental investigations, and commercial disputes. Through these representative matters, Steven has developed a comprehensive knowledge of federal and state laws and regulations, including Anti-Kickback laws and other fraud, waste and abuse regulations. Steven routinely advises clients on strategies and best practices to avoid litigation risk.</a:t>
            </a:r>
            <a:endParaRPr lang="en-US" sz="1800" dirty="0">
              <a:ea typeface="Roboto" panose="02000000000000000000" pitchFamily="2" charset="0"/>
            </a:endParaRPr>
          </a:p>
        </p:txBody>
      </p:sp>
      <p:pic>
        <p:nvPicPr>
          <p:cNvPr id="1026" name="Picture 2" descr="Steven L. Bennet headshot">
            <a:extLst>
              <a:ext uri="{FF2B5EF4-FFF2-40B4-BE49-F238E27FC236}">
                <a16:creationId xmlns:a16="http://schemas.microsoft.com/office/drawing/2014/main" id="{F6C1AEA1-A1CD-C5DE-B862-79CE881BA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589" y="2673982"/>
            <a:ext cx="2551638" cy="182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11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A3A0D-968F-C68E-164C-A709D7852382}"/>
              </a:ext>
            </a:extLst>
          </p:cNvPr>
          <p:cNvSpPr>
            <a:spLocks noGrp="1"/>
          </p:cNvSpPr>
          <p:nvPr>
            <p:ph type="title"/>
          </p:nvPr>
        </p:nvSpPr>
        <p:spPr>
          <a:xfrm>
            <a:off x="838200" y="144955"/>
            <a:ext cx="10515600" cy="1325563"/>
          </a:xfrm>
        </p:spPr>
        <p:txBody>
          <a:bodyPr/>
          <a:lstStyle/>
          <a:p>
            <a:r>
              <a:rPr lang="en-US" dirty="0">
                <a:latin typeface="Raleway SemiBold"/>
              </a:rPr>
              <a:t>Learning Objectives</a:t>
            </a:r>
            <a:endParaRPr lang="en-US" dirty="0"/>
          </a:p>
        </p:txBody>
      </p:sp>
      <p:sp>
        <p:nvSpPr>
          <p:cNvPr id="3" name="Content Placeholder 2">
            <a:extLst>
              <a:ext uri="{FF2B5EF4-FFF2-40B4-BE49-F238E27FC236}">
                <a16:creationId xmlns:a16="http://schemas.microsoft.com/office/drawing/2014/main" id="{F98BE7D5-9A8D-89F9-7286-85992B33ECE6}"/>
              </a:ext>
            </a:extLst>
          </p:cNvPr>
          <p:cNvSpPr>
            <a:spLocks noGrp="1"/>
          </p:cNvSpPr>
          <p:nvPr>
            <p:ph idx="1"/>
          </p:nvPr>
        </p:nvSpPr>
        <p:spPr>
          <a:xfrm>
            <a:off x="838200" y="2431100"/>
            <a:ext cx="10515600" cy="4351338"/>
          </a:xfrm>
        </p:spPr>
        <p:txBody>
          <a:bodyPr vert="horz" lIns="91440" tIns="45720" rIns="91440" bIns="45720" rtlCol="0" anchor="t">
            <a:normAutofit/>
          </a:bodyPr>
          <a:lstStyle/>
          <a:p>
            <a:pPr algn="just"/>
            <a:r>
              <a:rPr lang="en-US" sz="2600" b="1" dirty="0"/>
              <a:t>Below Water Reimbursement:</a:t>
            </a:r>
            <a:r>
              <a:rPr lang="en-US" sz="2600" dirty="0"/>
              <a:t> Gain insights into the challenges of reimbursement rates that do not cover acquisition costs or operating expenses and discover actionable legal strategies.</a:t>
            </a:r>
          </a:p>
          <a:p>
            <a:pPr algn="just"/>
            <a:endParaRPr lang="en-US" sz="2600" dirty="0"/>
          </a:p>
          <a:p>
            <a:pPr algn="just"/>
            <a:r>
              <a:rPr lang="en-US" sz="2600" b="1" dirty="0"/>
              <a:t>DIR and GER Fees:</a:t>
            </a:r>
            <a:r>
              <a:rPr lang="en-US" sz="2600" dirty="0"/>
              <a:t> Explore the intricacies of post point-of-sale fees, the impact on pharmacy operations, and mitigation strategies.</a:t>
            </a:r>
          </a:p>
          <a:p>
            <a:endParaRPr lang="en-US" sz="3200" dirty="0"/>
          </a:p>
          <a:p>
            <a:pPr marL="0" indent="0">
              <a:buNone/>
            </a:pPr>
            <a:endParaRPr lang="en-US" dirty="0"/>
          </a:p>
        </p:txBody>
      </p:sp>
    </p:spTree>
    <p:extLst>
      <p:ext uri="{BB962C8B-B14F-4D97-AF65-F5344CB8AC3E}">
        <p14:creationId xmlns:p14="http://schemas.microsoft.com/office/powerpoint/2010/main" val="325045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6FF82D42-F38F-2526-BAA9-9D4E5BFCD0DA}"/>
              </a:ext>
            </a:extLst>
          </p:cNvPr>
          <p:cNvPicPr>
            <a:picLocks noChangeAspect="1"/>
          </p:cNvPicPr>
          <p:nvPr/>
        </p:nvPicPr>
        <p:blipFill rotWithShape="1">
          <a:blip r:embed="rId2"/>
          <a:srcRect l="5137" t="2555" r="1488"/>
          <a:stretch/>
        </p:blipFill>
        <p:spPr>
          <a:xfrm>
            <a:off x="4907649" y="3933721"/>
            <a:ext cx="7054279" cy="2092895"/>
          </a:xfrm>
          <a:prstGeom prst="rect">
            <a:avLst/>
          </a:prstGeom>
        </p:spPr>
      </p:pic>
      <p:sp>
        <p:nvSpPr>
          <p:cNvPr id="13" name="TextBox 12">
            <a:extLst>
              <a:ext uri="{FF2B5EF4-FFF2-40B4-BE49-F238E27FC236}">
                <a16:creationId xmlns:a16="http://schemas.microsoft.com/office/drawing/2014/main" id="{527A1BDC-D907-A1FF-1F4E-E0BB82BDC363}"/>
              </a:ext>
            </a:extLst>
          </p:cNvPr>
          <p:cNvSpPr txBox="1"/>
          <p:nvPr/>
        </p:nvSpPr>
        <p:spPr>
          <a:xfrm>
            <a:off x="1158853" y="1705498"/>
            <a:ext cx="10903008" cy="203132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b="1" dirty="0">
                <a:solidFill>
                  <a:srgbClr val="000000"/>
                </a:solidFill>
                <a:cs typeface="Arial" panose="020B0604020202020204" pitchFamily="34" charset="0"/>
                <a:sym typeface="Helvetica Light"/>
              </a:rPr>
              <a:t>In a post-DIR Fee era, Express Scripts prices reimbursement below acquisition cost </a:t>
            </a:r>
          </a:p>
          <a:p>
            <a:pPr marL="800100" lvl="1" indent="-342900">
              <a:buFont typeface="Arial" panose="020B0604020202020204" pitchFamily="34" charset="0"/>
              <a:buChar char="•"/>
            </a:pPr>
            <a:r>
              <a:rPr lang="en-US" dirty="0">
                <a:solidFill>
                  <a:srgbClr val="000000"/>
                </a:solidFill>
                <a:cs typeface="Arial" panose="020B0604020202020204" pitchFamily="34" charset="0"/>
                <a:sym typeface="Helvetica Light"/>
              </a:rPr>
              <a:t>Publicly available contracts have been seen with rates as poor as AWP-26.3%</a:t>
            </a:r>
          </a:p>
          <a:p>
            <a:pPr marL="800100" lvl="1" indent="-342900">
              <a:buFont typeface="Arial" panose="020B0604020202020204" pitchFamily="34" charset="0"/>
              <a:buChar char="•"/>
            </a:pPr>
            <a:r>
              <a:rPr lang="en-US" dirty="0">
                <a:solidFill>
                  <a:srgbClr val="000000"/>
                </a:solidFill>
                <a:cs typeface="Arial" panose="020B0604020202020204" pitchFamily="34" charset="0"/>
                <a:sym typeface="Helvetica Light"/>
              </a:rPr>
              <a:t>Reimbursement rates do vary among provides as Frier Levitt has seen other contracts that offer different reimbursement rates</a:t>
            </a:r>
          </a:p>
          <a:p>
            <a:pPr marL="800100" lvl="1" indent="-342900">
              <a:buFont typeface="Arial" panose="020B0604020202020204" pitchFamily="34" charset="0"/>
              <a:buChar char="•"/>
            </a:pPr>
            <a:r>
              <a:rPr lang="en-US" dirty="0">
                <a:solidFill>
                  <a:srgbClr val="000000"/>
                </a:solidFill>
                <a:cs typeface="Arial" panose="020B0604020202020204" pitchFamily="34" charset="0"/>
                <a:sym typeface="Helvetica Light"/>
              </a:rPr>
              <a:t>Express Scripts’ contract has additional fundamental issues</a:t>
            </a:r>
          </a:p>
          <a:p>
            <a:pPr marL="800100" lvl="1" indent="-342900">
              <a:buFont typeface="Arial" panose="020B0604020202020204" pitchFamily="34" charset="0"/>
              <a:buChar char="•"/>
            </a:pPr>
            <a:endParaRPr lang="en-US" b="1" dirty="0">
              <a:solidFill>
                <a:srgbClr val="000000"/>
              </a:solidFill>
              <a:cs typeface="Arial" panose="020B0604020202020204" pitchFamily="34" charset="0"/>
              <a:sym typeface="Helvetica Light"/>
            </a:endParaRPr>
          </a:p>
          <a:p>
            <a:pPr lvl="1"/>
            <a:endParaRPr lang="en-US" b="1" dirty="0">
              <a:solidFill>
                <a:srgbClr val="000000"/>
              </a:solidFill>
              <a:cs typeface="Arial" panose="020B0604020202020204" pitchFamily="34" charset="0"/>
              <a:sym typeface="Helvetica Light"/>
            </a:endParaRPr>
          </a:p>
        </p:txBody>
      </p:sp>
      <p:sp>
        <p:nvSpPr>
          <p:cNvPr id="2" name="TextBox 1">
            <a:extLst>
              <a:ext uri="{FF2B5EF4-FFF2-40B4-BE49-F238E27FC236}">
                <a16:creationId xmlns:a16="http://schemas.microsoft.com/office/drawing/2014/main" id="{D093711B-FCE2-1FBC-F19D-B148F8ECD4D2}"/>
              </a:ext>
            </a:extLst>
          </p:cNvPr>
          <p:cNvSpPr txBox="1"/>
          <p:nvPr/>
        </p:nvSpPr>
        <p:spPr>
          <a:xfrm>
            <a:off x="6301404" y="6026616"/>
            <a:ext cx="5660524" cy="261610"/>
          </a:xfrm>
          <a:prstGeom prst="rect">
            <a:avLst/>
          </a:prstGeom>
          <a:noFill/>
        </p:spPr>
        <p:txBody>
          <a:bodyPr wrap="none" rtlCol="0">
            <a:spAutoFit/>
          </a:bodyPr>
          <a:lstStyle/>
          <a:p>
            <a:r>
              <a:rPr lang="en-US" sz="1100" dirty="0"/>
              <a:t>Publicly Available: https://www.thebignewsletter.com/p/the-red-wedding-for-rural-pharmacies</a:t>
            </a:r>
          </a:p>
        </p:txBody>
      </p:sp>
      <p:sp>
        <p:nvSpPr>
          <p:cNvPr id="3" name="TextBox 2">
            <a:extLst>
              <a:ext uri="{FF2B5EF4-FFF2-40B4-BE49-F238E27FC236}">
                <a16:creationId xmlns:a16="http://schemas.microsoft.com/office/drawing/2014/main" id="{47CF96D2-BD4E-3C5D-136D-9615B38564A4}"/>
              </a:ext>
            </a:extLst>
          </p:cNvPr>
          <p:cNvSpPr txBox="1"/>
          <p:nvPr/>
        </p:nvSpPr>
        <p:spPr>
          <a:xfrm>
            <a:off x="1131469" y="3050272"/>
            <a:ext cx="3882320" cy="3970318"/>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dirty="0">
                <a:solidFill>
                  <a:schemeClr val="tx1"/>
                </a:solidFill>
              </a:rPr>
              <a:t>The contract </a:t>
            </a:r>
            <a:r>
              <a:rPr lang="en-US" b="1" dirty="0">
                <a:solidFill>
                  <a:schemeClr val="tx1"/>
                </a:solidFill>
              </a:rPr>
              <a:t>fails to provide clear and definitive terms</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ESI’s contract allows for a “reimbursement” of “</a:t>
            </a:r>
            <a:r>
              <a:rPr lang="en-US" i="1" dirty="0">
                <a:solidFill>
                  <a:schemeClr val="tx1"/>
                </a:solidFill>
              </a:rPr>
              <a:t>up to an average</a:t>
            </a:r>
            <a:r>
              <a:rPr lang="en-US" dirty="0">
                <a:solidFill>
                  <a:schemeClr val="tx1"/>
                </a:solidFill>
              </a:rPr>
              <a:t>” discount off of AWP. This average includes not only the reimbursement to a single provider, but for a network of providers over an entire year, allowing for payments to one provider to be better than another, even with the same contract.</a:t>
            </a:r>
            <a:endParaRPr lang="en-US" dirty="0">
              <a:solidFill>
                <a:schemeClr val="tx1"/>
              </a:solidFill>
              <a:cs typeface="Calibri"/>
            </a:endParaRPr>
          </a:p>
          <a:p>
            <a:pPr marL="342900" indent="-342900">
              <a:buFont typeface="Arial" panose="020B0604020202020204" pitchFamily="34" charset="0"/>
              <a:buChar char="•"/>
            </a:pPr>
            <a:endParaRPr lang="en-US" b="1" dirty="0">
              <a:solidFill>
                <a:srgbClr val="000000"/>
              </a:solidFill>
              <a:cs typeface="Arial" panose="020B0604020202020204" pitchFamily="34" charset="0"/>
              <a:sym typeface="Helvetica Light"/>
            </a:endParaRPr>
          </a:p>
          <a:p>
            <a:pPr marL="342900" indent="-342900">
              <a:buFont typeface="Arial" panose="020B0604020202020204" pitchFamily="34" charset="0"/>
              <a:buChar char="•"/>
            </a:pPr>
            <a:endParaRPr lang="en-US" b="1" dirty="0">
              <a:solidFill>
                <a:srgbClr val="000000"/>
              </a:solidFill>
              <a:cs typeface="Arial" panose="020B0604020202020204" pitchFamily="34" charset="0"/>
              <a:sym typeface="Helvetica Light"/>
            </a:endParaRPr>
          </a:p>
        </p:txBody>
      </p:sp>
      <p:sp>
        <p:nvSpPr>
          <p:cNvPr id="4" name="Title 3">
            <a:extLst>
              <a:ext uri="{FF2B5EF4-FFF2-40B4-BE49-F238E27FC236}">
                <a16:creationId xmlns:a16="http://schemas.microsoft.com/office/drawing/2014/main" id="{8A2667DD-11B5-9B89-64DE-6AD1E21FC521}"/>
              </a:ext>
            </a:extLst>
          </p:cNvPr>
          <p:cNvSpPr>
            <a:spLocks noGrp="1"/>
          </p:cNvSpPr>
          <p:nvPr>
            <p:ph type="title"/>
          </p:nvPr>
        </p:nvSpPr>
        <p:spPr>
          <a:xfrm>
            <a:off x="1102976" y="342021"/>
            <a:ext cx="10958885" cy="1450757"/>
          </a:xfrm>
        </p:spPr>
        <p:txBody>
          <a:bodyPr>
            <a:normAutofit/>
          </a:bodyPr>
          <a:lstStyle/>
          <a:p>
            <a:r>
              <a:rPr lang="en-US" sz="4400" dirty="0">
                <a:latin typeface="Raleway SemiBold"/>
              </a:rPr>
              <a:t>ESI Below Water Reimbursement Rate</a:t>
            </a:r>
          </a:p>
        </p:txBody>
      </p:sp>
    </p:spTree>
    <p:extLst>
      <p:ext uri="{BB962C8B-B14F-4D97-AF65-F5344CB8AC3E}">
        <p14:creationId xmlns:p14="http://schemas.microsoft.com/office/powerpoint/2010/main" val="377274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37DCA9E-3DFD-4844-744D-C440F87A49C5}"/>
              </a:ext>
            </a:extLst>
          </p:cNvPr>
          <p:cNvSpPr txBox="1">
            <a:spLocks/>
          </p:cNvSpPr>
          <p:nvPr/>
        </p:nvSpPr>
        <p:spPr>
          <a:xfrm>
            <a:off x="3741365" y="3317407"/>
            <a:ext cx="6539598" cy="406653"/>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1100" u="sng" dirty="0"/>
              <a:t>Publicly Available</a:t>
            </a:r>
            <a:r>
              <a:rPr lang="en-US" sz="1100" dirty="0"/>
              <a:t>: </a:t>
            </a:r>
            <a:r>
              <a:rPr lang="en-US" sz="1100" dirty="0">
                <a:hlinkClick r:id="rId2"/>
              </a:rPr>
              <a:t>https://www.sec.gov/Archives/edgar/data/1402479/000162828020013237/exhibit1023-sx4xpharma.htm</a:t>
            </a:r>
            <a:endParaRPr lang="en-US" sz="1100" dirty="0"/>
          </a:p>
          <a:p>
            <a:pPr marL="0" indent="0">
              <a:buNone/>
            </a:pPr>
            <a:endParaRPr lang="en-US" sz="1200" dirty="0"/>
          </a:p>
        </p:txBody>
      </p:sp>
      <p:sp>
        <p:nvSpPr>
          <p:cNvPr id="10" name="Content Placeholder 2">
            <a:extLst>
              <a:ext uri="{FF2B5EF4-FFF2-40B4-BE49-F238E27FC236}">
                <a16:creationId xmlns:a16="http://schemas.microsoft.com/office/drawing/2014/main" id="{2250698B-1301-3E69-D23A-8B739C719B78}"/>
              </a:ext>
            </a:extLst>
          </p:cNvPr>
          <p:cNvSpPr txBox="1">
            <a:spLocks/>
          </p:cNvSpPr>
          <p:nvPr/>
        </p:nvSpPr>
        <p:spPr>
          <a:xfrm>
            <a:off x="1119028" y="1752210"/>
            <a:ext cx="10969878" cy="1077237"/>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5425" indent="-225425">
              <a:buFont typeface="Arial" panose="020B0604020202020204" pitchFamily="34" charset="0"/>
              <a:buChar char="•"/>
            </a:pPr>
            <a:r>
              <a:rPr lang="en-US" dirty="0">
                <a:solidFill>
                  <a:schemeClr val="tx1"/>
                </a:solidFill>
              </a:rPr>
              <a:t>Express Scripts states that it will “managed to the overall annual effective rate guarantee…</a:t>
            </a:r>
            <a:r>
              <a:rPr lang="en-US" b="1" dirty="0">
                <a:solidFill>
                  <a:schemeClr val="tx1"/>
                </a:solidFill>
              </a:rPr>
              <a:t>on an aggregate basis for its applicable book of business</a:t>
            </a:r>
            <a:r>
              <a:rPr lang="en-US" dirty="0">
                <a:solidFill>
                  <a:schemeClr val="tx1"/>
                </a:solidFill>
              </a:rPr>
              <a:t>”  or the AWP discount that is included in its contract with providers.  </a:t>
            </a:r>
          </a:p>
        </p:txBody>
      </p:sp>
      <p:pic>
        <p:nvPicPr>
          <p:cNvPr id="14" name="Picture 13">
            <a:extLst>
              <a:ext uri="{FF2B5EF4-FFF2-40B4-BE49-F238E27FC236}">
                <a16:creationId xmlns:a16="http://schemas.microsoft.com/office/drawing/2014/main" id="{DFB7BC01-DD18-6222-E7B1-332CF33DFFDB}"/>
              </a:ext>
            </a:extLst>
          </p:cNvPr>
          <p:cNvPicPr>
            <a:picLocks noChangeAspect="1"/>
          </p:cNvPicPr>
          <p:nvPr/>
        </p:nvPicPr>
        <p:blipFill>
          <a:blip r:embed="rId3"/>
          <a:stretch>
            <a:fillRect/>
          </a:stretch>
        </p:blipFill>
        <p:spPr>
          <a:xfrm>
            <a:off x="2203830" y="2728434"/>
            <a:ext cx="7722696" cy="453609"/>
          </a:xfrm>
          <a:prstGeom prst="rect">
            <a:avLst/>
          </a:prstGeom>
        </p:spPr>
      </p:pic>
      <p:sp>
        <p:nvSpPr>
          <p:cNvPr id="2" name="Content Placeholder 2">
            <a:extLst>
              <a:ext uri="{FF2B5EF4-FFF2-40B4-BE49-F238E27FC236}">
                <a16:creationId xmlns:a16="http://schemas.microsoft.com/office/drawing/2014/main" id="{0971F320-DFEF-D864-2B1B-F435340F3259}"/>
              </a:ext>
            </a:extLst>
          </p:cNvPr>
          <p:cNvSpPr txBox="1">
            <a:spLocks/>
          </p:cNvSpPr>
          <p:nvPr/>
        </p:nvSpPr>
        <p:spPr>
          <a:xfrm>
            <a:off x="1119028" y="3668269"/>
            <a:ext cx="10969878" cy="2557870"/>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5425" indent="-225425">
              <a:buFont typeface="Arial" panose="020B0604020202020204" pitchFamily="34" charset="0"/>
              <a:buChar char="•"/>
            </a:pPr>
            <a:r>
              <a:rPr lang="en-US" dirty="0">
                <a:solidFill>
                  <a:schemeClr val="tx1"/>
                </a:solidFill>
              </a:rPr>
              <a:t>If Express Scripts is managing the reimbursement rate on an aggregate basis, not on a per claim or per provider basis, it creates a significant ambiguity about what each provider can expect to be reimbursed for each claim.</a:t>
            </a:r>
          </a:p>
          <a:p>
            <a:pPr marL="225425" indent="-225425">
              <a:buFont typeface="Arial" panose="020B0604020202020204" pitchFamily="34" charset="0"/>
              <a:buChar char="•"/>
            </a:pPr>
            <a:r>
              <a:rPr lang="en-US" dirty="0">
                <a:solidFill>
                  <a:schemeClr val="tx1"/>
                </a:solidFill>
              </a:rPr>
              <a:t>This ambiguity creates a scenario where an individual provider can be paid less than the “contracted rate” so long as Express Scripts manages the aggregate basis </a:t>
            </a:r>
            <a:r>
              <a:rPr lang="en-US" b="1" dirty="0">
                <a:solidFill>
                  <a:schemeClr val="tx1"/>
                </a:solidFill>
              </a:rPr>
              <a:t>across its whole book of business.</a:t>
            </a:r>
          </a:p>
          <a:p>
            <a:pPr marL="518033" lvl="1" indent="-225425">
              <a:buFont typeface="Arial" panose="020B0604020202020204" pitchFamily="34" charset="0"/>
              <a:buChar char="•"/>
            </a:pPr>
            <a:r>
              <a:rPr lang="en-US" dirty="0">
                <a:solidFill>
                  <a:schemeClr val="tx1"/>
                </a:solidFill>
              </a:rPr>
              <a:t>This creates liability for Express Scripts if a provider initiates litigation and seeks discovery as to whether Express Scripts is “properly” managing the reimbursement rate and whether these terms and conditions comply with Missouri law. </a:t>
            </a:r>
          </a:p>
        </p:txBody>
      </p:sp>
      <p:sp>
        <p:nvSpPr>
          <p:cNvPr id="3" name="Title 3">
            <a:extLst>
              <a:ext uri="{FF2B5EF4-FFF2-40B4-BE49-F238E27FC236}">
                <a16:creationId xmlns:a16="http://schemas.microsoft.com/office/drawing/2014/main" id="{29113CA0-7AB6-7165-3929-930D60F8D4C8}"/>
              </a:ext>
            </a:extLst>
          </p:cNvPr>
          <p:cNvSpPr>
            <a:spLocks noGrp="1"/>
          </p:cNvSpPr>
          <p:nvPr>
            <p:ph type="title"/>
          </p:nvPr>
        </p:nvSpPr>
        <p:spPr>
          <a:xfrm>
            <a:off x="1102976" y="342021"/>
            <a:ext cx="10958885" cy="1450757"/>
          </a:xfrm>
        </p:spPr>
        <p:txBody>
          <a:bodyPr>
            <a:normAutofit/>
          </a:bodyPr>
          <a:lstStyle/>
          <a:p>
            <a:r>
              <a:rPr lang="en-US" sz="4400" dirty="0">
                <a:latin typeface="Raleway SemiBold"/>
              </a:rPr>
              <a:t>ESI Below Water Reimbursement Rate</a:t>
            </a:r>
          </a:p>
        </p:txBody>
      </p:sp>
    </p:spTree>
    <p:extLst>
      <p:ext uri="{BB962C8B-B14F-4D97-AF65-F5344CB8AC3E}">
        <p14:creationId xmlns:p14="http://schemas.microsoft.com/office/powerpoint/2010/main" val="27093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2250698B-1301-3E69-D23A-8B739C719B78}"/>
              </a:ext>
            </a:extLst>
          </p:cNvPr>
          <p:cNvSpPr txBox="1">
            <a:spLocks/>
          </p:cNvSpPr>
          <p:nvPr/>
        </p:nvSpPr>
        <p:spPr>
          <a:xfrm>
            <a:off x="1119028" y="1752209"/>
            <a:ext cx="10969878" cy="3826657"/>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5425" indent="-225425">
              <a:lnSpc>
                <a:spcPct val="110000"/>
              </a:lnSpc>
              <a:buFont typeface="Arial" panose="020B0604020202020204" pitchFamily="34" charset="0"/>
              <a:buChar char="•"/>
            </a:pPr>
            <a:r>
              <a:rPr lang="en-US" dirty="0">
                <a:solidFill>
                  <a:schemeClr val="tx1"/>
                </a:solidFill>
              </a:rPr>
              <a:t>ESI has selected Missouri as its “choice of law”</a:t>
            </a:r>
          </a:p>
          <a:p>
            <a:pPr marL="225425" indent="-225425">
              <a:lnSpc>
                <a:spcPct val="110000"/>
              </a:lnSpc>
              <a:buFont typeface="Arial" panose="020B0604020202020204" pitchFamily="34" charset="0"/>
              <a:buChar char="•"/>
            </a:pPr>
            <a:r>
              <a:rPr lang="en-US" dirty="0">
                <a:solidFill>
                  <a:schemeClr val="tx1"/>
                </a:solidFill>
              </a:rPr>
              <a:t>Missouri law requires that contracts have a clear and definite contract terms in order to form a binding contract. </a:t>
            </a:r>
            <a:endParaRPr lang="en-US" dirty="0">
              <a:solidFill>
                <a:schemeClr val="tx1"/>
              </a:solidFill>
              <a:cs typeface="Calibri"/>
            </a:endParaRPr>
          </a:p>
          <a:p>
            <a:pPr marL="578358" lvl="1" indent="-285750">
              <a:buFont typeface="Courier New" panose="02070309020205020404" pitchFamily="49" charset="0"/>
              <a:buChar char="o"/>
            </a:pPr>
            <a:r>
              <a:rPr lang="en-US" u="sng" dirty="0">
                <a:solidFill>
                  <a:schemeClr val="tx1"/>
                </a:solidFill>
                <a:effectLst/>
                <a:ea typeface="Calibri" panose="020F0502020204030204" pitchFamily="34" charset="0"/>
                <a:cs typeface="Times New Roman" panose="02020603050405020304" pitchFamily="18" charset="0"/>
              </a:rPr>
              <a:t>Trubridge, LLC v. Ozarks Med. Ctr.</a:t>
            </a:r>
            <a:r>
              <a:rPr lang="en-US" dirty="0">
                <a:solidFill>
                  <a:schemeClr val="tx1"/>
                </a:solidFill>
                <a:effectLst/>
                <a:ea typeface="Calibri" panose="020F0502020204030204" pitchFamily="34" charset="0"/>
                <a:cs typeface="Times New Roman" panose="02020603050405020304" pitchFamily="18" charset="0"/>
              </a:rPr>
              <a:t>, No. 6:21-CV-03147-MDH, 2023 WL 2145552, at *2 (W.D. Mo. Feb. 21, 2023) (A contract term is indefinite or ambiguous when it leaves the parties’ obligations and liabilities unclear and is susceptible to more than one reasonable interpretation)</a:t>
            </a:r>
          </a:p>
          <a:p>
            <a:pPr marL="225425" indent="-225425">
              <a:buFont typeface="Arial" panose="020B0604020202020204" pitchFamily="34" charset="0"/>
              <a:buChar char="•"/>
            </a:pPr>
            <a:r>
              <a:rPr lang="en-US" dirty="0">
                <a:solidFill>
                  <a:schemeClr val="tx1"/>
                </a:solidFill>
              </a:rPr>
              <a:t>We believe Express Scripts’ contract does not meet these obligations and the court can toss or reform the contract consistent with applicable law.</a:t>
            </a:r>
          </a:p>
          <a:p>
            <a:pPr marL="518033" lvl="1" indent="-225425">
              <a:buFont typeface="Arial" panose="020B0604020202020204" pitchFamily="34" charset="0"/>
              <a:buChar char="•"/>
            </a:pPr>
            <a:r>
              <a:rPr lang="en-US" dirty="0">
                <a:solidFill>
                  <a:schemeClr val="tx1"/>
                </a:solidFill>
                <a:cs typeface="Calibri"/>
              </a:rPr>
              <a:t>Providers challenging Express Scripts reimbursement rates can assert a number of additional legal claims against Express Scripts and its plan sponsor clients based on contract and tort claims.  </a:t>
            </a:r>
          </a:p>
          <a:p>
            <a:pPr marL="225425" indent="-225425">
              <a:buFont typeface="Arial" panose="020B0604020202020204" pitchFamily="34" charset="0"/>
              <a:buChar char="•"/>
            </a:pPr>
            <a:endParaRPr lang="en-US" dirty="0">
              <a:solidFill>
                <a:schemeClr val="tx1"/>
              </a:solidFill>
            </a:endParaRPr>
          </a:p>
        </p:txBody>
      </p:sp>
      <p:sp>
        <p:nvSpPr>
          <p:cNvPr id="2" name="Title 3">
            <a:extLst>
              <a:ext uri="{FF2B5EF4-FFF2-40B4-BE49-F238E27FC236}">
                <a16:creationId xmlns:a16="http://schemas.microsoft.com/office/drawing/2014/main" id="{C236AE5C-397E-BDF4-5486-55A46428FE64}"/>
              </a:ext>
            </a:extLst>
          </p:cNvPr>
          <p:cNvSpPr>
            <a:spLocks noGrp="1"/>
          </p:cNvSpPr>
          <p:nvPr>
            <p:ph type="title"/>
          </p:nvPr>
        </p:nvSpPr>
        <p:spPr>
          <a:xfrm>
            <a:off x="1102976" y="342021"/>
            <a:ext cx="10958885" cy="1450757"/>
          </a:xfrm>
        </p:spPr>
        <p:txBody>
          <a:bodyPr>
            <a:normAutofit/>
          </a:bodyPr>
          <a:lstStyle/>
          <a:p>
            <a:r>
              <a:rPr lang="en-US" sz="4400" dirty="0">
                <a:latin typeface="Raleway SemiBold"/>
              </a:rPr>
              <a:t>ESI Below Water Reimbursement Rate</a:t>
            </a:r>
          </a:p>
        </p:txBody>
      </p:sp>
    </p:spTree>
    <p:extLst>
      <p:ext uri="{BB962C8B-B14F-4D97-AF65-F5344CB8AC3E}">
        <p14:creationId xmlns:p14="http://schemas.microsoft.com/office/powerpoint/2010/main" val="280127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A0C5BFD-7899-8B96-791D-FE279951FD5D}"/>
              </a:ext>
            </a:extLst>
          </p:cNvPr>
          <p:cNvPicPr>
            <a:picLocks noChangeAspect="1"/>
          </p:cNvPicPr>
          <p:nvPr/>
        </p:nvPicPr>
        <p:blipFill>
          <a:blip r:embed="rId2"/>
          <a:stretch>
            <a:fillRect/>
          </a:stretch>
        </p:blipFill>
        <p:spPr>
          <a:xfrm>
            <a:off x="1189674" y="3808741"/>
            <a:ext cx="9137068" cy="2516999"/>
          </a:xfrm>
          <a:prstGeom prst="rect">
            <a:avLst/>
          </a:prstGeom>
        </p:spPr>
      </p:pic>
      <p:sp>
        <p:nvSpPr>
          <p:cNvPr id="13" name="TextBox 12">
            <a:extLst>
              <a:ext uri="{FF2B5EF4-FFF2-40B4-BE49-F238E27FC236}">
                <a16:creationId xmlns:a16="http://schemas.microsoft.com/office/drawing/2014/main" id="{527A1BDC-D907-A1FF-1F4E-E0BB82BDC363}"/>
              </a:ext>
            </a:extLst>
          </p:cNvPr>
          <p:cNvSpPr txBox="1"/>
          <p:nvPr/>
        </p:nvSpPr>
        <p:spPr>
          <a:xfrm>
            <a:off x="1158852" y="1746594"/>
            <a:ext cx="10050254" cy="203132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b="1" dirty="0">
                <a:solidFill>
                  <a:srgbClr val="000000"/>
                </a:solidFill>
                <a:cs typeface="Arial" panose="020B0604020202020204" pitchFamily="34" charset="0"/>
                <a:sym typeface="Helvetica Light"/>
              </a:rPr>
              <a:t>What is a reasonable reimbursement rate?</a:t>
            </a:r>
          </a:p>
          <a:p>
            <a:pPr marL="342900" indent="-342900">
              <a:buFont typeface="Arial" panose="020B0604020202020204" pitchFamily="34" charset="0"/>
              <a:buChar char="•"/>
            </a:pPr>
            <a:r>
              <a:rPr lang="en-US" dirty="0">
                <a:solidFill>
                  <a:srgbClr val="000000"/>
                </a:solidFill>
                <a:cs typeface="Arial" panose="020B0604020202020204" pitchFamily="34" charset="0"/>
                <a:sym typeface="Helvetica Light"/>
              </a:rPr>
              <a:t>At AWP-26.3%, providers would need to purchase drugs at WAC-11.56%, </a:t>
            </a:r>
            <a:r>
              <a:rPr lang="en-US" u="sng" dirty="0">
                <a:solidFill>
                  <a:srgbClr val="000000"/>
                </a:solidFill>
                <a:cs typeface="Arial" panose="020B0604020202020204" pitchFamily="34" charset="0"/>
                <a:sym typeface="Helvetica Light"/>
              </a:rPr>
              <a:t>just to break even. </a:t>
            </a:r>
          </a:p>
          <a:p>
            <a:pPr marL="342900" indent="-342900">
              <a:buFont typeface="Arial" panose="020B0604020202020204" pitchFamily="34" charset="0"/>
              <a:buChar char="•"/>
            </a:pPr>
            <a:r>
              <a:rPr lang="en-US" dirty="0">
                <a:solidFill>
                  <a:srgbClr val="000000"/>
                </a:solidFill>
                <a:cs typeface="Arial" panose="020B0604020202020204" pitchFamily="34" charset="0"/>
                <a:sym typeface="Helvetica Light"/>
              </a:rPr>
              <a:t>Providers also need to be reimbursed a sufficient sum to cover reasonable operating expenses and some profit margin. </a:t>
            </a:r>
          </a:p>
          <a:p>
            <a:pPr marL="342900" indent="-342900">
              <a:buFont typeface="Arial" panose="020B0604020202020204" pitchFamily="34" charset="0"/>
              <a:buChar char="•"/>
            </a:pPr>
            <a:r>
              <a:rPr lang="en-US" dirty="0">
                <a:solidFill>
                  <a:srgbClr val="000000"/>
                </a:solidFill>
                <a:cs typeface="Arial" panose="020B0604020202020204" pitchFamily="34" charset="0"/>
                <a:sym typeface="Helvetica Light"/>
              </a:rPr>
              <a:t>In a litigation, we can seek to uncover what Express Scripts is paying its own specialty pharmacy. </a:t>
            </a:r>
          </a:p>
          <a:p>
            <a:pPr marL="800100" lvl="1" indent="-342900">
              <a:buFont typeface="Arial" panose="020B0604020202020204" pitchFamily="34" charset="0"/>
              <a:buChar char="•"/>
            </a:pPr>
            <a:r>
              <a:rPr lang="en-US" dirty="0">
                <a:solidFill>
                  <a:srgbClr val="000000"/>
                </a:solidFill>
                <a:cs typeface="Arial" panose="020B0604020202020204" pitchFamily="34" charset="0"/>
                <a:sym typeface="Helvetica Light"/>
              </a:rPr>
              <a:t>A provider would likely need to engage with an expert to support an argument as to what is a reasonable reimbursement rate</a:t>
            </a:r>
          </a:p>
        </p:txBody>
      </p:sp>
      <p:sp>
        <p:nvSpPr>
          <p:cNvPr id="2" name="Title 3">
            <a:extLst>
              <a:ext uri="{FF2B5EF4-FFF2-40B4-BE49-F238E27FC236}">
                <a16:creationId xmlns:a16="http://schemas.microsoft.com/office/drawing/2014/main" id="{46722AB2-55CE-96FC-F28A-C3ABB9E9DCF9}"/>
              </a:ext>
            </a:extLst>
          </p:cNvPr>
          <p:cNvSpPr>
            <a:spLocks noGrp="1"/>
          </p:cNvSpPr>
          <p:nvPr>
            <p:ph type="title"/>
          </p:nvPr>
        </p:nvSpPr>
        <p:spPr>
          <a:xfrm>
            <a:off x="1102976" y="342021"/>
            <a:ext cx="10958885" cy="1450757"/>
          </a:xfrm>
        </p:spPr>
        <p:txBody>
          <a:bodyPr>
            <a:normAutofit/>
          </a:bodyPr>
          <a:lstStyle/>
          <a:p>
            <a:r>
              <a:rPr lang="en-US" sz="4400" dirty="0">
                <a:latin typeface="Raleway SemiBold"/>
              </a:rPr>
              <a:t>ESI Below Water Reimbursement Rate</a:t>
            </a:r>
          </a:p>
        </p:txBody>
      </p:sp>
    </p:spTree>
    <p:extLst>
      <p:ext uri="{BB962C8B-B14F-4D97-AF65-F5344CB8AC3E}">
        <p14:creationId xmlns:p14="http://schemas.microsoft.com/office/powerpoint/2010/main" val="21458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Custom 4">
      <a:dk1>
        <a:srgbClr val="000000"/>
      </a:dk1>
      <a:lt1>
        <a:sysClr val="window" lastClr="FFFFFF"/>
      </a:lt1>
      <a:dk2>
        <a:srgbClr val="595959"/>
      </a:dk2>
      <a:lt2>
        <a:srgbClr val="CCDDEA"/>
      </a:lt2>
      <a:accent1>
        <a:srgbClr val="7F7F7F"/>
      </a:accent1>
      <a:accent2>
        <a:srgbClr val="F5550A"/>
      </a:accent2>
      <a:accent3>
        <a:srgbClr val="865640"/>
      </a:accent3>
      <a:accent4>
        <a:srgbClr val="9B8357"/>
      </a:accent4>
      <a:accent5>
        <a:srgbClr val="F5550A"/>
      </a:accent5>
      <a:accent6>
        <a:srgbClr val="595959"/>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6866</TotalTime>
  <Words>3413</Words>
  <Application>Microsoft Office PowerPoint</Application>
  <PresentationFormat>Widescreen</PresentationFormat>
  <Paragraphs>208</Paragraphs>
  <Slides>32</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Avenir Next Demi Bold</vt:lpstr>
      <vt:lpstr>Calibri</vt:lpstr>
      <vt:lpstr>Calibri Light</vt:lpstr>
      <vt:lpstr>Courier New</vt:lpstr>
      <vt:lpstr>Helvetica Light</vt:lpstr>
      <vt:lpstr>Raleway SemiBold</vt:lpstr>
      <vt:lpstr>Roboto</vt:lpstr>
      <vt:lpstr>System Font Regular</vt:lpstr>
      <vt:lpstr>Times New Roman</vt:lpstr>
      <vt:lpstr>Trebuchet MS</vt:lpstr>
      <vt:lpstr>Wingdings</vt:lpstr>
      <vt:lpstr>Retrospect</vt:lpstr>
      <vt:lpstr>Pharmacy Provider Reimbursement Update and DIR Fees</vt:lpstr>
      <vt:lpstr>Disclaimer</vt:lpstr>
      <vt:lpstr>About Frier Levitt</vt:lpstr>
      <vt:lpstr>About Our Presenter</vt:lpstr>
      <vt:lpstr>Learning Objectives</vt:lpstr>
      <vt:lpstr>ESI Below Water Reimbursement Rate</vt:lpstr>
      <vt:lpstr>ESI Below Water Reimbursement Rate</vt:lpstr>
      <vt:lpstr>ESI Below Water Reimbursement Rate</vt:lpstr>
      <vt:lpstr>ESI Below Water Reimbursement Rate</vt:lpstr>
      <vt:lpstr>PowerPoint Presentation</vt:lpstr>
      <vt:lpstr>Medicare Part D Any Willing Provider Law</vt:lpstr>
      <vt:lpstr>CMS Guidance – Medicare Prescription Drug Benefit Manual</vt:lpstr>
      <vt:lpstr>CMS Letter to Plans &amp; PBMs</vt:lpstr>
      <vt:lpstr>How Do PBMs Seek to Avoid the AWPL?</vt:lpstr>
      <vt:lpstr>Medicare Part D "Flow Down" Provision</vt:lpstr>
      <vt:lpstr>Some PBMs Are Violating the Medicare  Part D “Flow Down” Requirements</vt:lpstr>
      <vt:lpstr>Recommendations and Next Steps</vt:lpstr>
      <vt:lpstr>ESI “Bonus” Program</vt:lpstr>
      <vt:lpstr>Practices can Determine Bonus Fee Assessments through 835s</vt:lpstr>
      <vt:lpstr>Industry Call to Action for CMS</vt:lpstr>
      <vt:lpstr>PowerPoint Presentation</vt:lpstr>
      <vt:lpstr>Caremark Contract Changes  for Arbitration </vt:lpstr>
      <vt:lpstr>$21M Award in 2023: NYCBS v. Caremark </vt:lpstr>
      <vt:lpstr>Publicly Available Trimester Report</vt:lpstr>
      <vt:lpstr>Caremark Calculates Oncology DIR/MPR Wrong</vt:lpstr>
      <vt:lpstr>Jane Doe – Caremark Incorrectly  Measured MPR as 41.18% for Stivarga</vt:lpstr>
      <vt:lpstr>Stivarga FDA Label</vt:lpstr>
      <vt:lpstr>RESULTS:  Other Unsealed DIR Fee Case Victories</vt:lpstr>
      <vt:lpstr>PBM Defenses In DIR Fee Disputes</vt:lpstr>
      <vt:lpstr>ONCOLOGY CLASS ACTION </vt:lpstr>
      <vt:lpstr>Humana DIR Fees</vt:lpstr>
      <vt:lpstr> Let's continue the conversation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Satik Zekian</dc:creator>
  <cp:lastModifiedBy>Brianna Lamoureux</cp:lastModifiedBy>
  <cp:revision>563</cp:revision>
  <dcterms:created xsi:type="dcterms:W3CDTF">2021-01-28T21:39:07Z</dcterms:created>
  <dcterms:modified xsi:type="dcterms:W3CDTF">2024-05-01T20:20:32Z</dcterms:modified>
</cp:coreProperties>
</file>