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1"/>
  </p:notesMasterIdLst>
  <p:handoutMasterIdLst>
    <p:handoutMasterId r:id="rId32"/>
  </p:handoutMasterIdLst>
  <p:sldIdLst>
    <p:sldId id="1208" r:id="rId2"/>
    <p:sldId id="1205" r:id="rId3"/>
    <p:sldId id="1207" r:id="rId4"/>
    <p:sldId id="1204" r:id="rId5"/>
    <p:sldId id="1216" r:id="rId6"/>
    <p:sldId id="1211" r:id="rId7"/>
    <p:sldId id="1213" r:id="rId8"/>
    <p:sldId id="1215" r:id="rId9"/>
    <p:sldId id="1217" r:id="rId10"/>
    <p:sldId id="1218" r:id="rId11"/>
    <p:sldId id="1219" r:id="rId12"/>
    <p:sldId id="1220" r:id="rId13"/>
    <p:sldId id="1221" r:id="rId14"/>
    <p:sldId id="1222" r:id="rId15"/>
    <p:sldId id="1223" r:id="rId16"/>
    <p:sldId id="1224" r:id="rId17"/>
    <p:sldId id="1225" r:id="rId18"/>
    <p:sldId id="1226" r:id="rId19"/>
    <p:sldId id="1227" r:id="rId20"/>
    <p:sldId id="1228" r:id="rId21"/>
    <p:sldId id="1229" r:id="rId22"/>
    <p:sldId id="1230" r:id="rId23"/>
    <p:sldId id="1231" r:id="rId24"/>
    <p:sldId id="1232" r:id="rId25"/>
    <p:sldId id="1233" r:id="rId26"/>
    <p:sldId id="1234" r:id="rId27"/>
    <p:sldId id="1235" r:id="rId28"/>
    <p:sldId id="1236" r:id="rId29"/>
    <p:sldId id="12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210FA6-EA00-3BFF-884E-0CB5B63DF998}" name="Lawrence F Kobak, Esq." initials="LFKE" userId="S::lkobak@frierlevitt.com::67e35c30-8897-4b60-895f-91f8368acdde" providerId="AD"/>
  <p188:author id="{68C90AB1-374A-437F-226D-FFB48F6F6E51}" name="Jack Ploscowe" initials="JP" userId="S::jploscowe@frierlevitt.com::3295673a-57dd-4920-bead-a617d049d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e Y. Lee, Esq." initials="DYLE" lastIdx="14" clrIdx="0"/>
  <p:cmAuthor id="2" name="Jonathan E Levitt" initials="JL" lastIdx="13" clrIdx="1"/>
  <p:cmAuthor id="3" name="Dae Y Lee" initials="D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FA7A1-847F-4057-B8E1-A9C99080E3EE}" v="48" dt="2024-04-30T18:13:21.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6E44C6-A53C-611B-E244-15AB58D13D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81742C-F34D-C312-AF2A-C67FD30A1A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F5FD46-8C7A-430C-94D2-144224906F6C}" type="datetimeFigureOut">
              <a:rPr lang="en-US" smtClean="0"/>
              <a:t>4/30/2024</a:t>
            </a:fld>
            <a:endParaRPr lang="en-US"/>
          </a:p>
        </p:txBody>
      </p:sp>
      <p:sp>
        <p:nvSpPr>
          <p:cNvPr id="4" name="Footer Placeholder 3">
            <a:extLst>
              <a:ext uri="{FF2B5EF4-FFF2-40B4-BE49-F238E27FC236}">
                <a16:creationId xmlns:a16="http://schemas.microsoft.com/office/drawing/2014/main" id="{762E3D59-271F-5800-2C68-4B99BB9ADB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F65FF8-E427-C1AF-2E1B-90AAD258A8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B0FE9B-B97B-4135-9583-C5784136FFCE}" type="slidenum">
              <a:rPr lang="en-US" smtClean="0"/>
              <a:t>‹#›</a:t>
            </a:fld>
            <a:endParaRPr lang="en-US"/>
          </a:p>
        </p:txBody>
      </p:sp>
    </p:spTree>
    <p:extLst>
      <p:ext uri="{BB962C8B-B14F-4D97-AF65-F5344CB8AC3E}">
        <p14:creationId xmlns:p14="http://schemas.microsoft.com/office/powerpoint/2010/main" val="224157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16C68-0971-4408-9601-08647A973448}"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20C91-85F1-4DA9-B19E-12D0BA371C04}" type="slidenum">
              <a:rPr lang="en-US" smtClean="0"/>
              <a:t>‹#›</a:t>
            </a:fld>
            <a:endParaRPr lang="en-US"/>
          </a:p>
        </p:txBody>
      </p:sp>
    </p:spTree>
    <p:extLst>
      <p:ext uri="{BB962C8B-B14F-4D97-AF65-F5344CB8AC3E}">
        <p14:creationId xmlns:p14="http://schemas.microsoft.com/office/powerpoint/2010/main" val="37879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Anti-Emetic Medications</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bill for anti-emetic medications, Medicare requires clear documentation showing the patient exhibited signs of intolerance like nausea or vomiting during chemo administration, or a demonstrated history of intolerance</a:t>
            </a:r>
          </a:p>
          <a:p>
            <a:pPr marL="171450" marR="0" lvl="0" indent="-171450" algn="just">
              <a:buSzPts val="1000"/>
              <a:buFont typeface="Arial" panose="020B0604020202020204" pitchFamily="34" charset="0"/>
              <a:buChar char="•"/>
              <a:tabLst>
                <a:tab pos="457200" algn="l"/>
              </a:tabLst>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Hydration</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1800" dirty="0">
                <a:effectLst/>
                <a:latin typeface="Garamond" panose="02020404030301010803" pitchFamily="18" charset="0"/>
                <a:ea typeface="Times New Roman" panose="02020603050405020304" pitchFamily="18" charset="0"/>
              </a:rPr>
              <a:t>Medicare has focused in on and denied the provision of hydration without evidence the patient was dehydrated. Per Medicare, fluid used solely as a vehicle to administer chemo drugs is considered "incidental" hydration and not separately billable</a:t>
            </a:r>
          </a:p>
          <a:p>
            <a:pPr marL="171450" marR="0" lvl="0" indent="-171450" algn="just">
              <a:buSzPts val="1000"/>
              <a:buFont typeface="Arial" panose="020B0604020202020204" pitchFamily="34" charset="0"/>
              <a:buChar char="•"/>
              <a:tabLst>
                <a:tab pos="457200" algn="l"/>
              </a:tabLst>
            </a:pPr>
            <a:r>
              <a:rPr kumimoji="0" lang="en-US" sz="1800" b="1" i="0" u="none" strike="noStrike" kern="1200" cap="none" spc="0" normalizeH="0" baseline="0" noProof="0" dirty="0">
                <a:ln>
                  <a:noFill/>
                </a:ln>
                <a:solidFill>
                  <a:prstClr val="white"/>
                </a:solidFill>
                <a:effectLst/>
                <a:uLnTx/>
                <a:uFillTx/>
                <a:latin typeface="Garamond" panose="02020404030301010803" pitchFamily="18" charset="0"/>
                <a:ea typeface="+mn-ea"/>
                <a:cs typeface="Arial" panose="020B0604020202020204" pitchFamily="34" charset="0"/>
              </a:rPr>
              <a:t>B12: </a:t>
            </a:r>
            <a:r>
              <a:rPr lang="en-US" dirty="0"/>
              <a:t>Payors are frequently denying claims for vitamin B12 injections administered to oncology patients. They require progress notes and lab results that definitively show the patient had a B12 deficiency. Without supporting documentation of a diagnosed B12 deficiency, they view these injections as unnecessary</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BD20C91-85F1-4DA9-B19E-12D0BA371C04}" type="slidenum">
              <a:rPr lang="en-US" smtClean="0"/>
              <a:t>13</a:t>
            </a:fld>
            <a:endParaRPr lang="en-US"/>
          </a:p>
        </p:txBody>
      </p:sp>
    </p:spTree>
    <p:extLst>
      <p:ext uri="{BB962C8B-B14F-4D97-AF65-F5344CB8AC3E}">
        <p14:creationId xmlns:p14="http://schemas.microsoft.com/office/powerpoint/2010/main" val="418010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CMS introduced modifier JZ to attest to zero wastage from a single-dose drug vial, in addition to continuing use of modifier JW when there’s discarded waste. </a:t>
            </a:r>
          </a:p>
          <a:p>
            <a:pPr marL="171450" indent="-171450">
              <a:buFont typeface="Arial" panose="020B0604020202020204" pitchFamily="34" charset="0"/>
              <a:buChar char="•"/>
            </a:pPr>
            <a:r>
              <a:rPr lang="en-US" dirty="0"/>
              <a:t>CMS will review documentation and policies around selecting appropriate single vs. multi-dose vials, and has targeted inaccurate billing and failure to account for wastage.</a:t>
            </a:r>
          </a:p>
          <a:p>
            <a:pPr marL="171450" indent="-171450">
              <a:buFont typeface="Arial" panose="020B0604020202020204" pitchFamily="34" charset="0"/>
              <a:buChar char="•"/>
            </a:pPr>
            <a:r>
              <a:rPr lang="en-US" dirty="0"/>
              <a:t>Detailed records on dosing, vial sizes, and wastage tracking are critical to avoid denials and recoupment demands in audits targeting this area.</a:t>
            </a:r>
          </a:p>
          <a:p>
            <a:endParaRPr lang="en-US" dirty="0"/>
          </a:p>
        </p:txBody>
      </p:sp>
      <p:sp>
        <p:nvSpPr>
          <p:cNvPr id="4" name="Slide Number Placeholder 3"/>
          <p:cNvSpPr>
            <a:spLocks noGrp="1"/>
          </p:cNvSpPr>
          <p:nvPr>
            <p:ph type="sldNum" sz="quarter" idx="5"/>
          </p:nvPr>
        </p:nvSpPr>
        <p:spPr/>
        <p:txBody>
          <a:bodyPr/>
          <a:lstStyle/>
          <a:p>
            <a:fld id="{EBD20C91-85F1-4DA9-B19E-12D0BA371C04}" type="slidenum">
              <a:rPr lang="en-US" smtClean="0"/>
              <a:t>14</a:t>
            </a:fld>
            <a:endParaRPr lang="en-US"/>
          </a:p>
        </p:txBody>
      </p:sp>
    </p:spTree>
    <p:extLst>
      <p:ext uri="{BB962C8B-B14F-4D97-AF65-F5344CB8AC3E}">
        <p14:creationId xmlns:p14="http://schemas.microsoft.com/office/powerpoint/2010/main" val="150270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Cloned Notes: providers should avoid cloning or copying/pasting prior notes without updating documentation.</a:t>
            </a:r>
          </a:p>
          <a:p>
            <a:pPr marL="171450" indent="-171450">
              <a:buFont typeface="Arial" panose="020B0604020202020204" pitchFamily="34" charset="0"/>
              <a:buChar char="•"/>
            </a:pPr>
            <a:r>
              <a:rPr lang="en-US" dirty="0"/>
              <a:t>Missing/Poor documentation: Ensure chemotherapy administration notes have details like name of administering staff, administration route, lot numbers, expiration date etc.</a:t>
            </a:r>
          </a:p>
          <a:p>
            <a:pPr marL="171450" indent="-171450">
              <a:buFont typeface="Arial" panose="020B0604020202020204" pitchFamily="34" charset="0"/>
              <a:buChar char="•"/>
            </a:pPr>
            <a:r>
              <a:rPr lang="en-US" dirty="0"/>
              <a:t>EMR: Providers often rely on EMRs to guide their coding-related documentation, which can lead to errors of both down coding and upcoding </a:t>
            </a:r>
          </a:p>
          <a:p>
            <a:pPr marL="171450" indent="-171450">
              <a:buFont typeface="Arial" panose="020B0604020202020204" pitchFamily="34" charset="0"/>
              <a:buChar char="•"/>
            </a:pPr>
            <a:r>
              <a:rPr lang="en-US" dirty="0"/>
              <a:t>Modifier 25: Providers should avoid routinely billing office visit codes with modifier 25 together with chemotherapy administration unless documentation supports a visit where a full reassessment was required</a:t>
            </a:r>
          </a:p>
          <a:p>
            <a:endParaRPr lang="en-US" dirty="0"/>
          </a:p>
        </p:txBody>
      </p:sp>
      <p:sp>
        <p:nvSpPr>
          <p:cNvPr id="4" name="Slide Number Placeholder 3"/>
          <p:cNvSpPr>
            <a:spLocks noGrp="1"/>
          </p:cNvSpPr>
          <p:nvPr>
            <p:ph type="sldNum" sz="quarter" idx="5"/>
          </p:nvPr>
        </p:nvSpPr>
        <p:spPr/>
        <p:txBody>
          <a:bodyPr/>
          <a:lstStyle/>
          <a:p>
            <a:fld id="{EBD20C91-85F1-4DA9-B19E-12D0BA371C04}" type="slidenum">
              <a:rPr lang="en-US" smtClean="0"/>
              <a:t>15</a:t>
            </a:fld>
            <a:endParaRPr lang="en-US"/>
          </a:p>
        </p:txBody>
      </p:sp>
    </p:spTree>
    <p:extLst>
      <p:ext uri="{BB962C8B-B14F-4D97-AF65-F5344CB8AC3E}">
        <p14:creationId xmlns:p14="http://schemas.microsoft.com/office/powerpoint/2010/main" val="228105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PBM market check allows health plans to compare their current PBM contract’s financial arrangements against prevailing current market conditions and prices.  If this mid-contract review finds that the health plan’s prices aren’t competitive with current market rates offered by PBMs, the health plan can typically negotiate further price concessions from the PBM for the remainder of the contract.  Given how quickly PBM pricing and rebate potential changes in today’s market, having effective market check language included in the PBM contract is highly effective in helping health plans maximize pricing leverage without necessarily always having to go out to bid.  Plans should do the following when including market check provisions in their PBM contract:</a:t>
            </a:r>
          </a:p>
          <a:p>
            <a:r>
              <a:rPr lang="en-US" dirty="0"/>
              <a:t>Avoid market check language that gives your PBM too much leverage to say ‘no’ to your requests for better pricing. A common pitfall is for plans to agree to market check language that will allow them to compare their pricing to that of another plan of comparable size in its market.</a:t>
            </a:r>
          </a:p>
          <a:p>
            <a:r>
              <a:rPr lang="en-US" dirty="0"/>
              <a:t>Keep in mind that rebates can be difficult to market-check, especially if you have a custom formulary. If you include rebate guarantees in your market check, separate the evaluation of the rebate guarantee from the evaluation of other (non-rebate) guarantee components.  The PBM contracts for rebates independently of non-rebate pricing components.  Don’t let them offset in a market check.</a:t>
            </a:r>
          </a:p>
          <a:p>
            <a:r>
              <a:rPr lang="en-US" dirty="0"/>
              <a:t>Make sure your contract establishes a specific percentage (as close to zero as possible) that the value of market rate changes will have to exceed your contract’s current performance before the PBM is required to renegotiate terms.</a:t>
            </a:r>
          </a:p>
          <a:p>
            <a:endParaRPr lang="en-US" dirty="0"/>
          </a:p>
        </p:txBody>
      </p:sp>
      <p:sp>
        <p:nvSpPr>
          <p:cNvPr id="4" name="Slide Number Placeholder 3"/>
          <p:cNvSpPr>
            <a:spLocks noGrp="1"/>
          </p:cNvSpPr>
          <p:nvPr>
            <p:ph type="sldNum" sz="quarter" idx="5"/>
          </p:nvPr>
        </p:nvSpPr>
        <p:spPr/>
        <p:txBody>
          <a:bodyPr/>
          <a:lstStyle/>
          <a:p>
            <a:fld id="{EBD20C91-85F1-4DA9-B19E-12D0BA371C04}" type="slidenum">
              <a:rPr lang="en-US" smtClean="0"/>
              <a:t>28</a:t>
            </a:fld>
            <a:endParaRPr lang="en-US"/>
          </a:p>
        </p:txBody>
      </p:sp>
    </p:spTree>
    <p:extLst>
      <p:ext uri="{BB962C8B-B14F-4D97-AF65-F5344CB8AC3E}">
        <p14:creationId xmlns:p14="http://schemas.microsoft.com/office/powerpoint/2010/main" val="508943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27ECC0CD-0EAC-808C-704C-712010F2C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
        <p:nvSpPr>
          <p:cNvPr id="14" name="TextBox 13">
            <a:extLst>
              <a:ext uri="{FF2B5EF4-FFF2-40B4-BE49-F238E27FC236}">
                <a16:creationId xmlns:a16="http://schemas.microsoft.com/office/drawing/2014/main" id="{A5E9BCBE-B292-C366-97F4-10CBDE830070}"/>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5" name="TextBox 14">
            <a:extLst>
              <a:ext uri="{FF2B5EF4-FFF2-40B4-BE49-F238E27FC236}">
                <a16:creationId xmlns:a16="http://schemas.microsoft.com/office/drawing/2014/main" id="{3483C3A3-678D-65B6-2DC9-9116367C6C79}"/>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Tree>
    <p:extLst>
      <p:ext uri="{BB962C8B-B14F-4D97-AF65-F5344CB8AC3E}">
        <p14:creationId xmlns:p14="http://schemas.microsoft.com/office/powerpoint/2010/main" val="6133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9" name="Picture 8">
            <a:extLst>
              <a:ext uri="{FF2B5EF4-FFF2-40B4-BE49-F238E27FC236}">
                <a16:creationId xmlns:a16="http://schemas.microsoft.com/office/drawing/2014/main" id="{208506F7-179C-2707-3669-A1C1624B6249}"/>
              </a:ext>
            </a:extLst>
          </p:cNvPr>
          <p:cNvPicPr>
            <a:picLocks noChangeAspect="1"/>
          </p:cNvPicPr>
          <p:nvPr userDrawn="1"/>
        </p:nvPicPr>
        <p:blipFill rotWithShape="1">
          <a:blip r:embed="rId2"/>
          <a:srcRect r="21938"/>
          <a:stretch/>
        </p:blipFill>
        <p:spPr>
          <a:xfrm>
            <a:off x="9117496" y="-23168"/>
            <a:ext cx="2645880" cy="677897"/>
          </a:xfrm>
          <a:prstGeom prst="rect">
            <a:avLst/>
          </a:prstGeom>
        </p:spPr>
      </p:pic>
    </p:spTree>
    <p:extLst>
      <p:ext uri="{BB962C8B-B14F-4D97-AF65-F5344CB8AC3E}">
        <p14:creationId xmlns:p14="http://schemas.microsoft.com/office/powerpoint/2010/main" val="2060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pic>
        <p:nvPicPr>
          <p:cNvPr id="11" name="Picture 10">
            <a:extLst>
              <a:ext uri="{FF2B5EF4-FFF2-40B4-BE49-F238E27FC236}">
                <a16:creationId xmlns:a16="http://schemas.microsoft.com/office/drawing/2014/main" id="{393C8F9A-79B6-DDFF-7AA0-8ED428EFF7D5}"/>
              </a:ext>
            </a:extLst>
          </p:cNvPr>
          <p:cNvPicPr>
            <a:picLocks noChangeAspect="1"/>
          </p:cNvPicPr>
          <p:nvPr userDrawn="1"/>
        </p:nvPicPr>
        <p:blipFill rotWithShape="1">
          <a:blip r:embed="rId2"/>
          <a:srcRect r="21938"/>
          <a:stretch/>
        </p:blipFill>
        <p:spPr>
          <a:xfrm>
            <a:off x="9117496" y="-23168"/>
            <a:ext cx="2645880" cy="677897"/>
          </a:xfrm>
          <a:prstGeom prst="rect">
            <a:avLst/>
          </a:prstGeom>
        </p:spPr>
      </p:pic>
      <p:sp>
        <p:nvSpPr>
          <p:cNvPr id="12" name="TextBox 11">
            <a:extLst>
              <a:ext uri="{FF2B5EF4-FFF2-40B4-BE49-F238E27FC236}">
                <a16:creationId xmlns:a16="http://schemas.microsoft.com/office/drawing/2014/main" id="{A6BE361E-F1A6-98E9-CDD9-49CF749764D4}"/>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3" name="TextBox 12">
            <a:extLst>
              <a:ext uri="{FF2B5EF4-FFF2-40B4-BE49-F238E27FC236}">
                <a16:creationId xmlns:a16="http://schemas.microsoft.com/office/drawing/2014/main" id="{B4FBDE27-3E00-2602-74D6-9A05D2820135}"/>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pic>
        <p:nvPicPr>
          <p:cNvPr id="9" name="Picture 8" descr="A picture containing text, clock&#10;&#10;Description automatically generated">
            <a:extLst>
              <a:ext uri="{FF2B5EF4-FFF2-40B4-BE49-F238E27FC236}">
                <a16:creationId xmlns:a16="http://schemas.microsoft.com/office/drawing/2014/main" id="{77CC5F9C-CD8E-7023-3C14-63CB88D391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Tree>
    <p:extLst>
      <p:ext uri="{BB962C8B-B14F-4D97-AF65-F5344CB8AC3E}">
        <p14:creationId xmlns:p14="http://schemas.microsoft.com/office/powerpoint/2010/main" val="94093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297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ock&#10;&#10;Description automatically generated">
            <a:extLst>
              <a:ext uri="{FF2B5EF4-FFF2-40B4-BE49-F238E27FC236}">
                <a16:creationId xmlns:a16="http://schemas.microsoft.com/office/drawing/2014/main" id="{24D77212-8E13-EA98-1E6A-5702862148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
        <p:nvSpPr>
          <p:cNvPr id="13" name="TextBox 12">
            <a:extLst>
              <a:ext uri="{FF2B5EF4-FFF2-40B4-BE49-F238E27FC236}">
                <a16:creationId xmlns:a16="http://schemas.microsoft.com/office/drawing/2014/main" id="{AA5C8A9B-B70D-D57C-8EB7-44057285C88A}"/>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4" name="TextBox 13">
            <a:extLst>
              <a:ext uri="{FF2B5EF4-FFF2-40B4-BE49-F238E27FC236}">
                <a16:creationId xmlns:a16="http://schemas.microsoft.com/office/drawing/2014/main" id="{67E6C871-5C72-8596-BECC-929F78CB19A5}"/>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Tree>
    <p:extLst>
      <p:ext uri="{BB962C8B-B14F-4D97-AF65-F5344CB8AC3E}">
        <p14:creationId xmlns:p14="http://schemas.microsoft.com/office/powerpoint/2010/main" val="205565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949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719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202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24A7AC-904D-4781-85BA-7D10C17ED021}" type="datetimeFigureOut">
              <a:rPr lang="en-US" smtClean="0"/>
              <a:t>4/30/2024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pic>
        <p:nvPicPr>
          <p:cNvPr id="2" name="Picture 1">
            <a:extLst>
              <a:ext uri="{FF2B5EF4-FFF2-40B4-BE49-F238E27FC236}">
                <a16:creationId xmlns:a16="http://schemas.microsoft.com/office/drawing/2014/main" id="{2B17AFA8-962B-6243-08C4-0C5450670A68}"/>
              </a:ext>
            </a:extLst>
          </p:cNvPr>
          <p:cNvPicPr>
            <a:picLocks noChangeAspect="1"/>
          </p:cNvPicPr>
          <p:nvPr userDrawn="1"/>
        </p:nvPicPr>
        <p:blipFill rotWithShape="1">
          <a:blip r:embed="rId2"/>
          <a:srcRect r="21938"/>
          <a:stretch/>
        </p:blipFill>
        <p:spPr>
          <a:xfrm>
            <a:off x="9117496" y="-23168"/>
            <a:ext cx="2645880" cy="677897"/>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01F74A36-9CF8-E496-031F-147A156DDE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
        <p:nvSpPr>
          <p:cNvPr id="11" name="TextBox 10">
            <a:extLst>
              <a:ext uri="{FF2B5EF4-FFF2-40B4-BE49-F238E27FC236}">
                <a16:creationId xmlns:a16="http://schemas.microsoft.com/office/drawing/2014/main" id="{E9400B5A-625A-2847-47BF-BD5E3791CB53}"/>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2" name="TextBox 11">
            <a:extLst>
              <a:ext uri="{FF2B5EF4-FFF2-40B4-BE49-F238E27FC236}">
                <a16:creationId xmlns:a16="http://schemas.microsoft.com/office/drawing/2014/main" id="{C9E3D966-33B3-BF65-E032-51C87640C82A}"/>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Tree>
    <p:extLst>
      <p:ext uri="{BB962C8B-B14F-4D97-AF65-F5344CB8AC3E}">
        <p14:creationId xmlns:p14="http://schemas.microsoft.com/office/powerpoint/2010/main" val="338233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331444B-B92B-4E27-8C94-BB93EAF5CB18}" type="datetimeFigureOut">
              <a:rPr lang="en-US" smtClean="0"/>
              <a:t>4/30/2024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a:p>
        </p:txBody>
      </p:sp>
      <p:pic>
        <p:nvPicPr>
          <p:cNvPr id="12" name="Picture 11">
            <a:extLst>
              <a:ext uri="{FF2B5EF4-FFF2-40B4-BE49-F238E27FC236}">
                <a16:creationId xmlns:a16="http://schemas.microsoft.com/office/drawing/2014/main" id="{A5D238A3-5022-1285-476E-3E78D585B19E}"/>
              </a:ext>
            </a:extLst>
          </p:cNvPr>
          <p:cNvPicPr>
            <a:picLocks noChangeAspect="1"/>
          </p:cNvPicPr>
          <p:nvPr userDrawn="1"/>
        </p:nvPicPr>
        <p:blipFill rotWithShape="1">
          <a:blip r:embed="rId2"/>
          <a:srcRect r="21938"/>
          <a:stretch/>
        </p:blipFill>
        <p:spPr>
          <a:xfrm>
            <a:off x="9117496" y="-23168"/>
            <a:ext cx="2645880" cy="677897"/>
          </a:xfrm>
          <a:prstGeom prst="rect">
            <a:avLst/>
          </a:prstGeom>
        </p:spPr>
      </p:pic>
      <p:pic>
        <p:nvPicPr>
          <p:cNvPr id="13" name="Picture 12" descr="A picture containing text, clock&#10;&#10;Description automatically generated">
            <a:extLst>
              <a:ext uri="{FF2B5EF4-FFF2-40B4-BE49-F238E27FC236}">
                <a16:creationId xmlns:a16="http://schemas.microsoft.com/office/drawing/2014/main" id="{A5D40C33-7EAB-7B69-03CB-FD6FCF6E3E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
        <p:nvSpPr>
          <p:cNvPr id="10" name="TextBox 9">
            <a:extLst>
              <a:ext uri="{FF2B5EF4-FFF2-40B4-BE49-F238E27FC236}">
                <a16:creationId xmlns:a16="http://schemas.microsoft.com/office/drawing/2014/main" id="{E8A05C19-79A3-12D2-2502-18EC45EE953D}"/>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srgbClr val="000000"/>
                </a:solidFill>
                <a:latin typeface="Trebuchet MS"/>
                <a:ea typeface="+mn-ea"/>
                <a:cs typeface="+mn-cs"/>
              </a:rPr>
              <a:t>© 2024 Frier Levitt. All rights reserved.</a:t>
            </a:r>
          </a:p>
        </p:txBody>
      </p:sp>
      <p:sp>
        <p:nvSpPr>
          <p:cNvPr id="15" name="TextBox 14">
            <a:extLst>
              <a:ext uri="{FF2B5EF4-FFF2-40B4-BE49-F238E27FC236}">
                <a16:creationId xmlns:a16="http://schemas.microsoft.com/office/drawing/2014/main" id="{1AAA5B88-D43E-0698-1948-91819DF35FB6}"/>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Tree>
    <p:extLst>
      <p:ext uri="{BB962C8B-B14F-4D97-AF65-F5344CB8AC3E}">
        <p14:creationId xmlns:p14="http://schemas.microsoft.com/office/powerpoint/2010/main" val="267245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2" name="Picture 11">
            <a:extLst>
              <a:ext uri="{FF2B5EF4-FFF2-40B4-BE49-F238E27FC236}">
                <a16:creationId xmlns:a16="http://schemas.microsoft.com/office/drawing/2014/main" id="{C4E0778C-7065-8CC5-C9E8-BD7188A11B48}"/>
              </a:ext>
            </a:extLst>
          </p:cNvPr>
          <p:cNvPicPr>
            <a:picLocks noChangeAspect="1"/>
          </p:cNvPicPr>
          <p:nvPr userDrawn="1"/>
        </p:nvPicPr>
        <p:blipFill rotWithShape="1">
          <a:blip r:embed="rId3"/>
          <a:srcRect r="21938"/>
          <a:stretch/>
        </p:blipFill>
        <p:spPr>
          <a:xfrm>
            <a:off x="9117496" y="-23168"/>
            <a:ext cx="2645880" cy="677897"/>
          </a:xfrm>
          <a:prstGeom prst="rect">
            <a:avLst/>
          </a:prstGeom>
        </p:spPr>
      </p:pic>
      <p:sp>
        <p:nvSpPr>
          <p:cNvPr id="10" name="TextBox 9">
            <a:extLst>
              <a:ext uri="{FF2B5EF4-FFF2-40B4-BE49-F238E27FC236}">
                <a16:creationId xmlns:a16="http://schemas.microsoft.com/office/drawing/2014/main" id="{3F53FB7A-CF95-3066-3FB8-0CBF7C882789}"/>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4" name="TextBox 13">
            <a:extLst>
              <a:ext uri="{FF2B5EF4-FFF2-40B4-BE49-F238E27FC236}">
                <a16:creationId xmlns:a16="http://schemas.microsoft.com/office/drawing/2014/main" id="{EE755E5D-6DA7-871F-B140-260E6E9B1764}"/>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Tree>
    <p:extLst>
      <p:ext uri="{BB962C8B-B14F-4D97-AF65-F5344CB8AC3E}">
        <p14:creationId xmlns:p14="http://schemas.microsoft.com/office/powerpoint/2010/main" val="11256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D6E9DEC-419B-4CC5-A080-3B06BD5A8291}" type="datetimeFigureOut">
              <a:rPr lang="en-US" smtClean="0"/>
              <a:t>4/30/2024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86C962-DD3F-E320-EC2B-62CA0F3807F7}"/>
              </a:ext>
            </a:extLst>
          </p:cNvPr>
          <p:cNvSpPr txBox="1"/>
          <p:nvPr userDrawn="1"/>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11" name="TextBox 10">
            <a:extLst>
              <a:ext uri="{FF2B5EF4-FFF2-40B4-BE49-F238E27FC236}">
                <a16:creationId xmlns:a16="http://schemas.microsoft.com/office/drawing/2014/main" id="{BB7E5DCC-F246-2C88-6ADA-BACC7E586022}"/>
              </a:ext>
            </a:extLst>
          </p:cNvPr>
          <p:cNvSpPr txBox="1"/>
          <p:nvPr userDrawn="1"/>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pic>
        <p:nvPicPr>
          <p:cNvPr id="13" name="Picture 12" descr="A picture containing text, clock&#10;&#10;Description automatically generated">
            <a:extLst>
              <a:ext uri="{FF2B5EF4-FFF2-40B4-BE49-F238E27FC236}">
                <a16:creationId xmlns:a16="http://schemas.microsoft.com/office/drawing/2014/main" id="{B376DB80-B677-F32F-FE34-7DE7FB67A9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spTree>
    <p:extLst>
      <p:ext uri="{BB962C8B-B14F-4D97-AF65-F5344CB8AC3E}">
        <p14:creationId xmlns:p14="http://schemas.microsoft.com/office/powerpoint/2010/main" val="30997981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2D9A-BF7D-9763-3883-05CDFC487E59}"/>
              </a:ext>
            </a:extLst>
          </p:cNvPr>
          <p:cNvSpPr>
            <a:spLocks noGrp="1"/>
          </p:cNvSpPr>
          <p:nvPr>
            <p:ph type="ctrTitle"/>
          </p:nvPr>
        </p:nvSpPr>
        <p:spPr>
          <a:xfrm>
            <a:off x="1100051" y="833274"/>
            <a:ext cx="10058400" cy="2467653"/>
          </a:xfrm>
        </p:spPr>
        <p:txBody>
          <a:bodyPr>
            <a:normAutofit/>
          </a:bodyPr>
          <a:lstStyle/>
          <a:p>
            <a:pPr marL="0" indent="0">
              <a:buNone/>
            </a:pPr>
            <a:r>
              <a:rPr lang="en-US" sz="5400" b="1" dirty="0">
                <a:solidFill>
                  <a:srgbClr val="000000"/>
                </a:solidFill>
                <a:cs typeface="Arial" panose="020B0604020202020204" pitchFamily="34" charset="0"/>
              </a:rPr>
              <a:t>Legal Guidance on Responding to Audits, Recoupments, and Working </a:t>
            </a:r>
            <a:br>
              <a:rPr lang="en-US" sz="5400" b="1" dirty="0">
                <a:solidFill>
                  <a:srgbClr val="000000"/>
                </a:solidFill>
                <a:cs typeface="Arial" panose="020B0604020202020204" pitchFamily="34" charset="0"/>
              </a:rPr>
            </a:br>
            <a:r>
              <a:rPr lang="en-US" sz="5400" b="1" dirty="0">
                <a:solidFill>
                  <a:srgbClr val="000000"/>
                </a:solidFill>
                <a:cs typeface="Arial" panose="020B0604020202020204" pitchFamily="34" charset="0"/>
              </a:rPr>
              <a:t>with Insurance Companies</a:t>
            </a:r>
            <a:endParaRPr lang="en-US" sz="5400" dirty="0">
              <a:solidFill>
                <a:srgbClr val="000000"/>
              </a:solidFill>
              <a:ea typeface="+mj-ea"/>
              <a:cs typeface="+mj-cs"/>
            </a:endParaRPr>
          </a:p>
        </p:txBody>
      </p:sp>
      <p:sp>
        <p:nvSpPr>
          <p:cNvPr id="3" name="Subtitle 2">
            <a:extLst>
              <a:ext uri="{FF2B5EF4-FFF2-40B4-BE49-F238E27FC236}">
                <a16:creationId xmlns:a16="http://schemas.microsoft.com/office/drawing/2014/main" id="{139117B6-FD07-A826-7D1E-4B1134D08623}"/>
              </a:ext>
            </a:extLst>
          </p:cNvPr>
          <p:cNvSpPr>
            <a:spLocks noGrp="1"/>
          </p:cNvSpPr>
          <p:nvPr>
            <p:ph type="subTitle" idx="1"/>
          </p:nvPr>
        </p:nvSpPr>
        <p:spPr>
          <a:xfrm>
            <a:off x="1100051" y="4455619"/>
            <a:ext cx="10058400" cy="1471455"/>
          </a:xfrm>
        </p:spPr>
        <p:txBody>
          <a:bodyPr>
            <a:noAutofit/>
          </a:bodyPr>
          <a:lstStyle/>
          <a:p>
            <a:r>
              <a:rPr lang="en-US" sz="1600" b="1" dirty="0"/>
              <a:t>Presented by:</a:t>
            </a:r>
          </a:p>
          <a:p>
            <a:br>
              <a:rPr lang="en-US" sz="1600" b="1" dirty="0"/>
            </a:br>
            <a:r>
              <a:rPr lang="en-US" sz="1600" b="1" dirty="0"/>
              <a:t>Guillermo J. Beades, Esq. |  Frier Levitt </a:t>
            </a:r>
          </a:p>
          <a:p>
            <a:r>
              <a:rPr lang="en-US" sz="1600" b="1" dirty="0"/>
              <a:t>Phoebe A. Nelson, esq. |  Frier Levitt</a:t>
            </a:r>
          </a:p>
        </p:txBody>
      </p:sp>
      <p:sp>
        <p:nvSpPr>
          <p:cNvPr id="4" name="TextBox 3">
            <a:extLst>
              <a:ext uri="{FF2B5EF4-FFF2-40B4-BE49-F238E27FC236}">
                <a16:creationId xmlns:a16="http://schemas.microsoft.com/office/drawing/2014/main" id="{C1EFC924-E184-E245-A894-65907CBBD5C1}"/>
              </a:ext>
            </a:extLst>
          </p:cNvPr>
          <p:cNvSpPr txBox="1"/>
          <p:nvPr/>
        </p:nvSpPr>
        <p:spPr>
          <a:xfrm>
            <a:off x="1100051" y="3557074"/>
            <a:ext cx="5872480" cy="677108"/>
          </a:xfrm>
          <a:prstGeom prst="rect">
            <a:avLst/>
          </a:prstGeom>
          <a:noFill/>
        </p:spPr>
        <p:txBody>
          <a:bodyPr wrap="square" rtlCol="0">
            <a:spAutoFit/>
          </a:bodyPr>
          <a:lstStyle/>
          <a:p>
            <a:r>
              <a:rPr lang="en-US" sz="2000" b="1" dirty="0">
                <a:solidFill>
                  <a:srgbClr val="000000"/>
                </a:solidFill>
                <a:latin typeface="+mj-lt"/>
              </a:rPr>
              <a:t>Attorney-client privileged / confidential / work product</a:t>
            </a:r>
          </a:p>
          <a:p>
            <a:endParaRPr lang="en-US" dirty="0"/>
          </a:p>
        </p:txBody>
      </p:sp>
      <p:sp>
        <p:nvSpPr>
          <p:cNvPr id="7" name="TextBox 6">
            <a:extLst>
              <a:ext uri="{FF2B5EF4-FFF2-40B4-BE49-F238E27FC236}">
                <a16:creationId xmlns:a16="http://schemas.microsoft.com/office/drawing/2014/main" id="{84B8855F-4276-871E-BA47-A9D2918E2DEA}"/>
              </a:ext>
            </a:extLst>
          </p:cNvPr>
          <p:cNvSpPr txBox="1"/>
          <p:nvPr/>
        </p:nvSpPr>
        <p:spPr>
          <a:xfrm>
            <a:off x="9692640" y="3975569"/>
            <a:ext cx="1595120" cy="369332"/>
          </a:xfrm>
          <a:prstGeom prst="rect">
            <a:avLst/>
          </a:prstGeom>
          <a:noFill/>
        </p:spPr>
        <p:txBody>
          <a:bodyPr wrap="square" rtlCol="0">
            <a:spAutoFit/>
          </a:bodyPr>
          <a:lstStyle/>
          <a:p>
            <a:r>
              <a:rPr lang="en-US" dirty="0">
                <a:solidFill>
                  <a:srgbClr val="000000"/>
                </a:solidFill>
              </a:rPr>
              <a:t>Presented to:</a:t>
            </a:r>
          </a:p>
        </p:txBody>
      </p:sp>
      <p:pic>
        <p:nvPicPr>
          <p:cNvPr id="8" name="Picture 7">
            <a:extLst>
              <a:ext uri="{FF2B5EF4-FFF2-40B4-BE49-F238E27FC236}">
                <a16:creationId xmlns:a16="http://schemas.microsoft.com/office/drawing/2014/main" id="{EF528084-B894-E57B-9D2E-082660C85B5B}"/>
              </a:ext>
            </a:extLst>
          </p:cNvPr>
          <p:cNvPicPr>
            <a:picLocks noChangeAspect="1"/>
          </p:cNvPicPr>
          <p:nvPr/>
        </p:nvPicPr>
        <p:blipFill>
          <a:blip r:embed="rId2"/>
          <a:stretch>
            <a:fillRect/>
          </a:stretch>
        </p:blipFill>
        <p:spPr>
          <a:xfrm>
            <a:off x="10312230" y="4826713"/>
            <a:ext cx="1692441" cy="564147"/>
          </a:xfrm>
          <a:prstGeom prst="rect">
            <a:avLst/>
          </a:prstGeom>
        </p:spPr>
      </p:pic>
      <p:pic>
        <p:nvPicPr>
          <p:cNvPr id="9" name="Picture 8">
            <a:extLst>
              <a:ext uri="{FF2B5EF4-FFF2-40B4-BE49-F238E27FC236}">
                <a16:creationId xmlns:a16="http://schemas.microsoft.com/office/drawing/2014/main" id="{1DEFDE2D-9D5E-BD1D-108C-C71940ED3AE7}"/>
              </a:ext>
            </a:extLst>
          </p:cNvPr>
          <p:cNvPicPr>
            <a:picLocks noChangeAspect="1"/>
          </p:cNvPicPr>
          <p:nvPr/>
        </p:nvPicPr>
        <p:blipFill>
          <a:blip r:embed="rId3"/>
          <a:stretch>
            <a:fillRect/>
          </a:stretch>
        </p:blipFill>
        <p:spPr>
          <a:xfrm>
            <a:off x="8355799" y="4501278"/>
            <a:ext cx="1692441" cy="1084898"/>
          </a:xfrm>
          <a:prstGeom prst="rect">
            <a:avLst/>
          </a:prstGeom>
        </p:spPr>
      </p:pic>
    </p:spTree>
    <p:extLst>
      <p:ext uri="{BB962C8B-B14F-4D97-AF65-F5344CB8AC3E}">
        <p14:creationId xmlns:p14="http://schemas.microsoft.com/office/powerpoint/2010/main" val="87130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AE0AB-BAD6-55C4-7CA7-0FBA1A41E2A8}"/>
              </a:ext>
            </a:extLst>
          </p:cNvPr>
          <p:cNvSpPr>
            <a:spLocks noGrp="1"/>
          </p:cNvSpPr>
          <p:nvPr>
            <p:ph type="title"/>
          </p:nvPr>
        </p:nvSpPr>
        <p:spPr>
          <a:xfrm>
            <a:off x="4974771" y="634946"/>
            <a:ext cx="6574972" cy="1450757"/>
          </a:xfrm>
        </p:spPr>
        <p:txBody>
          <a:bodyPr>
            <a:normAutofit/>
          </a:bodyPr>
          <a:lstStyle/>
          <a:p>
            <a:r>
              <a:rPr lang="en-US" b="1" dirty="0">
                <a:cs typeface="Arial" panose="020B0604020202020204" pitchFamily="34" charset="0"/>
              </a:rPr>
              <a:t>Audits: Key Identifiers</a:t>
            </a:r>
            <a:endParaRPr lang="en-US" dirty="0"/>
          </a:p>
        </p:txBody>
      </p:sp>
      <p:pic>
        <p:nvPicPr>
          <p:cNvPr id="4" name="Picture 3">
            <a:extLst>
              <a:ext uri="{FF2B5EF4-FFF2-40B4-BE49-F238E27FC236}">
                <a16:creationId xmlns:a16="http://schemas.microsoft.com/office/drawing/2014/main" id="{38311E71-DC4C-72FA-6620-F243548E6A22}"/>
              </a:ext>
            </a:extLst>
          </p:cNvPr>
          <p:cNvPicPr>
            <a:picLocks noChangeAspect="1"/>
          </p:cNvPicPr>
          <p:nvPr/>
        </p:nvPicPr>
        <p:blipFill>
          <a:blip r:embed="rId2"/>
          <a:stretch>
            <a:fillRect/>
          </a:stretch>
        </p:blipFill>
        <p:spPr>
          <a:xfrm>
            <a:off x="821115" y="640081"/>
            <a:ext cx="3627082" cy="5314406"/>
          </a:xfrm>
          <a:prstGeom prst="rect">
            <a:avLst/>
          </a:prstGeom>
        </p:spPr>
      </p:pic>
      <p:cxnSp>
        <p:nvCxnSpPr>
          <p:cNvPr id="11" name="Straight Connector 1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75E47D-B3B1-D3B8-0415-F96B4AE22ADA}"/>
              </a:ext>
            </a:extLst>
          </p:cNvPr>
          <p:cNvSpPr>
            <a:spLocks noGrp="1"/>
          </p:cNvSpPr>
          <p:nvPr>
            <p:ph idx="1"/>
          </p:nvPr>
        </p:nvSpPr>
        <p:spPr>
          <a:xfrm>
            <a:off x="4974770" y="2474222"/>
            <a:ext cx="6574973" cy="3670180"/>
          </a:xfrm>
        </p:spPr>
        <p:txBody>
          <a:bodyPr>
            <a:normAutofit/>
          </a:bodyPr>
          <a:lstStyle/>
          <a:p>
            <a:pPr>
              <a:buFont typeface="Arial" panose="020B0604020202020204" pitchFamily="34" charset="0"/>
              <a:buChar char="•"/>
            </a:pPr>
            <a:r>
              <a:rPr lang="en-US" sz="2800" dirty="0"/>
              <a:t>How was the practice notified?</a:t>
            </a:r>
          </a:p>
          <a:p>
            <a:pPr>
              <a:buFont typeface="Arial" panose="020B0604020202020204" pitchFamily="34" charset="0"/>
              <a:buChar char="•"/>
            </a:pPr>
            <a:r>
              <a:rPr lang="en-US" sz="2800" dirty="0"/>
              <a:t>Who addressed the letter to the practice?  </a:t>
            </a:r>
          </a:p>
          <a:p>
            <a:pPr>
              <a:buFont typeface="Arial" panose="020B0604020202020204" pitchFamily="34" charset="0"/>
              <a:buChar char="•"/>
            </a:pPr>
            <a:r>
              <a:rPr lang="en-US" sz="2800" dirty="0"/>
              <a:t>How many charts are being requested?</a:t>
            </a:r>
          </a:p>
          <a:p>
            <a:pPr>
              <a:buFont typeface="Arial" panose="020B0604020202020204" pitchFamily="34" charset="0"/>
              <a:buChar char="•"/>
            </a:pPr>
            <a:r>
              <a:rPr lang="en-US" sz="2800" dirty="0"/>
              <a:t>Pursuant to provider agreement terms?</a:t>
            </a:r>
          </a:p>
          <a:p>
            <a:endParaRPr lang="en-US" dirty="0"/>
          </a:p>
        </p:txBody>
      </p:sp>
      <p:sp>
        <p:nvSpPr>
          <p:cNvPr id="13" name="Rectangle 1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8165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C09-82D9-457A-9997-B48066EE3A2E}"/>
              </a:ext>
            </a:extLst>
          </p:cNvPr>
          <p:cNvSpPr>
            <a:spLocks noGrp="1"/>
          </p:cNvSpPr>
          <p:nvPr>
            <p:ph type="title"/>
          </p:nvPr>
        </p:nvSpPr>
        <p:spPr/>
        <p:txBody>
          <a:bodyPr>
            <a:normAutofit/>
          </a:bodyPr>
          <a:lstStyle/>
          <a:p>
            <a:r>
              <a:rPr lang="en-US" sz="5400" b="1" dirty="0">
                <a:solidFill>
                  <a:srgbClr val="000000"/>
                </a:solidFill>
                <a:cs typeface="Arial" panose="020B0604020202020204" pitchFamily="34" charset="0"/>
              </a:rPr>
              <a:t>Audits: </a:t>
            </a:r>
            <a:r>
              <a:rPr lang="en-US" sz="5400" b="1" dirty="0">
                <a:solidFill>
                  <a:srgbClr val="FF0000"/>
                </a:solidFill>
                <a:cs typeface="Arial" panose="020B0604020202020204" pitchFamily="34" charset="0"/>
              </a:rPr>
              <a:t>Red Flags</a:t>
            </a:r>
            <a:endParaRPr lang="en-US" sz="5400" dirty="0"/>
          </a:p>
        </p:txBody>
      </p:sp>
      <p:sp>
        <p:nvSpPr>
          <p:cNvPr id="3" name="Content Placeholder 2">
            <a:extLst>
              <a:ext uri="{FF2B5EF4-FFF2-40B4-BE49-F238E27FC236}">
                <a16:creationId xmlns:a16="http://schemas.microsoft.com/office/drawing/2014/main" id="{9CC8556D-C241-5F5B-E6A2-4BD2538DF3B6}"/>
              </a:ext>
            </a:extLst>
          </p:cNvPr>
          <p:cNvSpPr>
            <a:spLocks noGrp="1"/>
          </p:cNvSpPr>
          <p:nvPr>
            <p:ph idx="1"/>
          </p:nvPr>
        </p:nvSpPr>
        <p:spPr>
          <a:xfrm>
            <a:off x="1097280" y="2170854"/>
            <a:ext cx="6817360" cy="4023360"/>
          </a:xfrm>
        </p:spPr>
        <p:txBody>
          <a:bodyPr/>
          <a:lstStyle/>
          <a:p>
            <a:pPr>
              <a:buFont typeface="Arial" panose="020B0604020202020204" pitchFamily="34" charset="0"/>
              <a:buChar char="•"/>
            </a:pPr>
            <a:r>
              <a:rPr lang="en-US" sz="2400" dirty="0"/>
              <a:t>Audits from </a:t>
            </a:r>
            <a:r>
              <a:rPr lang="en-US" sz="2400" dirty="0">
                <a:solidFill>
                  <a:srgbClr val="FF0000"/>
                </a:solidFill>
              </a:rPr>
              <a:t>recovery audit contractors </a:t>
            </a:r>
            <a:r>
              <a:rPr lang="en-US" sz="2400" dirty="0"/>
              <a:t>(RACs) or zone </a:t>
            </a:r>
            <a:r>
              <a:rPr lang="en-US" sz="2400" dirty="0">
                <a:solidFill>
                  <a:srgbClr val="FF0000"/>
                </a:solidFill>
              </a:rPr>
              <a:t>program integrity contractors </a:t>
            </a:r>
            <a:r>
              <a:rPr lang="en-US" sz="2400" dirty="0"/>
              <a:t>(ZPICs)</a:t>
            </a:r>
          </a:p>
          <a:p>
            <a:pPr>
              <a:buFont typeface="Arial" panose="020B0604020202020204" pitchFamily="34" charset="0"/>
              <a:buChar char="•"/>
            </a:pPr>
            <a:r>
              <a:rPr lang="en-US" sz="2400" dirty="0"/>
              <a:t>Audits buzzwords: billing irregularities, </a:t>
            </a:r>
            <a:r>
              <a:rPr lang="en-US" sz="2400" dirty="0">
                <a:solidFill>
                  <a:srgbClr val="FF0000"/>
                </a:solidFill>
              </a:rPr>
              <a:t>outlier</a:t>
            </a:r>
            <a:r>
              <a:rPr lang="en-US" sz="2400" dirty="0"/>
              <a:t>, etc.</a:t>
            </a:r>
          </a:p>
          <a:p>
            <a:pPr>
              <a:buFont typeface="Arial" panose="020B0604020202020204" pitchFamily="34" charset="0"/>
              <a:buChar char="•"/>
            </a:pPr>
            <a:r>
              <a:rPr lang="en-US" sz="2400" dirty="0"/>
              <a:t>Large number of documents requested</a:t>
            </a:r>
          </a:p>
          <a:p>
            <a:pPr>
              <a:buFont typeface="Arial" panose="020B0604020202020204" pitchFamily="34" charset="0"/>
              <a:buChar char="•"/>
            </a:pPr>
            <a:r>
              <a:rPr lang="en-US" sz="2400" dirty="0"/>
              <a:t>Specific high reimbursement procedures (e.g., chemotherapy drugs) or code (e.g., consultations)</a:t>
            </a:r>
          </a:p>
          <a:p>
            <a:pPr>
              <a:buFont typeface="Arial" panose="020B0604020202020204" pitchFamily="34" charset="0"/>
              <a:buChar char="•"/>
            </a:pPr>
            <a:r>
              <a:rPr lang="en-US" sz="2400" dirty="0"/>
              <a:t>Warning Letters!</a:t>
            </a:r>
          </a:p>
          <a:p>
            <a:endParaRPr lang="en-US" dirty="0"/>
          </a:p>
        </p:txBody>
      </p:sp>
      <p:pic>
        <p:nvPicPr>
          <p:cNvPr id="4" name="Picture 3">
            <a:extLst>
              <a:ext uri="{FF2B5EF4-FFF2-40B4-BE49-F238E27FC236}">
                <a16:creationId xmlns:a16="http://schemas.microsoft.com/office/drawing/2014/main" id="{7BC5D6BB-5146-A93D-49D1-B8CE8A2FB6BF}"/>
              </a:ext>
            </a:extLst>
          </p:cNvPr>
          <p:cNvPicPr>
            <a:picLocks noChangeAspect="1"/>
          </p:cNvPicPr>
          <p:nvPr/>
        </p:nvPicPr>
        <p:blipFill>
          <a:blip r:embed="rId2"/>
          <a:stretch>
            <a:fillRect/>
          </a:stretch>
        </p:blipFill>
        <p:spPr>
          <a:xfrm>
            <a:off x="8260080" y="3247003"/>
            <a:ext cx="3413759" cy="2299062"/>
          </a:xfrm>
          <a:prstGeom prst="rect">
            <a:avLst/>
          </a:prstGeom>
        </p:spPr>
      </p:pic>
    </p:spTree>
    <p:extLst>
      <p:ext uri="{BB962C8B-B14F-4D97-AF65-F5344CB8AC3E}">
        <p14:creationId xmlns:p14="http://schemas.microsoft.com/office/powerpoint/2010/main" val="36056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8E05-D939-1424-FC26-CBD4DFA3F17D}"/>
              </a:ext>
            </a:extLst>
          </p:cNvPr>
          <p:cNvSpPr>
            <a:spLocks noGrp="1"/>
          </p:cNvSpPr>
          <p:nvPr>
            <p:ph type="title"/>
          </p:nvPr>
        </p:nvSpPr>
        <p:spPr>
          <a:xfrm>
            <a:off x="1097280" y="286603"/>
            <a:ext cx="10058400" cy="1450757"/>
          </a:xfrm>
        </p:spPr>
        <p:txBody>
          <a:bodyPr>
            <a:normAutofit/>
          </a:bodyPr>
          <a:lstStyle/>
          <a:p>
            <a:r>
              <a:rPr lang="en-US" b="1" dirty="0"/>
              <a:t>ISSUES Under the Most Scrutiny</a:t>
            </a:r>
          </a:p>
        </p:txBody>
      </p:sp>
      <p:pic>
        <p:nvPicPr>
          <p:cNvPr id="4" name="Picture 3">
            <a:extLst>
              <a:ext uri="{FF2B5EF4-FFF2-40B4-BE49-F238E27FC236}">
                <a16:creationId xmlns:a16="http://schemas.microsoft.com/office/drawing/2014/main" id="{89318293-7995-2BA0-D500-290ABBA102FE}"/>
              </a:ext>
            </a:extLst>
          </p:cNvPr>
          <p:cNvPicPr>
            <a:picLocks noChangeAspect="1"/>
          </p:cNvPicPr>
          <p:nvPr/>
        </p:nvPicPr>
        <p:blipFill>
          <a:blip r:embed="rId2"/>
          <a:stretch>
            <a:fillRect/>
          </a:stretch>
        </p:blipFill>
        <p:spPr>
          <a:xfrm>
            <a:off x="1076432" y="2239731"/>
            <a:ext cx="3094997" cy="2824185"/>
          </a:xfrm>
          <a:prstGeom prst="rect">
            <a:avLst/>
          </a:prstGeom>
        </p:spPr>
      </p:pic>
      <p:sp>
        <p:nvSpPr>
          <p:cNvPr id="3" name="Content Placeholder 2">
            <a:extLst>
              <a:ext uri="{FF2B5EF4-FFF2-40B4-BE49-F238E27FC236}">
                <a16:creationId xmlns:a16="http://schemas.microsoft.com/office/drawing/2014/main" id="{0C7F8245-DB3B-B01F-AB76-A21195575DF6}"/>
              </a:ext>
            </a:extLst>
          </p:cNvPr>
          <p:cNvSpPr>
            <a:spLocks noGrp="1"/>
          </p:cNvSpPr>
          <p:nvPr>
            <p:ph idx="1"/>
          </p:nvPr>
        </p:nvSpPr>
        <p:spPr>
          <a:xfrm>
            <a:off x="4762599" y="2097491"/>
            <a:ext cx="6515947" cy="4023360"/>
          </a:xfrm>
        </p:spPr>
        <p:txBody>
          <a:bodyPr>
            <a:normAutofit/>
          </a:bodyPr>
          <a:lstStyle/>
          <a:p>
            <a:pPr>
              <a:buFont typeface="Arial" panose="020B0604020202020204" pitchFamily="34" charset="0"/>
              <a:buChar char="•"/>
            </a:pPr>
            <a:r>
              <a:rPr lang="en-US" sz="2400" dirty="0"/>
              <a:t>High Reimbursable Procedures</a:t>
            </a:r>
          </a:p>
          <a:p>
            <a:pPr>
              <a:buFont typeface="Arial" panose="020B0604020202020204" pitchFamily="34" charset="0"/>
              <a:buChar char="•"/>
            </a:pPr>
            <a:r>
              <a:rPr lang="en-US" sz="2400" dirty="0"/>
              <a:t>Contracts with vendors (e.g., allergy, DNA testing, stem cells, etc.)</a:t>
            </a:r>
          </a:p>
          <a:p>
            <a:pPr>
              <a:buFont typeface="Arial" panose="020B0604020202020204" pitchFamily="34" charset="0"/>
              <a:buChar char="•"/>
            </a:pPr>
            <a:r>
              <a:rPr lang="en-US" sz="2400" dirty="0"/>
              <a:t>Telemedicine</a:t>
            </a:r>
          </a:p>
          <a:p>
            <a:pPr>
              <a:buFont typeface="Arial" panose="020B0604020202020204" pitchFamily="34" charset="0"/>
              <a:buChar char="•"/>
            </a:pPr>
            <a:r>
              <a:rPr lang="en-US" sz="2400" dirty="0"/>
              <a:t>Opioid / TIRF REMS</a:t>
            </a:r>
          </a:p>
          <a:p>
            <a:pPr>
              <a:buFont typeface="Arial" panose="020B0604020202020204" pitchFamily="34" charset="0"/>
              <a:buChar char="•"/>
            </a:pPr>
            <a:r>
              <a:rPr lang="en-US" sz="2400" dirty="0"/>
              <a:t>Beware of specialty specific areas of focus (e.g., oncology and cancer drugs)</a:t>
            </a:r>
          </a:p>
          <a:p>
            <a:endParaRPr lang="en-US" dirty="0"/>
          </a:p>
        </p:txBody>
      </p:sp>
    </p:spTree>
    <p:extLst>
      <p:ext uri="{BB962C8B-B14F-4D97-AF65-F5344CB8AC3E}">
        <p14:creationId xmlns:p14="http://schemas.microsoft.com/office/powerpoint/2010/main" val="4684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02C1-7ECB-FC44-98A0-3046E3FEF30D}"/>
              </a:ext>
            </a:extLst>
          </p:cNvPr>
          <p:cNvSpPr>
            <a:spLocks noGrp="1"/>
          </p:cNvSpPr>
          <p:nvPr>
            <p:ph type="title"/>
          </p:nvPr>
        </p:nvSpPr>
        <p:spPr/>
        <p:txBody>
          <a:bodyPr/>
          <a:lstStyle/>
          <a:p>
            <a:r>
              <a:rPr lang="en-US" b="1" dirty="0"/>
              <a:t>Common Areas of Auditing in Oncology</a:t>
            </a:r>
          </a:p>
        </p:txBody>
      </p:sp>
      <p:sp>
        <p:nvSpPr>
          <p:cNvPr id="3" name="Content Placeholder 2">
            <a:extLst>
              <a:ext uri="{FF2B5EF4-FFF2-40B4-BE49-F238E27FC236}">
                <a16:creationId xmlns:a16="http://schemas.microsoft.com/office/drawing/2014/main" id="{FCADCB44-6F42-BB52-E042-E43DA61486A3}"/>
              </a:ext>
            </a:extLst>
          </p:cNvPr>
          <p:cNvSpPr>
            <a:spLocks noGrp="1"/>
          </p:cNvSpPr>
          <p:nvPr>
            <p:ph idx="1"/>
          </p:nvPr>
        </p:nvSpPr>
        <p:spPr>
          <a:xfrm>
            <a:off x="1097280" y="2099734"/>
            <a:ext cx="8940800" cy="4023360"/>
          </a:xfrm>
        </p:spPr>
        <p:txBody>
          <a:bodyPr>
            <a:normAutofit fontScale="92500" lnSpcReduction="20000"/>
          </a:bodyPr>
          <a:lstStyle/>
          <a:p>
            <a:pPr>
              <a:buFont typeface="Arial" panose="020B0604020202020204" pitchFamily="34" charset="0"/>
              <a:buChar char="•"/>
            </a:pPr>
            <a:r>
              <a:rPr lang="en-US" sz="2200" dirty="0"/>
              <a:t>Use of Anti-Emetic Medications</a:t>
            </a:r>
          </a:p>
          <a:p>
            <a:pPr lvl="1">
              <a:buFont typeface="Arial" panose="020B0604020202020204" pitchFamily="34" charset="0"/>
              <a:buChar char="•"/>
            </a:pPr>
            <a:r>
              <a:rPr lang="en-US" sz="2200" dirty="0"/>
              <a:t>Medicare requires documentation of signs of intolerance (nausea, vomiting) during chemo, or history of intolerance</a:t>
            </a:r>
          </a:p>
          <a:p>
            <a:pPr lvl="1">
              <a:buFont typeface="Arial" panose="020B0604020202020204" pitchFamily="34" charset="0"/>
              <a:buChar char="•"/>
            </a:pPr>
            <a:r>
              <a:rPr lang="en-US" sz="2200" dirty="0"/>
              <a:t>Documentation is crucial to support billing for anti-emetic medications</a:t>
            </a:r>
          </a:p>
          <a:p>
            <a:pPr>
              <a:buFont typeface="Arial" panose="020B0604020202020204" pitchFamily="34" charset="0"/>
              <a:buChar char="•"/>
            </a:pPr>
            <a:r>
              <a:rPr lang="en-US" sz="2200" dirty="0"/>
              <a:t>Hydration</a:t>
            </a:r>
          </a:p>
          <a:p>
            <a:pPr lvl="1">
              <a:buFont typeface="Arial" panose="020B0604020202020204" pitchFamily="34" charset="0"/>
              <a:buChar char="•"/>
            </a:pPr>
            <a:r>
              <a:rPr lang="en-US" sz="2200" dirty="0"/>
              <a:t>Medicare denying hydration without evidence of dehydration</a:t>
            </a:r>
          </a:p>
          <a:p>
            <a:pPr lvl="1">
              <a:buFont typeface="Arial" panose="020B0604020202020204" pitchFamily="34" charset="0"/>
              <a:buChar char="•"/>
            </a:pPr>
            <a:r>
              <a:rPr lang="en-US" sz="2200" dirty="0"/>
              <a:t>Fluid solely to administer chemo drugs considered "incidental" hydration, not separately billable</a:t>
            </a:r>
          </a:p>
          <a:p>
            <a:pPr>
              <a:buFont typeface="Arial" panose="020B0604020202020204" pitchFamily="34" charset="0"/>
              <a:buChar char="•"/>
            </a:pPr>
            <a:r>
              <a:rPr lang="en-US" sz="2200" dirty="0"/>
              <a:t>B12</a:t>
            </a:r>
          </a:p>
          <a:p>
            <a:pPr lvl="1">
              <a:buFont typeface="Arial" panose="020B0604020202020204" pitchFamily="34" charset="0"/>
              <a:buChar char="•"/>
            </a:pPr>
            <a:r>
              <a:rPr lang="en-US" sz="2200" dirty="0"/>
              <a:t>Auditors target vitamin B12 injections to ensure they are supported by documented B12 deficiency</a:t>
            </a:r>
          </a:p>
          <a:p>
            <a:pPr lvl="1">
              <a:buFont typeface="Arial" panose="020B0604020202020204" pitchFamily="34" charset="0"/>
              <a:buChar char="•"/>
            </a:pPr>
            <a:r>
              <a:rPr lang="en-US" sz="2200" dirty="0"/>
              <a:t>Have documentation including progress notes and lab results showing current or historical B12 levels available</a:t>
            </a:r>
          </a:p>
          <a:p>
            <a:endParaRPr lang="en-US" dirty="0"/>
          </a:p>
        </p:txBody>
      </p:sp>
    </p:spTree>
    <p:extLst>
      <p:ext uri="{BB962C8B-B14F-4D97-AF65-F5344CB8AC3E}">
        <p14:creationId xmlns:p14="http://schemas.microsoft.com/office/powerpoint/2010/main" val="240985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EAD9-686C-90CD-C084-DA142FC262D0}"/>
              </a:ext>
            </a:extLst>
          </p:cNvPr>
          <p:cNvSpPr>
            <a:spLocks noGrp="1"/>
          </p:cNvSpPr>
          <p:nvPr>
            <p:ph type="title"/>
          </p:nvPr>
        </p:nvSpPr>
        <p:spPr/>
        <p:txBody>
          <a:bodyPr/>
          <a:lstStyle/>
          <a:p>
            <a:r>
              <a:rPr lang="en-US" b="1" dirty="0"/>
              <a:t>Auditing in Oncology (cont’d)</a:t>
            </a:r>
          </a:p>
        </p:txBody>
      </p:sp>
      <p:sp>
        <p:nvSpPr>
          <p:cNvPr id="3" name="Content Placeholder 2">
            <a:extLst>
              <a:ext uri="{FF2B5EF4-FFF2-40B4-BE49-F238E27FC236}">
                <a16:creationId xmlns:a16="http://schemas.microsoft.com/office/drawing/2014/main" id="{0A53F4EF-F0EF-78E8-8737-436EE21D3950}"/>
              </a:ext>
            </a:extLst>
          </p:cNvPr>
          <p:cNvSpPr>
            <a:spLocks noGrp="1"/>
          </p:cNvSpPr>
          <p:nvPr>
            <p:ph idx="1"/>
          </p:nvPr>
        </p:nvSpPr>
        <p:spPr>
          <a:xfrm>
            <a:off x="1097280" y="2109894"/>
            <a:ext cx="10251440" cy="4023360"/>
          </a:xfrm>
        </p:spPr>
        <p:txBody>
          <a:bodyPr>
            <a:normAutofit/>
          </a:bodyPr>
          <a:lstStyle/>
          <a:p>
            <a:pPr>
              <a:buFont typeface="Arial" panose="020B0604020202020204" pitchFamily="34" charset="0"/>
              <a:buChar char="•"/>
            </a:pPr>
            <a:r>
              <a:rPr lang="en-US" sz="2800" dirty="0"/>
              <a:t>Reporting Wastage</a:t>
            </a:r>
          </a:p>
          <a:p>
            <a:pPr lvl="1">
              <a:buFont typeface="Arial" panose="020B0604020202020204" pitchFamily="34" charset="0"/>
              <a:buChar char="•"/>
            </a:pPr>
            <a:r>
              <a:rPr lang="en-US" sz="2600" dirty="0"/>
              <a:t>CMS now requires modifier JZ for reporting zero wastage and JW for discarded waste on single-dose vials. Claims lacking these modifiers will be denied.</a:t>
            </a:r>
          </a:p>
          <a:p>
            <a:pPr lvl="1">
              <a:buFont typeface="Arial" panose="020B0604020202020204" pitchFamily="34" charset="0"/>
              <a:buChar char="•"/>
            </a:pPr>
            <a:r>
              <a:rPr lang="en-US" sz="2600" dirty="0"/>
              <a:t>CMS will review policies on selecting appropriate single vs. multi-dose vials, focusing on billing accuracy and reported wastage. </a:t>
            </a:r>
          </a:p>
          <a:p>
            <a:pPr lvl="1">
              <a:buFont typeface="Arial" panose="020B0604020202020204" pitchFamily="34" charset="0"/>
              <a:buChar char="•"/>
            </a:pPr>
            <a:r>
              <a:rPr lang="en-US" sz="2600" dirty="0"/>
              <a:t>Providers should identify single-dose containers in their treatment regimens, review documentation, and billing for compliance concerns.</a:t>
            </a:r>
          </a:p>
          <a:p>
            <a:endParaRPr lang="en-US" dirty="0"/>
          </a:p>
        </p:txBody>
      </p:sp>
    </p:spTree>
    <p:extLst>
      <p:ext uri="{BB962C8B-B14F-4D97-AF65-F5344CB8AC3E}">
        <p14:creationId xmlns:p14="http://schemas.microsoft.com/office/powerpoint/2010/main" val="26111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5EF0-5B0A-EDF7-05E1-1AA49FBCABA2}"/>
              </a:ext>
            </a:extLst>
          </p:cNvPr>
          <p:cNvSpPr>
            <a:spLocks noGrp="1"/>
          </p:cNvSpPr>
          <p:nvPr>
            <p:ph type="title"/>
          </p:nvPr>
        </p:nvSpPr>
        <p:spPr/>
        <p:txBody>
          <a:bodyPr>
            <a:normAutofit/>
          </a:bodyPr>
          <a:lstStyle/>
          <a:p>
            <a:r>
              <a:rPr lang="en-US" sz="4000" b="1" dirty="0">
                <a:cs typeface="Arial" panose="020B0604020202020204" pitchFamily="34" charset="0"/>
              </a:rPr>
              <a:t>Other Commonly Recurring Audit Issues</a:t>
            </a:r>
            <a:endParaRPr lang="en-US" sz="4000" dirty="0"/>
          </a:p>
        </p:txBody>
      </p:sp>
      <p:sp>
        <p:nvSpPr>
          <p:cNvPr id="3" name="Content Placeholder 2">
            <a:extLst>
              <a:ext uri="{FF2B5EF4-FFF2-40B4-BE49-F238E27FC236}">
                <a16:creationId xmlns:a16="http://schemas.microsoft.com/office/drawing/2014/main" id="{727F4C11-0629-908A-0697-ED5BFD84F5FF}"/>
              </a:ext>
            </a:extLst>
          </p:cNvPr>
          <p:cNvSpPr>
            <a:spLocks noGrp="1"/>
          </p:cNvSpPr>
          <p:nvPr>
            <p:ph idx="1"/>
          </p:nvPr>
        </p:nvSpPr>
        <p:spPr>
          <a:xfrm>
            <a:off x="1097280" y="2150534"/>
            <a:ext cx="6339840" cy="4023360"/>
          </a:xfrm>
        </p:spPr>
        <p:txBody>
          <a:bodyPr/>
          <a:lstStyle/>
          <a:p>
            <a:pPr>
              <a:buFont typeface="Arial" panose="020B0604020202020204" pitchFamily="34" charset="0"/>
              <a:buChar char="•"/>
            </a:pPr>
            <a:r>
              <a:rPr lang="en-US" sz="2400" dirty="0"/>
              <a:t>Cloned Notes</a:t>
            </a:r>
          </a:p>
          <a:p>
            <a:pPr>
              <a:buFont typeface="Arial" panose="020B0604020202020204" pitchFamily="34" charset="0"/>
              <a:buChar char="•"/>
            </a:pPr>
            <a:r>
              <a:rPr lang="en-US" sz="2400" dirty="0"/>
              <a:t>Missing or Poor Documentation of key information like Review of Systems (ROS), administering staff, route, lot numbers for chemo administration raises scrutiny</a:t>
            </a:r>
          </a:p>
          <a:p>
            <a:pPr>
              <a:buFont typeface="Arial" panose="020B0604020202020204" pitchFamily="34" charset="0"/>
              <a:buChar char="•"/>
            </a:pPr>
            <a:r>
              <a:rPr lang="en-US" sz="2400" dirty="0"/>
              <a:t>Relying on EMR system for coding the visit</a:t>
            </a:r>
          </a:p>
          <a:p>
            <a:pPr>
              <a:buFont typeface="Arial" panose="020B0604020202020204" pitchFamily="34" charset="0"/>
              <a:buChar char="•"/>
            </a:pPr>
            <a:r>
              <a:rPr lang="en-US" sz="2400" dirty="0"/>
              <a:t>Incorrect billing of separate office visit codes with modifier 25 alongside chemo administration without a separate service</a:t>
            </a:r>
          </a:p>
          <a:p>
            <a:pPr marL="0" indent="0">
              <a:buNone/>
            </a:pPr>
            <a:endParaRPr lang="en-US" dirty="0"/>
          </a:p>
        </p:txBody>
      </p:sp>
      <p:pic>
        <p:nvPicPr>
          <p:cNvPr id="4" name="Picture 3">
            <a:extLst>
              <a:ext uri="{FF2B5EF4-FFF2-40B4-BE49-F238E27FC236}">
                <a16:creationId xmlns:a16="http://schemas.microsoft.com/office/drawing/2014/main" id="{32A08489-F26E-E728-629E-345295CE4854}"/>
              </a:ext>
            </a:extLst>
          </p:cNvPr>
          <p:cNvPicPr>
            <a:picLocks noChangeAspect="1"/>
          </p:cNvPicPr>
          <p:nvPr/>
        </p:nvPicPr>
        <p:blipFill>
          <a:blip r:embed="rId3"/>
          <a:stretch>
            <a:fillRect/>
          </a:stretch>
        </p:blipFill>
        <p:spPr>
          <a:xfrm>
            <a:off x="7813040" y="2150534"/>
            <a:ext cx="3735855" cy="2148943"/>
          </a:xfrm>
          <a:prstGeom prst="rect">
            <a:avLst/>
          </a:prstGeom>
        </p:spPr>
      </p:pic>
    </p:spTree>
    <p:extLst>
      <p:ext uri="{BB962C8B-B14F-4D97-AF65-F5344CB8AC3E}">
        <p14:creationId xmlns:p14="http://schemas.microsoft.com/office/powerpoint/2010/main" val="426819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BCF1-7569-5E89-CFD6-51D8EC9B194A}"/>
              </a:ext>
            </a:extLst>
          </p:cNvPr>
          <p:cNvSpPr>
            <a:spLocks noGrp="1"/>
          </p:cNvSpPr>
          <p:nvPr>
            <p:ph type="title"/>
          </p:nvPr>
        </p:nvSpPr>
        <p:spPr/>
        <p:txBody>
          <a:bodyPr/>
          <a:lstStyle/>
          <a:p>
            <a:r>
              <a:rPr lang="en-US" b="1" dirty="0"/>
              <a:t>Audits: Dos and Don’ts</a:t>
            </a:r>
          </a:p>
        </p:txBody>
      </p:sp>
      <p:sp>
        <p:nvSpPr>
          <p:cNvPr id="3" name="Content Placeholder 2">
            <a:extLst>
              <a:ext uri="{FF2B5EF4-FFF2-40B4-BE49-F238E27FC236}">
                <a16:creationId xmlns:a16="http://schemas.microsoft.com/office/drawing/2014/main" id="{31B0ABDD-2B22-8B1C-2D15-522CE07E49C6}"/>
              </a:ext>
            </a:extLst>
          </p:cNvPr>
          <p:cNvSpPr>
            <a:spLocks noGrp="1"/>
          </p:cNvSpPr>
          <p:nvPr>
            <p:ph idx="1"/>
          </p:nvPr>
        </p:nvSpPr>
        <p:spPr>
          <a:xfrm>
            <a:off x="1097280" y="2160694"/>
            <a:ext cx="6604000" cy="4023360"/>
          </a:xfrm>
        </p:spPr>
        <p:txBody>
          <a:bodyPr/>
          <a:lstStyle/>
          <a:p>
            <a:pPr>
              <a:buFont typeface="Arial" panose="020B0604020202020204" pitchFamily="34" charset="0"/>
              <a:buChar char="•"/>
            </a:pPr>
            <a:r>
              <a:rPr lang="en-US" sz="2400" dirty="0"/>
              <a:t>DO comply with the audit!</a:t>
            </a:r>
          </a:p>
          <a:p>
            <a:pPr>
              <a:buFont typeface="Arial" panose="020B0604020202020204" pitchFamily="34" charset="0"/>
              <a:buChar char="•"/>
            </a:pPr>
            <a:r>
              <a:rPr lang="en-US" sz="2400" dirty="0"/>
              <a:t>DO copy all records, intakes, diagnostic testing, operative reports, etc. that support the DOS at issue!</a:t>
            </a:r>
          </a:p>
          <a:p>
            <a:pPr>
              <a:buFont typeface="Arial" panose="020B0604020202020204" pitchFamily="34" charset="0"/>
              <a:buChar char="•"/>
            </a:pPr>
            <a:r>
              <a:rPr lang="en-US" sz="2400" dirty="0"/>
              <a:t>DON’T give statements or hand over control of your work station!</a:t>
            </a:r>
          </a:p>
          <a:p>
            <a:pPr>
              <a:buFont typeface="Arial" panose="020B0604020202020204" pitchFamily="34" charset="0"/>
              <a:buChar char="•"/>
            </a:pPr>
            <a:r>
              <a:rPr lang="en-US" sz="2400" dirty="0"/>
              <a:t>DON’T send illegible records, sparse records and/or fail to keep a copy of what was produced!</a:t>
            </a:r>
          </a:p>
          <a:p>
            <a:endParaRPr lang="en-US" dirty="0"/>
          </a:p>
        </p:txBody>
      </p:sp>
      <p:pic>
        <p:nvPicPr>
          <p:cNvPr id="4" name="Picture 3">
            <a:extLst>
              <a:ext uri="{FF2B5EF4-FFF2-40B4-BE49-F238E27FC236}">
                <a16:creationId xmlns:a16="http://schemas.microsoft.com/office/drawing/2014/main" id="{8CFB9426-9175-0B39-932D-F41CDEC40939}"/>
              </a:ext>
            </a:extLst>
          </p:cNvPr>
          <p:cNvPicPr>
            <a:picLocks noChangeAspect="1"/>
          </p:cNvPicPr>
          <p:nvPr/>
        </p:nvPicPr>
        <p:blipFill rotWithShape="1">
          <a:blip r:embed="rId2"/>
          <a:srcRect l="14975" r="4042"/>
          <a:stretch/>
        </p:blipFill>
        <p:spPr>
          <a:xfrm>
            <a:off x="8280401" y="2160694"/>
            <a:ext cx="3444560" cy="2203570"/>
          </a:xfrm>
          <a:prstGeom prst="rect">
            <a:avLst/>
          </a:prstGeom>
        </p:spPr>
      </p:pic>
    </p:spTree>
    <p:extLst>
      <p:ext uri="{BB962C8B-B14F-4D97-AF65-F5344CB8AC3E}">
        <p14:creationId xmlns:p14="http://schemas.microsoft.com/office/powerpoint/2010/main" val="344465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06214-A80B-A62C-335F-B35C9096409D}"/>
              </a:ext>
            </a:extLst>
          </p:cNvPr>
          <p:cNvSpPr>
            <a:spLocks noGrp="1"/>
          </p:cNvSpPr>
          <p:nvPr>
            <p:ph type="title"/>
          </p:nvPr>
        </p:nvSpPr>
        <p:spPr>
          <a:xfrm>
            <a:off x="4974771" y="634946"/>
            <a:ext cx="6574972" cy="1450757"/>
          </a:xfrm>
        </p:spPr>
        <p:txBody>
          <a:bodyPr>
            <a:normAutofit/>
          </a:bodyPr>
          <a:lstStyle/>
          <a:p>
            <a:r>
              <a:rPr lang="en-US" b="1" dirty="0"/>
              <a:t>Audit Response Plan</a:t>
            </a:r>
          </a:p>
        </p:txBody>
      </p:sp>
      <p:pic>
        <p:nvPicPr>
          <p:cNvPr id="4" name="Picture 3">
            <a:extLst>
              <a:ext uri="{FF2B5EF4-FFF2-40B4-BE49-F238E27FC236}">
                <a16:creationId xmlns:a16="http://schemas.microsoft.com/office/drawing/2014/main" id="{02D94DE8-7BAE-6B51-05D3-2B78753DE178}"/>
              </a:ext>
            </a:extLst>
          </p:cNvPr>
          <p:cNvPicPr>
            <a:picLocks noChangeAspect="1"/>
          </p:cNvPicPr>
          <p:nvPr/>
        </p:nvPicPr>
        <p:blipFill>
          <a:blip r:embed="rId2"/>
          <a:stretch>
            <a:fillRect/>
          </a:stretch>
        </p:blipFill>
        <p:spPr>
          <a:xfrm>
            <a:off x="633999" y="1296626"/>
            <a:ext cx="4001315" cy="4001315"/>
          </a:xfrm>
          <a:prstGeom prst="rect">
            <a:avLst/>
          </a:prstGeom>
        </p:spPr>
      </p:pic>
      <p:cxnSp>
        <p:nvCxnSpPr>
          <p:cNvPr id="22" name="Straight Connector 2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B9E69A-4146-86D9-1B5D-DEBBA5874073}"/>
              </a:ext>
            </a:extLst>
          </p:cNvPr>
          <p:cNvSpPr>
            <a:spLocks noGrp="1"/>
          </p:cNvSpPr>
          <p:nvPr>
            <p:ph idx="1"/>
          </p:nvPr>
        </p:nvSpPr>
        <p:spPr>
          <a:xfrm>
            <a:off x="4974768" y="2336801"/>
            <a:ext cx="6574973" cy="3670180"/>
          </a:xfrm>
        </p:spPr>
        <p:txBody>
          <a:bodyPr>
            <a:normAutofit/>
          </a:bodyPr>
          <a:lstStyle/>
          <a:p>
            <a:pPr>
              <a:buFont typeface="Arial" panose="020B0604020202020204" pitchFamily="34" charset="0"/>
              <a:buChar char="•"/>
            </a:pPr>
            <a:r>
              <a:rPr lang="en-US" sz="2400" dirty="0"/>
              <a:t>Determine intent of the audit</a:t>
            </a:r>
          </a:p>
          <a:p>
            <a:pPr>
              <a:buFont typeface="Arial" panose="020B0604020202020204" pitchFamily="34" charset="0"/>
              <a:buChar char="•"/>
            </a:pPr>
            <a:r>
              <a:rPr lang="en-US" sz="2400" dirty="0"/>
              <a:t>Conduct Self Assessment</a:t>
            </a:r>
          </a:p>
          <a:p>
            <a:pPr>
              <a:buFont typeface="Arial" panose="020B0604020202020204" pitchFamily="34" charset="0"/>
              <a:buChar char="•"/>
            </a:pPr>
            <a:r>
              <a:rPr lang="en-US" sz="2400" dirty="0"/>
              <a:t>Beware of deadlines &amp; ask for extensions</a:t>
            </a:r>
          </a:p>
          <a:p>
            <a:pPr>
              <a:buFont typeface="Arial" panose="020B0604020202020204" pitchFamily="34" charset="0"/>
              <a:buChar char="•"/>
            </a:pPr>
            <a:r>
              <a:rPr lang="en-US" sz="2400" dirty="0"/>
              <a:t>Determine if an attorney, coder, statistician, etc. is needed </a:t>
            </a:r>
          </a:p>
          <a:p>
            <a:pPr>
              <a:buFont typeface="Arial" panose="020B0604020202020204" pitchFamily="34" charset="0"/>
              <a:buChar char="•"/>
            </a:pPr>
            <a:r>
              <a:rPr lang="en-US" sz="2400" dirty="0"/>
              <a:t>Most Audited Areas:  Consults, High Level E/M, Modifiers 25/59 &amp; high reimbursement services</a:t>
            </a:r>
          </a:p>
          <a:p>
            <a:endParaRPr lang="en-US" dirty="0"/>
          </a:p>
        </p:txBody>
      </p:sp>
      <p:sp>
        <p:nvSpPr>
          <p:cNvPr id="24" name="Rectangle 2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6003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A889-6381-08AD-EF7B-B38509B9C38B}"/>
              </a:ext>
            </a:extLst>
          </p:cNvPr>
          <p:cNvSpPr>
            <a:spLocks noGrp="1"/>
          </p:cNvSpPr>
          <p:nvPr>
            <p:ph type="title"/>
          </p:nvPr>
        </p:nvSpPr>
        <p:spPr/>
        <p:txBody>
          <a:bodyPr>
            <a:normAutofit/>
          </a:bodyPr>
          <a:lstStyle/>
          <a:p>
            <a:r>
              <a:rPr lang="en-US" sz="4400" b="1" dirty="0"/>
              <a:t>When Is It More Than Just An Audit?</a:t>
            </a:r>
          </a:p>
        </p:txBody>
      </p:sp>
      <p:sp>
        <p:nvSpPr>
          <p:cNvPr id="3" name="Content Placeholder 2">
            <a:extLst>
              <a:ext uri="{FF2B5EF4-FFF2-40B4-BE49-F238E27FC236}">
                <a16:creationId xmlns:a16="http://schemas.microsoft.com/office/drawing/2014/main" id="{0326AF29-D608-E964-411B-693D6D8FA63C}"/>
              </a:ext>
            </a:extLst>
          </p:cNvPr>
          <p:cNvSpPr>
            <a:spLocks noGrp="1"/>
          </p:cNvSpPr>
          <p:nvPr>
            <p:ph idx="1"/>
          </p:nvPr>
        </p:nvSpPr>
        <p:spPr>
          <a:xfrm>
            <a:off x="1097280" y="2130214"/>
            <a:ext cx="4917440" cy="4023360"/>
          </a:xfrm>
        </p:spPr>
        <p:txBody>
          <a:bodyPr/>
          <a:lstStyle/>
          <a:p>
            <a:pPr>
              <a:buFont typeface="Arial" panose="020B0604020202020204" pitchFamily="34" charset="0"/>
              <a:buChar char="•"/>
            </a:pPr>
            <a:r>
              <a:rPr lang="en-US" sz="2800" dirty="0"/>
              <a:t>Usually starts with a Subpoena</a:t>
            </a:r>
          </a:p>
          <a:p>
            <a:pPr>
              <a:buFont typeface="Arial" panose="020B0604020202020204" pitchFamily="34" charset="0"/>
              <a:buChar char="•"/>
            </a:pPr>
            <a:r>
              <a:rPr lang="en-US" sz="2800" dirty="0"/>
              <a:t>Subpoena comes from a Special Investigations Unit (“SIU”) or entity with “Fraud” in it (e.g., MFD, BFD, etc.)</a:t>
            </a:r>
          </a:p>
          <a:p>
            <a:pPr>
              <a:buFont typeface="Arial" panose="020B0604020202020204" pitchFamily="34" charset="0"/>
              <a:buChar char="•"/>
            </a:pPr>
            <a:r>
              <a:rPr lang="en-US" sz="2800" dirty="0"/>
              <a:t>Subpoena asks for more than just medical records</a:t>
            </a:r>
          </a:p>
          <a:p>
            <a:endParaRPr lang="en-US" dirty="0"/>
          </a:p>
        </p:txBody>
      </p:sp>
      <p:pic>
        <p:nvPicPr>
          <p:cNvPr id="4" name="Picture 3">
            <a:extLst>
              <a:ext uri="{FF2B5EF4-FFF2-40B4-BE49-F238E27FC236}">
                <a16:creationId xmlns:a16="http://schemas.microsoft.com/office/drawing/2014/main" id="{6BD2E9A6-2AD9-8CEB-5501-29BE49E0B25D}"/>
              </a:ext>
            </a:extLst>
          </p:cNvPr>
          <p:cNvPicPr>
            <a:picLocks noChangeAspect="1"/>
          </p:cNvPicPr>
          <p:nvPr/>
        </p:nvPicPr>
        <p:blipFill>
          <a:blip r:embed="rId2"/>
          <a:stretch>
            <a:fillRect/>
          </a:stretch>
        </p:blipFill>
        <p:spPr>
          <a:xfrm>
            <a:off x="6821048" y="2230887"/>
            <a:ext cx="4334632" cy="2889754"/>
          </a:xfrm>
          <a:prstGeom prst="rect">
            <a:avLst/>
          </a:prstGeom>
        </p:spPr>
      </p:pic>
    </p:spTree>
    <p:extLst>
      <p:ext uri="{BB962C8B-B14F-4D97-AF65-F5344CB8AC3E}">
        <p14:creationId xmlns:p14="http://schemas.microsoft.com/office/powerpoint/2010/main" val="95841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083AA-4A36-AA6D-1047-20AA00C8993B}"/>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800" b="1" dirty="0">
                <a:solidFill>
                  <a:schemeClr val="tx1">
                    <a:lumMod val="85000"/>
                    <a:lumOff val="15000"/>
                  </a:schemeClr>
                </a:solidFill>
              </a:rPr>
              <a:t>Overpayment Demands</a:t>
            </a:r>
          </a:p>
        </p:txBody>
      </p:sp>
      <p:pic>
        <p:nvPicPr>
          <p:cNvPr id="4" name="Content Placeholder 3" descr="A computer with several blue folders on the screen&#10;&#10;Description automatically generated">
            <a:extLst>
              <a:ext uri="{FF2B5EF4-FFF2-40B4-BE49-F238E27FC236}">
                <a16:creationId xmlns:a16="http://schemas.microsoft.com/office/drawing/2014/main" id="{D86451C8-9CDD-B7B1-72B3-075FAB9C8F05}"/>
              </a:ext>
            </a:extLst>
          </p:cNvPr>
          <p:cNvPicPr>
            <a:picLocks noGrp="1" noChangeAspect="1"/>
          </p:cNvPicPr>
          <p:nvPr>
            <p:ph idx="1"/>
          </p:nvPr>
        </p:nvPicPr>
        <p:blipFill rotWithShape="1">
          <a:blip r:embed="rId2"/>
          <a:srcRect l="17327" r="1" b="1"/>
          <a:stretch/>
        </p:blipFill>
        <p:spPr>
          <a:xfrm>
            <a:off x="633999" y="640081"/>
            <a:ext cx="5462001" cy="5054156"/>
          </a:xfrm>
          <a:prstGeom prst="rect">
            <a:avLst/>
          </a:prstGeom>
        </p:spPr>
      </p:pic>
      <p:cxnSp>
        <p:nvCxnSpPr>
          <p:cNvPr id="14" name="Straight Connector 1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2666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9848-CF8C-1616-5895-3C1EAF757759}"/>
              </a:ext>
            </a:extLst>
          </p:cNvPr>
          <p:cNvSpPr>
            <a:spLocks noGrp="1"/>
          </p:cNvSpPr>
          <p:nvPr>
            <p:ph type="title"/>
          </p:nvPr>
        </p:nvSpPr>
        <p:spPr/>
        <p:txBody>
          <a:bodyPr/>
          <a:lstStyle/>
          <a:p>
            <a:r>
              <a:rPr lang="en-US" sz="4800" b="1" dirty="0"/>
              <a:t>Disclaimer</a:t>
            </a:r>
            <a:endParaRPr lang="en-US" dirty="0"/>
          </a:p>
        </p:txBody>
      </p:sp>
      <p:sp>
        <p:nvSpPr>
          <p:cNvPr id="3" name="Content Placeholder 2">
            <a:extLst>
              <a:ext uri="{FF2B5EF4-FFF2-40B4-BE49-F238E27FC236}">
                <a16:creationId xmlns:a16="http://schemas.microsoft.com/office/drawing/2014/main" id="{23190FA6-3D15-FB4D-6497-41704C487837}"/>
              </a:ext>
            </a:extLst>
          </p:cNvPr>
          <p:cNvSpPr>
            <a:spLocks noGrp="1"/>
          </p:cNvSpPr>
          <p:nvPr>
            <p:ph idx="1"/>
          </p:nvPr>
        </p:nvSpPr>
        <p:spPr>
          <a:xfrm>
            <a:off x="1097280" y="2008294"/>
            <a:ext cx="10058400" cy="4023360"/>
          </a:xfrm>
        </p:spPr>
        <p:txBody>
          <a:bodyPr/>
          <a:lstStyle/>
          <a:p>
            <a:pPr marL="0" indent="0">
              <a:buNone/>
            </a:pPr>
            <a:r>
              <a:rPr lang="en-US" sz="2000" dirty="0"/>
              <a:t>The materials and information provided in this presentation are for informational purposes only and not for the purpose of providing legal advice. The information contained in this presentation is a brief overview and should not be construed as legal advice or exhaustive coverage of the topics. You should contact your attorney to obtain advice with respect to any particular issue or problem. Statements, opinions and descriptions contained herein are based on general experience of Frier Levitt attorneys practicing in pharmacy law and are not meant to be relied upon by anyone. Use of and access to this presentation or any of the materials or information contained within this presentation do not create an attorney-client relationship between Frier Levitt, LLC (or any of its attorneys) and the user or viewer.</a:t>
            </a:r>
          </a:p>
          <a:p>
            <a:pPr marL="0" indent="0">
              <a:buNone/>
            </a:pPr>
            <a:r>
              <a:rPr lang="en-US" sz="2000" dirty="0"/>
              <a:t>All product and company names are trademarks™ or registered ® trademarks of their respective holders. Any use of such marks is for educational purposes and does not imply any affiliation with or endorsement by them.</a:t>
            </a:r>
          </a:p>
          <a:p>
            <a:pPr marL="0"/>
            <a:endParaRPr lang="en-US" sz="2000" dirty="0"/>
          </a:p>
          <a:p>
            <a:endParaRPr lang="en-US" dirty="0"/>
          </a:p>
        </p:txBody>
      </p:sp>
    </p:spTree>
    <p:extLst>
      <p:ext uri="{BB962C8B-B14F-4D97-AF65-F5344CB8AC3E}">
        <p14:creationId xmlns:p14="http://schemas.microsoft.com/office/powerpoint/2010/main" val="30053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F310-CD17-03D6-E3AB-7326202C179E}"/>
              </a:ext>
            </a:extLst>
          </p:cNvPr>
          <p:cNvSpPr>
            <a:spLocks noGrp="1"/>
          </p:cNvSpPr>
          <p:nvPr>
            <p:ph type="title"/>
          </p:nvPr>
        </p:nvSpPr>
        <p:spPr/>
        <p:txBody>
          <a:bodyPr/>
          <a:lstStyle/>
          <a:p>
            <a:r>
              <a:rPr lang="en-US" b="1" dirty="0"/>
              <a:t>Overpayment Demands: General</a:t>
            </a:r>
          </a:p>
        </p:txBody>
      </p:sp>
      <p:sp>
        <p:nvSpPr>
          <p:cNvPr id="3" name="Content Placeholder 2">
            <a:extLst>
              <a:ext uri="{FF2B5EF4-FFF2-40B4-BE49-F238E27FC236}">
                <a16:creationId xmlns:a16="http://schemas.microsoft.com/office/drawing/2014/main" id="{B9F93A2C-D283-03B3-7DC3-01CBF9C1DEEB}"/>
              </a:ext>
            </a:extLst>
          </p:cNvPr>
          <p:cNvSpPr>
            <a:spLocks noGrp="1"/>
          </p:cNvSpPr>
          <p:nvPr>
            <p:ph idx="1"/>
          </p:nvPr>
        </p:nvSpPr>
        <p:spPr>
          <a:xfrm>
            <a:off x="1097280" y="2069254"/>
            <a:ext cx="5506720" cy="4023360"/>
          </a:xfrm>
        </p:spPr>
        <p:txBody>
          <a:bodyPr>
            <a:normAutofit/>
          </a:bodyPr>
          <a:lstStyle/>
          <a:p>
            <a:pPr>
              <a:buFont typeface="Arial" panose="020B0604020202020204" pitchFamily="34" charset="0"/>
              <a:buChar char="•"/>
            </a:pPr>
            <a:r>
              <a:rPr lang="en-US" sz="2400" dirty="0"/>
              <a:t>Demand for Overpayment are secondary to audits and document demands</a:t>
            </a:r>
          </a:p>
          <a:p>
            <a:pPr>
              <a:buFont typeface="Arial" panose="020B0604020202020204" pitchFamily="34" charset="0"/>
              <a:buChar char="•"/>
            </a:pPr>
            <a:r>
              <a:rPr lang="en-US" sz="2400" dirty="0"/>
              <a:t>They can be based on documentation, failure to credential, the services being performed by an unauthorized provider or a litany of other reasons</a:t>
            </a:r>
          </a:p>
          <a:p>
            <a:pPr>
              <a:buFont typeface="Arial" panose="020B0604020202020204" pitchFamily="34" charset="0"/>
              <a:buChar char="•"/>
            </a:pPr>
            <a:r>
              <a:rPr lang="en-US" sz="2400" dirty="0"/>
              <a:t>Overpayment demands can also come after a subpoena targeting potential False Claims Act action from a whistleblower</a:t>
            </a:r>
          </a:p>
          <a:p>
            <a:endParaRPr lang="en-US" dirty="0"/>
          </a:p>
        </p:txBody>
      </p:sp>
      <p:pic>
        <p:nvPicPr>
          <p:cNvPr id="4" name="Picture 3">
            <a:extLst>
              <a:ext uri="{FF2B5EF4-FFF2-40B4-BE49-F238E27FC236}">
                <a16:creationId xmlns:a16="http://schemas.microsoft.com/office/drawing/2014/main" id="{716EA589-A899-E3B9-959B-634C3856DFA1}"/>
              </a:ext>
            </a:extLst>
          </p:cNvPr>
          <p:cNvPicPr>
            <a:picLocks noChangeAspect="1"/>
          </p:cNvPicPr>
          <p:nvPr/>
        </p:nvPicPr>
        <p:blipFill>
          <a:blip r:embed="rId2"/>
          <a:stretch>
            <a:fillRect/>
          </a:stretch>
        </p:blipFill>
        <p:spPr>
          <a:xfrm>
            <a:off x="7463183" y="2266585"/>
            <a:ext cx="3956657" cy="2637771"/>
          </a:xfrm>
          <a:prstGeom prst="rect">
            <a:avLst/>
          </a:prstGeom>
        </p:spPr>
      </p:pic>
    </p:spTree>
    <p:extLst>
      <p:ext uri="{BB962C8B-B14F-4D97-AF65-F5344CB8AC3E}">
        <p14:creationId xmlns:p14="http://schemas.microsoft.com/office/powerpoint/2010/main" val="45157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56358-55C8-263C-97F4-118D1244B029}"/>
              </a:ext>
            </a:extLst>
          </p:cNvPr>
          <p:cNvSpPr>
            <a:spLocks noGrp="1"/>
          </p:cNvSpPr>
          <p:nvPr>
            <p:ph type="title"/>
          </p:nvPr>
        </p:nvSpPr>
        <p:spPr>
          <a:xfrm>
            <a:off x="4974771" y="634946"/>
            <a:ext cx="6574972" cy="1450757"/>
          </a:xfrm>
        </p:spPr>
        <p:txBody>
          <a:bodyPr>
            <a:normAutofit/>
          </a:bodyPr>
          <a:lstStyle/>
          <a:p>
            <a:r>
              <a:rPr lang="en-US" b="1" dirty="0"/>
              <a:t>Is An Overpayment Demand Looming?</a:t>
            </a:r>
          </a:p>
        </p:txBody>
      </p:sp>
      <p:pic>
        <p:nvPicPr>
          <p:cNvPr id="4" name="Picture 3">
            <a:extLst>
              <a:ext uri="{FF2B5EF4-FFF2-40B4-BE49-F238E27FC236}">
                <a16:creationId xmlns:a16="http://schemas.microsoft.com/office/drawing/2014/main" id="{019B4EF5-1E40-A41D-AA85-35B6D1EC544C}"/>
              </a:ext>
            </a:extLst>
          </p:cNvPr>
          <p:cNvPicPr>
            <a:picLocks noChangeAspect="1"/>
          </p:cNvPicPr>
          <p:nvPr/>
        </p:nvPicPr>
        <p:blipFill rotWithShape="1">
          <a:blip r:embed="rId2"/>
          <a:srcRect l="13025" r="11683" b="7279"/>
          <a:stretch/>
        </p:blipFill>
        <p:spPr>
          <a:xfrm>
            <a:off x="633999" y="640081"/>
            <a:ext cx="4001315" cy="4927598"/>
          </a:xfrm>
          <a:prstGeom prst="rect">
            <a:avLst/>
          </a:prstGeom>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477C72-86F6-4630-B03B-D06444236B59}"/>
              </a:ext>
            </a:extLst>
          </p:cNvPr>
          <p:cNvSpPr>
            <a:spLocks noGrp="1"/>
          </p:cNvSpPr>
          <p:nvPr>
            <p:ph idx="1"/>
          </p:nvPr>
        </p:nvSpPr>
        <p:spPr>
          <a:xfrm>
            <a:off x="4974770" y="2539950"/>
            <a:ext cx="6574973" cy="3670180"/>
          </a:xfrm>
        </p:spPr>
        <p:txBody>
          <a:bodyPr>
            <a:normAutofit/>
          </a:bodyPr>
          <a:lstStyle/>
          <a:p>
            <a:pPr>
              <a:buFont typeface="Arial" panose="020B0604020202020204" pitchFamily="34" charset="0"/>
              <a:buChar char="•"/>
            </a:pPr>
            <a:r>
              <a:rPr lang="en-US" sz="2400" dirty="0"/>
              <a:t>How many documents are being requested?</a:t>
            </a:r>
          </a:p>
          <a:p>
            <a:pPr>
              <a:buFont typeface="Arial" panose="020B0604020202020204" pitchFamily="34" charset="0"/>
              <a:buChar char="•"/>
            </a:pPr>
            <a:r>
              <a:rPr lang="en-US" sz="2400" dirty="0"/>
              <a:t>Who is requesting the documents?</a:t>
            </a:r>
          </a:p>
          <a:p>
            <a:pPr>
              <a:buFont typeface="Arial" panose="020B0604020202020204" pitchFamily="34" charset="0"/>
              <a:buChar char="•"/>
            </a:pPr>
            <a:r>
              <a:rPr lang="en-US" sz="2400" dirty="0"/>
              <a:t>Does it relate to a “hot topic” area?</a:t>
            </a:r>
          </a:p>
          <a:p>
            <a:pPr>
              <a:buFont typeface="Arial" panose="020B0604020202020204" pitchFamily="34" charset="0"/>
              <a:buChar char="•"/>
            </a:pPr>
            <a:r>
              <a:rPr lang="en-US" sz="2400" dirty="0"/>
              <a:t>Is the request general or specific?</a:t>
            </a:r>
          </a:p>
          <a:p>
            <a:pPr>
              <a:buFont typeface="Arial" panose="020B0604020202020204" pitchFamily="34" charset="0"/>
              <a:buChar char="•"/>
            </a:pPr>
            <a:r>
              <a:rPr lang="en-US" sz="2400" dirty="0"/>
              <a:t>What is the language of the demand letter?</a:t>
            </a:r>
          </a:p>
          <a:p>
            <a:endParaRPr lang="en-US" dirty="0"/>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367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E0D-D97F-DC3B-F82D-8D68DF931F4B}"/>
              </a:ext>
            </a:extLst>
          </p:cNvPr>
          <p:cNvSpPr>
            <a:spLocks noGrp="1"/>
          </p:cNvSpPr>
          <p:nvPr>
            <p:ph type="title"/>
          </p:nvPr>
        </p:nvSpPr>
        <p:spPr/>
        <p:txBody>
          <a:bodyPr>
            <a:normAutofit/>
          </a:bodyPr>
          <a:lstStyle/>
          <a:p>
            <a:r>
              <a:rPr lang="en-US" sz="4000" b="1" dirty="0"/>
              <a:t>Overpayment Demand: Common Mistakes</a:t>
            </a:r>
          </a:p>
        </p:txBody>
      </p:sp>
      <p:sp>
        <p:nvSpPr>
          <p:cNvPr id="3" name="Content Placeholder 2">
            <a:extLst>
              <a:ext uri="{FF2B5EF4-FFF2-40B4-BE49-F238E27FC236}">
                <a16:creationId xmlns:a16="http://schemas.microsoft.com/office/drawing/2014/main" id="{8663269E-7E52-2E19-D30B-D11AA38A13D8}"/>
              </a:ext>
            </a:extLst>
          </p:cNvPr>
          <p:cNvSpPr>
            <a:spLocks noGrp="1"/>
          </p:cNvSpPr>
          <p:nvPr>
            <p:ph idx="1"/>
          </p:nvPr>
        </p:nvSpPr>
        <p:spPr>
          <a:xfrm>
            <a:off x="1097280" y="2221654"/>
            <a:ext cx="6614160" cy="4023360"/>
          </a:xfrm>
        </p:spPr>
        <p:txBody>
          <a:bodyPr/>
          <a:lstStyle/>
          <a:p>
            <a:pPr>
              <a:buFont typeface="Arial" panose="020B0604020202020204" pitchFamily="34" charset="0"/>
              <a:buChar char="•"/>
            </a:pPr>
            <a:r>
              <a:rPr lang="en-US" sz="2400" dirty="0"/>
              <a:t>Not keeping a copy of what was sent out / copied</a:t>
            </a:r>
          </a:p>
          <a:p>
            <a:pPr>
              <a:buFont typeface="Arial" panose="020B0604020202020204" pitchFamily="34" charset="0"/>
              <a:buChar char="•"/>
            </a:pPr>
            <a:r>
              <a:rPr lang="en-US" sz="2400" dirty="0"/>
              <a:t>Giving statements to investigators without first speaking to an attorney</a:t>
            </a:r>
          </a:p>
          <a:p>
            <a:pPr>
              <a:buFont typeface="Arial" panose="020B0604020202020204" pitchFamily="34" charset="0"/>
              <a:buChar char="•"/>
            </a:pPr>
            <a:r>
              <a:rPr lang="en-US" sz="2400" dirty="0"/>
              <a:t>Producing incomplete or illegible records</a:t>
            </a:r>
          </a:p>
          <a:p>
            <a:pPr>
              <a:buFont typeface="Arial" panose="020B0604020202020204" pitchFamily="34" charset="0"/>
              <a:buChar char="•"/>
            </a:pPr>
            <a:r>
              <a:rPr lang="en-US" sz="2400" dirty="0"/>
              <a:t>Treating all requests as routine </a:t>
            </a:r>
          </a:p>
          <a:p>
            <a:pPr>
              <a:buFont typeface="Arial" panose="020B0604020202020204" pitchFamily="34" charset="0"/>
              <a:buChar char="•"/>
            </a:pPr>
            <a:r>
              <a:rPr lang="en-US" sz="2400" dirty="0"/>
              <a:t>Not reviewing what is being sent out</a:t>
            </a:r>
          </a:p>
          <a:p>
            <a:endParaRPr lang="en-US" dirty="0"/>
          </a:p>
        </p:txBody>
      </p:sp>
      <p:pic>
        <p:nvPicPr>
          <p:cNvPr id="4" name="Picture 3">
            <a:extLst>
              <a:ext uri="{FF2B5EF4-FFF2-40B4-BE49-F238E27FC236}">
                <a16:creationId xmlns:a16="http://schemas.microsoft.com/office/drawing/2014/main" id="{55170322-73F7-316E-334D-0CDC7362E3C3}"/>
              </a:ext>
            </a:extLst>
          </p:cNvPr>
          <p:cNvPicPr>
            <a:picLocks noChangeAspect="1"/>
          </p:cNvPicPr>
          <p:nvPr/>
        </p:nvPicPr>
        <p:blipFill rotWithShape="1">
          <a:blip r:embed="rId2"/>
          <a:srcRect l="5918" t="4439" r="6455" b="6859"/>
          <a:stretch/>
        </p:blipFill>
        <p:spPr>
          <a:xfrm>
            <a:off x="7843520" y="2316480"/>
            <a:ext cx="3312160" cy="3352800"/>
          </a:xfrm>
          <a:prstGeom prst="rect">
            <a:avLst/>
          </a:prstGeom>
        </p:spPr>
      </p:pic>
    </p:spTree>
    <p:extLst>
      <p:ext uri="{BB962C8B-B14F-4D97-AF65-F5344CB8AC3E}">
        <p14:creationId xmlns:p14="http://schemas.microsoft.com/office/powerpoint/2010/main" val="128486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E537-2949-82E1-2B16-EAF6AD4C574A}"/>
              </a:ext>
            </a:extLst>
          </p:cNvPr>
          <p:cNvSpPr>
            <a:spLocks noGrp="1"/>
          </p:cNvSpPr>
          <p:nvPr>
            <p:ph type="title"/>
          </p:nvPr>
        </p:nvSpPr>
        <p:spPr/>
        <p:txBody>
          <a:bodyPr>
            <a:normAutofit/>
          </a:bodyPr>
          <a:lstStyle/>
          <a:p>
            <a:r>
              <a:rPr lang="en-US" sz="4000" b="1" dirty="0"/>
              <a:t>How To Respond To An Overpayment Demand</a:t>
            </a:r>
          </a:p>
        </p:txBody>
      </p:sp>
      <p:sp>
        <p:nvSpPr>
          <p:cNvPr id="3" name="Content Placeholder 2">
            <a:extLst>
              <a:ext uri="{FF2B5EF4-FFF2-40B4-BE49-F238E27FC236}">
                <a16:creationId xmlns:a16="http://schemas.microsoft.com/office/drawing/2014/main" id="{FFB1618E-4486-21E6-4495-9F354004F004}"/>
              </a:ext>
            </a:extLst>
          </p:cNvPr>
          <p:cNvSpPr>
            <a:spLocks noGrp="1"/>
          </p:cNvSpPr>
          <p:nvPr>
            <p:ph idx="1"/>
          </p:nvPr>
        </p:nvSpPr>
        <p:spPr>
          <a:xfrm>
            <a:off x="1097280" y="2048934"/>
            <a:ext cx="5557520" cy="4023360"/>
          </a:xfrm>
        </p:spPr>
        <p:txBody>
          <a:bodyPr>
            <a:normAutofit/>
          </a:bodyPr>
          <a:lstStyle/>
          <a:p>
            <a:pPr>
              <a:buFont typeface="Arial" panose="020B0604020202020204" pitchFamily="34" charset="0"/>
              <a:buChar char="•"/>
            </a:pPr>
            <a:r>
              <a:rPr lang="en-US" sz="2400" dirty="0"/>
              <a:t>Fight Every Overpayment Demand!</a:t>
            </a:r>
          </a:p>
          <a:p>
            <a:pPr>
              <a:buFont typeface="Arial" panose="020B0604020202020204" pitchFamily="34" charset="0"/>
              <a:buChar char="•"/>
            </a:pPr>
            <a:r>
              <a:rPr lang="en-US" sz="2400" dirty="0"/>
              <a:t>Determine Potential Insurance Coverage</a:t>
            </a:r>
          </a:p>
          <a:p>
            <a:pPr lvl="1">
              <a:buFont typeface="Arial" panose="020B0604020202020204" pitchFamily="34" charset="0"/>
              <a:buChar char="•"/>
            </a:pPr>
            <a:r>
              <a:rPr lang="en-US" sz="2200" dirty="0"/>
              <a:t>Coverage for Legal Fees &amp; Expert Costs</a:t>
            </a:r>
          </a:p>
          <a:p>
            <a:pPr>
              <a:buFont typeface="Arial" panose="020B0604020202020204" pitchFamily="34" charset="0"/>
              <a:buChar char="•"/>
            </a:pPr>
            <a:r>
              <a:rPr lang="en-US" sz="2400" dirty="0"/>
              <a:t>Do not give insurance auditors the benefit of the doubt</a:t>
            </a:r>
          </a:p>
          <a:p>
            <a:pPr lvl="1">
              <a:buFont typeface="Arial" panose="020B0604020202020204" pitchFamily="34" charset="0"/>
              <a:buChar char="•"/>
            </a:pPr>
            <a:r>
              <a:rPr lang="en-US" sz="2200" dirty="0"/>
              <a:t>Coding</a:t>
            </a:r>
          </a:p>
          <a:p>
            <a:pPr lvl="1">
              <a:buFont typeface="Arial" panose="020B0604020202020204" pitchFamily="34" charset="0"/>
              <a:buChar char="•"/>
            </a:pPr>
            <a:r>
              <a:rPr lang="en-US" sz="2200" dirty="0"/>
              <a:t>Medical Necessity </a:t>
            </a:r>
          </a:p>
          <a:p>
            <a:pPr lvl="1">
              <a:buFont typeface="Arial" panose="020B0604020202020204" pitchFamily="34" charset="0"/>
              <a:buChar char="•"/>
            </a:pPr>
            <a:r>
              <a:rPr lang="en-US" sz="2200" dirty="0"/>
              <a:t>Statistical Sampling</a:t>
            </a:r>
          </a:p>
          <a:p>
            <a:pPr lvl="1">
              <a:buFont typeface="Arial" panose="020B0604020202020204" pitchFamily="34" charset="0"/>
              <a:buChar char="•"/>
            </a:pPr>
            <a:r>
              <a:rPr lang="en-US" sz="2200" dirty="0"/>
              <a:t>Lookback period</a:t>
            </a:r>
          </a:p>
          <a:p>
            <a:endParaRPr lang="en-US" dirty="0"/>
          </a:p>
        </p:txBody>
      </p:sp>
      <p:pic>
        <p:nvPicPr>
          <p:cNvPr id="5" name="Picture 4">
            <a:extLst>
              <a:ext uri="{FF2B5EF4-FFF2-40B4-BE49-F238E27FC236}">
                <a16:creationId xmlns:a16="http://schemas.microsoft.com/office/drawing/2014/main" id="{AF6AF822-0D62-E1AC-5F67-F316F9740F1C}"/>
              </a:ext>
            </a:extLst>
          </p:cNvPr>
          <p:cNvPicPr>
            <a:picLocks noChangeAspect="1"/>
          </p:cNvPicPr>
          <p:nvPr/>
        </p:nvPicPr>
        <p:blipFill>
          <a:blip r:embed="rId2"/>
          <a:stretch>
            <a:fillRect/>
          </a:stretch>
        </p:blipFill>
        <p:spPr>
          <a:xfrm>
            <a:off x="7193087" y="3607719"/>
            <a:ext cx="4450466" cy="2243522"/>
          </a:xfrm>
          <a:prstGeom prst="rect">
            <a:avLst/>
          </a:prstGeom>
        </p:spPr>
      </p:pic>
    </p:spTree>
    <p:extLst>
      <p:ext uri="{BB962C8B-B14F-4D97-AF65-F5344CB8AC3E}">
        <p14:creationId xmlns:p14="http://schemas.microsoft.com/office/powerpoint/2010/main" val="56173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DB7F8-8609-847E-46ED-120BB794CFD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b="1" dirty="0">
                <a:solidFill>
                  <a:schemeClr val="tx1">
                    <a:lumMod val="85000"/>
                    <a:lumOff val="15000"/>
                  </a:schemeClr>
                </a:solidFill>
              </a:rPr>
              <a:t>The Joys of Insurance</a:t>
            </a:r>
          </a:p>
        </p:txBody>
      </p:sp>
      <p:pic>
        <p:nvPicPr>
          <p:cNvPr id="4" name="Content Placeholder 3" descr="A stethoscope and calculator on a health insurance form&#10;&#10;Description automatically generated">
            <a:extLst>
              <a:ext uri="{FF2B5EF4-FFF2-40B4-BE49-F238E27FC236}">
                <a16:creationId xmlns:a16="http://schemas.microsoft.com/office/drawing/2014/main" id="{BDEA4CAE-15CC-A50D-1309-6A03E49149C9}"/>
              </a:ext>
            </a:extLst>
          </p:cNvPr>
          <p:cNvPicPr>
            <a:picLocks noGrp="1" noChangeAspect="1"/>
          </p:cNvPicPr>
          <p:nvPr>
            <p:ph idx="1"/>
          </p:nvPr>
        </p:nvPicPr>
        <p:blipFill rotWithShape="1">
          <a:blip r:embed="rId2"/>
          <a:srcRect t="16905" r="-1" b="33652"/>
          <a:stretch/>
        </p:blipFill>
        <p:spPr>
          <a:xfrm>
            <a:off x="635457" y="640080"/>
            <a:ext cx="10916463" cy="3602736"/>
          </a:xfrm>
          <a:prstGeom prst="rect">
            <a:avLst/>
          </a:prstGeom>
        </p:spPr>
      </p:pic>
      <p:cxnSp>
        <p:nvCxnSpPr>
          <p:cNvPr id="25" name="Straight Connector 24">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1117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5045-012E-250A-0F29-D284CCC0E3C7}"/>
              </a:ext>
            </a:extLst>
          </p:cNvPr>
          <p:cNvSpPr>
            <a:spLocks noGrp="1"/>
          </p:cNvSpPr>
          <p:nvPr>
            <p:ph type="title"/>
          </p:nvPr>
        </p:nvSpPr>
        <p:spPr/>
        <p:txBody>
          <a:bodyPr>
            <a:normAutofit/>
          </a:bodyPr>
          <a:lstStyle/>
          <a:p>
            <a:r>
              <a:rPr lang="en-US" sz="4400" b="1" dirty="0"/>
              <a:t>How to Deal with Insurance Companies</a:t>
            </a:r>
          </a:p>
        </p:txBody>
      </p:sp>
      <p:sp>
        <p:nvSpPr>
          <p:cNvPr id="3" name="Content Placeholder 2">
            <a:extLst>
              <a:ext uri="{FF2B5EF4-FFF2-40B4-BE49-F238E27FC236}">
                <a16:creationId xmlns:a16="http://schemas.microsoft.com/office/drawing/2014/main" id="{D9F1464E-E8D3-46FF-2423-0F2FBAFE163A}"/>
              </a:ext>
            </a:extLst>
          </p:cNvPr>
          <p:cNvSpPr>
            <a:spLocks noGrp="1"/>
          </p:cNvSpPr>
          <p:nvPr>
            <p:ph idx="1"/>
          </p:nvPr>
        </p:nvSpPr>
        <p:spPr>
          <a:xfrm>
            <a:off x="1097280" y="2109894"/>
            <a:ext cx="6085840" cy="4023360"/>
          </a:xfrm>
        </p:spPr>
        <p:txBody>
          <a:bodyPr/>
          <a:lstStyle/>
          <a:p>
            <a:pPr>
              <a:buFont typeface="Arial" panose="020B0604020202020204" pitchFamily="34" charset="0"/>
              <a:buChar char="•"/>
            </a:pPr>
            <a:r>
              <a:rPr lang="en-US" sz="2800" dirty="0"/>
              <a:t>Deny – cannot accept findings wholeheartedly without an independent review</a:t>
            </a:r>
          </a:p>
          <a:p>
            <a:pPr>
              <a:buFont typeface="Arial" panose="020B0604020202020204" pitchFamily="34" charset="0"/>
              <a:buChar char="•"/>
            </a:pPr>
            <a:r>
              <a:rPr lang="en-US" sz="2800" dirty="0"/>
              <a:t>Delay – work with counsel and an independent coder to evaluate all possible defenses</a:t>
            </a:r>
          </a:p>
          <a:p>
            <a:pPr>
              <a:buFont typeface="Arial" panose="020B0604020202020204" pitchFamily="34" charset="0"/>
              <a:buChar char="•"/>
            </a:pPr>
            <a:r>
              <a:rPr lang="en-US" sz="2800" dirty="0"/>
              <a:t>Pay? – negotiate for the best financial outcome</a:t>
            </a:r>
          </a:p>
          <a:p>
            <a:endParaRPr lang="en-US" dirty="0"/>
          </a:p>
        </p:txBody>
      </p:sp>
      <p:pic>
        <p:nvPicPr>
          <p:cNvPr id="4" name="Picture 3">
            <a:extLst>
              <a:ext uri="{FF2B5EF4-FFF2-40B4-BE49-F238E27FC236}">
                <a16:creationId xmlns:a16="http://schemas.microsoft.com/office/drawing/2014/main" id="{88B4BA92-CF64-D255-5B5A-1893CAF48DAE}"/>
              </a:ext>
            </a:extLst>
          </p:cNvPr>
          <p:cNvPicPr>
            <a:picLocks noChangeAspect="1"/>
          </p:cNvPicPr>
          <p:nvPr/>
        </p:nvPicPr>
        <p:blipFill>
          <a:blip r:embed="rId2"/>
          <a:stretch>
            <a:fillRect/>
          </a:stretch>
        </p:blipFill>
        <p:spPr>
          <a:xfrm>
            <a:off x="7716603" y="2556934"/>
            <a:ext cx="3842600" cy="2563707"/>
          </a:xfrm>
          <a:prstGeom prst="rect">
            <a:avLst/>
          </a:prstGeom>
        </p:spPr>
      </p:pic>
    </p:spTree>
    <p:extLst>
      <p:ext uri="{BB962C8B-B14F-4D97-AF65-F5344CB8AC3E}">
        <p14:creationId xmlns:p14="http://schemas.microsoft.com/office/powerpoint/2010/main" val="392759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617E-194D-ABB1-E37D-4B4B23551B03}"/>
              </a:ext>
            </a:extLst>
          </p:cNvPr>
          <p:cNvSpPr>
            <a:spLocks noGrp="1"/>
          </p:cNvSpPr>
          <p:nvPr>
            <p:ph type="title"/>
          </p:nvPr>
        </p:nvSpPr>
        <p:spPr/>
        <p:txBody>
          <a:bodyPr>
            <a:normAutofit/>
          </a:bodyPr>
          <a:lstStyle/>
          <a:p>
            <a:r>
              <a:rPr lang="en-US" sz="4400" b="1" dirty="0"/>
              <a:t>Adapting to the Changing Landscape</a:t>
            </a:r>
          </a:p>
        </p:txBody>
      </p:sp>
      <p:sp>
        <p:nvSpPr>
          <p:cNvPr id="3" name="Content Placeholder 2">
            <a:extLst>
              <a:ext uri="{FF2B5EF4-FFF2-40B4-BE49-F238E27FC236}">
                <a16:creationId xmlns:a16="http://schemas.microsoft.com/office/drawing/2014/main" id="{180F5F42-F2FE-94E3-BCD7-591FFCD974DB}"/>
              </a:ext>
            </a:extLst>
          </p:cNvPr>
          <p:cNvSpPr>
            <a:spLocks noGrp="1"/>
          </p:cNvSpPr>
          <p:nvPr>
            <p:ph idx="1"/>
          </p:nvPr>
        </p:nvSpPr>
        <p:spPr>
          <a:xfrm>
            <a:off x="1097280" y="2138556"/>
            <a:ext cx="6278880" cy="4023360"/>
          </a:xfrm>
        </p:spPr>
        <p:txBody>
          <a:bodyPr/>
          <a:lstStyle/>
          <a:p>
            <a:pPr>
              <a:buFont typeface="Arial" panose="020B0604020202020204" pitchFamily="34" charset="0"/>
              <a:buChar char="•"/>
            </a:pPr>
            <a:r>
              <a:rPr lang="en-US" sz="2800" dirty="0"/>
              <a:t>Self-Audit your practice</a:t>
            </a:r>
          </a:p>
          <a:p>
            <a:pPr lvl="1">
              <a:buFont typeface="Arial" panose="020B0604020202020204" pitchFamily="34" charset="0"/>
              <a:buChar char="•"/>
            </a:pPr>
            <a:r>
              <a:rPr lang="en-US" sz="2800" dirty="0"/>
              <a:t>Billing and coding</a:t>
            </a:r>
          </a:p>
          <a:p>
            <a:pPr lvl="1">
              <a:buFont typeface="Arial" panose="020B0604020202020204" pitchFamily="34" charset="0"/>
              <a:buChar char="•"/>
            </a:pPr>
            <a:r>
              <a:rPr lang="en-US" sz="2800" dirty="0"/>
              <a:t>HIPAA / HITECH</a:t>
            </a:r>
          </a:p>
          <a:p>
            <a:pPr lvl="1">
              <a:buFont typeface="Arial" panose="020B0604020202020204" pitchFamily="34" charset="0"/>
              <a:buChar char="•"/>
            </a:pPr>
            <a:r>
              <a:rPr lang="en-US" sz="2800" dirty="0"/>
              <a:t>Compliance Plans</a:t>
            </a:r>
          </a:p>
          <a:p>
            <a:pPr>
              <a:buFont typeface="Arial" panose="020B0604020202020204" pitchFamily="34" charset="0"/>
              <a:buChar char="•"/>
            </a:pPr>
            <a:r>
              <a:rPr lang="en-US" sz="2800" dirty="0"/>
              <a:t>Ensure all providers and staff are trained</a:t>
            </a:r>
          </a:p>
          <a:p>
            <a:pPr>
              <a:buFont typeface="Arial" panose="020B0604020202020204" pitchFamily="34" charset="0"/>
              <a:buChar char="•"/>
            </a:pPr>
            <a:r>
              <a:rPr lang="en-US" sz="2800" dirty="0"/>
              <a:t>Consider forming / joining a super group</a:t>
            </a:r>
          </a:p>
          <a:p>
            <a:endParaRPr lang="en-US" dirty="0"/>
          </a:p>
        </p:txBody>
      </p:sp>
      <p:pic>
        <p:nvPicPr>
          <p:cNvPr id="4" name="Picture 3">
            <a:extLst>
              <a:ext uri="{FF2B5EF4-FFF2-40B4-BE49-F238E27FC236}">
                <a16:creationId xmlns:a16="http://schemas.microsoft.com/office/drawing/2014/main" id="{9F7C151A-AC3F-7986-DA18-144127F3ABDB}"/>
              </a:ext>
            </a:extLst>
          </p:cNvPr>
          <p:cNvPicPr>
            <a:picLocks noChangeAspect="1"/>
          </p:cNvPicPr>
          <p:nvPr/>
        </p:nvPicPr>
        <p:blipFill>
          <a:blip r:embed="rId2"/>
          <a:stretch>
            <a:fillRect/>
          </a:stretch>
        </p:blipFill>
        <p:spPr>
          <a:xfrm>
            <a:off x="7846059" y="2130998"/>
            <a:ext cx="3894007" cy="2596004"/>
          </a:xfrm>
          <a:prstGeom prst="rect">
            <a:avLst/>
          </a:prstGeom>
        </p:spPr>
      </p:pic>
    </p:spTree>
    <p:extLst>
      <p:ext uri="{BB962C8B-B14F-4D97-AF65-F5344CB8AC3E}">
        <p14:creationId xmlns:p14="http://schemas.microsoft.com/office/powerpoint/2010/main" val="31274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CC9E-7B3D-BC00-7B64-A85B941C7CE8}"/>
              </a:ext>
            </a:extLst>
          </p:cNvPr>
          <p:cNvSpPr>
            <a:spLocks noGrp="1"/>
          </p:cNvSpPr>
          <p:nvPr>
            <p:ph type="title"/>
          </p:nvPr>
        </p:nvSpPr>
        <p:spPr>
          <a:xfrm>
            <a:off x="1097280" y="286603"/>
            <a:ext cx="10058400" cy="1450757"/>
          </a:xfrm>
        </p:spPr>
        <p:txBody>
          <a:bodyPr>
            <a:normAutofit/>
          </a:bodyPr>
          <a:lstStyle/>
          <a:p>
            <a:r>
              <a:rPr lang="en-US" b="1" dirty="0"/>
              <a:t>Final Thoughts</a:t>
            </a:r>
          </a:p>
        </p:txBody>
      </p:sp>
      <p:sp>
        <p:nvSpPr>
          <p:cNvPr id="3" name="Content Placeholder 2">
            <a:extLst>
              <a:ext uri="{FF2B5EF4-FFF2-40B4-BE49-F238E27FC236}">
                <a16:creationId xmlns:a16="http://schemas.microsoft.com/office/drawing/2014/main" id="{73645B56-B21B-BF40-0822-075B07A6A98E}"/>
              </a:ext>
            </a:extLst>
          </p:cNvPr>
          <p:cNvSpPr>
            <a:spLocks noGrp="1"/>
          </p:cNvSpPr>
          <p:nvPr>
            <p:ph idx="1"/>
          </p:nvPr>
        </p:nvSpPr>
        <p:spPr>
          <a:xfrm>
            <a:off x="1097280" y="2059094"/>
            <a:ext cx="6705600" cy="4023360"/>
          </a:xfrm>
        </p:spPr>
        <p:txBody>
          <a:bodyPr>
            <a:normAutofit/>
          </a:bodyPr>
          <a:lstStyle/>
          <a:p>
            <a:pPr>
              <a:buFont typeface="Arial" panose="020B0604020202020204" pitchFamily="34" charset="0"/>
              <a:buChar char="•"/>
            </a:pPr>
            <a:r>
              <a:rPr lang="en-US" sz="2400" dirty="0"/>
              <a:t>The healthcare industry is highly regulated and full of pitfalls</a:t>
            </a:r>
          </a:p>
          <a:p>
            <a:pPr>
              <a:buFont typeface="Arial" panose="020B0604020202020204" pitchFamily="34" charset="0"/>
              <a:buChar char="•"/>
            </a:pPr>
            <a:r>
              <a:rPr lang="en-US" sz="2400" dirty="0"/>
              <a:t>Handling a matter “in-house” can cost a practice far more than getting experts involved from the beginning (particularly if there is insurance!)</a:t>
            </a:r>
          </a:p>
          <a:p>
            <a:pPr>
              <a:buFont typeface="Arial" panose="020B0604020202020204" pitchFamily="34" charset="0"/>
              <a:buChar char="•"/>
            </a:pPr>
            <a:r>
              <a:rPr lang="en-US" sz="2400" dirty="0"/>
              <a:t>Take time to determine if something is routine or not</a:t>
            </a:r>
          </a:p>
          <a:p>
            <a:pPr>
              <a:buFont typeface="Arial" panose="020B0604020202020204" pitchFamily="34" charset="0"/>
              <a:buChar char="•"/>
            </a:pPr>
            <a:r>
              <a:rPr lang="en-US" sz="2400" dirty="0"/>
              <a:t>Never give statements without speaking to YOUR attorney first</a:t>
            </a:r>
          </a:p>
          <a:p>
            <a:pPr>
              <a:buFont typeface="Arial" panose="020B0604020202020204" pitchFamily="34" charset="0"/>
              <a:buChar char="•"/>
            </a:pPr>
            <a:r>
              <a:rPr lang="en-US" sz="2400" dirty="0"/>
              <a:t>Fight Every Overpayment Demand</a:t>
            </a:r>
          </a:p>
          <a:p>
            <a:endParaRPr lang="en-US" dirty="0"/>
          </a:p>
        </p:txBody>
      </p:sp>
      <p:pic>
        <p:nvPicPr>
          <p:cNvPr id="4" name="Picture 3" descr="A gavel on a stand&#10;&#10;Description automatically generated">
            <a:extLst>
              <a:ext uri="{FF2B5EF4-FFF2-40B4-BE49-F238E27FC236}">
                <a16:creationId xmlns:a16="http://schemas.microsoft.com/office/drawing/2014/main" id="{41B5C4A6-B632-33E8-0F31-59F9904F9293}"/>
              </a:ext>
            </a:extLst>
          </p:cNvPr>
          <p:cNvPicPr>
            <a:picLocks noChangeAspect="1"/>
          </p:cNvPicPr>
          <p:nvPr/>
        </p:nvPicPr>
        <p:blipFill rotWithShape="1">
          <a:blip r:embed="rId2"/>
          <a:srcRect l="3750" t="2870" r="5185" b="7038"/>
          <a:stretch/>
        </p:blipFill>
        <p:spPr>
          <a:xfrm>
            <a:off x="8615681" y="3044614"/>
            <a:ext cx="2854960" cy="2824480"/>
          </a:xfrm>
          <a:prstGeom prst="rect">
            <a:avLst/>
          </a:prstGeom>
        </p:spPr>
      </p:pic>
    </p:spTree>
    <p:extLst>
      <p:ext uri="{BB962C8B-B14F-4D97-AF65-F5344CB8AC3E}">
        <p14:creationId xmlns:p14="http://schemas.microsoft.com/office/powerpoint/2010/main" val="277281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A40EF-C696-38FD-C8E5-E666C094189D}"/>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b="1">
                <a:solidFill>
                  <a:schemeClr val="tx1">
                    <a:lumMod val="85000"/>
                    <a:lumOff val="15000"/>
                  </a:schemeClr>
                </a:solidFill>
              </a:rPr>
              <a:t>Questions?</a:t>
            </a:r>
          </a:p>
        </p:txBody>
      </p:sp>
      <p:pic>
        <p:nvPicPr>
          <p:cNvPr id="5" name="Content Placeholder 4" descr="A group of wooden cubes with question marks on them&#10;&#10;Description automatically generated">
            <a:extLst>
              <a:ext uri="{FF2B5EF4-FFF2-40B4-BE49-F238E27FC236}">
                <a16:creationId xmlns:a16="http://schemas.microsoft.com/office/drawing/2014/main" id="{98C6CE97-5D94-9F09-43FF-1C81525E8033}"/>
              </a:ext>
            </a:extLst>
          </p:cNvPr>
          <p:cNvPicPr>
            <a:picLocks noGrp="1" noChangeAspect="1"/>
          </p:cNvPicPr>
          <p:nvPr>
            <p:ph idx="1"/>
          </p:nvPr>
        </p:nvPicPr>
        <p:blipFill>
          <a:blip r:embed="rId3"/>
          <a:stretch>
            <a:fillRect/>
          </a:stretch>
        </p:blipFill>
        <p:spPr>
          <a:xfrm>
            <a:off x="633999" y="868846"/>
            <a:ext cx="6912217" cy="4596626"/>
          </a:xfrm>
          <a:prstGeom prst="rect">
            <a:avLst/>
          </a:prstGeom>
        </p:spPr>
      </p:pic>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5739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BD8354-D4E5-43DF-9F5D-4C054A13BC39}"/>
              </a:ext>
            </a:extLst>
          </p:cNvPr>
          <p:cNvSpPr/>
          <p:nvPr/>
        </p:nvSpPr>
        <p:spPr>
          <a:xfrm>
            <a:off x="8315960" y="2016036"/>
            <a:ext cx="3362960" cy="183460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F883696B-C67F-0977-CBE1-B2E0E9211097}"/>
              </a:ext>
            </a:extLst>
          </p:cNvPr>
          <p:cNvSpPr>
            <a:spLocks noGrp="1"/>
          </p:cNvSpPr>
          <p:nvPr>
            <p:ph type="title"/>
          </p:nvPr>
        </p:nvSpPr>
        <p:spPr/>
        <p:txBody>
          <a:bodyPr/>
          <a:lstStyle/>
          <a:p>
            <a:br>
              <a:rPr lang="en-US" b="1" dirty="0"/>
            </a:br>
            <a:r>
              <a:rPr lang="en-US" b="1" dirty="0"/>
              <a:t>Let's continue the conversation.</a:t>
            </a:r>
          </a:p>
        </p:txBody>
      </p:sp>
      <p:sp>
        <p:nvSpPr>
          <p:cNvPr id="3" name="Content Placeholder 2">
            <a:extLst>
              <a:ext uri="{FF2B5EF4-FFF2-40B4-BE49-F238E27FC236}">
                <a16:creationId xmlns:a16="http://schemas.microsoft.com/office/drawing/2014/main" id="{A63386F3-B64C-9839-CE9B-62B42350040F}"/>
              </a:ext>
            </a:extLst>
          </p:cNvPr>
          <p:cNvSpPr>
            <a:spLocks noGrp="1"/>
          </p:cNvSpPr>
          <p:nvPr>
            <p:ph idx="1"/>
          </p:nvPr>
        </p:nvSpPr>
        <p:spPr>
          <a:xfrm>
            <a:off x="1097280" y="2548037"/>
            <a:ext cx="10058400" cy="4023360"/>
          </a:xfrm>
        </p:spPr>
        <p:txBody>
          <a:bodyPr/>
          <a:lstStyle/>
          <a:p>
            <a:r>
              <a:rPr lang="en-US" sz="2400" dirty="0"/>
              <a:t>Website: </a:t>
            </a:r>
            <a:r>
              <a:rPr lang="en-US" sz="2400" u="sng" dirty="0"/>
              <a:t>frierlevitt.com</a:t>
            </a:r>
          </a:p>
          <a:p>
            <a:r>
              <a:rPr lang="en-US" sz="2400" dirty="0"/>
              <a:t>LinkedIn: </a:t>
            </a:r>
            <a:r>
              <a:rPr lang="en-US" sz="2400" u="sng" dirty="0"/>
              <a:t>linkedin.com/company/frier-</a:t>
            </a:r>
            <a:r>
              <a:rPr lang="en-US" sz="2400" u="sng" dirty="0" err="1"/>
              <a:t>levitt</a:t>
            </a:r>
            <a:r>
              <a:rPr lang="en-US" sz="2400" u="sng" dirty="0"/>
              <a:t>-</a:t>
            </a:r>
            <a:r>
              <a:rPr lang="en-US" sz="2400" u="sng" dirty="0" err="1"/>
              <a:t>llc</a:t>
            </a:r>
            <a:endParaRPr lang="en-US" sz="2400" u="sng" dirty="0"/>
          </a:p>
          <a:p>
            <a:r>
              <a:rPr lang="en-US" sz="2400" dirty="0"/>
              <a:t>Twitter: </a:t>
            </a:r>
            <a:r>
              <a:rPr lang="en-US" sz="2400" u="sng" dirty="0"/>
              <a:t>@FrierLevitt</a:t>
            </a:r>
          </a:p>
          <a:p>
            <a:r>
              <a:rPr lang="en-US" sz="2400" dirty="0"/>
              <a:t>NJ Office: 84 Bloomfield Ave, Pine Brook, NJ 07058</a:t>
            </a:r>
          </a:p>
          <a:p>
            <a:r>
              <a:rPr lang="en-US" sz="2400" dirty="0"/>
              <a:t>NYC Office: 101 Greenwich Street, Suite 8B, New York, NY 10006</a:t>
            </a:r>
          </a:p>
          <a:p>
            <a:endParaRPr lang="en-US" dirty="0"/>
          </a:p>
        </p:txBody>
      </p:sp>
      <p:sp>
        <p:nvSpPr>
          <p:cNvPr id="5" name="TextBox 4">
            <a:extLst>
              <a:ext uri="{FF2B5EF4-FFF2-40B4-BE49-F238E27FC236}">
                <a16:creationId xmlns:a16="http://schemas.microsoft.com/office/drawing/2014/main" id="{17776973-9B48-E407-9218-E352B1F523F9}"/>
              </a:ext>
            </a:extLst>
          </p:cNvPr>
          <p:cNvSpPr txBox="1"/>
          <p:nvPr/>
        </p:nvSpPr>
        <p:spPr>
          <a:xfrm>
            <a:off x="8592820" y="2194674"/>
            <a:ext cx="2824480" cy="1477328"/>
          </a:xfrm>
          <a:prstGeom prst="rect">
            <a:avLst/>
          </a:prstGeom>
          <a:noFill/>
        </p:spPr>
        <p:txBody>
          <a:bodyPr wrap="square">
            <a:spAutoFit/>
          </a:bodyPr>
          <a:lstStyle/>
          <a:p>
            <a:r>
              <a:rPr lang="it-IT" dirty="0"/>
              <a:t>Guillermo J. Beades, Esq.</a:t>
            </a:r>
          </a:p>
          <a:p>
            <a:pPr marL="285750" indent="-285750">
              <a:buFont typeface="Arial" panose="020B0604020202020204" pitchFamily="34" charset="0"/>
              <a:buChar char="•"/>
            </a:pPr>
            <a:r>
              <a:rPr lang="it-IT" dirty="0"/>
              <a:t>gbeades@frierlevitt.com</a:t>
            </a:r>
          </a:p>
          <a:p>
            <a:pPr marL="285750" indent="-285750">
              <a:buFont typeface="Arial" panose="020B0604020202020204" pitchFamily="34" charset="0"/>
              <a:buChar char="•"/>
            </a:pPr>
            <a:r>
              <a:rPr lang="it-IT" dirty="0"/>
              <a:t>973.852.8354</a:t>
            </a:r>
          </a:p>
          <a:p>
            <a:pPr marL="285750" indent="-285750">
              <a:buFont typeface="Arial" panose="020B0604020202020204" pitchFamily="34" charset="0"/>
              <a:buChar char="•"/>
            </a:pPr>
            <a:r>
              <a:rPr lang="it-IT" dirty="0"/>
              <a:t>linkedin.com/in/guillermo-beades-2a35233</a:t>
            </a:r>
          </a:p>
        </p:txBody>
      </p:sp>
    </p:spTree>
    <p:extLst>
      <p:ext uri="{BB962C8B-B14F-4D97-AF65-F5344CB8AC3E}">
        <p14:creationId xmlns:p14="http://schemas.microsoft.com/office/powerpoint/2010/main" val="11830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2CCC45C-2DD5-841D-56F4-398414BFAAE8}"/>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b="1" dirty="0"/>
              <a:t>About Frier Levitt</a:t>
            </a:r>
          </a:p>
        </p:txBody>
      </p:sp>
      <p:cxnSp>
        <p:nvCxnSpPr>
          <p:cNvPr id="19" name="Straight Connector 18">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4411F6-2929-422D-A2C3-A90133B38F0B}"/>
              </a:ext>
            </a:extLst>
          </p:cNvPr>
          <p:cNvSpPr txBox="1"/>
          <p:nvPr/>
        </p:nvSpPr>
        <p:spPr>
          <a:xfrm>
            <a:off x="5144679" y="2198914"/>
            <a:ext cx="6405063" cy="3670180"/>
          </a:xfrm>
          <a:prstGeom prst="rect">
            <a:avLst/>
          </a:prstGeom>
        </p:spPr>
        <p:txBody>
          <a:bodyPr vert="horz" lIns="0" tIns="45720" rIns="0" bIns="45720" rtlCol="0">
            <a:normAutofit fontScale="92500" lnSpcReduction="10000"/>
          </a:bodyPr>
          <a:lstStyle/>
          <a:p>
            <a:pPr lvl="0">
              <a:lnSpc>
                <a:spcPct val="90000"/>
              </a:lnSpc>
              <a:spcAft>
                <a:spcPts val="600"/>
              </a:spcAft>
              <a:defRPr/>
            </a:pPr>
            <a:r>
              <a:rPr lang="en-US" sz="1800" dirty="0">
                <a:solidFill>
                  <a:srgbClr val="000000"/>
                </a:solidFill>
              </a:rPr>
              <a:t>Frier Levitt, </a:t>
            </a:r>
            <a:r>
              <a:rPr lang="en-US" sz="1800" dirty="0"/>
              <a:t>established in 2000, is a national boutique law firm focused exclusively on Healthcare and Life Sciences. The Firm draws on its experience representing stakeholders across the entire healthcare spectrum. In the Life Sciences space, we have represented pharmacies of all kinds and assisted with regulatory, transactional and litigation matters. On the Healthcare side, our clients have included large physician group practices, hospitals, hospital medical staffs, ambulatory surgery centers, laboratory companies, as well as the complete panoply of ancillary service providers.  We frequently make use of the wisdom from our many clinician attorneys, including multiple pharmacists, a podiatrist, registered nurse and paramedic.  Frier Levitt attorneys are licensed in a number of states. In addition to New Jersey, the firm has attorneys licensed in New York, Connecticut, Pennsylvania, Washington, D.C., Maryland, Florida, Texas, Arizona, California, Massachusetts and Missouri. Our attorneys are also admitted in multiple federal courts throughout the country.  We have offices in Pine Brook, NJ, New York, NY and Uniondale, NY.</a:t>
            </a:r>
            <a:endParaRPr kumimoji="0" lang="en-US" sz="1800" b="0" i="0" u="none" strike="noStrike" cap="none" spc="0" normalizeH="0" baseline="0" noProof="0" dirty="0">
              <a:ln>
                <a:noFill/>
              </a:ln>
              <a:effectLst/>
              <a:uLnTx/>
              <a:uFillTx/>
            </a:endParaRPr>
          </a:p>
        </p:txBody>
      </p:sp>
      <p:sp>
        <p:nvSpPr>
          <p:cNvPr id="21" name="Rectangle 20">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BE5D61E8-E7B6-CE78-D64F-E462FD95E767}"/>
              </a:ext>
            </a:extLst>
          </p:cNvPr>
          <p:cNvSpPr txBox="1"/>
          <p:nvPr/>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8" name="TextBox 7">
            <a:extLst>
              <a:ext uri="{FF2B5EF4-FFF2-40B4-BE49-F238E27FC236}">
                <a16:creationId xmlns:a16="http://schemas.microsoft.com/office/drawing/2014/main" id="{0321448F-393B-4CF7-787F-AA80ABEB51FA}"/>
              </a:ext>
            </a:extLst>
          </p:cNvPr>
          <p:cNvSpPr txBox="1"/>
          <p:nvPr/>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pic>
        <p:nvPicPr>
          <p:cNvPr id="5" name="Picture 4" descr="A picture containing text, clock&#10;&#10;Description automatically generated">
            <a:extLst>
              <a:ext uri="{FF2B5EF4-FFF2-40B4-BE49-F238E27FC236}">
                <a16:creationId xmlns:a16="http://schemas.microsoft.com/office/drawing/2014/main" id="{48F06682-95DE-1A69-3DB0-469494C2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260" y="69345"/>
            <a:ext cx="3640751" cy="732519"/>
          </a:xfrm>
          <a:prstGeom prst="rect">
            <a:avLst/>
          </a:prstGeom>
        </p:spPr>
      </p:pic>
      <p:pic>
        <p:nvPicPr>
          <p:cNvPr id="2" name="Picture 1">
            <a:extLst>
              <a:ext uri="{FF2B5EF4-FFF2-40B4-BE49-F238E27FC236}">
                <a16:creationId xmlns:a16="http://schemas.microsoft.com/office/drawing/2014/main" id="{8B3AE7A4-CFFB-1B7E-CDDE-970BE72761B1}"/>
              </a:ext>
            </a:extLst>
          </p:cNvPr>
          <p:cNvPicPr>
            <a:picLocks noChangeAspect="1"/>
          </p:cNvPicPr>
          <p:nvPr/>
        </p:nvPicPr>
        <p:blipFill>
          <a:blip r:embed="rId3"/>
          <a:stretch>
            <a:fillRect/>
          </a:stretch>
        </p:blipFill>
        <p:spPr>
          <a:xfrm>
            <a:off x="726541" y="881416"/>
            <a:ext cx="3968869" cy="4827383"/>
          </a:xfrm>
          <a:prstGeom prst="rect">
            <a:avLst/>
          </a:prstGeom>
        </p:spPr>
      </p:pic>
    </p:spTree>
    <p:extLst>
      <p:ext uri="{BB962C8B-B14F-4D97-AF65-F5344CB8AC3E}">
        <p14:creationId xmlns:p14="http://schemas.microsoft.com/office/powerpoint/2010/main" val="245551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FF3B-3AE3-E338-4CC0-5BD36F63CB7E}"/>
              </a:ext>
            </a:extLst>
          </p:cNvPr>
          <p:cNvSpPr>
            <a:spLocks noGrp="1"/>
          </p:cNvSpPr>
          <p:nvPr>
            <p:ph type="title"/>
          </p:nvPr>
        </p:nvSpPr>
        <p:spPr/>
        <p:txBody>
          <a:bodyPr/>
          <a:lstStyle/>
          <a:p>
            <a:r>
              <a:rPr lang="en-US" b="1" dirty="0"/>
              <a:t>About Our Presenters</a:t>
            </a:r>
          </a:p>
        </p:txBody>
      </p:sp>
      <p:sp>
        <p:nvSpPr>
          <p:cNvPr id="4" name="Content Placeholder 2">
            <a:extLst>
              <a:ext uri="{FF2B5EF4-FFF2-40B4-BE49-F238E27FC236}">
                <a16:creationId xmlns:a16="http://schemas.microsoft.com/office/drawing/2014/main" id="{B01C4998-B2A4-4D66-C320-4A02D0E7C501}"/>
              </a:ext>
            </a:extLst>
          </p:cNvPr>
          <p:cNvSpPr txBox="1">
            <a:spLocks/>
          </p:cNvSpPr>
          <p:nvPr/>
        </p:nvSpPr>
        <p:spPr>
          <a:xfrm>
            <a:off x="2969690" y="2003624"/>
            <a:ext cx="2750390" cy="1206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endParaRPr lang="en-US" sz="1400" dirty="0">
              <a:ea typeface="Roboto" panose="02000000000000000000" pitchFamily="2" charset="0"/>
            </a:endParaRPr>
          </a:p>
          <a:p>
            <a:pPr marL="0" indent="0">
              <a:lnSpc>
                <a:spcPct val="107000"/>
              </a:lnSpc>
              <a:spcBef>
                <a:spcPts val="0"/>
              </a:spcBef>
              <a:spcAft>
                <a:spcPts val="800"/>
              </a:spcAft>
              <a:buFont typeface="Arial" panose="020B0604020202020204" pitchFamily="34" charset="0"/>
              <a:buNone/>
            </a:pPr>
            <a:r>
              <a:rPr lang="en-US" sz="2000" b="1" dirty="0">
                <a:ea typeface="Roboto" panose="02000000000000000000" pitchFamily="2" charset="0"/>
                <a:cs typeface="Times New Roman" panose="02020603050405020304" pitchFamily="18" charset="0"/>
              </a:rPr>
              <a:t>Guillermo J. Beades, Esq.</a:t>
            </a:r>
          </a:p>
          <a:p>
            <a:pPr marL="0" indent="0">
              <a:lnSpc>
                <a:spcPct val="107000"/>
              </a:lnSpc>
              <a:spcBef>
                <a:spcPts val="0"/>
              </a:spcBef>
              <a:spcAft>
                <a:spcPts val="800"/>
              </a:spcAft>
              <a:buFont typeface="Arial" panose="020B0604020202020204" pitchFamily="34" charset="0"/>
              <a:buNone/>
            </a:pPr>
            <a:r>
              <a:rPr lang="en-US" sz="2000" dirty="0">
                <a:ea typeface="Roboto" panose="02000000000000000000" pitchFamily="2" charset="0"/>
                <a:cs typeface="Times New Roman" panose="02020603050405020304" pitchFamily="18" charset="0"/>
              </a:rPr>
              <a:t>Partner</a:t>
            </a:r>
          </a:p>
        </p:txBody>
      </p:sp>
      <p:sp>
        <p:nvSpPr>
          <p:cNvPr id="9" name="Content Placeholder 2">
            <a:extLst>
              <a:ext uri="{FF2B5EF4-FFF2-40B4-BE49-F238E27FC236}">
                <a16:creationId xmlns:a16="http://schemas.microsoft.com/office/drawing/2014/main" id="{37A4FE7E-096A-62CA-57F6-32A473E0257E}"/>
              </a:ext>
            </a:extLst>
          </p:cNvPr>
          <p:cNvSpPr txBox="1">
            <a:spLocks/>
          </p:cNvSpPr>
          <p:nvPr/>
        </p:nvSpPr>
        <p:spPr>
          <a:xfrm>
            <a:off x="8797107" y="1983895"/>
            <a:ext cx="2785293" cy="1206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endParaRPr lang="en-US" sz="1400" dirty="0">
              <a:ea typeface="Roboto" panose="02000000000000000000" pitchFamily="2" charset="0"/>
            </a:endParaRPr>
          </a:p>
          <a:p>
            <a:pPr marL="0" indent="0">
              <a:lnSpc>
                <a:spcPct val="107000"/>
              </a:lnSpc>
              <a:spcBef>
                <a:spcPts val="0"/>
              </a:spcBef>
              <a:spcAft>
                <a:spcPts val="800"/>
              </a:spcAft>
              <a:buFont typeface="Arial" panose="020B0604020202020204" pitchFamily="34" charset="0"/>
              <a:buNone/>
            </a:pPr>
            <a:r>
              <a:rPr lang="en-US" sz="2000" b="1" dirty="0">
                <a:ea typeface="Roboto" panose="02000000000000000000" pitchFamily="2" charset="0"/>
                <a:cs typeface="Times New Roman" panose="02020603050405020304" pitchFamily="18" charset="0"/>
              </a:rPr>
              <a:t>Phoebe A. Nelson, Esq.</a:t>
            </a:r>
          </a:p>
          <a:p>
            <a:pPr marL="0" indent="0">
              <a:lnSpc>
                <a:spcPct val="107000"/>
              </a:lnSpc>
              <a:spcBef>
                <a:spcPts val="0"/>
              </a:spcBef>
              <a:spcAft>
                <a:spcPts val="800"/>
              </a:spcAft>
              <a:buFont typeface="Arial" panose="020B0604020202020204" pitchFamily="34" charset="0"/>
              <a:buNone/>
            </a:pPr>
            <a:r>
              <a:rPr lang="en-US" sz="2000" dirty="0">
                <a:ea typeface="Roboto" panose="02000000000000000000" pitchFamily="2" charset="0"/>
                <a:cs typeface="Times New Roman" panose="02020603050405020304" pitchFamily="18" charset="0"/>
              </a:rPr>
              <a:t>Associate</a:t>
            </a:r>
          </a:p>
        </p:txBody>
      </p:sp>
      <p:sp>
        <p:nvSpPr>
          <p:cNvPr id="10" name="TextBox 9">
            <a:extLst>
              <a:ext uri="{FF2B5EF4-FFF2-40B4-BE49-F238E27FC236}">
                <a16:creationId xmlns:a16="http://schemas.microsoft.com/office/drawing/2014/main" id="{5FCB9D0B-8168-63B2-7F31-8B390A44ECA6}"/>
              </a:ext>
            </a:extLst>
          </p:cNvPr>
          <p:cNvSpPr txBox="1"/>
          <p:nvPr/>
        </p:nvSpPr>
        <p:spPr>
          <a:xfrm>
            <a:off x="836496" y="3802836"/>
            <a:ext cx="4775987" cy="1754326"/>
          </a:xfrm>
          <a:prstGeom prst="rect">
            <a:avLst/>
          </a:prstGeom>
          <a:noFill/>
        </p:spPr>
        <p:txBody>
          <a:bodyPr wrap="square" rtlCol="0">
            <a:spAutoFit/>
          </a:bodyPr>
          <a:lstStyle/>
          <a:p>
            <a:r>
              <a:rPr lang="en-US" b="0" i="0" dirty="0">
                <a:solidFill>
                  <a:srgbClr val="122538"/>
                </a:solidFill>
                <a:effectLst/>
                <a:highlight>
                  <a:srgbClr val="FFFFFF"/>
                </a:highlight>
              </a:rPr>
              <a:t>Guillermo J. Beades is a Partner in Frier Levitt’s Healthcare Litigation Department and Co-Chairs the Firm’s Insurance Defense Group. Guillermo represents healthcare professionals in a broad range of administrative, civil and criminal healthcare matters. </a:t>
            </a:r>
            <a:endParaRPr lang="en-US" dirty="0"/>
          </a:p>
        </p:txBody>
      </p:sp>
      <p:sp>
        <p:nvSpPr>
          <p:cNvPr id="11" name="TextBox 10">
            <a:extLst>
              <a:ext uri="{FF2B5EF4-FFF2-40B4-BE49-F238E27FC236}">
                <a16:creationId xmlns:a16="http://schemas.microsoft.com/office/drawing/2014/main" id="{2CC89579-D455-3992-BF00-FB342E4C414C}"/>
              </a:ext>
            </a:extLst>
          </p:cNvPr>
          <p:cNvSpPr txBox="1"/>
          <p:nvPr/>
        </p:nvSpPr>
        <p:spPr>
          <a:xfrm>
            <a:off x="6579516" y="3802836"/>
            <a:ext cx="5145123" cy="1754326"/>
          </a:xfrm>
          <a:prstGeom prst="rect">
            <a:avLst/>
          </a:prstGeom>
          <a:noFill/>
        </p:spPr>
        <p:txBody>
          <a:bodyPr wrap="square" rtlCol="0">
            <a:spAutoFit/>
          </a:bodyPr>
          <a:lstStyle/>
          <a:p>
            <a:r>
              <a:rPr lang="en-US" b="0" i="0" dirty="0">
                <a:solidFill>
                  <a:srgbClr val="122538"/>
                </a:solidFill>
                <a:effectLst/>
                <a:highlight>
                  <a:srgbClr val="FFFFFF"/>
                </a:highlight>
              </a:rPr>
              <a:t>Phoebe A. Nelson is an associate in Frier Levitt’s Healthcare Department who represents physicians and healthcare professionals. She assists clients in matters regarding Medicare audits, post-payment demands, pre-payment audits, billing disputes and more.</a:t>
            </a:r>
            <a:endParaRPr lang="en-US" dirty="0"/>
          </a:p>
        </p:txBody>
      </p:sp>
      <p:pic>
        <p:nvPicPr>
          <p:cNvPr id="13" name="Picture 12" descr="A person in a black suit&#10;&#10;Description automatically generated">
            <a:extLst>
              <a:ext uri="{FF2B5EF4-FFF2-40B4-BE49-F238E27FC236}">
                <a16:creationId xmlns:a16="http://schemas.microsoft.com/office/drawing/2014/main" id="{5271573D-93F9-5F7B-1E4F-C2B20F480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922" y="1942114"/>
            <a:ext cx="2108200" cy="1686560"/>
          </a:xfrm>
          <a:prstGeom prst="rect">
            <a:avLst/>
          </a:prstGeom>
        </p:spPr>
      </p:pic>
      <p:pic>
        <p:nvPicPr>
          <p:cNvPr id="15" name="Picture 14" descr="A person in a suit smiling&#10;&#10;Description automatically generated">
            <a:extLst>
              <a:ext uri="{FF2B5EF4-FFF2-40B4-BE49-F238E27FC236}">
                <a16:creationId xmlns:a16="http://schemas.microsoft.com/office/drawing/2014/main" id="{BC5A8C64-FBCD-5C47-284D-4FC37775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96" y="1922119"/>
            <a:ext cx="2133194" cy="1706555"/>
          </a:xfrm>
          <a:prstGeom prst="rect">
            <a:avLst/>
          </a:prstGeom>
        </p:spPr>
      </p:pic>
    </p:spTree>
    <p:extLst>
      <p:ext uri="{BB962C8B-B14F-4D97-AF65-F5344CB8AC3E}">
        <p14:creationId xmlns:p14="http://schemas.microsoft.com/office/powerpoint/2010/main" val="124572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2005-3D35-5182-BD76-9AE22BB2062D}"/>
              </a:ext>
            </a:extLst>
          </p:cNvPr>
          <p:cNvSpPr>
            <a:spLocks noGrp="1"/>
          </p:cNvSpPr>
          <p:nvPr>
            <p:ph type="title"/>
          </p:nvPr>
        </p:nvSpPr>
        <p:spPr/>
        <p:txBody>
          <a:bodyPr/>
          <a:lstStyle/>
          <a:p>
            <a:r>
              <a:rPr lang="en-US" b="1" dirty="0"/>
              <a:t>Healthcare Scrutiny</a:t>
            </a:r>
          </a:p>
        </p:txBody>
      </p:sp>
      <p:pic>
        <p:nvPicPr>
          <p:cNvPr id="8" name="Content Placeholder 7">
            <a:extLst>
              <a:ext uri="{FF2B5EF4-FFF2-40B4-BE49-F238E27FC236}">
                <a16:creationId xmlns:a16="http://schemas.microsoft.com/office/drawing/2014/main" id="{AFA5A70E-DE2A-9526-768A-C0734690818B}"/>
              </a:ext>
            </a:extLst>
          </p:cNvPr>
          <p:cNvPicPr>
            <a:picLocks noGrp="1" noChangeAspect="1"/>
          </p:cNvPicPr>
          <p:nvPr>
            <p:ph idx="1"/>
          </p:nvPr>
        </p:nvPicPr>
        <p:blipFill>
          <a:blip r:embed="rId2"/>
          <a:stretch>
            <a:fillRect/>
          </a:stretch>
        </p:blipFill>
        <p:spPr>
          <a:xfrm>
            <a:off x="1097280" y="2035776"/>
            <a:ext cx="6626926" cy="372497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pic>
      <p:pic>
        <p:nvPicPr>
          <p:cNvPr id="9" name="Picture 8">
            <a:extLst>
              <a:ext uri="{FF2B5EF4-FFF2-40B4-BE49-F238E27FC236}">
                <a16:creationId xmlns:a16="http://schemas.microsoft.com/office/drawing/2014/main" id="{A7F3134B-02E3-4819-007D-596C0ED340EE}"/>
              </a:ext>
            </a:extLst>
          </p:cNvPr>
          <p:cNvPicPr>
            <a:picLocks noChangeAspect="1"/>
          </p:cNvPicPr>
          <p:nvPr/>
        </p:nvPicPr>
        <p:blipFill rotWithShape="1">
          <a:blip r:embed="rId3"/>
          <a:srcRect l="19760"/>
          <a:stretch/>
        </p:blipFill>
        <p:spPr>
          <a:xfrm>
            <a:off x="7924800" y="2475848"/>
            <a:ext cx="4058154" cy="2844834"/>
          </a:xfrm>
          <a:prstGeom prst="rect">
            <a:avLst/>
          </a:prstGeom>
        </p:spPr>
      </p:pic>
    </p:spTree>
    <p:extLst>
      <p:ext uri="{BB962C8B-B14F-4D97-AF65-F5344CB8AC3E}">
        <p14:creationId xmlns:p14="http://schemas.microsoft.com/office/powerpoint/2010/main" val="13431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BF1E-02C5-23D9-5985-C467E96C6CDB}"/>
              </a:ext>
            </a:extLst>
          </p:cNvPr>
          <p:cNvSpPr>
            <a:spLocks noGrp="1"/>
          </p:cNvSpPr>
          <p:nvPr>
            <p:ph type="title"/>
          </p:nvPr>
        </p:nvSpPr>
        <p:spPr/>
        <p:txBody>
          <a:bodyPr>
            <a:normAutofit/>
          </a:bodyPr>
          <a:lstStyle/>
          <a:p>
            <a:r>
              <a:rPr lang="en-US" sz="4400" b="1" dirty="0">
                <a:cs typeface="Arial" panose="020B0604020202020204" pitchFamily="34" charset="0"/>
              </a:rPr>
              <a:t>Healthcare Practices on the Front Lines </a:t>
            </a:r>
            <a:endParaRPr lang="en-US" sz="4400" b="1" dirty="0"/>
          </a:p>
        </p:txBody>
      </p:sp>
      <p:sp>
        <p:nvSpPr>
          <p:cNvPr id="3" name="Content Placeholder 2">
            <a:extLst>
              <a:ext uri="{FF2B5EF4-FFF2-40B4-BE49-F238E27FC236}">
                <a16:creationId xmlns:a16="http://schemas.microsoft.com/office/drawing/2014/main" id="{CAAC5623-84EE-8D78-23E9-D56F269B6A2D}"/>
              </a:ext>
            </a:extLst>
          </p:cNvPr>
          <p:cNvSpPr>
            <a:spLocks noGrp="1"/>
          </p:cNvSpPr>
          <p:nvPr>
            <p:ph idx="1"/>
          </p:nvPr>
        </p:nvSpPr>
        <p:spPr>
          <a:xfrm>
            <a:off x="1097280" y="2233038"/>
            <a:ext cx="10058400" cy="3534455"/>
          </a:xfrm>
        </p:spPr>
        <p:txBody>
          <a:bodyPr>
            <a:normAutofit fontScale="92500" lnSpcReduction="10000"/>
          </a:bodyPr>
          <a:lstStyle/>
          <a:p>
            <a:pPr>
              <a:buFont typeface="Arial" panose="020B0604020202020204" pitchFamily="34" charset="0"/>
              <a:buChar char="•"/>
            </a:pPr>
            <a:r>
              <a:rPr lang="en-US" sz="3300" dirty="0">
                <a:latin typeface="Arial" panose="020B0604020202020204" pitchFamily="34" charset="0"/>
                <a:cs typeface="Arial" panose="020B0604020202020204" pitchFamily="34" charset="0"/>
              </a:rPr>
              <a:t> </a:t>
            </a:r>
            <a:r>
              <a:rPr lang="en-US" sz="3300" dirty="0">
                <a:cs typeface="Arial" panose="020B0604020202020204" pitchFamily="34" charset="0"/>
              </a:rPr>
              <a:t>From Covid to Change Healthcare, medical practices continue to suffer the brunt of the damages</a:t>
            </a:r>
          </a:p>
          <a:p>
            <a:pPr lvl="1">
              <a:buFont typeface="Arial" panose="020B0604020202020204" pitchFamily="34" charset="0"/>
              <a:buChar char="•"/>
            </a:pPr>
            <a:r>
              <a:rPr lang="en-US" sz="2600" dirty="0">
                <a:cs typeface="Arial" panose="020B0604020202020204" pitchFamily="34" charset="0"/>
              </a:rPr>
              <a:t>Increased costs</a:t>
            </a:r>
          </a:p>
          <a:p>
            <a:pPr lvl="1">
              <a:buFont typeface="Arial" panose="020B0604020202020204" pitchFamily="34" charset="0"/>
              <a:buChar char="•"/>
            </a:pPr>
            <a:r>
              <a:rPr lang="en-US" sz="2600" dirty="0">
                <a:cs typeface="Arial" panose="020B0604020202020204" pitchFamily="34" charset="0"/>
              </a:rPr>
              <a:t>Increased risks </a:t>
            </a:r>
          </a:p>
          <a:p>
            <a:pPr lvl="1">
              <a:buFont typeface="Arial" panose="020B0604020202020204" pitchFamily="34" charset="0"/>
              <a:buChar char="•"/>
            </a:pPr>
            <a:r>
              <a:rPr lang="en-US" sz="2600" dirty="0">
                <a:cs typeface="Arial" panose="020B0604020202020204" pitchFamily="34" charset="0"/>
              </a:rPr>
              <a:t>Decreasing Reimbursements (inflation)</a:t>
            </a:r>
          </a:p>
          <a:p>
            <a:pPr lvl="1">
              <a:buFont typeface="Arial" panose="020B0604020202020204" pitchFamily="34" charset="0"/>
              <a:buChar char="•"/>
            </a:pPr>
            <a:endParaRPr lang="en-US" sz="2800" dirty="0">
              <a:cs typeface="Arial" panose="020B0604020202020204" pitchFamily="34" charset="0"/>
            </a:endParaRPr>
          </a:p>
          <a:p>
            <a:pPr>
              <a:buFont typeface="Arial" panose="020B0604020202020204" pitchFamily="34" charset="0"/>
              <a:buChar char="•"/>
            </a:pPr>
            <a:r>
              <a:rPr lang="en-US" sz="3300" dirty="0">
                <a:cs typeface="Arial" panose="020B0604020202020204" pitchFamily="34" charset="0"/>
              </a:rPr>
              <a:t> The one constant in healthcare?</a:t>
            </a:r>
          </a:p>
          <a:p>
            <a:pPr lvl="1">
              <a:buFont typeface="Arial" panose="020B0604020202020204" pitchFamily="34" charset="0"/>
              <a:buChar char="•"/>
            </a:pPr>
            <a:r>
              <a:rPr lang="en-US" sz="2600" dirty="0">
                <a:cs typeface="Arial" panose="020B0604020202020204" pitchFamily="34" charset="0"/>
              </a:rPr>
              <a:t>Payors remained profitable and active</a:t>
            </a:r>
          </a:p>
          <a:p>
            <a:endParaRPr lang="en-US" dirty="0"/>
          </a:p>
        </p:txBody>
      </p:sp>
    </p:spTree>
    <p:extLst>
      <p:ext uri="{BB962C8B-B14F-4D97-AF65-F5344CB8AC3E}">
        <p14:creationId xmlns:p14="http://schemas.microsoft.com/office/powerpoint/2010/main" val="4422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298EF-A26D-6AB7-8E7F-7ACCD22C02A8}"/>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b="1">
                <a:solidFill>
                  <a:schemeClr val="tx1">
                    <a:lumMod val="85000"/>
                    <a:lumOff val="15000"/>
                  </a:schemeClr>
                </a:solidFill>
              </a:rPr>
              <a:t>Audits</a:t>
            </a:r>
          </a:p>
        </p:txBody>
      </p:sp>
      <p:pic>
        <p:nvPicPr>
          <p:cNvPr id="3" name="Content Placeholder 2">
            <a:extLst>
              <a:ext uri="{FF2B5EF4-FFF2-40B4-BE49-F238E27FC236}">
                <a16:creationId xmlns:a16="http://schemas.microsoft.com/office/drawing/2014/main" id="{FCE15CA8-4352-E737-36C8-1BB3E0A24776}"/>
              </a:ext>
            </a:extLst>
          </p:cNvPr>
          <p:cNvPicPr>
            <a:picLocks noGrp="1" noChangeAspect="1"/>
          </p:cNvPicPr>
          <p:nvPr>
            <p:ph idx="1"/>
          </p:nvPr>
        </p:nvPicPr>
        <p:blipFill>
          <a:blip r:embed="rId2"/>
          <a:stretch>
            <a:fillRect/>
          </a:stretch>
        </p:blipFill>
        <p:spPr>
          <a:xfrm>
            <a:off x="850265" y="640081"/>
            <a:ext cx="6479685" cy="5054156"/>
          </a:xfrm>
          <a:prstGeom prst="rect">
            <a:avLst/>
          </a:prstGeom>
        </p:spPr>
      </p:pic>
      <p:cxnSp>
        <p:nvCxnSpPr>
          <p:cNvPr id="42" name="Straight Connector 41">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0960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7482CBB-FA51-168E-6821-7F205AE42305}"/>
              </a:ext>
            </a:extLst>
          </p:cNvPr>
          <p:cNvSpPr>
            <a:spLocks noGrp="1"/>
          </p:cNvSpPr>
          <p:nvPr>
            <p:ph type="title"/>
          </p:nvPr>
        </p:nvSpPr>
        <p:spPr>
          <a:xfrm>
            <a:off x="1097279" y="286603"/>
            <a:ext cx="10642775" cy="1450757"/>
          </a:xfrm>
        </p:spPr>
        <p:txBody>
          <a:bodyPr>
            <a:normAutofit/>
          </a:bodyPr>
          <a:lstStyle/>
          <a:p>
            <a:r>
              <a:rPr lang="en-US" sz="4400" b="1" dirty="0">
                <a:cs typeface="Arial" panose="020B0604020202020204" pitchFamily="34" charset="0"/>
              </a:rPr>
              <a:t>Audits At An All Time High</a:t>
            </a:r>
            <a:endParaRPr lang="en-US" sz="4400" b="1" dirty="0"/>
          </a:p>
        </p:txBody>
      </p:sp>
      <p:sp>
        <p:nvSpPr>
          <p:cNvPr id="21" name="TextBox 20">
            <a:extLst>
              <a:ext uri="{FF2B5EF4-FFF2-40B4-BE49-F238E27FC236}">
                <a16:creationId xmlns:a16="http://schemas.microsoft.com/office/drawing/2014/main" id="{98326FF0-9869-74A6-E7D6-BCA3C1BC51DF}"/>
              </a:ext>
            </a:extLst>
          </p:cNvPr>
          <p:cNvSpPr txBox="1"/>
          <p:nvPr/>
        </p:nvSpPr>
        <p:spPr>
          <a:xfrm>
            <a:off x="7567047" y="6481391"/>
            <a:ext cx="4621777"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marL="0" algn="r" defTabSz="914400" rtl="0" eaLnBrk="1" latinLnBrk="0" hangingPunct="1">
              <a:defRPr/>
            </a:pPr>
            <a:r>
              <a:rPr lang="en-US" sz="1200" kern="1200" spc="100" baseline="0">
                <a:solidFill>
                  <a:prstClr val="white"/>
                </a:solidFill>
                <a:latin typeface="Trebuchet MS"/>
                <a:ea typeface="+mn-ea"/>
                <a:cs typeface="+mn-cs"/>
              </a:rPr>
              <a:t>© 2024 Frier Levitt. All rights reserved.</a:t>
            </a:r>
          </a:p>
        </p:txBody>
      </p:sp>
      <p:sp>
        <p:nvSpPr>
          <p:cNvPr id="24" name="TextBox 23">
            <a:extLst>
              <a:ext uri="{FF2B5EF4-FFF2-40B4-BE49-F238E27FC236}">
                <a16:creationId xmlns:a16="http://schemas.microsoft.com/office/drawing/2014/main" id="{5FB48BAC-E70F-24DA-F398-1BCDB2402FF0}"/>
              </a:ext>
            </a:extLst>
          </p:cNvPr>
          <p:cNvSpPr txBox="1"/>
          <p:nvPr/>
        </p:nvSpPr>
        <p:spPr>
          <a:xfrm>
            <a:off x="0" y="6481391"/>
            <a:ext cx="3921124" cy="36933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defTabSz="914400" hangingPunct="1">
              <a:defRPr/>
            </a:pPr>
            <a:r>
              <a:rPr lang="en-US" sz="1200" kern="1200" spc="100" baseline="0">
                <a:solidFill>
                  <a:prstClr val="white"/>
                </a:solidFill>
                <a:latin typeface="Trebuchet MS"/>
                <a:ea typeface="+mn-ea"/>
                <a:cs typeface="+mn-cs"/>
              </a:rPr>
              <a:t>www.frierlevitt.com</a:t>
            </a:r>
          </a:p>
        </p:txBody>
      </p:sp>
      <p:sp>
        <p:nvSpPr>
          <p:cNvPr id="4" name="Content Placeholder 3">
            <a:extLst>
              <a:ext uri="{FF2B5EF4-FFF2-40B4-BE49-F238E27FC236}">
                <a16:creationId xmlns:a16="http://schemas.microsoft.com/office/drawing/2014/main" id="{06DD3CC2-DA1F-EA15-064C-605AC9859764}"/>
              </a:ext>
            </a:extLst>
          </p:cNvPr>
          <p:cNvSpPr>
            <a:spLocks noGrp="1"/>
          </p:cNvSpPr>
          <p:nvPr>
            <p:ph idx="1"/>
          </p:nvPr>
        </p:nvSpPr>
        <p:spPr>
          <a:xfrm>
            <a:off x="1097281" y="2153920"/>
            <a:ext cx="6238240" cy="3715174"/>
          </a:xfrm>
        </p:spPr>
        <p:txBody>
          <a:bodyPr>
            <a:normAutofit/>
          </a:bodyPr>
          <a:lstStyle/>
          <a:p>
            <a:pPr>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a:cs typeface="Arial" panose="020B0604020202020204" pitchFamily="34" charset="0"/>
              </a:rPr>
              <a:t>Back to Business</a:t>
            </a:r>
          </a:p>
          <a:p>
            <a:pPr lvl="3">
              <a:buFont typeface="Arial" panose="020B0604020202020204" pitchFamily="34" charset="0"/>
              <a:buChar char="•"/>
            </a:pPr>
            <a:r>
              <a:rPr lang="en-US" sz="2000" dirty="0">
                <a:cs typeface="Arial" panose="020B0604020202020204" pitchFamily="34" charset="0"/>
              </a:rPr>
              <a:t>RAC Audits are in high gear</a:t>
            </a:r>
          </a:p>
          <a:p>
            <a:pPr lvl="3">
              <a:buFont typeface="Arial" panose="020B0604020202020204" pitchFamily="34" charset="0"/>
              <a:buChar char="•"/>
            </a:pPr>
            <a:r>
              <a:rPr lang="en-US" sz="2000" dirty="0">
                <a:cs typeface="Arial" panose="020B0604020202020204" pitchFamily="34" charset="0"/>
              </a:rPr>
              <a:t>SMRC Audits increased</a:t>
            </a:r>
          </a:p>
          <a:p>
            <a:pPr lvl="3">
              <a:buFont typeface="Arial" panose="020B0604020202020204" pitchFamily="34" charset="0"/>
              <a:buChar char="•"/>
            </a:pPr>
            <a:r>
              <a:rPr lang="en-US" sz="2000" dirty="0">
                <a:cs typeface="Arial" panose="020B0604020202020204" pitchFamily="34" charset="0"/>
              </a:rPr>
              <a:t>UPIC Audits increased</a:t>
            </a:r>
          </a:p>
          <a:p>
            <a:pPr lvl="3">
              <a:buFont typeface="Arial" panose="020B0604020202020204" pitchFamily="34" charset="0"/>
              <a:buChar char="•"/>
            </a:pPr>
            <a:endParaRPr lang="en-US" sz="2400" dirty="0">
              <a:cs typeface="Arial" panose="020B0604020202020204" pitchFamily="34" charset="0"/>
            </a:endParaRPr>
          </a:p>
          <a:p>
            <a:pPr>
              <a:buFont typeface="Arial" panose="020B0604020202020204" pitchFamily="34" charset="0"/>
              <a:buChar char="•"/>
            </a:pPr>
            <a:r>
              <a:rPr lang="en-US" sz="2800" dirty="0">
                <a:cs typeface="Arial" panose="020B0604020202020204" pitchFamily="34" charset="0"/>
              </a:rPr>
              <a:t>Private Payors adjusted quickly</a:t>
            </a:r>
          </a:p>
          <a:p>
            <a:pPr lvl="3">
              <a:buFont typeface="Arial" panose="020B0604020202020204" pitchFamily="34" charset="0"/>
              <a:buChar char="•"/>
            </a:pPr>
            <a:r>
              <a:rPr lang="en-US" sz="2000" dirty="0">
                <a:cs typeface="Arial" panose="020B0604020202020204" pitchFamily="34" charset="0"/>
              </a:rPr>
              <a:t>Pre-Payment Review remains the hot trend in auditing</a:t>
            </a:r>
          </a:p>
          <a:p>
            <a:pPr lvl="3">
              <a:buFont typeface="Arial" panose="020B0604020202020204" pitchFamily="34" charset="0"/>
              <a:buChar char="•"/>
            </a:pPr>
            <a:r>
              <a:rPr lang="en-US" sz="2000" dirty="0">
                <a:cs typeface="Arial" panose="020B0604020202020204" pitchFamily="34" charset="0"/>
              </a:rPr>
              <a:t>Return on Investment is still excellent for payors</a:t>
            </a:r>
          </a:p>
          <a:p>
            <a:pPr marL="0" marR="0" lvl="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3" name="Picture 2">
            <a:extLst>
              <a:ext uri="{FF2B5EF4-FFF2-40B4-BE49-F238E27FC236}">
                <a16:creationId xmlns:a16="http://schemas.microsoft.com/office/drawing/2014/main" id="{D4A2F574-76F6-9D96-8BB5-72C74A3EFFF2}"/>
              </a:ext>
            </a:extLst>
          </p:cNvPr>
          <p:cNvPicPr>
            <a:picLocks noChangeAspect="1"/>
          </p:cNvPicPr>
          <p:nvPr/>
        </p:nvPicPr>
        <p:blipFill>
          <a:blip r:embed="rId2"/>
          <a:stretch>
            <a:fillRect/>
          </a:stretch>
        </p:blipFill>
        <p:spPr>
          <a:xfrm>
            <a:off x="8053668" y="2153920"/>
            <a:ext cx="3273326" cy="3410374"/>
          </a:xfrm>
          <a:prstGeom prst="rect">
            <a:avLst/>
          </a:prstGeom>
        </p:spPr>
      </p:pic>
    </p:spTree>
    <p:extLst>
      <p:ext uri="{BB962C8B-B14F-4D97-AF65-F5344CB8AC3E}">
        <p14:creationId xmlns:p14="http://schemas.microsoft.com/office/powerpoint/2010/main" val="268553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0C41-490E-58D8-352B-72CEF91F01CE}"/>
              </a:ext>
            </a:extLst>
          </p:cNvPr>
          <p:cNvSpPr>
            <a:spLocks noGrp="1"/>
          </p:cNvSpPr>
          <p:nvPr>
            <p:ph type="title"/>
          </p:nvPr>
        </p:nvSpPr>
        <p:spPr/>
        <p:txBody>
          <a:bodyPr>
            <a:normAutofit/>
          </a:bodyPr>
          <a:lstStyle/>
          <a:p>
            <a:r>
              <a:rPr lang="en-US" b="1" dirty="0">
                <a:cs typeface="Arial" panose="020B0604020202020204" pitchFamily="34" charset="0"/>
              </a:rPr>
              <a:t>Audits: General</a:t>
            </a:r>
            <a:endParaRPr lang="en-US" dirty="0"/>
          </a:p>
        </p:txBody>
      </p:sp>
      <p:sp>
        <p:nvSpPr>
          <p:cNvPr id="3" name="Content Placeholder 2">
            <a:extLst>
              <a:ext uri="{FF2B5EF4-FFF2-40B4-BE49-F238E27FC236}">
                <a16:creationId xmlns:a16="http://schemas.microsoft.com/office/drawing/2014/main" id="{B005FD70-F7A1-5391-619E-83719E9DD94C}"/>
              </a:ext>
            </a:extLst>
          </p:cNvPr>
          <p:cNvSpPr>
            <a:spLocks noGrp="1"/>
          </p:cNvSpPr>
          <p:nvPr>
            <p:ph idx="1"/>
          </p:nvPr>
        </p:nvSpPr>
        <p:spPr>
          <a:xfrm>
            <a:off x="1097280" y="2211494"/>
            <a:ext cx="6705600" cy="4023360"/>
          </a:xfrm>
        </p:spPr>
        <p:txBody>
          <a:bodyPr/>
          <a:lstStyle/>
          <a:p>
            <a:pPr>
              <a:buFont typeface="Arial" panose="020B0604020202020204" pitchFamily="34" charset="0"/>
              <a:buChar char="•"/>
            </a:pPr>
            <a:r>
              <a:rPr lang="en-US" sz="2800" dirty="0">
                <a:cs typeface="Arial" panose="020B0604020202020204" pitchFamily="34" charset="0"/>
              </a:rPr>
              <a:t> Medical record audits target and evaluate procedural and diagnosis code selection as determined by physician documentation.</a:t>
            </a:r>
          </a:p>
          <a:p>
            <a:pPr>
              <a:buFont typeface="Arial" panose="020B0604020202020204" pitchFamily="34" charset="0"/>
              <a:buChar char="•"/>
            </a:pPr>
            <a:r>
              <a:rPr lang="en-US" sz="2800" dirty="0">
                <a:cs typeface="Arial" panose="020B0604020202020204" pitchFamily="34" charset="0"/>
              </a:rPr>
              <a:t> Reveal weaknesses in coding / documentation</a:t>
            </a:r>
          </a:p>
          <a:p>
            <a:pPr>
              <a:buFont typeface="Arial" panose="020B0604020202020204" pitchFamily="34" charset="0"/>
              <a:buChar char="•"/>
            </a:pPr>
            <a:r>
              <a:rPr lang="en-US" sz="2800" dirty="0">
                <a:cs typeface="Arial" panose="020B0604020202020204" pitchFamily="34" charset="0"/>
              </a:rPr>
              <a:t> Audits can expand in scope from original stated purpose</a:t>
            </a:r>
          </a:p>
          <a:p>
            <a:endParaRPr lang="en-US" dirty="0"/>
          </a:p>
        </p:txBody>
      </p:sp>
      <p:pic>
        <p:nvPicPr>
          <p:cNvPr id="4" name="Picture 3">
            <a:extLst>
              <a:ext uri="{FF2B5EF4-FFF2-40B4-BE49-F238E27FC236}">
                <a16:creationId xmlns:a16="http://schemas.microsoft.com/office/drawing/2014/main" id="{99F2AE8B-E360-F7B9-8E58-AF73F3026B55}"/>
              </a:ext>
            </a:extLst>
          </p:cNvPr>
          <p:cNvPicPr>
            <a:picLocks noChangeAspect="1"/>
          </p:cNvPicPr>
          <p:nvPr/>
        </p:nvPicPr>
        <p:blipFill>
          <a:blip r:embed="rId2"/>
          <a:stretch>
            <a:fillRect/>
          </a:stretch>
        </p:blipFill>
        <p:spPr>
          <a:xfrm>
            <a:off x="8239562" y="2352990"/>
            <a:ext cx="3221586" cy="2152020"/>
          </a:xfrm>
          <a:prstGeom prst="rect">
            <a:avLst/>
          </a:prstGeom>
        </p:spPr>
      </p:pic>
    </p:spTree>
    <p:extLst>
      <p:ext uri="{BB962C8B-B14F-4D97-AF65-F5344CB8AC3E}">
        <p14:creationId xmlns:p14="http://schemas.microsoft.com/office/powerpoint/2010/main" val="125666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Custom 4">
      <a:dk1>
        <a:srgbClr val="000000"/>
      </a:dk1>
      <a:lt1>
        <a:sysClr val="window" lastClr="FFFFFF"/>
      </a:lt1>
      <a:dk2>
        <a:srgbClr val="595959"/>
      </a:dk2>
      <a:lt2>
        <a:srgbClr val="CCDDEA"/>
      </a:lt2>
      <a:accent1>
        <a:srgbClr val="7F7F7F"/>
      </a:accent1>
      <a:accent2>
        <a:srgbClr val="F5550A"/>
      </a:accent2>
      <a:accent3>
        <a:srgbClr val="865640"/>
      </a:accent3>
      <a:accent4>
        <a:srgbClr val="9B8357"/>
      </a:accent4>
      <a:accent5>
        <a:srgbClr val="F5550A"/>
      </a:accent5>
      <a:accent6>
        <a:srgbClr val="595959"/>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TotalTime>
  <Words>2191</Words>
  <Application>Microsoft Office PowerPoint</Application>
  <PresentationFormat>Widescreen</PresentationFormat>
  <Paragraphs>172</Paragraphs>
  <Slides>29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Garamond</vt:lpstr>
      <vt:lpstr>Roboto</vt:lpstr>
      <vt:lpstr>Trebuchet MS</vt:lpstr>
      <vt:lpstr>Retrospect</vt:lpstr>
      <vt:lpstr>Legal Guidance on Responding to Audits, Recoupments, and Working  with Insurance Companies</vt:lpstr>
      <vt:lpstr>Disclaimer</vt:lpstr>
      <vt:lpstr>About Frier Levitt</vt:lpstr>
      <vt:lpstr>About Our Presenters</vt:lpstr>
      <vt:lpstr>Healthcare Scrutiny</vt:lpstr>
      <vt:lpstr>Healthcare Practices on the Front Lines </vt:lpstr>
      <vt:lpstr>Audits</vt:lpstr>
      <vt:lpstr>Audits At An All Time High</vt:lpstr>
      <vt:lpstr>Audits: General</vt:lpstr>
      <vt:lpstr>Audits: Key Identifiers</vt:lpstr>
      <vt:lpstr>Audits: Red Flags</vt:lpstr>
      <vt:lpstr>ISSUES Under the Most Scrutiny</vt:lpstr>
      <vt:lpstr>Common Areas of Auditing in Oncology</vt:lpstr>
      <vt:lpstr>Auditing in Oncology (cont’d)</vt:lpstr>
      <vt:lpstr>Other Commonly Recurring Audit Issues</vt:lpstr>
      <vt:lpstr>Audits: Dos and Don’ts</vt:lpstr>
      <vt:lpstr>Audit Response Plan</vt:lpstr>
      <vt:lpstr>When Is It More Than Just An Audit?</vt:lpstr>
      <vt:lpstr>Overpayment Demands</vt:lpstr>
      <vt:lpstr>Overpayment Demands: General</vt:lpstr>
      <vt:lpstr>Is An Overpayment Demand Looming?</vt:lpstr>
      <vt:lpstr>Overpayment Demand: Common Mistakes</vt:lpstr>
      <vt:lpstr>How To Respond To An Overpayment Demand</vt:lpstr>
      <vt:lpstr>The Joys of Insurance</vt:lpstr>
      <vt:lpstr>How to Deal with Insurance Companies</vt:lpstr>
      <vt:lpstr>Adapting to the Changing Landscape</vt:lpstr>
      <vt:lpstr>Final Thoughts</vt:lpstr>
      <vt:lpstr>Questions?</vt:lpstr>
      <vt:lpstr> Let's continue the conversation.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Satik Zekian</dc:creator>
  <cp:lastModifiedBy>Brianna Lamoureux</cp:lastModifiedBy>
  <cp:revision>2</cp:revision>
  <dcterms:created xsi:type="dcterms:W3CDTF">2021-01-28T21:39:07Z</dcterms:created>
  <dcterms:modified xsi:type="dcterms:W3CDTF">2024-04-30T18:46:54Z</dcterms:modified>
</cp:coreProperties>
</file>