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9" r:id="rId2"/>
    <p:sldId id="374" r:id="rId3"/>
    <p:sldId id="290" r:id="rId4"/>
    <p:sldId id="293" r:id="rId5"/>
    <p:sldId id="294" r:id="rId6"/>
    <p:sldId id="297" r:id="rId7"/>
    <p:sldId id="300" r:id="rId8"/>
    <p:sldId id="298" r:id="rId9"/>
    <p:sldId id="376" r:id="rId10"/>
    <p:sldId id="329" r:id="rId11"/>
    <p:sldId id="305" r:id="rId12"/>
    <p:sldId id="303" r:id="rId13"/>
    <p:sldId id="330" r:id="rId14"/>
    <p:sldId id="331" r:id="rId15"/>
    <p:sldId id="377" r:id="rId16"/>
    <p:sldId id="364" r:id="rId17"/>
    <p:sldId id="362" r:id="rId18"/>
    <p:sldId id="337" r:id="rId19"/>
    <p:sldId id="338" r:id="rId20"/>
    <p:sldId id="339" r:id="rId21"/>
    <p:sldId id="340" r:id="rId22"/>
    <p:sldId id="355" r:id="rId23"/>
    <p:sldId id="356" r:id="rId24"/>
    <p:sldId id="357" r:id="rId25"/>
    <p:sldId id="358" r:id="rId26"/>
    <p:sldId id="359" r:id="rId27"/>
    <p:sldId id="360" r:id="rId28"/>
    <p:sldId id="361" r:id="rId29"/>
    <p:sldId id="367" r:id="rId30"/>
    <p:sldId id="368" r:id="rId31"/>
    <p:sldId id="369" r:id="rId32"/>
    <p:sldId id="370" r:id="rId33"/>
    <p:sldId id="371" r:id="rId34"/>
    <p:sldId id="372" r:id="rId35"/>
    <p:sldId id="373" r:id="rId36"/>
    <p:sldId id="324" r:id="rId37"/>
    <p:sldId id="325" r:id="rId38"/>
    <p:sldId id="326"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e C. Dresser" initials="JCD" lastIdx="9" clrIdx="3"/>
  <p:cmAuthor id="1" name="Jonathan E. Levitt" initials="JEL" lastIdx="43" clrIdx="0"/>
  <p:cmAuthor id="2" name="Adam Toris" initials="AT" lastIdx="7" clrIdx="1"/>
  <p:cmAuthor id="3" name="Robert Granzen" initials="RG" lastIdx="1" clrIdx="2"/>
  <p:cmAuthor id="4" name="Shanell McClain" initials="SM" lastIdx="1" clrIdx="4">
    <p:extLst>
      <p:ext uri="{19B8F6BF-5375-455C-9EA6-DF929625EA0E}">
        <p15:presenceInfo xmlns:p15="http://schemas.microsoft.com/office/powerpoint/2012/main" userId="Shanell McCl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6" autoAdjust="0"/>
    <p:restoredTop sz="78507" autoAdjust="0"/>
  </p:normalViewPr>
  <p:slideViewPr>
    <p:cSldViewPr snapToGrid="0">
      <p:cViewPr varScale="1">
        <p:scale>
          <a:sx n="39" d="100"/>
          <a:sy n="39" d="100"/>
        </p:scale>
        <p:origin x="667" y="86"/>
      </p:cViewPr>
      <p:guideLst/>
    </p:cSldViewPr>
  </p:slideViewPr>
  <p:outlineViewPr>
    <p:cViewPr>
      <p:scale>
        <a:sx n="33" d="100"/>
        <a:sy n="33" d="100"/>
      </p:scale>
      <p:origin x="0" y="-28926"/>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rgbClr val="B4CBFA"/>
                  </a:gs>
                  <a:gs pos="35000">
                    <a:srgbClr val="C9DAFB"/>
                  </a:gs>
                  <a:gs pos="100000">
                    <a:srgbClr val="DFE9FD"/>
                  </a:gs>
                </a:gsLst>
                <a:lin ang="16200000" scaled="1"/>
              </a:gradFill>
              <a:ln w="9525" cap="flat" cmpd="sng" algn="ctr">
                <a:solidFill>
                  <a:srgbClr val="77A1F5"/>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68B8-403F-8312-5D726102407F}"/>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68B8-403F-8312-5D726102407F}"/>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68B8-403F-8312-5D726102407F}"/>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68B8-403F-8312-5D726102407F}"/>
              </c:ext>
            </c:extLst>
          </c:dPt>
          <c:cat>
            <c:strRef>
              <c:f>Sheet1!$A$2:$A$5</c:f>
              <c:strCache>
                <c:ptCount val="2"/>
                <c:pt idx="0">
                  <c:v>Dispensing Physicians</c:v>
                </c:pt>
                <c:pt idx="1">
                  <c:v>Physician Owned Pharmacy</c:v>
                </c:pt>
              </c:strCache>
            </c:strRef>
          </c:cat>
          <c:val>
            <c:numRef>
              <c:f>Sheet1!$B$2:$B$5</c:f>
              <c:numCache>
                <c:formatCode>General</c:formatCode>
                <c:ptCount val="4"/>
                <c:pt idx="0">
                  <c:v>0.75</c:v>
                </c:pt>
                <c:pt idx="1">
                  <c:v>0.5</c:v>
                </c:pt>
                <c:pt idx="2">
                  <c:v>0</c:v>
                </c:pt>
                <c:pt idx="3">
                  <c:v>0</c:v>
                </c:pt>
              </c:numCache>
            </c:numRef>
          </c:val>
          <c:extLst>
            <c:ext xmlns:c16="http://schemas.microsoft.com/office/drawing/2014/chart" uri="{C3380CC4-5D6E-409C-BE32-E72D297353CC}">
              <c16:uniqueId val="{00000008-68B8-403F-8312-5D72610240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pattFill prst="divot">
                <a:fgClr>
                  <a:srgbClr val="FF0000"/>
                </a:fgClr>
                <a:bgClr>
                  <a:srgbClr val="CADAFB"/>
                </a:bgClr>
              </a:pattFill>
              <a:ln w="9525" cap="flat" cmpd="sng" algn="ctr">
                <a:noFill/>
                <a:round/>
              </a:ln>
              <a:effectLst/>
            </c:spPr>
            <c:extLst>
              <c:ext xmlns:c16="http://schemas.microsoft.com/office/drawing/2014/chart" uri="{C3380CC4-5D6E-409C-BE32-E72D297353CC}">
                <c16:uniqueId val="{00000001-5C10-4D6F-918A-7F10A1456E6F}"/>
              </c:ext>
            </c:extLst>
          </c:dPt>
          <c:dPt>
            <c:idx val="1"/>
            <c:bubble3D val="0"/>
            <c:explosion val="12"/>
            <c:spPr>
              <a:noFill/>
              <a:ln w="9525" cap="flat" cmpd="sng" algn="ctr">
                <a:noFill/>
                <a:round/>
              </a:ln>
              <a:effectLst/>
            </c:spPr>
            <c:extLst>
              <c:ext xmlns:c16="http://schemas.microsoft.com/office/drawing/2014/chart" uri="{C3380CC4-5D6E-409C-BE32-E72D297353CC}">
                <c16:uniqueId val="{00000003-5C10-4D6F-918A-7F10A1456E6F}"/>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c:spPr>
            <c:extLst>
              <c:ext xmlns:c16="http://schemas.microsoft.com/office/drawing/2014/chart" uri="{C3380CC4-5D6E-409C-BE32-E72D297353CC}">
                <c16:uniqueId val="{00000005-5C10-4D6F-918A-7F10A1456E6F}"/>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c:spPr>
            <c:extLst>
              <c:ext xmlns:c16="http://schemas.microsoft.com/office/drawing/2014/chart" uri="{C3380CC4-5D6E-409C-BE32-E72D297353CC}">
                <c16:uniqueId val="{00000007-5C10-4D6F-918A-7F10A1456E6F}"/>
              </c:ext>
            </c:extLst>
          </c:dPt>
          <c:cat>
            <c:strRef>
              <c:f>Sheet1!$A$2:$A$5</c:f>
              <c:strCache>
                <c:ptCount val="2"/>
                <c:pt idx="0">
                  <c:v>Dispensing Physicians</c:v>
                </c:pt>
                <c:pt idx="1">
                  <c:v>Physician Owned Pharmacy</c:v>
                </c:pt>
              </c:strCache>
            </c:strRef>
          </c:cat>
          <c:val>
            <c:numRef>
              <c:f>Sheet1!$B$2:$B$5</c:f>
              <c:numCache>
                <c:formatCode>General</c:formatCode>
                <c:ptCount val="4"/>
                <c:pt idx="0">
                  <c:v>0.25</c:v>
                </c:pt>
                <c:pt idx="1">
                  <c:v>0.75</c:v>
                </c:pt>
                <c:pt idx="2">
                  <c:v>0</c:v>
                </c:pt>
                <c:pt idx="3">
                  <c:v>0</c:v>
                </c:pt>
              </c:numCache>
            </c:numRef>
          </c:val>
          <c:extLst>
            <c:ext xmlns:c16="http://schemas.microsoft.com/office/drawing/2014/chart" uri="{C3380CC4-5D6E-409C-BE32-E72D297353CC}">
              <c16:uniqueId val="{00000008-5C10-4D6F-918A-7F10A1456E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73589238845"/>
          <c:y val="0.14287859257230401"/>
          <c:w val="0.62696948818897602"/>
          <c:h val="0.826897089768171"/>
        </c:manualLayout>
      </c:layout>
      <c:pieChart>
        <c:varyColors val="1"/>
        <c:ser>
          <c:idx val="0"/>
          <c:order val="0"/>
          <c:tx>
            <c:strRef>
              <c:f>Sheet1!$B$1</c:f>
              <c:strCache>
                <c:ptCount val="1"/>
                <c:pt idx="0">
                  <c:v>Sales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416-4215-9DB3-97C626BC6CB5}"/>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416-4215-9DB3-97C626BC6CB5}"/>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416-4215-9DB3-97C626BC6CB5}"/>
              </c:ext>
            </c:extLst>
          </c:dPt>
          <c:dPt>
            <c:idx val="3"/>
            <c:bubble3D val="0"/>
            <c:spPr>
              <a:gradFill rotWithShape="1">
                <a:gsLst>
                  <a:gs pos="0">
                    <a:srgbClr val="DAC2EC"/>
                  </a:gs>
                  <a:gs pos="92000">
                    <a:srgbClr val="B381D9"/>
                  </a:gs>
                  <a:gs pos="100000">
                    <a:srgbClr val="8238BA"/>
                  </a:gs>
                </a:gsLst>
                <a:lin ang="5400000" scaled="1"/>
              </a:gradFill>
              <a:ln w="9525" cap="flat" cmpd="sng" algn="ctr">
                <a:solidFill>
                  <a:srgbClr val="7030A0"/>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416-4215-9DB3-97C626BC6CB5}"/>
              </c:ext>
            </c:extLst>
          </c:dPt>
          <c:dPt>
            <c:idx val="4"/>
            <c:bubble3D val="0"/>
            <c:spPr>
              <a:gradFill rotWithShape="1">
                <a:gsLst>
                  <a:gs pos="0">
                    <a:srgbClr val="C9DAFB"/>
                  </a:gs>
                  <a:gs pos="74000">
                    <a:srgbClr val="9AB9F8"/>
                  </a:gs>
                  <a:gs pos="100000">
                    <a:srgbClr val="77A1F5"/>
                  </a:gs>
                </a:gsLst>
                <a:lin ang="5400000" scaled="1"/>
              </a:gradFill>
              <a:ln w="9525" cap="flat" cmpd="sng" algn="ctr">
                <a:solidFill>
                  <a:srgbClr val="77A1F5"/>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B416-4215-9DB3-97C626BC6CB5}"/>
              </c:ext>
            </c:extLst>
          </c:dPt>
          <c:cat>
            <c:strRef>
              <c:f>Sheet1!$A$2:$A$6</c:f>
              <c:strCache>
                <c:ptCount val="5"/>
                <c:pt idx="0">
                  <c:v>Retail Pharmacies</c:v>
                </c:pt>
                <c:pt idx="1">
                  <c:v>Specialty Pharmacies</c:v>
                </c:pt>
                <c:pt idx="2">
                  <c:v>Long Term Care Pharmacies</c:v>
                </c:pt>
                <c:pt idx="3">
                  <c:v>Dispensing Physicians</c:v>
                </c:pt>
                <c:pt idx="4">
                  <c:v>Physician-Owned Pharmacies</c:v>
                </c:pt>
              </c:strCache>
            </c:strRef>
          </c:cat>
          <c:val>
            <c:numRef>
              <c:f>Sheet1!$B$2:$B$6</c:f>
              <c:numCache>
                <c:formatCode>General</c:formatCode>
                <c:ptCount val="5"/>
                <c:pt idx="0">
                  <c:v>50000</c:v>
                </c:pt>
                <c:pt idx="1">
                  <c:v>7000</c:v>
                </c:pt>
                <c:pt idx="2">
                  <c:v>3000</c:v>
                </c:pt>
                <c:pt idx="3">
                  <c:v>10000</c:v>
                </c:pt>
                <c:pt idx="4">
                  <c:v>2000</c:v>
                </c:pt>
              </c:numCache>
            </c:numRef>
          </c:val>
          <c:extLst>
            <c:ext xmlns:c16="http://schemas.microsoft.com/office/drawing/2014/chart" uri="{C3380CC4-5D6E-409C-BE32-E72D297353CC}">
              <c16:uniqueId val="{0000000A-B416-4215-9DB3-97C626BC6C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73589238845"/>
          <c:y val="0.14287859257230401"/>
          <c:w val="0.62696948818897602"/>
          <c:h val="0.826897089768171"/>
        </c:manualLayout>
      </c:layout>
      <c:pieChart>
        <c:varyColors val="1"/>
        <c:ser>
          <c:idx val="0"/>
          <c:order val="0"/>
          <c:tx>
            <c:strRef>
              <c:f>Sheet1!$B$1</c:f>
              <c:strCache>
                <c:ptCount val="1"/>
                <c:pt idx="0">
                  <c:v>Sales</c:v>
                </c:pt>
              </c:strCache>
            </c:strRef>
          </c:tx>
          <c:spPr>
            <a:pattFill prst="lgConfetti">
              <a:fgClr>
                <a:srgbClr val="FF0000"/>
              </a:fgClr>
              <a:bgClr>
                <a:srgbClr val="DED7D6"/>
              </a:bgClr>
            </a:pattFill>
            <a:ln>
              <a:noFill/>
            </a:ln>
          </c:spPr>
          <c:dPt>
            <c:idx val="0"/>
            <c:bubble3D val="0"/>
            <c:spPr>
              <a:pattFill prst="lgConfetti">
                <a:fgClr>
                  <a:srgbClr val="FF0000"/>
                </a:fgClr>
                <a:bgClr>
                  <a:srgbClr val="DEFF9C"/>
                </a:bgClr>
              </a:patt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ECFD-4615-B8E6-9A94E2A09365}"/>
              </c:ext>
            </c:extLst>
          </c:dPt>
          <c:dPt>
            <c:idx val="1"/>
            <c:bubble3D val="0"/>
            <c:spPr>
              <a:pattFill prst="lgConfetti">
                <a:fgClr>
                  <a:srgbClr val="FF0000"/>
                </a:fgClr>
                <a:bgClr>
                  <a:srgbClr val="D6D3CE"/>
                </a:bgClr>
              </a:patt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ECFD-4615-B8E6-9A94E2A09365}"/>
              </c:ext>
            </c:extLst>
          </c:dPt>
          <c:dPt>
            <c:idx val="2"/>
            <c:bubble3D val="0"/>
            <c:spPr>
              <a:pattFill prst="lgConfetti">
                <a:fgClr>
                  <a:srgbClr val="FF0000"/>
                </a:fgClr>
                <a:bgClr>
                  <a:srgbClr val="FFBEAD"/>
                </a:bgClr>
              </a:patt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ECFD-4615-B8E6-9A94E2A09365}"/>
              </c:ext>
            </c:extLst>
          </c:dPt>
          <c:dPt>
            <c:idx val="3"/>
            <c:bubble3D val="0"/>
            <c:spPr>
              <a:pattFill prst="lgConfetti">
                <a:fgClr>
                  <a:srgbClr val="FF0000"/>
                </a:fgClr>
                <a:bgClr>
                  <a:srgbClr val="C69AE7"/>
                </a:bgClr>
              </a:patt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ECFD-4615-B8E6-9A94E2A09365}"/>
              </c:ext>
            </c:extLst>
          </c:dPt>
          <c:dPt>
            <c:idx val="4"/>
            <c:bubble3D val="0"/>
            <c:spPr>
              <a:pattFill prst="lgConfetti">
                <a:fgClr>
                  <a:srgbClr val="FF0000"/>
                </a:fgClr>
                <a:bgClr>
                  <a:srgbClr val="BDCFFF"/>
                </a:bgClr>
              </a:pattFill>
              <a:ln w="9525" cap="flat" cmpd="sng" algn="ctr">
                <a:no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ECFD-4615-B8E6-9A94E2A09365}"/>
              </c:ext>
            </c:extLst>
          </c:dPt>
          <c:cat>
            <c:strRef>
              <c:f>Sheet1!$A$2:$A$6</c:f>
              <c:strCache>
                <c:ptCount val="5"/>
                <c:pt idx="0">
                  <c:v>Retail Pharmacies</c:v>
                </c:pt>
                <c:pt idx="1">
                  <c:v>Specialty Pharmacies</c:v>
                </c:pt>
                <c:pt idx="2">
                  <c:v>Long Term Care Pharmacies</c:v>
                </c:pt>
                <c:pt idx="3">
                  <c:v>Dispensing Physicians</c:v>
                </c:pt>
                <c:pt idx="4">
                  <c:v>Physician-Owned Pharmacies</c:v>
                </c:pt>
              </c:strCache>
            </c:strRef>
          </c:cat>
          <c:val>
            <c:numRef>
              <c:f>Sheet1!$B$2:$B$6</c:f>
              <c:numCache>
                <c:formatCode>General</c:formatCode>
                <c:ptCount val="5"/>
                <c:pt idx="0">
                  <c:v>50000</c:v>
                </c:pt>
                <c:pt idx="1">
                  <c:v>7000</c:v>
                </c:pt>
                <c:pt idx="2">
                  <c:v>3000</c:v>
                </c:pt>
                <c:pt idx="3">
                  <c:v>10000</c:v>
                </c:pt>
                <c:pt idx="4">
                  <c:v>2000</c:v>
                </c:pt>
              </c:numCache>
            </c:numRef>
          </c:val>
          <c:extLst>
            <c:ext xmlns:c16="http://schemas.microsoft.com/office/drawing/2014/chart" uri="{C3380CC4-5D6E-409C-BE32-E72D297353CC}">
              <c16:uniqueId val="{0000000A-ECFD-4615-B8E6-9A94E2A093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9A5-478E-873F-0B4B33187935}"/>
              </c:ext>
            </c:extLst>
          </c:dPt>
          <c:dPt>
            <c:idx val="1"/>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9A5-478E-873F-0B4B3318793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9A5-478E-873F-0B4B33187935}"/>
              </c:ext>
            </c:extLst>
          </c:dPt>
          <c:dPt>
            <c:idx val="3"/>
            <c:bubble3D val="0"/>
            <c:spPr>
              <a:solidFill>
                <a:srgbClr val="FF616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9A5-478E-873F-0B4B33187935}"/>
              </c:ext>
            </c:extLst>
          </c:dPt>
          <c:dPt>
            <c:idx val="4"/>
            <c:bubble3D val="0"/>
            <c:spPr>
              <a:solidFill>
                <a:srgbClr val="BDCFF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9A5-478E-873F-0B4B33187935}"/>
              </c:ext>
            </c:extLst>
          </c:dPt>
          <c:dPt>
            <c:idx val="5"/>
            <c:bubble3D val="0"/>
            <c:spPr>
              <a:solidFill>
                <a:srgbClr val="C6A2E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9A5-478E-873F-0B4B33187935}"/>
              </c:ext>
            </c:extLst>
          </c:dPt>
          <c:dLbls>
            <c:dLbl>
              <c:idx val="0"/>
              <c:layout>
                <c:manualLayout>
                  <c:x val="5.4794520547945202E-2"/>
                  <c:y val="1.66415122129044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0" dirty="0"/>
                      <a:t>MEDICARE</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A5-478E-873F-0B4B33187935}"/>
                </c:ext>
              </c:extLst>
            </c:dLbl>
            <c:dLbl>
              <c:idx val="1"/>
              <c:layout>
                <c:manualLayout>
                  <c:x val="1.6267123287671201E-2"/>
                  <c:y val="1.6222198519350901E-4"/>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0" baseline="0" dirty="0">
                        <a:solidFill>
                          <a:srgbClr val="00B0F0"/>
                        </a:solidFill>
                      </a:rPr>
                      <a:t>MEDICAID</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A5-478E-873F-0B4B33187935}"/>
                </c:ext>
              </c:extLst>
            </c:dLbl>
            <c:dLbl>
              <c:idx val="2"/>
              <c:layout>
                <c:manualLayout>
                  <c:x val="2.5114155251141499E-2"/>
                  <c:y val="-2.9954721983227999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813A15"/>
                        </a:solidFill>
                        <a:latin typeface="+mn-lt"/>
                        <a:ea typeface="+mn-ea"/>
                        <a:cs typeface="+mn-cs"/>
                      </a:defRPr>
                    </a:pPr>
                    <a:r>
                      <a:rPr lang="en-US" sz="1200" b="0" dirty="0">
                        <a:solidFill>
                          <a:srgbClr val="813A15"/>
                        </a:solidFill>
                      </a:rPr>
                      <a:t>OTHER GOVERNMENT</a:t>
                    </a:r>
                    <a:endParaRPr lang="en-US" dirty="0">
                      <a:solidFill>
                        <a:srgbClr val="813A15"/>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813A1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A5-478E-873F-0B4B33187935}"/>
                </c:ext>
              </c:extLst>
            </c:dLbl>
            <c:dLbl>
              <c:idx val="3"/>
              <c:layout>
                <c:manualLayout>
                  <c:x val="-5.2511415525114097E-2"/>
                  <c:y val="5.6581141523874903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0" dirty="0">
                        <a:solidFill>
                          <a:srgbClr val="FF6161"/>
                        </a:solidFill>
                      </a:rPr>
                      <a:t>INDIVIDUAL INSURANCE</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5-478E-873F-0B4B33187935}"/>
                </c:ext>
              </c:extLst>
            </c:dLbl>
            <c:dLbl>
              <c:idx val="4"/>
              <c:layout>
                <c:manualLayout>
                  <c:x val="-2.96803652968037E-2"/>
                  <c:y val="-2.329811709806620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0" dirty="0">
                        <a:solidFill>
                          <a:srgbClr val="8BA9FF"/>
                        </a:solidFill>
                      </a:rPr>
                      <a:t>GROUP INSURANCE</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A5-478E-873F-0B4B33187935}"/>
                </c:ext>
              </c:extLst>
            </c:dLbl>
            <c:dLbl>
              <c:idx val="5"/>
              <c:layout>
                <c:manualLayout>
                  <c:x val="0"/>
                  <c:y val="-3.328302442580919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0" dirty="0">
                        <a:solidFill>
                          <a:srgbClr val="C6A2E7"/>
                        </a:solidFill>
                      </a:rPr>
                      <a:t>SELF FUNDED</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A5-478E-873F-0B4B3318793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Medicare</c:v>
                </c:pt>
                <c:pt idx="1">
                  <c:v>Medicaid</c:v>
                </c:pt>
                <c:pt idx="2">
                  <c:v>Other Government Programs</c:v>
                </c:pt>
                <c:pt idx="3">
                  <c:v>Individual</c:v>
                </c:pt>
                <c:pt idx="4">
                  <c:v>Group</c:v>
                </c:pt>
                <c:pt idx="5">
                  <c:v>Self Funded Plans</c:v>
                </c:pt>
              </c:strCache>
            </c:strRef>
          </c:cat>
          <c:val>
            <c:numRef>
              <c:f>Sheet1!$B$2:$B$7</c:f>
              <c:numCache>
                <c:formatCode>General</c:formatCode>
                <c:ptCount val="6"/>
                <c:pt idx="0">
                  <c:v>13</c:v>
                </c:pt>
                <c:pt idx="1">
                  <c:v>19</c:v>
                </c:pt>
                <c:pt idx="2">
                  <c:v>2</c:v>
                </c:pt>
                <c:pt idx="3">
                  <c:v>6</c:v>
                </c:pt>
                <c:pt idx="4">
                  <c:v>19.11</c:v>
                </c:pt>
                <c:pt idx="5">
                  <c:v>29.89</c:v>
                </c:pt>
              </c:numCache>
            </c:numRef>
          </c:val>
          <c:extLst>
            <c:ext xmlns:c16="http://schemas.microsoft.com/office/drawing/2014/chart" uri="{C3380CC4-5D6E-409C-BE32-E72D297353CC}">
              <c16:uniqueId val="{0000000C-89A5-478E-873F-0B4B331879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B5A-4D9B-BFEE-D406B6B5FF6E}"/>
              </c:ext>
            </c:extLst>
          </c:dPt>
          <c:dPt>
            <c:idx val="1"/>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B5A-4D9B-BFEE-D406B6B5FF6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B5A-4D9B-BFEE-D406B6B5FF6E}"/>
              </c:ext>
            </c:extLst>
          </c:dPt>
          <c:dPt>
            <c:idx val="3"/>
            <c:bubble3D val="0"/>
            <c:spPr>
              <a:solidFill>
                <a:srgbClr val="FF616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B5A-4D9B-BFEE-D406B6B5FF6E}"/>
              </c:ext>
            </c:extLst>
          </c:dPt>
          <c:dPt>
            <c:idx val="4"/>
            <c:bubble3D val="0"/>
            <c:spPr>
              <a:solidFill>
                <a:srgbClr val="BDCFF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B5A-4D9B-BFEE-D406B6B5FF6E}"/>
              </c:ext>
            </c:extLst>
          </c:dPt>
          <c:dPt>
            <c:idx val="5"/>
            <c:bubble3D val="0"/>
            <c:spPr>
              <a:pattFill prst="wdDnDiag">
                <a:fgClr>
                  <a:srgbClr val="C00000"/>
                </a:fgClr>
                <a:bgClr>
                  <a:srgbClr val="BDCFFF"/>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B5A-4D9B-BFEE-D406B6B5FF6E}"/>
              </c:ext>
            </c:extLst>
          </c:dPt>
          <c:dPt>
            <c:idx val="6"/>
            <c:bubble3D val="0"/>
            <c:spPr>
              <a:pattFill prst="wdDnDiag">
                <a:fgClr>
                  <a:srgbClr val="C00000"/>
                </a:fgClr>
                <a:bgClr>
                  <a:srgbClr val="C6A2E7"/>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B5A-4D9B-BFEE-D406B6B5FF6E}"/>
              </c:ext>
            </c:extLst>
          </c:dPt>
          <c:cat>
            <c:strRef>
              <c:f>Sheet1!$A$2:$A$8</c:f>
              <c:strCache>
                <c:ptCount val="7"/>
                <c:pt idx="0">
                  <c:v>Medicare</c:v>
                </c:pt>
                <c:pt idx="1">
                  <c:v>Medicaid</c:v>
                </c:pt>
                <c:pt idx="2">
                  <c:v>Other Government Programs</c:v>
                </c:pt>
                <c:pt idx="3">
                  <c:v>Individual</c:v>
                </c:pt>
                <c:pt idx="4">
                  <c:v>Group1</c:v>
                </c:pt>
                <c:pt idx="5">
                  <c:v>Group2</c:v>
                </c:pt>
                <c:pt idx="6">
                  <c:v>Self Funded Plans</c:v>
                </c:pt>
              </c:strCache>
            </c:strRef>
          </c:cat>
          <c:val>
            <c:numRef>
              <c:f>Sheet1!$B$2:$B$8</c:f>
              <c:numCache>
                <c:formatCode>General</c:formatCode>
                <c:ptCount val="7"/>
                <c:pt idx="0">
                  <c:v>13</c:v>
                </c:pt>
                <c:pt idx="1">
                  <c:v>19</c:v>
                </c:pt>
                <c:pt idx="2">
                  <c:v>2</c:v>
                </c:pt>
                <c:pt idx="3">
                  <c:v>6</c:v>
                </c:pt>
                <c:pt idx="4">
                  <c:v>9.5549999999999997</c:v>
                </c:pt>
                <c:pt idx="5">
                  <c:v>9.5549999999999997</c:v>
                </c:pt>
                <c:pt idx="6">
                  <c:v>29.89</c:v>
                </c:pt>
              </c:numCache>
            </c:numRef>
          </c:val>
          <c:extLst>
            <c:ext xmlns:c16="http://schemas.microsoft.com/office/drawing/2014/chart" uri="{C3380CC4-5D6E-409C-BE32-E72D297353CC}">
              <c16:uniqueId val="{0000000E-BB5A-4D9B-BFEE-D406B6B5FF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E7EB1-F64E-492D-A601-66CC2937F47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4A58BE6-5057-4E95-97CB-2C229D74FC67}">
      <dgm:prSet phldrT="[Text]">
        <dgm:style>
          <a:lnRef idx="0">
            <a:schemeClr val="accent3"/>
          </a:lnRef>
          <a:fillRef idx="3">
            <a:schemeClr val="accent3"/>
          </a:fillRef>
          <a:effectRef idx="3">
            <a:schemeClr val="accent3"/>
          </a:effectRef>
          <a:fontRef idx="minor">
            <a:schemeClr val="lt1"/>
          </a:fontRef>
        </dgm:style>
      </dgm:prSet>
      <dgm:spPr>
        <a:solidFill>
          <a:srgbClr val="FF6161"/>
        </a:solidFill>
        <a:ln>
          <a:noFill/>
        </a:ln>
      </dgm:spPr>
      <dgm:t>
        <a:bodyPr/>
        <a:lstStyle/>
        <a:p>
          <a:r>
            <a:rPr lang="en-US" dirty="0"/>
            <a:t>CMS</a:t>
          </a:r>
        </a:p>
      </dgm:t>
    </dgm:pt>
    <dgm:pt modelId="{A3532F9D-C9BD-462B-B147-A3E76C82A501}" type="parTrans" cxnId="{6943755E-2F96-41B9-B843-09DEA3B43BCE}">
      <dgm:prSet/>
      <dgm:spPr/>
      <dgm:t>
        <a:bodyPr/>
        <a:lstStyle/>
        <a:p>
          <a:endParaRPr lang="en-US"/>
        </a:p>
      </dgm:t>
    </dgm:pt>
    <dgm:pt modelId="{904438FB-0531-44A0-9E98-58C439720777}" type="sibTrans" cxnId="{6943755E-2F96-41B9-B843-09DEA3B43BCE}">
      <dgm:prSet/>
      <dgm:spPr/>
      <dgm:t>
        <a:bodyPr/>
        <a:lstStyle/>
        <a:p>
          <a:endParaRPr lang="en-US"/>
        </a:p>
      </dgm:t>
    </dgm:pt>
    <dgm:pt modelId="{CAD73537-95F8-48E1-867D-C28500B0874D}">
      <dgm:prSet phldrT="[Text]">
        <dgm:style>
          <a:lnRef idx="0">
            <a:schemeClr val="accent4"/>
          </a:lnRef>
          <a:fillRef idx="3">
            <a:schemeClr val="accent4"/>
          </a:fillRef>
          <a:effectRef idx="3">
            <a:schemeClr val="accent4"/>
          </a:effectRef>
          <a:fontRef idx="minor">
            <a:schemeClr val="lt1"/>
          </a:fontRef>
        </dgm:style>
      </dgm:prSet>
      <dgm:spPr>
        <a:solidFill>
          <a:srgbClr val="0070C0"/>
        </a:solidFill>
      </dgm:spPr>
      <dgm:t>
        <a:bodyPr/>
        <a:lstStyle/>
        <a:p>
          <a:r>
            <a:rPr lang="en-US" dirty="0"/>
            <a:t>Part A</a:t>
          </a:r>
        </a:p>
      </dgm:t>
    </dgm:pt>
    <dgm:pt modelId="{DBDE7453-A5F3-4229-A4CC-DC22277B58AA}" type="parTrans" cxnId="{291E9D66-D89C-4478-883D-AFB85C20E462}">
      <dgm:prSet/>
      <dgm:spPr>
        <a:ln>
          <a:solidFill>
            <a:schemeClr val="bg1">
              <a:lumMod val="50000"/>
            </a:schemeClr>
          </a:solidFill>
        </a:ln>
      </dgm:spPr>
      <dgm:t>
        <a:bodyPr/>
        <a:lstStyle/>
        <a:p>
          <a:endParaRPr lang="en-US"/>
        </a:p>
      </dgm:t>
    </dgm:pt>
    <dgm:pt modelId="{818BC75B-7159-4DB9-9A1A-B22A4D5C875C}" type="sibTrans" cxnId="{291E9D66-D89C-4478-883D-AFB85C20E462}">
      <dgm:prSet/>
      <dgm:spPr/>
      <dgm:t>
        <a:bodyPr/>
        <a:lstStyle/>
        <a:p>
          <a:endParaRPr lang="en-US"/>
        </a:p>
      </dgm:t>
    </dgm:pt>
    <dgm:pt modelId="{C479E499-9185-4A4F-A5BA-8ED5496B5673}">
      <dgm:prSet phldrT="[Text]">
        <dgm:style>
          <a:lnRef idx="0">
            <a:schemeClr val="accent2"/>
          </a:lnRef>
          <a:fillRef idx="3">
            <a:schemeClr val="accent2"/>
          </a:fillRef>
          <a:effectRef idx="3">
            <a:schemeClr val="accent2"/>
          </a:effectRef>
          <a:fontRef idx="minor">
            <a:schemeClr val="lt1"/>
          </a:fontRef>
        </dgm:style>
      </dgm:prSet>
      <dgm:spPr>
        <a:solidFill>
          <a:srgbClr val="0081E2"/>
        </a:solidFill>
      </dgm:spPr>
      <dgm:t>
        <a:bodyPr/>
        <a:lstStyle/>
        <a:p>
          <a:r>
            <a:rPr lang="en-US" dirty="0"/>
            <a:t>Part B</a:t>
          </a:r>
        </a:p>
      </dgm:t>
    </dgm:pt>
    <dgm:pt modelId="{C2D8AD43-6D86-4D53-A75C-4BE488145D28}" type="parTrans" cxnId="{131A52A3-289D-4B88-8CC6-41BF4205AA2A}">
      <dgm:prSet/>
      <dgm:spPr>
        <a:ln>
          <a:solidFill>
            <a:schemeClr val="bg1">
              <a:lumMod val="50000"/>
            </a:schemeClr>
          </a:solidFill>
        </a:ln>
      </dgm:spPr>
      <dgm:t>
        <a:bodyPr/>
        <a:lstStyle/>
        <a:p>
          <a:endParaRPr lang="en-US"/>
        </a:p>
      </dgm:t>
    </dgm:pt>
    <dgm:pt modelId="{231B420A-8952-4E10-ABC0-06A483D4D7B7}" type="sibTrans" cxnId="{131A52A3-289D-4B88-8CC6-41BF4205AA2A}">
      <dgm:prSet/>
      <dgm:spPr/>
      <dgm:t>
        <a:bodyPr/>
        <a:lstStyle/>
        <a:p>
          <a:endParaRPr lang="en-US"/>
        </a:p>
      </dgm:t>
    </dgm:pt>
    <dgm:pt modelId="{D16C699C-5D16-47D3-882A-D52FC96CACC8}">
      <dgm:prSet phldrT="[Text]">
        <dgm:style>
          <a:lnRef idx="0">
            <a:schemeClr val="accent2"/>
          </a:lnRef>
          <a:fillRef idx="3">
            <a:schemeClr val="accent2"/>
          </a:fillRef>
          <a:effectRef idx="3">
            <a:schemeClr val="accent2"/>
          </a:effectRef>
          <a:fontRef idx="minor">
            <a:schemeClr val="lt1"/>
          </a:fontRef>
        </dgm:style>
      </dgm:prSet>
      <dgm:spPr>
        <a:solidFill>
          <a:srgbClr val="0996FF"/>
        </a:solidFill>
      </dgm:spPr>
      <dgm:t>
        <a:bodyPr/>
        <a:lstStyle/>
        <a:p>
          <a:r>
            <a:rPr lang="en-US" dirty="0"/>
            <a:t>Part C</a:t>
          </a:r>
        </a:p>
      </dgm:t>
    </dgm:pt>
    <dgm:pt modelId="{F08E6464-1E2B-4272-BF34-62DD7BACE390}" type="parTrans" cxnId="{075ECB24-FBDE-45B9-ACEC-BB090F1EEDAC}">
      <dgm:prSet/>
      <dgm:spPr>
        <a:ln>
          <a:solidFill>
            <a:schemeClr val="bg1">
              <a:lumMod val="50000"/>
            </a:schemeClr>
          </a:solidFill>
        </a:ln>
      </dgm:spPr>
      <dgm:t>
        <a:bodyPr/>
        <a:lstStyle/>
        <a:p>
          <a:endParaRPr lang="en-US"/>
        </a:p>
      </dgm:t>
    </dgm:pt>
    <dgm:pt modelId="{3B4C5DE0-D463-486F-8313-4190D7584EDB}" type="sibTrans" cxnId="{075ECB24-FBDE-45B9-ACEC-BB090F1EEDAC}">
      <dgm:prSet/>
      <dgm:spPr/>
      <dgm:t>
        <a:bodyPr/>
        <a:lstStyle/>
        <a:p>
          <a:endParaRPr lang="en-US"/>
        </a:p>
      </dgm:t>
    </dgm:pt>
    <dgm:pt modelId="{0A2F3337-CF72-49AD-97D9-2A2E586EA74D}">
      <dgm:prSet phldrT="[Text]">
        <dgm:style>
          <a:lnRef idx="0">
            <a:schemeClr val="accent2"/>
          </a:lnRef>
          <a:fillRef idx="3">
            <a:schemeClr val="accent2"/>
          </a:fillRef>
          <a:effectRef idx="3">
            <a:schemeClr val="accent2"/>
          </a:effectRef>
          <a:fontRef idx="minor">
            <a:schemeClr val="lt1"/>
          </a:fontRef>
        </dgm:style>
      </dgm:prSet>
      <dgm:spPr>
        <a:solidFill>
          <a:srgbClr val="47B0FF"/>
        </a:solidFill>
      </dgm:spPr>
      <dgm:t>
        <a:bodyPr/>
        <a:lstStyle/>
        <a:p>
          <a:r>
            <a:rPr lang="en-US" dirty="0"/>
            <a:t>Part D</a:t>
          </a:r>
        </a:p>
      </dgm:t>
    </dgm:pt>
    <dgm:pt modelId="{E4A11CAB-19F0-4CF4-93F0-8E1FABDA87CF}" type="parTrans" cxnId="{3A9CBF7C-6629-49A2-A9C6-8E0D58D7227E}">
      <dgm:prSet/>
      <dgm:spPr>
        <a:ln>
          <a:solidFill>
            <a:schemeClr val="bg1">
              <a:lumMod val="50000"/>
            </a:schemeClr>
          </a:solidFill>
        </a:ln>
      </dgm:spPr>
      <dgm:t>
        <a:bodyPr/>
        <a:lstStyle/>
        <a:p>
          <a:endParaRPr lang="en-US"/>
        </a:p>
      </dgm:t>
    </dgm:pt>
    <dgm:pt modelId="{95E2E817-8046-4BA1-8851-767A53945024}" type="sibTrans" cxnId="{3A9CBF7C-6629-49A2-A9C6-8E0D58D7227E}">
      <dgm:prSet/>
      <dgm:spPr/>
      <dgm:t>
        <a:bodyPr/>
        <a:lstStyle/>
        <a:p>
          <a:endParaRPr lang="en-US"/>
        </a:p>
      </dgm:t>
    </dgm:pt>
    <dgm:pt modelId="{62FAA02F-E9E9-4827-A0AC-27F6399F9634}">
      <dgm:prSet phldrT="[Text]">
        <dgm:style>
          <a:lnRef idx="0">
            <a:schemeClr val="accent4"/>
          </a:lnRef>
          <a:fillRef idx="3">
            <a:schemeClr val="accent4"/>
          </a:fillRef>
          <a:effectRef idx="3">
            <a:schemeClr val="accent4"/>
          </a:effectRef>
          <a:fontRef idx="minor">
            <a:schemeClr val="lt1"/>
          </a:fontRef>
        </dgm:style>
      </dgm:prSet>
      <dgm:spPr>
        <a:solidFill>
          <a:srgbClr val="003192"/>
        </a:solidFill>
      </dgm:spPr>
      <dgm:t>
        <a:bodyPr/>
        <a:lstStyle/>
        <a:p>
          <a:r>
            <a:rPr lang="en-US" dirty="0"/>
            <a:t>PBMs</a:t>
          </a:r>
        </a:p>
      </dgm:t>
    </dgm:pt>
    <dgm:pt modelId="{C17E21CE-E94F-4DF4-B432-79DFFADB7FBE}" type="parTrans" cxnId="{4EF1A1F6-ED72-4CDE-8879-53632546CB9A}">
      <dgm:prSet/>
      <dgm:spPr>
        <a:ln>
          <a:solidFill>
            <a:schemeClr val="bg1">
              <a:lumMod val="50000"/>
            </a:schemeClr>
          </a:solidFill>
        </a:ln>
      </dgm:spPr>
      <dgm:t>
        <a:bodyPr/>
        <a:lstStyle/>
        <a:p>
          <a:endParaRPr lang="en-US"/>
        </a:p>
      </dgm:t>
    </dgm:pt>
    <dgm:pt modelId="{1F2EE66C-BB02-4D79-AD8A-FFA0257608FF}" type="sibTrans" cxnId="{4EF1A1F6-ED72-4CDE-8879-53632546CB9A}">
      <dgm:prSet/>
      <dgm:spPr/>
      <dgm:t>
        <a:bodyPr/>
        <a:lstStyle/>
        <a:p>
          <a:endParaRPr lang="en-US"/>
        </a:p>
      </dgm:t>
    </dgm:pt>
    <dgm:pt modelId="{C8838564-D385-453D-8D2B-7CE88776DC83}" type="pres">
      <dgm:prSet presAssocID="{36EE7EB1-F64E-492D-A601-66CC2937F47B}" presName="mainComposite" presStyleCnt="0">
        <dgm:presLayoutVars>
          <dgm:chPref val="1"/>
          <dgm:dir/>
          <dgm:animOne val="branch"/>
          <dgm:animLvl val="lvl"/>
          <dgm:resizeHandles val="exact"/>
        </dgm:presLayoutVars>
      </dgm:prSet>
      <dgm:spPr/>
    </dgm:pt>
    <dgm:pt modelId="{6F6C8DE1-9B8D-4C8C-A22E-B8DA2635AE77}" type="pres">
      <dgm:prSet presAssocID="{36EE7EB1-F64E-492D-A601-66CC2937F47B}" presName="hierFlow" presStyleCnt="0"/>
      <dgm:spPr/>
    </dgm:pt>
    <dgm:pt modelId="{1580A6A9-F0D1-4C15-BFAD-89824E8348F8}" type="pres">
      <dgm:prSet presAssocID="{36EE7EB1-F64E-492D-A601-66CC2937F47B}" presName="hierChild1" presStyleCnt="0">
        <dgm:presLayoutVars>
          <dgm:chPref val="1"/>
          <dgm:animOne val="branch"/>
          <dgm:animLvl val="lvl"/>
        </dgm:presLayoutVars>
      </dgm:prSet>
      <dgm:spPr/>
    </dgm:pt>
    <dgm:pt modelId="{D37FE263-982E-4B02-9EF9-B1B744140D7F}" type="pres">
      <dgm:prSet presAssocID="{24A58BE6-5057-4E95-97CB-2C229D74FC67}" presName="Name14" presStyleCnt="0"/>
      <dgm:spPr/>
    </dgm:pt>
    <dgm:pt modelId="{AD483C08-7A67-4E08-BDFB-C30014E4D8C8}" type="pres">
      <dgm:prSet presAssocID="{24A58BE6-5057-4E95-97CB-2C229D74FC67}" presName="level1Shape" presStyleLbl="node0" presStyleIdx="0" presStyleCnt="1">
        <dgm:presLayoutVars>
          <dgm:chPref val="3"/>
        </dgm:presLayoutVars>
      </dgm:prSet>
      <dgm:spPr/>
    </dgm:pt>
    <dgm:pt modelId="{7442C476-6A8C-464E-811D-9F40ED3A5696}" type="pres">
      <dgm:prSet presAssocID="{24A58BE6-5057-4E95-97CB-2C229D74FC67}" presName="hierChild2" presStyleCnt="0"/>
      <dgm:spPr/>
    </dgm:pt>
    <dgm:pt modelId="{05B4887E-5912-45D6-8748-6B63511A0E81}" type="pres">
      <dgm:prSet presAssocID="{DBDE7453-A5F3-4229-A4CC-DC22277B58AA}" presName="Name19" presStyleLbl="parChTrans1D2" presStyleIdx="0" presStyleCnt="4"/>
      <dgm:spPr/>
    </dgm:pt>
    <dgm:pt modelId="{8330C41A-C4FA-4B3D-AF68-CC148E9E595D}" type="pres">
      <dgm:prSet presAssocID="{CAD73537-95F8-48E1-867D-C28500B0874D}" presName="Name21" presStyleCnt="0"/>
      <dgm:spPr/>
    </dgm:pt>
    <dgm:pt modelId="{0A7BDAA8-31A1-4083-B6E7-9DA4D85C2D2E}" type="pres">
      <dgm:prSet presAssocID="{CAD73537-95F8-48E1-867D-C28500B0874D}" presName="level2Shape" presStyleLbl="node2" presStyleIdx="0" presStyleCnt="4"/>
      <dgm:spPr/>
    </dgm:pt>
    <dgm:pt modelId="{057DB534-C925-41D0-AEEE-C749F9E974C7}" type="pres">
      <dgm:prSet presAssocID="{CAD73537-95F8-48E1-867D-C28500B0874D}" presName="hierChild3" presStyleCnt="0"/>
      <dgm:spPr/>
    </dgm:pt>
    <dgm:pt modelId="{3300774E-2F16-4E4D-9770-9CA56749E638}" type="pres">
      <dgm:prSet presAssocID="{C2D8AD43-6D86-4D53-A75C-4BE488145D28}" presName="Name19" presStyleLbl="parChTrans1D2" presStyleIdx="1" presStyleCnt="4"/>
      <dgm:spPr/>
    </dgm:pt>
    <dgm:pt modelId="{BDB0CDF6-1D82-4303-80AD-D28DC37401B2}" type="pres">
      <dgm:prSet presAssocID="{C479E499-9185-4A4F-A5BA-8ED5496B5673}" presName="Name21" presStyleCnt="0"/>
      <dgm:spPr/>
    </dgm:pt>
    <dgm:pt modelId="{7C867A97-F939-45FC-99AA-84AFE551E258}" type="pres">
      <dgm:prSet presAssocID="{C479E499-9185-4A4F-A5BA-8ED5496B5673}" presName="level2Shape" presStyleLbl="node2" presStyleIdx="1" presStyleCnt="4"/>
      <dgm:spPr/>
    </dgm:pt>
    <dgm:pt modelId="{DF561E12-3716-468F-87CD-5B8C0FE288CF}" type="pres">
      <dgm:prSet presAssocID="{C479E499-9185-4A4F-A5BA-8ED5496B5673}" presName="hierChild3" presStyleCnt="0"/>
      <dgm:spPr/>
    </dgm:pt>
    <dgm:pt modelId="{F9DC467F-7521-4BAD-989D-04C3D2706860}" type="pres">
      <dgm:prSet presAssocID="{F08E6464-1E2B-4272-BF34-62DD7BACE390}" presName="Name19" presStyleLbl="parChTrans1D2" presStyleIdx="2" presStyleCnt="4"/>
      <dgm:spPr/>
    </dgm:pt>
    <dgm:pt modelId="{FDDE7E1A-86A4-46E1-807F-A0A1FAB2236A}" type="pres">
      <dgm:prSet presAssocID="{D16C699C-5D16-47D3-882A-D52FC96CACC8}" presName="Name21" presStyleCnt="0"/>
      <dgm:spPr/>
    </dgm:pt>
    <dgm:pt modelId="{927706BE-5ED4-429D-90D2-6B5B626B69B7}" type="pres">
      <dgm:prSet presAssocID="{D16C699C-5D16-47D3-882A-D52FC96CACC8}" presName="level2Shape" presStyleLbl="node2" presStyleIdx="2" presStyleCnt="4"/>
      <dgm:spPr/>
    </dgm:pt>
    <dgm:pt modelId="{E245B7F8-524C-4426-9831-5A3A2E88F958}" type="pres">
      <dgm:prSet presAssocID="{D16C699C-5D16-47D3-882A-D52FC96CACC8}" presName="hierChild3" presStyleCnt="0"/>
      <dgm:spPr/>
    </dgm:pt>
    <dgm:pt modelId="{A590528B-C4E9-4EC7-941B-D272D05EAA4B}" type="pres">
      <dgm:prSet presAssocID="{E4A11CAB-19F0-4CF4-93F0-8E1FABDA87CF}" presName="Name19" presStyleLbl="parChTrans1D2" presStyleIdx="3" presStyleCnt="4"/>
      <dgm:spPr/>
    </dgm:pt>
    <dgm:pt modelId="{C4691736-E822-4843-8292-A176225F5BD7}" type="pres">
      <dgm:prSet presAssocID="{0A2F3337-CF72-49AD-97D9-2A2E586EA74D}" presName="Name21" presStyleCnt="0"/>
      <dgm:spPr/>
    </dgm:pt>
    <dgm:pt modelId="{2B4C4A11-1135-464C-9395-6B878A9109BE}" type="pres">
      <dgm:prSet presAssocID="{0A2F3337-CF72-49AD-97D9-2A2E586EA74D}" presName="level2Shape" presStyleLbl="node2" presStyleIdx="3" presStyleCnt="4"/>
      <dgm:spPr/>
    </dgm:pt>
    <dgm:pt modelId="{29480700-4511-42FF-B9C5-AC4E1A428F52}" type="pres">
      <dgm:prSet presAssocID="{0A2F3337-CF72-49AD-97D9-2A2E586EA74D}" presName="hierChild3" presStyleCnt="0"/>
      <dgm:spPr/>
    </dgm:pt>
    <dgm:pt modelId="{EF7FD642-E84E-489C-A869-321829D0AEF3}" type="pres">
      <dgm:prSet presAssocID="{C17E21CE-E94F-4DF4-B432-79DFFADB7FBE}" presName="Name19" presStyleLbl="parChTrans1D3" presStyleIdx="0" presStyleCnt="1"/>
      <dgm:spPr/>
    </dgm:pt>
    <dgm:pt modelId="{362FDEF5-53D6-4744-8A95-533778C5C2B6}" type="pres">
      <dgm:prSet presAssocID="{62FAA02F-E9E9-4827-A0AC-27F6399F9634}" presName="Name21" presStyleCnt="0"/>
      <dgm:spPr/>
    </dgm:pt>
    <dgm:pt modelId="{16E8D416-F10A-46B3-855F-A8176B1CF679}" type="pres">
      <dgm:prSet presAssocID="{62FAA02F-E9E9-4827-A0AC-27F6399F9634}" presName="level2Shape" presStyleLbl="node3" presStyleIdx="0" presStyleCnt="1"/>
      <dgm:spPr/>
    </dgm:pt>
    <dgm:pt modelId="{650B6E5B-6887-4A0D-9551-314E9927FA92}" type="pres">
      <dgm:prSet presAssocID="{62FAA02F-E9E9-4827-A0AC-27F6399F9634}" presName="hierChild3" presStyleCnt="0"/>
      <dgm:spPr/>
    </dgm:pt>
    <dgm:pt modelId="{A066B209-7AF2-49AA-B482-B0208BCCB1B1}" type="pres">
      <dgm:prSet presAssocID="{36EE7EB1-F64E-492D-A601-66CC2937F47B}" presName="bgShapesFlow" presStyleCnt="0"/>
      <dgm:spPr/>
    </dgm:pt>
  </dgm:ptLst>
  <dgm:cxnLst>
    <dgm:cxn modelId="{7FA5631C-6A88-493C-BDA4-C8CA875108C5}" type="presOf" srcId="{0A2F3337-CF72-49AD-97D9-2A2E586EA74D}" destId="{2B4C4A11-1135-464C-9395-6B878A9109BE}" srcOrd="0" destOrd="0" presId="urn:microsoft.com/office/officeart/2005/8/layout/hierarchy6"/>
    <dgm:cxn modelId="{075ECB24-FBDE-45B9-ACEC-BB090F1EEDAC}" srcId="{24A58BE6-5057-4E95-97CB-2C229D74FC67}" destId="{D16C699C-5D16-47D3-882A-D52FC96CACC8}" srcOrd="2" destOrd="0" parTransId="{F08E6464-1E2B-4272-BF34-62DD7BACE390}" sibTransId="{3B4C5DE0-D463-486F-8313-4190D7584EDB}"/>
    <dgm:cxn modelId="{84DC7C89-5E32-4482-B4A5-ECF1509E5603}" type="presOf" srcId="{C2D8AD43-6D86-4D53-A75C-4BE488145D28}" destId="{3300774E-2F16-4E4D-9770-9CA56749E638}" srcOrd="0" destOrd="0" presId="urn:microsoft.com/office/officeart/2005/8/layout/hierarchy6"/>
    <dgm:cxn modelId="{D5CAACB3-B067-4AD6-9938-E1D311342D81}" type="presOf" srcId="{D16C699C-5D16-47D3-882A-D52FC96CACC8}" destId="{927706BE-5ED4-429D-90D2-6B5B626B69B7}" srcOrd="0" destOrd="0" presId="urn:microsoft.com/office/officeart/2005/8/layout/hierarchy6"/>
    <dgm:cxn modelId="{291E9D66-D89C-4478-883D-AFB85C20E462}" srcId="{24A58BE6-5057-4E95-97CB-2C229D74FC67}" destId="{CAD73537-95F8-48E1-867D-C28500B0874D}" srcOrd="0" destOrd="0" parTransId="{DBDE7453-A5F3-4229-A4CC-DC22277B58AA}" sibTransId="{818BC75B-7159-4DB9-9A1A-B22A4D5C875C}"/>
    <dgm:cxn modelId="{F2A3AB11-222F-44C4-BAF3-33FEE6FC2912}" type="presOf" srcId="{DBDE7453-A5F3-4229-A4CC-DC22277B58AA}" destId="{05B4887E-5912-45D6-8748-6B63511A0E81}" srcOrd="0" destOrd="0" presId="urn:microsoft.com/office/officeart/2005/8/layout/hierarchy6"/>
    <dgm:cxn modelId="{3A9CBF7C-6629-49A2-A9C6-8E0D58D7227E}" srcId="{24A58BE6-5057-4E95-97CB-2C229D74FC67}" destId="{0A2F3337-CF72-49AD-97D9-2A2E586EA74D}" srcOrd="3" destOrd="0" parTransId="{E4A11CAB-19F0-4CF4-93F0-8E1FABDA87CF}" sibTransId="{95E2E817-8046-4BA1-8851-767A53945024}"/>
    <dgm:cxn modelId="{29BB5CEC-FD7B-4069-8033-EC2F1FF02BD2}" type="presOf" srcId="{F08E6464-1E2B-4272-BF34-62DD7BACE390}" destId="{F9DC467F-7521-4BAD-989D-04C3D2706860}" srcOrd="0" destOrd="0" presId="urn:microsoft.com/office/officeart/2005/8/layout/hierarchy6"/>
    <dgm:cxn modelId="{3BBA4A2B-6A5A-4D1C-B333-D5401BD0F29E}" type="presOf" srcId="{E4A11CAB-19F0-4CF4-93F0-8E1FABDA87CF}" destId="{A590528B-C4E9-4EC7-941B-D272D05EAA4B}" srcOrd="0" destOrd="0" presId="urn:microsoft.com/office/officeart/2005/8/layout/hierarchy6"/>
    <dgm:cxn modelId="{6BB3B893-3F2A-44AD-B5E2-7B1CAF839659}" type="presOf" srcId="{24A58BE6-5057-4E95-97CB-2C229D74FC67}" destId="{AD483C08-7A67-4E08-BDFB-C30014E4D8C8}" srcOrd="0" destOrd="0" presId="urn:microsoft.com/office/officeart/2005/8/layout/hierarchy6"/>
    <dgm:cxn modelId="{7F89A3EA-627C-4664-8E0E-6784F73EE37D}" type="presOf" srcId="{C17E21CE-E94F-4DF4-B432-79DFFADB7FBE}" destId="{EF7FD642-E84E-489C-A869-321829D0AEF3}" srcOrd="0" destOrd="0" presId="urn:microsoft.com/office/officeart/2005/8/layout/hierarchy6"/>
    <dgm:cxn modelId="{131A52A3-289D-4B88-8CC6-41BF4205AA2A}" srcId="{24A58BE6-5057-4E95-97CB-2C229D74FC67}" destId="{C479E499-9185-4A4F-A5BA-8ED5496B5673}" srcOrd="1" destOrd="0" parTransId="{C2D8AD43-6D86-4D53-A75C-4BE488145D28}" sibTransId="{231B420A-8952-4E10-ABC0-06A483D4D7B7}"/>
    <dgm:cxn modelId="{1E284C1E-88AB-4D19-A30F-961CBB8AE48B}" type="presOf" srcId="{36EE7EB1-F64E-492D-A601-66CC2937F47B}" destId="{C8838564-D385-453D-8D2B-7CE88776DC83}" srcOrd="0" destOrd="0" presId="urn:microsoft.com/office/officeart/2005/8/layout/hierarchy6"/>
    <dgm:cxn modelId="{6943755E-2F96-41B9-B843-09DEA3B43BCE}" srcId="{36EE7EB1-F64E-492D-A601-66CC2937F47B}" destId="{24A58BE6-5057-4E95-97CB-2C229D74FC67}" srcOrd="0" destOrd="0" parTransId="{A3532F9D-C9BD-462B-B147-A3E76C82A501}" sibTransId="{904438FB-0531-44A0-9E98-58C439720777}"/>
    <dgm:cxn modelId="{8C36C9F5-DBF0-4E5B-B28B-2929F248084A}" type="presOf" srcId="{62FAA02F-E9E9-4827-A0AC-27F6399F9634}" destId="{16E8D416-F10A-46B3-855F-A8176B1CF679}" srcOrd="0" destOrd="0" presId="urn:microsoft.com/office/officeart/2005/8/layout/hierarchy6"/>
    <dgm:cxn modelId="{4EF1A1F6-ED72-4CDE-8879-53632546CB9A}" srcId="{0A2F3337-CF72-49AD-97D9-2A2E586EA74D}" destId="{62FAA02F-E9E9-4827-A0AC-27F6399F9634}" srcOrd="0" destOrd="0" parTransId="{C17E21CE-E94F-4DF4-B432-79DFFADB7FBE}" sibTransId="{1F2EE66C-BB02-4D79-AD8A-FFA0257608FF}"/>
    <dgm:cxn modelId="{EB3513E1-DC8A-40EF-B4D6-63FE6862F17A}" type="presOf" srcId="{C479E499-9185-4A4F-A5BA-8ED5496B5673}" destId="{7C867A97-F939-45FC-99AA-84AFE551E258}" srcOrd="0" destOrd="0" presId="urn:microsoft.com/office/officeart/2005/8/layout/hierarchy6"/>
    <dgm:cxn modelId="{DDAC75E9-9018-4B84-999E-DB8FFA79FCF0}" type="presOf" srcId="{CAD73537-95F8-48E1-867D-C28500B0874D}" destId="{0A7BDAA8-31A1-4083-B6E7-9DA4D85C2D2E}" srcOrd="0" destOrd="0" presId="urn:microsoft.com/office/officeart/2005/8/layout/hierarchy6"/>
    <dgm:cxn modelId="{23E428A8-EB28-477B-8688-90BA8325AC18}" type="presParOf" srcId="{C8838564-D385-453D-8D2B-7CE88776DC83}" destId="{6F6C8DE1-9B8D-4C8C-A22E-B8DA2635AE77}" srcOrd="0" destOrd="0" presId="urn:microsoft.com/office/officeart/2005/8/layout/hierarchy6"/>
    <dgm:cxn modelId="{D9CA5A9C-0C97-47B1-8F82-6F096E1067EE}" type="presParOf" srcId="{6F6C8DE1-9B8D-4C8C-A22E-B8DA2635AE77}" destId="{1580A6A9-F0D1-4C15-BFAD-89824E8348F8}" srcOrd="0" destOrd="0" presId="urn:microsoft.com/office/officeart/2005/8/layout/hierarchy6"/>
    <dgm:cxn modelId="{688F6D85-9841-426E-8638-2A70F22BF94C}" type="presParOf" srcId="{1580A6A9-F0D1-4C15-BFAD-89824E8348F8}" destId="{D37FE263-982E-4B02-9EF9-B1B744140D7F}" srcOrd="0" destOrd="0" presId="urn:microsoft.com/office/officeart/2005/8/layout/hierarchy6"/>
    <dgm:cxn modelId="{03E99E3D-6A6F-4F2B-B019-FC18CA68A34B}" type="presParOf" srcId="{D37FE263-982E-4B02-9EF9-B1B744140D7F}" destId="{AD483C08-7A67-4E08-BDFB-C30014E4D8C8}" srcOrd="0" destOrd="0" presId="urn:microsoft.com/office/officeart/2005/8/layout/hierarchy6"/>
    <dgm:cxn modelId="{CCCA9FF3-1E38-40B6-8EC3-DE8D518896E5}" type="presParOf" srcId="{D37FE263-982E-4B02-9EF9-B1B744140D7F}" destId="{7442C476-6A8C-464E-811D-9F40ED3A5696}" srcOrd="1" destOrd="0" presId="urn:microsoft.com/office/officeart/2005/8/layout/hierarchy6"/>
    <dgm:cxn modelId="{A5A49582-D880-4C8F-9911-B022CB453472}" type="presParOf" srcId="{7442C476-6A8C-464E-811D-9F40ED3A5696}" destId="{05B4887E-5912-45D6-8748-6B63511A0E81}" srcOrd="0" destOrd="0" presId="urn:microsoft.com/office/officeart/2005/8/layout/hierarchy6"/>
    <dgm:cxn modelId="{83ADCAA1-ACA6-4ACB-8DF2-3820883D7A23}" type="presParOf" srcId="{7442C476-6A8C-464E-811D-9F40ED3A5696}" destId="{8330C41A-C4FA-4B3D-AF68-CC148E9E595D}" srcOrd="1" destOrd="0" presId="urn:microsoft.com/office/officeart/2005/8/layout/hierarchy6"/>
    <dgm:cxn modelId="{B2C55342-5E28-4F76-AA6B-3B4B313E685C}" type="presParOf" srcId="{8330C41A-C4FA-4B3D-AF68-CC148E9E595D}" destId="{0A7BDAA8-31A1-4083-B6E7-9DA4D85C2D2E}" srcOrd="0" destOrd="0" presId="urn:microsoft.com/office/officeart/2005/8/layout/hierarchy6"/>
    <dgm:cxn modelId="{87BAC214-DA2A-44D6-8D11-914E51C8DFE2}" type="presParOf" srcId="{8330C41A-C4FA-4B3D-AF68-CC148E9E595D}" destId="{057DB534-C925-41D0-AEEE-C749F9E974C7}" srcOrd="1" destOrd="0" presId="urn:microsoft.com/office/officeart/2005/8/layout/hierarchy6"/>
    <dgm:cxn modelId="{59B41569-3CAB-4120-84D7-BED6D7A544DB}" type="presParOf" srcId="{7442C476-6A8C-464E-811D-9F40ED3A5696}" destId="{3300774E-2F16-4E4D-9770-9CA56749E638}" srcOrd="2" destOrd="0" presId="urn:microsoft.com/office/officeart/2005/8/layout/hierarchy6"/>
    <dgm:cxn modelId="{F5C91ADD-BA98-4109-AAD5-441563F7A487}" type="presParOf" srcId="{7442C476-6A8C-464E-811D-9F40ED3A5696}" destId="{BDB0CDF6-1D82-4303-80AD-D28DC37401B2}" srcOrd="3" destOrd="0" presId="urn:microsoft.com/office/officeart/2005/8/layout/hierarchy6"/>
    <dgm:cxn modelId="{C73CDCA6-8C5D-41A2-A799-17D66CC30C92}" type="presParOf" srcId="{BDB0CDF6-1D82-4303-80AD-D28DC37401B2}" destId="{7C867A97-F939-45FC-99AA-84AFE551E258}" srcOrd="0" destOrd="0" presId="urn:microsoft.com/office/officeart/2005/8/layout/hierarchy6"/>
    <dgm:cxn modelId="{FA613949-9031-4BE2-951A-30470BF8512B}" type="presParOf" srcId="{BDB0CDF6-1D82-4303-80AD-D28DC37401B2}" destId="{DF561E12-3716-468F-87CD-5B8C0FE288CF}" srcOrd="1" destOrd="0" presId="urn:microsoft.com/office/officeart/2005/8/layout/hierarchy6"/>
    <dgm:cxn modelId="{11DA7F33-8BFF-4976-8DFE-734A8842086B}" type="presParOf" srcId="{7442C476-6A8C-464E-811D-9F40ED3A5696}" destId="{F9DC467F-7521-4BAD-989D-04C3D2706860}" srcOrd="4" destOrd="0" presId="urn:microsoft.com/office/officeart/2005/8/layout/hierarchy6"/>
    <dgm:cxn modelId="{21701E1E-BBA0-48D3-BCE9-B1C87C94DB82}" type="presParOf" srcId="{7442C476-6A8C-464E-811D-9F40ED3A5696}" destId="{FDDE7E1A-86A4-46E1-807F-A0A1FAB2236A}" srcOrd="5" destOrd="0" presId="urn:microsoft.com/office/officeart/2005/8/layout/hierarchy6"/>
    <dgm:cxn modelId="{9346280B-4419-4FA7-BAE2-4B01803D470E}" type="presParOf" srcId="{FDDE7E1A-86A4-46E1-807F-A0A1FAB2236A}" destId="{927706BE-5ED4-429D-90D2-6B5B626B69B7}" srcOrd="0" destOrd="0" presId="urn:microsoft.com/office/officeart/2005/8/layout/hierarchy6"/>
    <dgm:cxn modelId="{7CF69A63-41C5-4666-8474-5396000F8A9E}" type="presParOf" srcId="{FDDE7E1A-86A4-46E1-807F-A0A1FAB2236A}" destId="{E245B7F8-524C-4426-9831-5A3A2E88F958}" srcOrd="1" destOrd="0" presId="urn:microsoft.com/office/officeart/2005/8/layout/hierarchy6"/>
    <dgm:cxn modelId="{54F56428-2896-4401-9A3A-20705C9EBA8B}" type="presParOf" srcId="{7442C476-6A8C-464E-811D-9F40ED3A5696}" destId="{A590528B-C4E9-4EC7-941B-D272D05EAA4B}" srcOrd="6" destOrd="0" presId="urn:microsoft.com/office/officeart/2005/8/layout/hierarchy6"/>
    <dgm:cxn modelId="{68E6F82D-A35A-46B5-B46B-22BD5976D05E}" type="presParOf" srcId="{7442C476-6A8C-464E-811D-9F40ED3A5696}" destId="{C4691736-E822-4843-8292-A176225F5BD7}" srcOrd="7" destOrd="0" presId="urn:microsoft.com/office/officeart/2005/8/layout/hierarchy6"/>
    <dgm:cxn modelId="{B5163DC3-A3B8-4C5C-A1C0-178708A9ADFC}" type="presParOf" srcId="{C4691736-E822-4843-8292-A176225F5BD7}" destId="{2B4C4A11-1135-464C-9395-6B878A9109BE}" srcOrd="0" destOrd="0" presId="urn:microsoft.com/office/officeart/2005/8/layout/hierarchy6"/>
    <dgm:cxn modelId="{CC011589-89F9-4A3F-80C4-67F643F57B6E}" type="presParOf" srcId="{C4691736-E822-4843-8292-A176225F5BD7}" destId="{29480700-4511-42FF-B9C5-AC4E1A428F52}" srcOrd="1" destOrd="0" presId="urn:microsoft.com/office/officeart/2005/8/layout/hierarchy6"/>
    <dgm:cxn modelId="{92409390-4E66-4DE8-BAA5-91586ED42E9A}" type="presParOf" srcId="{29480700-4511-42FF-B9C5-AC4E1A428F52}" destId="{EF7FD642-E84E-489C-A869-321829D0AEF3}" srcOrd="0" destOrd="0" presId="urn:microsoft.com/office/officeart/2005/8/layout/hierarchy6"/>
    <dgm:cxn modelId="{D696AC38-C3C2-476A-8827-7BD7740A3F27}" type="presParOf" srcId="{29480700-4511-42FF-B9C5-AC4E1A428F52}" destId="{362FDEF5-53D6-4744-8A95-533778C5C2B6}" srcOrd="1" destOrd="0" presId="urn:microsoft.com/office/officeart/2005/8/layout/hierarchy6"/>
    <dgm:cxn modelId="{4C250E66-B371-40EC-8940-B1E38667AB62}" type="presParOf" srcId="{362FDEF5-53D6-4744-8A95-533778C5C2B6}" destId="{16E8D416-F10A-46B3-855F-A8176B1CF679}" srcOrd="0" destOrd="0" presId="urn:microsoft.com/office/officeart/2005/8/layout/hierarchy6"/>
    <dgm:cxn modelId="{F93246BD-C9F9-480C-B7E3-43A566E85409}" type="presParOf" srcId="{362FDEF5-53D6-4744-8A95-533778C5C2B6}" destId="{650B6E5B-6887-4A0D-9551-314E9927FA92}" srcOrd="1" destOrd="0" presId="urn:microsoft.com/office/officeart/2005/8/layout/hierarchy6"/>
    <dgm:cxn modelId="{9E7D4786-B7B9-4312-A727-EBDE65CD6857}" type="presParOf" srcId="{C8838564-D385-453D-8D2B-7CE88776DC83}" destId="{A066B209-7AF2-49AA-B482-B0208BCCB1B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83C08-7A67-4E08-BDFB-C30014E4D8C8}">
      <dsp:nvSpPr>
        <dsp:cNvPr id="0" name=""/>
        <dsp:cNvSpPr/>
      </dsp:nvSpPr>
      <dsp:spPr>
        <a:xfrm>
          <a:off x="3054721" y="1205"/>
          <a:ext cx="1412131" cy="941421"/>
        </a:xfrm>
        <a:prstGeom prst="roundRect">
          <a:avLst>
            <a:gd name="adj" fmla="val 10000"/>
          </a:avLst>
        </a:prstGeom>
        <a:solidFill>
          <a:srgbClr val="FF6161"/>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CMS</a:t>
          </a:r>
        </a:p>
      </dsp:txBody>
      <dsp:txXfrm>
        <a:off x="3082294" y="28778"/>
        <a:ext cx="1356985" cy="886275"/>
      </dsp:txXfrm>
    </dsp:sp>
    <dsp:sp modelId="{05B4887E-5912-45D6-8748-6B63511A0E81}">
      <dsp:nvSpPr>
        <dsp:cNvPr id="0" name=""/>
        <dsp:cNvSpPr/>
      </dsp:nvSpPr>
      <dsp:spPr>
        <a:xfrm>
          <a:off x="1007130" y="942627"/>
          <a:ext cx="2753656" cy="376568"/>
        </a:xfrm>
        <a:custGeom>
          <a:avLst/>
          <a:gdLst/>
          <a:ahLst/>
          <a:cxnLst/>
          <a:rect l="0" t="0" r="0" b="0"/>
          <a:pathLst>
            <a:path>
              <a:moveTo>
                <a:pt x="2753656" y="0"/>
              </a:moveTo>
              <a:lnTo>
                <a:pt x="2753656" y="188284"/>
              </a:lnTo>
              <a:lnTo>
                <a:pt x="0" y="188284"/>
              </a:lnTo>
              <a:lnTo>
                <a:pt x="0" y="37656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0A7BDAA8-31A1-4083-B6E7-9DA4D85C2D2E}">
      <dsp:nvSpPr>
        <dsp:cNvPr id="0" name=""/>
        <dsp:cNvSpPr/>
      </dsp:nvSpPr>
      <dsp:spPr>
        <a:xfrm>
          <a:off x="301064" y="1319195"/>
          <a:ext cx="1412131" cy="941421"/>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Part A</a:t>
          </a:r>
        </a:p>
      </dsp:txBody>
      <dsp:txXfrm>
        <a:off x="328637" y="1346768"/>
        <a:ext cx="1356985" cy="886275"/>
      </dsp:txXfrm>
    </dsp:sp>
    <dsp:sp modelId="{3300774E-2F16-4E4D-9770-9CA56749E638}">
      <dsp:nvSpPr>
        <dsp:cNvPr id="0" name=""/>
        <dsp:cNvSpPr/>
      </dsp:nvSpPr>
      <dsp:spPr>
        <a:xfrm>
          <a:off x="2842901" y="942627"/>
          <a:ext cx="917885" cy="376568"/>
        </a:xfrm>
        <a:custGeom>
          <a:avLst/>
          <a:gdLst/>
          <a:ahLst/>
          <a:cxnLst/>
          <a:rect l="0" t="0" r="0" b="0"/>
          <a:pathLst>
            <a:path>
              <a:moveTo>
                <a:pt x="917885" y="0"/>
              </a:moveTo>
              <a:lnTo>
                <a:pt x="917885" y="188284"/>
              </a:lnTo>
              <a:lnTo>
                <a:pt x="0" y="188284"/>
              </a:lnTo>
              <a:lnTo>
                <a:pt x="0" y="37656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7C867A97-F939-45FC-99AA-84AFE551E258}">
      <dsp:nvSpPr>
        <dsp:cNvPr id="0" name=""/>
        <dsp:cNvSpPr/>
      </dsp:nvSpPr>
      <dsp:spPr>
        <a:xfrm>
          <a:off x="2136836" y="1319195"/>
          <a:ext cx="1412131" cy="941421"/>
        </a:xfrm>
        <a:prstGeom prst="roundRect">
          <a:avLst>
            <a:gd name="adj" fmla="val 10000"/>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Part B</a:t>
          </a:r>
        </a:p>
      </dsp:txBody>
      <dsp:txXfrm>
        <a:off x="2164409" y="1346768"/>
        <a:ext cx="1356985" cy="886275"/>
      </dsp:txXfrm>
    </dsp:sp>
    <dsp:sp modelId="{F9DC467F-7521-4BAD-989D-04C3D2706860}">
      <dsp:nvSpPr>
        <dsp:cNvPr id="0" name=""/>
        <dsp:cNvSpPr/>
      </dsp:nvSpPr>
      <dsp:spPr>
        <a:xfrm>
          <a:off x="3760787" y="942627"/>
          <a:ext cx="917885" cy="376568"/>
        </a:xfrm>
        <a:custGeom>
          <a:avLst/>
          <a:gdLst/>
          <a:ahLst/>
          <a:cxnLst/>
          <a:rect l="0" t="0" r="0" b="0"/>
          <a:pathLst>
            <a:path>
              <a:moveTo>
                <a:pt x="0" y="0"/>
              </a:moveTo>
              <a:lnTo>
                <a:pt x="0" y="188284"/>
              </a:lnTo>
              <a:lnTo>
                <a:pt x="917885" y="188284"/>
              </a:lnTo>
              <a:lnTo>
                <a:pt x="917885" y="37656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927706BE-5ED4-429D-90D2-6B5B626B69B7}">
      <dsp:nvSpPr>
        <dsp:cNvPr id="0" name=""/>
        <dsp:cNvSpPr/>
      </dsp:nvSpPr>
      <dsp:spPr>
        <a:xfrm>
          <a:off x="3972607" y="1319195"/>
          <a:ext cx="1412131" cy="941421"/>
        </a:xfrm>
        <a:prstGeom prst="roundRect">
          <a:avLst>
            <a:gd name="adj" fmla="val 10000"/>
          </a:avLst>
        </a:prstGeom>
        <a:solidFill>
          <a:srgbClr val="0996FF"/>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Part C</a:t>
          </a:r>
        </a:p>
      </dsp:txBody>
      <dsp:txXfrm>
        <a:off x="4000180" y="1346768"/>
        <a:ext cx="1356985" cy="886275"/>
      </dsp:txXfrm>
    </dsp:sp>
    <dsp:sp modelId="{A590528B-C4E9-4EC7-941B-D272D05EAA4B}">
      <dsp:nvSpPr>
        <dsp:cNvPr id="0" name=""/>
        <dsp:cNvSpPr/>
      </dsp:nvSpPr>
      <dsp:spPr>
        <a:xfrm>
          <a:off x="3760787" y="942627"/>
          <a:ext cx="2753656" cy="376568"/>
        </a:xfrm>
        <a:custGeom>
          <a:avLst/>
          <a:gdLst/>
          <a:ahLst/>
          <a:cxnLst/>
          <a:rect l="0" t="0" r="0" b="0"/>
          <a:pathLst>
            <a:path>
              <a:moveTo>
                <a:pt x="0" y="0"/>
              </a:moveTo>
              <a:lnTo>
                <a:pt x="0" y="188284"/>
              </a:lnTo>
              <a:lnTo>
                <a:pt x="2753656" y="188284"/>
              </a:lnTo>
              <a:lnTo>
                <a:pt x="2753656" y="37656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2B4C4A11-1135-464C-9395-6B878A9109BE}">
      <dsp:nvSpPr>
        <dsp:cNvPr id="0" name=""/>
        <dsp:cNvSpPr/>
      </dsp:nvSpPr>
      <dsp:spPr>
        <a:xfrm>
          <a:off x="5808378" y="1319195"/>
          <a:ext cx="1412131" cy="941421"/>
        </a:xfrm>
        <a:prstGeom prst="roundRect">
          <a:avLst>
            <a:gd name="adj" fmla="val 10000"/>
          </a:avLst>
        </a:prstGeom>
        <a:solidFill>
          <a:srgbClr val="47B0FF"/>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Part D</a:t>
          </a:r>
        </a:p>
      </dsp:txBody>
      <dsp:txXfrm>
        <a:off x="5835951" y="1346768"/>
        <a:ext cx="1356985" cy="886275"/>
      </dsp:txXfrm>
    </dsp:sp>
    <dsp:sp modelId="{EF7FD642-E84E-489C-A869-321829D0AEF3}">
      <dsp:nvSpPr>
        <dsp:cNvPr id="0" name=""/>
        <dsp:cNvSpPr/>
      </dsp:nvSpPr>
      <dsp:spPr>
        <a:xfrm>
          <a:off x="6468724" y="2260616"/>
          <a:ext cx="91440" cy="376568"/>
        </a:xfrm>
        <a:custGeom>
          <a:avLst/>
          <a:gdLst/>
          <a:ahLst/>
          <a:cxnLst/>
          <a:rect l="0" t="0" r="0" b="0"/>
          <a:pathLst>
            <a:path>
              <a:moveTo>
                <a:pt x="45720" y="0"/>
              </a:moveTo>
              <a:lnTo>
                <a:pt x="45720" y="37656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16E8D416-F10A-46B3-855F-A8176B1CF679}">
      <dsp:nvSpPr>
        <dsp:cNvPr id="0" name=""/>
        <dsp:cNvSpPr/>
      </dsp:nvSpPr>
      <dsp:spPr>
        <a:xfrm>
          <a:off x="5808378" y="2637184"/>
          <a:ext cx="1412131" cy="941421"/>
        </a:xfrm>
        <a:prstGeom prst="roundRect">
          <a:avLst>
            <a:gd name="adj" fmla="val 10000"/>
          </a:avLst>
        </a:prstGeom>
        <a:solidFill>
          <a:srgbClr val="003192"/>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PBMs</a:t>
          </a:r>
        </a:p>
      </dsp:txBody>
      <dsp:txXfrm>
        <a:off x="5835951" y="2664757"/>
        <a:ext cx="1356985" cy="886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0.7875</cdr:x>
      <cdr:y>0.19304</cdr:y>
    </cdr:from>
    <cdr:to>
      <cdr:x>0.96032</cdr:x>
      <cdr:y>0.34304</cdr:y>
    </cdr:to>
    <cdr:sp macro="" textlink="">
      <cdr:nvSpPr>
        <cdr:cNvPr id="2" name="Line Callout 1 (No Border) 1"/>
        <cdr:cNvSpPr/>
      </cdr:nvSpPr>
      <cdr:spPr>
        <a:xfrm xmlns:a="http://schemas.openxmlformats.org/drawingml/2006/main">
          <a:off x="4800600" y="784520"/>
          <a:ext cx="1053512" cy="609600"/>
        </a:xfrm>
        <a:prstGeom xmlns:a="http://schemas.openxmlformats.org/drawingml/2006/main" prst="callout1">
          <a:avLst>
            <a:gd name="adj1" fmla="val 44913"/>
            <a:gd name="adj2" fmla="val -2278"/>
            <a:gd name="adj3" fmla="val 112500"/>
            <a:gd name="adj4" fmla="val -38333"/>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solidFill>
                <a:schemeClr val="tx1">
                  <a:lumMod val="95000"/>
                  <a:lumOff val="5000"/>
                </a:schemeClr>
              </a:solidFill>
            </a:rPr>
            <a:t>Retail Pharmacies</a:t>
          </a:r>
        </a:p>
      </cdr:txBody>
    </cdr:sp>
  </cdr:relSizeAnchor>
  <cdr:relSizeAnchor xmlns:cdr="http://schemas.openxmlformats.org/drawingml/2006/chartDrawing">
    <cdr:from>
      <cdr:x>0</cdr:x>
      <cdr:y>0.62429</cdr:y>
    </cdr:from>
    <cdr:to>
      <cdr:x>0.17282</cdr:x>
      <cdr:y>0.77429</cdr:y>
    </cdr:to>
    <cdr:sp macro="" textlink="">
      <cdr:nvSpPr>
        <cdr:cNvPr id="3" name="Line Callout 1 (No Border) 2"/>
        <cdr:cNvSpPr/>
      </cdr:nvSpPr>
      <cdr:spPr>
        <a:xfrm xmlns:a="http://schemas.openxmlformats.org/drawingml/2006/main">
          <a:off x="0" y="2537120"/>
          <a:ext cx="1053512" cy="609600"/>
        </a:xfrm>
        <a:prstGeom xmlns:a="http://schemas.openxmlformats.org/drawingml/2006/main" prst="callout1">
          <a:avLst>
            <a:gd name="adj1" fmla="val 4796"/>
            <a:gd name="adj2" fmla="val 72408"/>
            <a:gd name="adj3" fmla="val -44477"/>
            <a:gd name="adj4" fmla="val 120119"/>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chemeClr val="tx1">
                  <a:lumMod val="95000"/>
                  <a:lumOff val="5000"/>
                </a:schemeClr>
              </a:solidFill>
            </a:rPr>
            <a:t>Specialty Pharmacies</a:t>
          </a:r>
        </a:p>
      </cdr:txBody>
    </cdr:sp>
  </cdr:relSizeAnchor>
  <cdr:relSizeAnchor xmlns:cdr="http://schemas.openxmlformats.org/drawingml/2006/chartDrawing">
    <cdr:from>
      <cdr:x>0.0125</cdr:x>
      <cdr:y>0.37291</cdr:y>
    </cdr:from>
    <cdr:to>
      <cdr:x>0.18532</cdr:x>
      <cdr:y>0.52291</cdr:y>
    </cdr:to>
    <cdr:sp macro="" textlink="">
      <cdr:nvSpPr>
        <cdr:cNvPr id="4" name="Line Callout 1 (No Border) 3"/>
        <cdr:cNvSpPr/>
      </cdr:nvSpPr>
      <cdr:spPr>
        <a:xfrm xmlns:a="http://schemas.openxmlformats.org/drawingml/2006/main">
          <a:off x="76200" y="1723626"/>
          <a:ext cx="1053512" cy="693316"/>
        </a:xfrm>
        <a:prstGeom xmlns:a="http://schemas.openxmlformats.org/drawingml/2006/main" prst="callout1">
          <a:avLst>
            <a:gd name="adj1" fmla="val 48401"/>
            <a:gd name="adj2" fmla="val 89564"/>
            <a:gd name="adj3" fmla="val 13081"/>
            <a:gd name="adj4" fmla="val 129202"/>
          </a:avLst>
        </a:prstGeom>
        <a:solidFill xmlns:a="http://schemas.openxmlformats.org/drawingml/2006/main">
          <a:schemeClr val="bg1"/>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chemeClr val="tx1">
                  <a:lumMod val="95000"/>
                  <a:lumOff val="5000"/>
                </a:schemeClr>
              </a:solidFill>
            </a:rPr>
            <a:t>LTC Pharmacies</a:t>
          </a:r>
        </a:p>
      </cdr:txBody>
    </cdr:sp>
  </cdr:relSizeAnchor>
  <cdr:relSizeAnchor xmlns:cdr="http://schemas.openxmlformats.org/drawingml/2006/chartDrawing">
    <cdr:from>
      <cdr:x>0.05</cdr:x>
      <cdr:y>0.20805</cdr:y>
    </cdr:from>
    <cdr:to>
      <cdr:x>0.22282</cdr:x>
      <cdr:y>0.35805</cdr:y>
    </cdr:to>
    <cdr:sp macro="" textlink="">
      <cdr:nvSpPr>
        <cdr:cNvPr id="5" name="Line Callout 1 (No Border) 4"/>
        <cdr:cNvSpPr/>
      </cdr:nvSpPr>
      <cdr:spPr>
        <a:xfrm xmlns:a="http://schemas.openxmlformats.org/drawingml/2006/main">
          <a:off x="304800" y="961626"/>
          <a:ext cx="1053512" cy="693316"/>
        </a:xfrm>
        <a:prstGeom xmlns:a="http://schemas.openxmlformats.org/drawingml/2006/main" prst="callout1">
          <a:avLst>
            <a:gd name="adj1" fmla="val 43169"/>
            <a:gd name="adj2" fmla="val 86536"/>
            <a:gd name="adj3" fmla="val 51453"/>
            <a:gd name="adj4" fmla="val 143332"/>
          </a:avLst>
        </a:prstGeom>
        <a:solidFill xmlns:a="http://schemas.openxmlformats.org/drawingml/2006/main">
          <a:schemeClr val="bg1"/>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chemeClr val="tx1">
                  <a:lumMod val="95000"/>
                  <a:lumOff val="5000"/>
                </a:schemeClr>
              </a:solidFill>
            </a:rPr>
            <a:t>Dispensing Physicians</a:t>
          </a:r>
        </a:p>
      </cdr:txBody>
    </cdr:sp>
  </cdr:relSizeAnchor>
  <cdr:relSizeAnchor xmlns:cdr="http://schemas.openxmlformats.org/drawingml/2006/chartDrawing">
    <cdr:from>
      <cdr:x>0.2</cdr:x>
      <cdr:y>0.0267</cdr:y>
    </cdr:from>
    <cdr:to>
      <cdr:x>0.37282</cdr:x>
      <cdr:y>0.1767</cdr:y>
    </cdr:to>
    <cdr:sp macro="" textlink="">
      <cdr:nvSpPr>
        <cdr:cNvPr id="6" name="Line Callout 1 (No Border) 5"/>
        <cdr:cNvSpPr/>
      </cdr:nvSpPr>
      <cdr:spPr>
        <a:xfrm xmlns:a="http://schemas.openxmlformats.org/drawingml/2006/main">
          <a:off x="1219200" y="123426"/>
          <a:ext cx="1053512" cy="693316"/>
        </a:xfrm>
        <a:prstGeom xmlns:a="http://schemas.openxmlformats.org/drawingml/2006/main" prst="callout1">
          <a:avLst>
            <a:gd name="adj1" fmla="val 43169"/>
            <a:gd name="adj2" fmla="val 86536"/>
            <a:gd name="adj3" fmla="val 85192"/>
            <a:gd name="adj4" fmla="val 160489"/>
          </a:avLst>
        </a:prstGeom>
        <a:solidFill xmlns:a="http://schemas.openxmlformats.org/drawingml/2006/main">
          <a:schemeClr val="bg1"/>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chemeClr val="tx1">
                  <a:lumMod val="95000"/>
                  <a:lumOff val="5000"/>
                </a:schemeClr>
              </a:solidFill>
            </a:rPr>
            <a:t>Physician Owned Pharmacies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7F94D6-26C3-4628-BE24-DBDC0801B6A9}" type="datetimeFigureOut">
              <a:rPr lang="en-US" smtClean="0"/>
              <a:t>1/20/2017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E217D-A16F-40C6-A972-6BF043075237}" type="slidenum">
              <a:rPr lang="en-US" smtClean="0"/>
              <a:t>‹#›</a:t>
            </a:fld>
            <a:endParaRPr lang="en-US" dirty="0"/>
          </a:p>
        </p:txBody>
      </p:sp>
    </p:spTree>
    <p:extLst>
      <p:ext uri="{BB962C8B-B14F-4D97-AF65-F5344CB8AC3E}">
        <p14:creationId xmlns:p14="http://schemas.microsoft.com/office/powerpoint/2010/main" val="46390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E217D-A16F-40C6-A972-6BF043075237}" type="slidenum">
              <a:rPr lang="en-US" smtClean="0"/>
              <a:t>4</a:t>
            </a:fld>
            <a:endParaRPr lang="en-US" dirty="0"/>
          </a:p>
        </p:txBody>
      </p:sp>
    </p:spTree>
    <p:extLst>
      <p:ext uri="{BB962C8B-B14F-4D97-AF65-F5344CB8AC3E}">
        <p14:creationId xmlns:p14="http://schemas.microsoft.com/office/powerpoint/2010/main" val="844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20</a:t>
            </a:fld>
            <a:endParaRPr lang="en-US" dirty="0"/>
          </a:p>
        </p:txBody>
      </p:sp>
    </p:spTree>
    <p:extLst>
      <p:ext uri="{BB962C8B-B14F-4D97-AF65-F5344CB8AC3E}">
        <p14:creationId xmlns:p14="http://schemas.microsoft.com/office/powerpoint/2010/main" val="237105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21</a:t>
            </a:fld>
            <a:endParaRPr lang="en-US" dirty="0"/>
          </a:p>
        </p:txBody>
      </p:sp>
    </p:spTree>
    <p:extLst>
      <p:ext uri="{BB962C8B-B14F-4D97-AF65-F5344CB8AC3E}">
        <p14:creationId xmlns:p14="http://schemas.microsoft.com/office/powerpoint/2010/main" val="29014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22</a:t>
            </a:fld>
            <a:endParaRPr lang="en-US" dirty="0"/>
          </a:p>
        </p:txBody>
      </p:sp>
    </p:spTree>
    <p:extLst>
      <p:ext uri="{BB962C8B-B14F-4D97-AF65-F5344CB8AC3E}">
        <p14:creationId xmlns:p14="http://schemas.microsoft.com/office/powerpoint/2010/main" val="348908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23</a:t>
            </a:fld>
            <a:endParaRPr lang="en-US" dirty="0"/>
          </a:p>
        </p:txBody>
      </p:sp>
    </p:spTree>
    <p:extLst>
      <p:ext uri="{BB962C8B-B14F-4D97-AF65-F5344CB8AC3E}">
        <p14:creationId xmlns:p14="http://schemas.microsoft.com/office/powerpoint/2010/main" val="123574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24</a:t>
            </a:fld>
            <a:endParaRPr lang="en-US" dirty="0"/>
          </a:p>
        </p:txBody>
      </p:sp>
    </p:spTree>
    <p:extLst>
      <p:ext uri="{BB962C8B-B14F-4D97-AF65-F5344CB8AC3E}">
        <p14:creationId xmlns:p14="http://schemas.microsoft.com/office/powerpoint/2010/main" val="57508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25</a:t>
            </a:fld>
            <a:endParaRPr lang="en-US" dirty="0"/>
          </a:p>
        </p:txBody>
      </p:sp>
    </p:spTree>
    <p:extLst>
      <p:ext uri="{BB962C8B-B14F-4D97-AF65-F5344CB8AC3E}">
        <p14:creationId xmlns:p14="http://schemas.microsoft.com/office/powerpoint/2010/main" val="158405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26</a:t>
            </a:fld>
            <a:endParaRPr lang="en-US" dirty="0"/>
          </a:p>
        </p:txBody>
      </p:sp>
    </p:spTree>
    <p:extLst>
      <p:ext uri="{BB962C8B-B14F-4D97-AF65-F5344CB8AC3E}">
        <p14:creationId xmlns:p14="http://schemas.microsoft.com/office/powerpoint/2010/main" val="399995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Notwithstanding any provision of law to the contrary, [a certificate of authority to establish and operate a health maintenance organization in this State shall not be issued or continued on or after the effective date of this act for a health maintenance organization which provides pharmacy services, prescription drugs, or a prescription drug plan, unless the coverage for health care services]:</a:t>
            </a:r>
          </a:p>
          <a:p>
            <a:r>
              <a:rPr lang="en-US" sz="1200" kern="1200" dirty="0">
                <a:solidFill>
                  <a:schemeClr val="tx1"/>
                </a:solidFill>
                <a:effectLst/>
                <a:latin typeface="+mn-lt"/>
                <a:ea typeface="+mn-ea"/>
                <a:cs typeface="+mn-cs"/>
              </a:rPr>
              <a:t>(2) Provides that no pharmacy or pharmacist shall be denied the right to participate as a preferred provider or as a contracting provider, under the same terms and conditions currently applicable to all other preferred or contracting providers, if the contract provides for coverage by contracted or preferred providers for pharmaceutical services, provided the pharmacy or pharmacist is registered pursuant to R.S.45:14-1 et seq., and accepts the terms and conditions of the contract;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Language identical for all statutes, just applicable to different insurance forms.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 Stat. Ann. § 17:48-6j (Hospital Service Corporations); N.J. Stat. Ann. § 17:48A-7i (Medical Service Corporations); N.J. Stat. Ann. § 17:48E-35.7(Health Service Corporations); N.J. Stat. Ann. § 17B:26-2.1i (Individual Health Insurance Policy); N.J. Stat. Ann. § 17B:27-46.1i (Group Health Insurance Policy); N.J. Stat. Ann. § 26:2J-4.7 (HMO)</a:t>
            </a:r>
          </a:p>
          <a:p>
            <a:endParaRPr lang="en-US" dirty="0"/>
          </a:p>
          <a:p>
            <a:r>
              <a:rPr lang="en-US" dirty="0"/>
              <a:t>Some caselaw</a:t>
            </a:r>
            <a:r>
              <a:rPr lang="en-US" baseline="0" dirty="0"/>
              <a:t> from Trilogy that alls into question whether there is a private right of action.  </a:t>
            </a:r>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27</a:t>
            </a:fld>
            <a:endParaRPr lang="en-US" dirty="0"/>
          </a:p>
        </p:txBody>
      </p:sp>
    </p:spTree>
    <p:extLst>
      <p:ext uri="{BB962C8B-B14F-4D97-AF65-F5344CB8AC3E}">
        <p14:creationId xmlns:p14="http://schemas.microsoft.com/office/powerpoint/2010/main" val="1735334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28</a:t>
            </a:fld>
            <a:endParaRPr lang="en-US" dirty="0"/>
          </a:p>
        </p:txBody>
      </p:sp>
    </p:spTree>
    <p:extLst>
      <p:ext uri="{BB962C8B-B14F-4D97-AF65-F5344CB8AC3E}">
        <p14:creationId xmlns:p14="http://schemas.microsoft.com/office/powerpoint/2010/main" val="393778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Oncological protocol is not a “defined term” in the regulations;</a:t>
            </a:r>
          </a:p>
          <a:p>
            <a:r>
              <a:rPr lang="en-US" dirty="0"/>
              <a:t>Oncologists</a:t>
            </a:r>
            <a:r>
              <a:rPr lang="en-US" baseline="0" dirty="0"/>
              <a:t> can dispense to their patients without limitation for drugs that are within the care plan for oncology treatment, such as oral oncolytic, or drugs that supplement the oral oncolytic, e.g., Nupogren. </a:t>
            </a:r>
          </a:p>
          <a:p>
            <a:r>
              <a:rPr lang="en-US" baseline="0" dirty="0"/>
              <a:t>Drugs unrelated to the oncology protocol such as statins or anti-hypertensive medication would likely not fall within the exception for oncological protocol</a:t>
            </a:r>
            <a:endParaRPr lang="en-US" dirty="0"/>
          </a:p>
        </p:txBody>
      </p:sp>
      <p:sp>
        <p:nvSpPr>
          <p:cNvPr id="4" name="Slide Number Placeholder 3"/>
          <p:cNvSpPr>
            <a:spLocks noGrp="1"/>
          </p:cNvSpPr>
          <p:nvPr>
            <p:ph type="sldNum" sz="quarter" idx="10"/>
          </p:nvPr>
        </p:nvSpPr>
        <p:spPr/>
        <p:txBody>
          <a:bodyPr/>
          <a:lstStyle/>
          <a:p>
            <a:fld id="{5A7E217D-A16F-40C6-A972-6BF043075237}" type="slidenum">
              <a:rPr lang="en-US" smtClean="0"/>
              <a:t>5</a:t>
            </a:fld>
            <a:endParaRPr lang="en-US" dirty="0"/>
          </a:p>
        </p:txBody>
      </p:sp>
    </p:spTree>
    <p:extLst>
      <p:ext uri="{BB962C8B-B14F-4D97-AF65-F5344CB8AC3E}">
        <p14:creationId xmlns:p14="http://schemas.microsoft.com/office/powerpoint/2010/main" val="428959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NJ discusses Physician dispensing “in the negative”, the limitations only; requires a legal interpretation;</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NJSupCt ruled in landmark case by state and national nursing associations ruled against the BME’s restricted rule on who could administer anesthesia; limited CRNA’s to administer anesthesia only under supervision of anesthesiologist;  it was challenge; NJSCt ruled that in NJ legislature conferred upon the BME the ability to regulate the practice medicine; the delivery of anesthesia is swept within that; state created other regulatory bodies, but they have no jurisdiction over BME on issues of medical care; in other states CRNAs can practice independently to deliver anesthesia without supervision; S.Ct’s ruling is that the BME is supreme on issues of medicine, so the NJBME’s restrictive rule was upheld. So, if the BME allows it, its ok.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NJBME has the power to allow physician dispensing to their own patients;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A7E217D-A16F-40C6-A972-6BF043075237}" type="slidenum">
              <a:rPr lang="en-US" smtClean="0"/>
              <a:t>7</a:t>
            </a:fld>
            <a:endParaRPr lang="en-US" dirty="0"/>
          </a:p>
        </p:txBody>
      </p:sp>
    </p:spTree>
    <p:extLst>
      <p:ext uri="{BB962C8B-B14F-4D97-AF65-F5344CB8AC3E}">
        <p14:creationId xmlns:p14="http://schemas.microsoft.com/office/powerpoint/2010/main" val="121946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dirty="0"/>
              <a:t>Virginia </a:t>
            </a:r>
            <a:r>
              <a:rPr lang="en-US" dirty="0"/>
              <a:t>has very specific laws; VA requires dr. to get permit from the BOP (not BME);</a:t>
            </a:r>
          </a:p>
          <a:p>
            <a:endParaRPr lang="en-US" dirty="0"/>
          </a:p>
        </p:txBody>
      </p:sp>
      <p:sp>
        <p:nvSpPr>
          <p:cNvPr id="4" name="Slide Number Placeholder 3"/>
          <p:cNvSpPr>
            <a:spLocks noGrp="1"/>
          </p:cNvSpPr>
          <p:nvPr>
            <p:ph type="sldNum" sz="quarter" idx="10"/>
          </p:nvPr>
        </p:nvSpPr>
        <p:spPr/>
        <p:txBody>
          <a:bodyPr/>
          <a:lstStyle/>
          <a:p>
            <a:fld id="{5A7E217D-A16F-40C6-A972-6BF043075237}" type="slidenum">
              <a:rPr lang="en-US" smtClean="0"/>
              <a:t>8</a:t>
            </a:fld>
            <a:endParaRPr lang="en-US" dirty="0"/>
          </a:p>
        </p:txBody>
      </p:sp>
    </p:spTree>
    <p:extLst>
      <p:ext uri="{BB962C8B-B14F-4D97-AF65-F5344CB8AC3E}">
        <p14:creationId xmlns:p14="http://schemas.microsoft.com/office/powerpoint/2010/main" val="38598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dirty="0"/>
              <a:t>Virginia </a:t>
            </a:r>
            <a:r>
              <a:rPr lang="en-US" dirty="0"/>
              <a:t>has very specific laws; VA requires dr. to get permit from the BOP (not BME);</a:t>
            </a:r>
          </a:p>
          <a:p>
            <a:endParaRPr lang="en-US" dirty="0"/>
          </a:p>
        </p:txBody>
      </p:sp>
      <p:sp>
        <p:nvSpPr>
          <p:cNvPr id="4" name="Slide Number Placeholder 3"/>
          <p:cNvSpPr>
            <a:spLocks noGrp="1"/>
          </p:cNvSpPr>
          <p:nvPr>
            <p:ph type="sldNum" sz="quarter" idx="10"/>
          </p:nvPr>
        </p:nvSpPr>
        <p:spPr/>
        <p:txBody>
          <a:bodyPr/>
          <a:lstStyle/>
          <a:p>
            <a:fld id="{5A7E217D-A16F-40C6-A972-6BF043075237}" type="slidenum">
              <a:rPr lang="en-US" smtClean="0"/>
              <a:t>9</a:t>
            </a:fld>
            <a:endParaRPr lang="en-US" dirty="0"/>
          </a:p>
        </p:txBody>
      </p:sp>
    </p:spTree>
    <p:extLst>
      <p:ext uri="{BB962C8B-B14F-4D97-AF65-F5344CB8AC3E}">
        <p14:creationId xmlns:p14="http://schemas.microsoft.com/office/powerpoint/2010/main" val="250305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13</a:t>
            </a:fld>
            <a:endParaRPr lang="en-US" dirty="0"/>
          </a:p>
        </p:txBody>
      </p:sp>
    </p:spTree>
    <p:extLst>
      <p:ext uri="{BB962C8B-B14F-4D97-AF65-F5344CB8AC3E}">
        <p14:creationId xmlns:p14="http://schemas.microsoft.com/office/powerpoint/2010/main" val="218301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14</a:t>
            </a:fld>
            <a:endParaRPr lang="en-US" dirty="0"/>
          </a:p>
        </p:txBody>
      </p:sp>
    </p:spTree>
    <p:extLst>
      <p:ext uri="{BB962C8B-B14F-4D97-AF65-F5344CB8AC3E}">
        <p14:creationId xmlns:p14="http://schemas.microsoft.com/office/powerpoint/2010/main" val="37855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18</a:t>
            </a:fld>
            <a:endParaRPr lang="en-US" dirty="0"/>
          </a:p>
        </p:txBody>
      </p:sp>
    </p:spTree>
    <p:extLst>
      <p:ext uri="{BB962C8B-B14F-4D97-AF65-F5344CB8AC3E}">
        <p14:creationId xmlns:p14="http://schemas.microsoft.com/office/powerpoint/2010/main" val="98342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1DE96-F4C6-4437-8D9A-D5A34FE21416}" type="slidenum">
              <a:rPr lang="en-US" smtClean="0"/>
              <a:t>19</a:t>
            </a:fld>
            <a:endParaRPr lang="en-US" dirty="0"/>
          </a:p>
        </p:txBody>
      </p:sp>
    </p:spTree>
    <p:extLst>
      <p:ext uri="{BB962C8B-B14F-4D97-AF65-F5344CB8AC3E}">
        <p14:creationId xmlns:p14="http://schemas.microsoft.com/office/powerpoint/2010/main" val="123427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z="1800" kern="0" smtClean="0">
                <a:solidFill>
                  <a:sysClr val="windowText" lastClr="000000"/>
                </a:solidFill>
              </a:rPr>
              <a:pPr/>
              <a:t>January 20, 2017</a:t>
            </a:fld>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endParaRPr lang="en-US" sz="1800" kern="0" cap="none" spc="0" dirty="0">
              <a:solidFill>
                <a:sysClr val="windowText" lastClr="000000"/>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z="1800" kern="0" smtClean="0">
                <a:solidFill>
                  <a:sysClr val="windowText" lastClr="000000"/>
                </a:solidFill>
              </a:rPr>
              <a:pPr/>
              <a:t>‹#›</a:t>
            </a:fld>
            <a:endParaRPr lang="en-US" sz="1800" kern="0" dirty="0">
              <a:solidFill>
                <a:sysClr val="windowText" lastClr="000000"/>
              </a:solidFill>
            </a:endParaRPr>
          </a:p>
        </p:txBody>
      </p:sp>
    </p:spTree>
    <p:extLst>
      <p:ext uri="{BB962C8B-B14F-4D97-AF65-F5344CB8AC3E}">
        <p14:creationId xmlns:p14="http://schemas.microsoft.com/office/powerpoint/2010/main" val="344247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z="1800" kern="0" smtClean="0">
                <a:solidFill>
                  <a:sysClr val="windowText" lastClr="000000"/>
                </a:solidFill>
              </a:rPr>
              <a:pPr/>
              <a:t>January 20, 2017</a:t>
            </a:fld>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endParaRPr lang="en-US" sz="1800" kern="0" cap="none" spc="0" dirty="0">
              <a:solidFill>
                <a:sysClr val="windowText" lastClr="000000"/>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z="1800" kern="0" smtClean="0">
                <a:solidFill>
                  <a:sysClr val="windowText" lastClr="000000"/>
                </a:solidFill>
              </a:rPr>
              <a:pPr/>
              <a:t>‹#›</a:t>
            </a:fld>
            <a:endParaRPr lang="en-US" sz="1800" kern="0" dirty="0">
              <a:solidFill>
                <a:sysClr val="windowText" lastClr="000000"/>
              </a:solidFill>
            </a:endParaRPr>
          </a:p>
        </p:txBody>
      </p:sp>
    </p:spTree>
    <p:extLst>
      <p:ext uri="{BB962C8B-B14F-4D97-AF65-F5344CB8AC3E}">
        <p14:creationId xmlns:p14="http://schemas.microsoft.com/office/powerpoint/2010/main" val="1468197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20, 2017</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41890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emf"/><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png"/><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3.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emf"/></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560788">
            <a:off x="1483439" y="1217612"/>
            <a:ext cx="7907374" cy="1820309"/>
          </a:xfrm>
        </p:spPr>
        <p:txBody>
          <a:bodyPr>
            <a:normAutofit/>
          </a:bodyPr>
          <a:lstStyle/>
          <a:p>
            <a:pPr algn="l"/>
            <a:r>
              <a:rPr lang="en-US" dirty="0"/>
              <a:t>Oncology Practice Physician Dispensing: NJ state and federal law and Network Access</a:t>
            </a:r>
            <a:endParaRPr lang="en-US" sz="2000"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10" name="TextBox 9"/>
          <p:cNvSpPr txBox="1"/>
          <p:nvPr/>
        </p:nvSpPr>
        <p:spPr>
          <a:xfrm>
            <a:off x="7575550" y="3974068"/>
            <a:ext cx="2133600" cy="369332"/>
          </a:xfrm>
          <a:prstGeom prst="rect">
            <a:avLst/>
          </a:prstGeom>
          <a:noFill/>
        </p:spPr>
        <p:txBody>
          <a:bodyPr wrap="square" rtlCol="0">
            <a:spAutoFit/>
          </a:bodyPr>
          <a:lstStyle/>
          <a:p>
            <a:r>
              <a:rPr lang="en-US" cap="small" dirty="0">
                <a:solidFill>
                  <a:schemeClr val="bg1"/>
                </a:solidFill>
              </a:rPr>
              <a:t>Presented by:</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404" y="4202284"/>
            <a:ext cx="3289300" cy="858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6141254" y="5115729"/>
            <a:ext cx="4419600" cy="369332"/>
          </a:xfrm>
          <a:prstGeom prst="rect">
            <a:avLst/>
          </a:prstGeom>
          <a:noFill/>
        </p:spPr>
        <p:txBody>
          <a:bodyPr wrap="square" rtlCol="0">
            <a:spAutoFit/>
          </a:bodyPr>
          <a:lstStyle/>
          <a:p>
            <a:pPr algn="ctr"/>
            <a:r>
              <a:rPr lang="en-US" cap="small" dirty="0">
                <a:solidFill>
                  <a:schemeClr val="bg1"/>
                </a:solidFill>
              </a:rPr>
              <a:t>Jonathan E. Levitt, Esq.</a:t>
            </a:r>
          </a:p>
        </p:txBody>
      </p:sp>
    </p:spTree>
    <p:extLst>
      <p:ext uri="{BB962C8B-B14F-4D97-AF65-F5344CB8AC3E}">
        <p14:creationId xmlns:p14="http://schemas.microsoft.com/office/powerpoint/2010/main" val="27767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5471"/>
            <a:ext cx="12192000" cy="67611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p:nvSpPr>
        <p:spPr>
          <a:xfrm>
            <a:off x="0" y="3404256"/>
            <a:ext cx="12192000" cy="1832519"/>
          </a:xfrm>
          <a:prstGeom prst="rect">
            <a:avLst/>
          </a:prstGeom>
          <a:solidFill>
            <a:schemeClr val="accent4">
              <a:lumMod val="60000"/>
              <a:lumOff val="40000"/>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12192000" cy="1609299"/>
          </a:xfrm>
          <a:prstGeom prst="rect">
            <a:avLst/>
          </a:prstGeom>
          <a:gradFill flip="none" rotWithShape="1">
            <a:gsLst>
              <a:gs pos="0">
                <a:schemeClr val="accent6">
                  <a:lumMod val="110000"/>
                  <a:satMod val="105000"/>
                  <a:tint val="67000"/>
                  <a:alpha val="37000"/>
                </a:schemeClr>
              </a:gs>
              <a:gs pos="24000">
                <a:schemeClr val="accent6">
                  <a:lumMod val="105000"/>
                  <a:satMod val="103000"/>
                  <a:tint val="73000"/>
                </a:schemeClr>
              </a:gs>
              <a:gs pos="46000">
                <a:schemeClr val="accent6">
                  <a:lumMod val="105000"/>
                  <a:satMod val="109000"/>
                  <a:tint val="81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17" name="Picture 16"/>
          <p:cNvPicPr>
            <a:picLocks noChangeAspect="1"/>
          </p:cNvPicPr>
          <p:nvPr/>
        </p:nvPicPr>
        <p:blipFill>
          <a:blip r:embed="rId2">
            <a:duotone>
              <a:prstClr val="black"/>
              <a:srgbClr val="000000">
                <a:alpha val="74902"/>
                <a:tint val="45000"/>
                <a:satMod val="400000"/>
              </a:srgbClr>
            </a:duotone>
          </a:blip>
          <a:stretch>
            <a:fillRect/>
          </a:stretch>
        </p:blipFill>
        <p:spPr>
          <a:xfrm>
            <a:off x="10347537" y="441432"/>
            <a:ext cx="989526" cy="4587768"/>
          </a:xfrm>
          <a:prstGeom prst="rect">
            <a:avLst/>
          </a:prstGeom>
        </p:spPr>
      </p:pic>
      <p:sp>
        <p:nvSpPr>
          <p:cNvPr id="4" name="Rectangle 3"/>
          <p:cNvSpPr/>
          <p:nvPr/>
        </p:nvSpPr>
        <p:spPr>
          <a:xfrm>
            <a:off x="0" y="5236774"/>
            <a:ext cx="12192000" cy="1628740"/>
          </a:xfrm>
          <a:prstGeom prst="rect">
            <a:avLst/>
          </a:prstGeom>
          <a:gradFill flip="none" rotWithShape="1">
            <a:gsLst>
              <a:gs pos="0">
                <a:schemeClr val="accent2">
                  <a:lumMod val="110000"/>
                  <a:satMod val="105000"/>
                  <a:tint val="67000"/>
                </a:schemeClr>
              </a:gs>
              <a:gs pos="70000">
                <a:schemeClr val="accent2">
                  <a:lumMod val="105000"/>
                  <a:satMod val="103000"/>
                  <a:tint val="73000"/>
                </a:schemeClr>
              </a:gs>
              <a:gs pos="85000">
                <a:schemeClr val="accent2">
                  <a:lumMod val="105000"/>
                  <a:satMod val="109000"/>
                  <a:tint val="81000"/>
                  <a:alpha val="48000"/>
                </a:scheme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7" name="Straight Connector 6"/>
          <p:cNvCxnSpPr/>
          <p:nvPr/>
        </p:nvCxnSpPr>
        <p:spPr>
          <a:xfrm>
            <a:off x="1630573" y="-1364"/>
            <a:ext cx="1" cy="6858000"/>
          </a:xfrm>
          <a:prstGeom prst="line">
            <a:avLst/>
          </a:prstGeom>
        </p:spPr>
        <p:style>
          <a:lnRef idx="2">
            <a:schemeClr val="accent3"/>
          </a:lnRef>
          <a:fillRef idx="0">
            <a:schemeClr val="accent3"/>
          </a:fillRef>
          <a:effectRef idx="1">
            <a:schemeClr val="accent3"/>
          </a:effectRef>
          <a:fontRef idx="minor">
            <a:schemeClr val="tx1"/>
          </a:fontRef>
        </p:style>
      </p:cxnSp>
      <p:sp>
        <p:nvSpPr>
          <p:cNvPr id="12" name="Round Diagonal Corner Rectangle 11"/>
          <p:cNvSpPr/>
          <p:nvPr/>
        </p:nvSpPr>
        <p:spPr>
          <a:xfrm>
            <a:off x="4792067" y="95256"/>
            <a:ext cx="2607867" cy="285226"/>
          </a:xfrm>
          <a:prstGeom prst="round2Diag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1">
                    <a:lumMod val="85000"/>
                    <a:lumOff val="15000"/>
                  </a:schemeClr>
                </a:solidFill>
              </a:rPr>
              <a:t>Industry at a Glance</a:t>
            </a:r>
          </a:p>
        </p:txBody>
      </p:sp>
      <p:sp>
        <p:nvSpPr>
          <p:cNvPr id="3" name="Rectangle 2"/>
          <p:cNvSpPr/>
          <p:nvPr/>
        </p:nvSpPr>
        <p:spPr>
          <a:xfrm>
            <a:off x="7447853" y="1704556"/>
            <a:ext cx="1156296" cy="5098667"/>
          </a:xfrm>
          <a:prstGeom prst="rect">
            <a:avLst/>
          </a:prstGeom>
          <a:solidFill>
            <a:schemeClr val="bg1">
              <a:lumMod val="75000"/>
              <a:alpha val="31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788286" y="304800"/>
            <a:ext cx="1263604" cy="5941598"/>
          </a:xfrm>
          <a:prstGeom prst="rect">
            <a:avLst/>
          </a:prstGeom>
          <a:solidFill>
            <a:srgbClr val="FF0000">
              <a:alpha val="14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Rectangle 15"/>
          <p:cNvSpPr/>
          <p:nvPr/>
        </p:nvSpPr>
        <p:spPr>
          <a:xfrm>
            <a:off x="6041970" y="466134"/>
            <a:ext cx="1167359" cy="3891055"/>
          </a:xfrm>
          <a:prstGeom prst="rect">
            <a:avLst/>
          </a:prstGeom>
          <a:solidFill>
            <a:srgbClr val="7030A0">
              <a:alpha val="24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415205" y="575544"/>
            <a:ext cx="1355759" cy="3880401"/>
          </a:xfrm>
          <a:prstGeom prst="rect">
            <a:avLst/>
          </a:prstGeom>
          <a:solidFill>
            <a:srgbClr val="026195">
              <a:alpha val="34902"/>
            </a:srgbClr>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ectangle 23"/>
          <p:cNvSpPr/>
          <p:nvPr/>
        </p:nvSpPr>
        <p:spPr>
          <a:xfrm>
            <a:off x="1994212" y="204159"/>
            <a:ext cx="1064055" cy="4946965"/>
          </a:xfrm>
          <a:prstGeom prst="rect">
            <a:avLst/>
          </a:prstGeom>
          <a:solidFill>
            <a:srgbClr val="0070C0">
              <a:alpha val="21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376529" y="699153"/>
            <a:ext cx="858488" cy="3971560"/>
          </a:xfrm>
          <a:prstGeom prst="rect">
            <a:avLst/>
          </a:prstGeom>
          <a:solidFill>
            <a:srgbClr val="002060">
              <a:alpha val="18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8" descr="http://i0.wp.com/stuffled.com/wp-content/uploads/2014/06/CVS-Caremark-Logo-EPS-vector-image.png?resize=1020%2C6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112" y="2178474"/>
            <a:ext cx="912386" cy="60825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4" descr="http://aetna-doesnt-cover-blood.info/wp-content/uploads/2015/02/Aetna_logo_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4721" y="617834"/>
            <a:ext cx="1015811" cy="28130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6" descr="http://vectorlogofree.com/wp-content/uploads/2012/11/blue-cross-blue-shield-logo-vect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704" y="592792"/>
            <a:ext cx="882715" cy="88271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8" descr="https://upload.wikimedia.org/wikipedia/en/thumb/5/5f/Cigna_logo.svg/112px-Cigna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3463" y="954996"/>
            <a:ext cx="379289" cy="40638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2" descr="http://holisticrecoverycenters.com/wp-content/uploads/2014/09/united-healthca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7228" y="862421"/>
            <a:ext cx="1338630" cy="3870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valleyvisioncare.net/uploads/4/1/5/7/41577281/7272039_ori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7214" y="943492"/>
            <a:ext cx="426831" cy="186106"/>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www.sec.gov/Archives/edgar/data/1156039/000119312515229740/g947028ex99_2s22gbgd.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93" t="29719" r="21681" b="40842"/>
          <a:stretch/>
        </p:blipFill>
        <p:spPr bwMode="auto">
          <a:xfrm>
            <a:off x="2026201" y="596566"/>
            <a:ext cx="1081232" cy="362416"/>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cdn2.hubspot.net/hub/214950/file-354157914-png/CVS-Logo-Horizontal-Trans.png%3Ft%3D13824556710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2720" y="5836722"/>
            <a:ext cx="1239170" cy="292090"/>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www.freelogovectors.net/wp-content/uploads/2012/04/walgreens_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0370" b="18456"/>
          <a:stretch/>
        </p:blipFill>
        <p:spPr bwMode="auto">
          <a:xfrm>
            <a:off x="7489832" y="5639897"/>
            <a:ext cx="1072338" cy="2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0" descr="http://logonoid.com/images/rite-aid-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44372" y="6065336"/>
            <a:ext cx="593669" cy="512930"/>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https://www.envisionrx.com/images/header/header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9968" y="2409916"/>
            <a:ext cx="1162479" cy="265045"/>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http://www.tricare.mil/~/media/Images/TRICARE/TrademarkPage/Logos/TRICARELogo/FullColor/TRICARE_Logo_pn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61217" y="656898"/>
            <a:ext cx="762166" cy="38233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8" descr="https://upload.wikimedia.org/wikipedia/en/thumb/5/5f/Cigna_logo.svg/112px-Cigna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9642" y="1893646"/>
            <a:ext cx="796626" cy="853523"/>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15206" y="2242472"/>
            <a:ext cx="1377457" cy="50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Human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42119" y="2508981"/>
            <a:ext cx="1006180" cy="19938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49186" y="924045"/>
            <a:ext cx="1027922" cy="523220"/>
          </a:xfrm>
          <a:prstGeom prst="rect">
            <a:avLst/>
          </a:prstGeom>
          <a:noFill/>
        </p:spPr>
        <p:txBody>
          <a:bodyPr wrap="square" rtlCol="0">
            <a:spAutoFit/>
          </a:bodyPr>
          <a:lstStyle/>
          <a:p>
            <a:pPr algn="ctr"/>
            <a:r>
              <a:rPr lang="en-US" sz="1400" b="1" dirty="0">
                <a:latin typeface="+mj-lt"/>
                <a:cs typeface="Tunga" panose="020B0502040204020203" pitchFamily="34" charset="0"/>
              </a:rPr>
              <a:t>Plan</a:t>
            </a:r>
          </a:p>
          <a:p>
            <a:pPr algn="ctr"/>
            <a:r>
              <a:rPr lang="en-US" sz="1400" b="1" dirty="0">
                <a:latin typeface="+mj-lt"/>
                <a:cs typeface="Tunga" panose="020B0502040204020203" pitchFamily="34" charset="0"/>
              </a:rPr>
              <a:t>Sponsors</a:t>
            </a:r>
          </a:p>
        </p:txBody>
      </p:sp>
      <p:sp>
        <p:nvSpPr>
          <p:cNvPr id="10" name="TextBox 9"/>
          <p:cNvSpPr txBox="1"/>
          <p:nvPr/>
        </p:nvSpPr>
        <p:spPr>
          <a:xfrm>
            <a:off x="664578" y="2400311"/>
            <a:ext cx="784769" cy="307777"/>
          </a:xfrm>
          <a:prstGeom prst="rect">
            <a:avLst/>
          </a:prstGeom>
          <a:noFill/>
        </p:spPr>
        <p:txBody>
          <a:bodyPr wrap="square" rtlCol="0">
            <a:spAutoFit/>
          </a:bodyPr>
          <a:lstStyle/>
          <a:p>
            <a:pPr algn="ctr"/>
            <a:r>
              <a:rPr lang="en-US" sz="1400" b="1" dirty="0">
                <a:latin typeface="+mj-lt"/>
                <a:cs typeface="Tunga" panose="020B0502040204020203" pitchFamily="34" charset="0"/>
              </a:rPr>
              <a:t>PBMs</a:t>
            </a:r>
          </a:p>
        </p:txBody>
      </p:sp>
      <p:sp>
        <p:nvSpPr>
          <p:cNvPr id="11" name="TextBox 10"/>
          <p:cNvSpPr txBox="1"/>
          <p:nvPr/>
        </p:nvSpPr>
        <p:spPr>
          <a:xfrm>
            <a:off x="473241" y="5761543"/>
            <a:ext cx="1179813" cy="692497"/>
          </a:xfrm>
          <a:prstGeom prst="rect">
            <a:avLst/>
          </a:prstGeom>
          <a:noFill/>
        </p:spPr>
        <p:txBody>
          <a:bodyPr wrap="square" rtlCol="0">
            <a:spAutoFit/>
          </a:bodyPr>
          <a:lstStyle/>
          <a:p>
            <a:pPr algn="ctr"/>
            <a:r>
              <a:rPr lang="en-US" sz="1300" b="1" dirty="0">
                <a:latin typeface="+mj-lt"/>
                <a:cs typeface="Tunga" panose="020B0502040204020203" pitchFamily="34" charset="0"/>
              </a:rPr>
              <a:t>PBM-Owned</a:t>
            </a:r>
          </a:p>
          <a:p>
            <a:pPr algn="ctr"/>
            <a:r>
              <a:rPr lang="en-US" sz="1300" b="1" dirty="0">
                <a:latin typeface="+mj-lt"/>
                <a:cs typeface="Tunga" panose="020B0502040204020203" pitchFamily="34" charset="0"/>
              </a:rPr>
              <a:t>Chain Pharmacies </a:t>
            </a:r>
          </a:p>
        </p:txBody>
      </p:sp>
      <p:sp>
        <p:nvSpPr>
          <p:cNvPr id="22" name="TextBox 21"/>
          <p:cNvSpPr txBox="1"/>
          <p:nvPr/>
        </p:nvSpPr>
        <p:spPr>
          <a:xfrm>
            <a:off x="2275650" y="2706904"/>
            <a:ext cx="568788" cy="323165"/>
          </a:xfrm>
          <a:prstGeom prst="rect">
            <a:avLst/>
          </a:prstGeom>
          <a:noFill/>
        </p:spPr>
        <p:txBody>
          <a:bodyPr wrap="square" rtlCol="0">
            <a:spAutoFit/>
          </a:bodyPr>
          <a:lstStyle/>
          <a:p>
            <a:pPr algn="ctr"/>
            <a:r>
              <a:rPr lang="en-US" sz="1500" dirty="0">
                <a:solidFill>
                  <a:srgbClr val="0070C0"/>
                </a:solidFill>
                <a:latin typeface="Candara" panose="020E0502030303020204" pitchFamily="34" charset="0"/>
              </a:rPr>
              <a:t>PBM</a:t>
            </a:r>
          </a:p>
        </p:txBody>
      </p:sp>
      <p:sp>
        <p:nvSpPr>
          <p:cNvPr id="2" name="Rectangle 1"/>
          <p:cNvSpPr/>
          <p:nvPr/>
        </p:nvSpPr>
        <p:spPr>
          <a:xfrm>
            <a:off x="6232267" y="2703116"/>
            <a:ext cx="813576" cy="400110"/>
          </a:xfrm>
          <a:prstGeom prst="rect">
            <a:avLst/>
          </a:prstGeom>
        </p:spPr>
        <p:txBody>
          <a:bodyPr wrap="square">
            <a:spAutoFit/>
          </a:bodyPr>
          <a:lstStyle/>
          <a:p>
            <a:pPr algn="ctr"/>
            <a:r>
              <a:rPr lang="en-US" sz="1000" dirty="0">
                <a:solidFill>
                  <a:srgbClr val="5C9A1B"/>
                </a:solidFill>
                <a:latin typeface="FS Me Web Light"/>
              </a:rPr>
              <a:t>Pharmacy Solutions</a:t>
            </a:r>
          </a:p>
        </p:txBody>
      </p:sp>
      <p:sp>
        <p:nvSpPr>
          <p:cNvPr id="28" name="TextBox 27"/>
          <p:cNvSpPr txBox="1"/>
          <p:nvPr/>
        </p:nvSpPr>
        <p:spPr>
          <a:xfrm>
            <a:off x="473241" y="3980117"/>
            <a:ext cx="1200933" cy="692497"/>
          </a:xfrm>
          <a:prstGeom prst="rect">
            <a:avLst/>
          </a:prstGeom>
          <a:noFill/>
        </p:spPr>
        <p:txBody>
          <a:bodyPr wrap="square" rtlCol="0">
            <a:spAutoFit/>
          </a:bodyPr>
          <a:lstStyle/>
          <a:p>
            <a:pPr algn="ctr"/>
            <a:r>
              <a:rPr lang="en-US" sz="1300" b="1" dirty="0"/>
              <a:t>PBM-Owned</a:t>
            </a:r>
          </a:p>
          <a:p>
            <a:pPr algn="ctr"/>
            <a:r>
              <a:rPr lang="en-US" sz="1300" b="1" dirty="0"/>
              <a:t>Specialty</a:t>
            </a:r>
          </a:p>
          <a:p>
            <a:pPr algn="ctr"/>
            <a:r>
              <a:rPr lang="en-US" sz="1300" b="1" dirty="0"/>
              <a:t>Pharmacies</a:t>
            </a:r>
          </a:p>
        </p:txBody>
      </p:sp>
      <p:pic>
        <p:nvPicPr>
          <p:cNvPr id="29" name="Picture 28"/>
          <p:cNvPicPr>
            <a:picLocks noChangeAspect="1"/>
          </p:cNvPicPr>
          <p:nvPr/>
        </p:nvPicPr>
        <p:blipFill>
          <a:blip r:embed="rId18"/>
          <a:stretch>
            <a:fillRect/>
          </a:stretch>
        </p:blipFill>
        <p:spPr>
          <a:xfrm>
            <a:off x="2207700" y="3645591"/>
            <a:ext cx="703507" cy="750408"/>
          </a:xfrm>
          <a:prstGeom prst="rect">
            <a:avLst/>
          </a:prstGeom>
        </p:spPr>
      </p:pic>
      <p:sp>
        <p:nvSpPr>
          <p:cNvPr id="32" name="TextBox 31"/>
          <p:cNvSpPr txBox="1"/>
          <p:nvPr/>
        </p:nvSpPr>
        <p:spPr>
          <a:xfrm>
            <a:off x="2112422" y="4372272"/>
            <a:ext cx="894061" cy="600164"/>
          </a:xfrm>
          <a:prstGeom prst="rect">
            <a:avLst/>
          </a:prstGeom>
          <a:noFill/>
        </p:spPr>
        <p:txBody>
          <a:bodyPr wrap="square" rtlCol="0">
            <a:spAutoFit/>
          </a:bodyPr>
          <a:lstStyle/>
          <a:p>
            <a:pPr algn="ctr"/>
            <a:r>
              <a:rPr lang="en-US" sz="1100" dirty="0">
                <a:solidFill>
                  <a:srgbClr val="0070C0"/>
                </a:solidFill>
              </a:rPr>
              <a:t>Specialty Pharmacy Services</a:t>
            </a:r>
          </a:p>
        </p:txBody>
      </p:sp>
      <p:pic>
        <p:nvPicPr>
          <p:cNvPr id="33" name="Picture 32"/>
          <p:cNvPicPr>
            <a:picLocks noChangeAspect="1"/>
          </p:cNvPicPr>
          <p:nvPr/>
        </p:nvPicPr>
        <p:blipFill>
          <a:blip r:embed="rId19"/>
          <a:stretch>
            <a:fillRect/>
          </a:stretch>
        </p:blipFill>
        <p:spPr>
          <a:xfrm>
            <a:off x="3441323" y="3679611"/>
            <a:ext cx="743776" cy="499915"/>
          </a:xfrm>
          <a:prstGeom prst="rect">
            <a:avLst/>
          </a:prstGeom>
        </p:spPr>
      </p:pic>
      <p:pic>
        <p:nvPicPr>
          <p:cNvPr id="34" name="Picture 33"/>
          <p:cNvPicPr>
            <a:picLocks noChangeAspect="1"/>
          </p:cNvPicPr>
          <p:nvPr/>
        </p:nvPicPr>
        <p:blipFill>
          <a:blip r:embed="rId20"/>
          <a:stretch>
            <a:fillRect/>
          </a:stretch>
        </p:blipFill>
        <p:spPr>
          <a:xfrm>
            <a:off x="3450546" y="2210173"/>
            <a:ext cx="743776" cy="499915"/>
          </a:xfrm>
          <a:prstGeom prst="rect">
            <a:avLst/>
          </a:prstGeom>
        </p:spPr>
      </p:pic>
      <p:sp>
        <p:nvSpPr>
          <p:cNvPr id="36" name="TextBox 35"/>
          <p:cNvSpPr txBox="1"/>
          <p:nvPr/>
        </p:nvSpPr>
        <p:spPr>
          <a:xfrm>
            <a:off x="3397702" y="4111477"/>
            <a:ext cx="837717" cy="430887"/>
          </a:xfrm>
          <a:prstGeom prst="rect">
            <a:avLst/>
          </a:prstGeom>
          <a:noFill/>
        </p:spPr>
        <p:txBody>
          <a:bodyPr wrap="square" rtlCol="0">
            <a:spAutoFit/>
          </a:bodyPr>
          <a:lstStyle/>
          <a:p>
            <a:pPr algn="ctr"/>
            <a:r>
              <a:rPr lang="en-US" sz="1050" dirty="0">
                <a:solidFill>
                  <a:srgbClr val="1C305C"/>
                </a:solidFill>
              </a:rPr>
              <a:t>Specialty Pharmacy</a:t>
            </a:r>
          </a:p>
        </p:txBody>
      </p:sp>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94554" y="3775345"/>
            <a:ext cx="1212468" cy="278868"/>
          </a:xfrm>
          <a:prstGeom prst="rect">
            <a:avLst/>
          </a:prstGeom>
        </p:spPr>
      </p:pic>
      <p:pic>
        <p:nvPicPr>
          <p:cNvPr id="39" name="Picture 38"/>
          <p:cNvPicPr>
            <a:picLocks noChangeAspect="1"/>
          </p:cNvPicPr>
          <p:nvPr/>
        </p:nvPicPr>
        <p:blipFill>
          <a:blip r:embed="rId22">
            <a:clrChange>
              <a:clrFrom>
                <a:srgbClr val="000611">
                  <a:alpha val="18039"/>
                </a:srgbClr>
              </a:clrFrom>
              <a:clrTo>
                <a:srgbClr val="000611">
                  <a:alpha val="0"/>
                </a:srgbClr>
              </a:clrTo>
            </a:clrChange>
          </a:blip>
          <a:stretch>
            <a:fillRect/>
          </a:stretch>
        </p:blipFill>
        <p:spPr>
          <a:xfrm>
            <a:off x="10625828" y="2264613"/>
            <a:ext cx="487722" cy="579170"/>
          </a:xfrm>
          <a:prstGeom prst="rect">
            <a:avLst/>
          </a:prstGeom>
        </p:spPr>
      </p:pic>
      <p:pic>
        <p:nvPicPr>
          <p:cNvPr id="43" name="Picture 42"/>
          <p:cNvPicPr>
            <a:picLocks noChangeAspect="1"/>
          </p:cNvPicPr>
          <p:nvPr/>
        </p:nvPicPr>
        <p:blipFill>
          <a:blip r:embed="rId23"/>
          <a:stretch>
            <a:fillRect/>
          </a:stretch>
        </p:blipFill>
        <p:spPr>
          <a:xfrm>
            <a:off x="6142246" y="3569843"/>
            <a:ext cx="1005927" cy="195089"/>
          </a:xfrm>
          <a:prstGeom prst="rect">
            <a:avLst/>
          </a:prstGeom>
        </p:spPr>
      </p:pic>
      <p:sp>
        <p:nvSpPr>
          <p:cNvPr id="44" name="TextBox 43"/>
          <p:cNvSpPr txBox="1"/>
          <p:nvPr/>
        </p:nvSpPr>
        <p:spPr>
          <a:xfrm>
            <a:off x="6257328" y="3725987"/>
            <a:ext cx="774949" cy="400110"/>
          </a:xfrm>
          <a:prstGeom prst="rect">
            <a:avLst/>
          </a:prstGeom>
          <a:noFill/>
        </p:spPr>
        <p:txBody>
          <a:bodyPr wrap="square" rtlCol="0">
            <a:spAutoFit/>
          </a:bodyPr>
          <a:lstStyle/>
          <a:p>
            <a:pPr algn="ctr"/>
            <a:r>
              <a:rPr lang="en-US" sz="1000" dirty="0">
                <a:solidFill>
                  <a:srgbClr val="5FA01C"/>
                </a:solidFill>
              </a:rPr>
              <a:t>Specialty Pharmacy</a:t>
            </a:r>
          </a:p>
        </p:txBody>
      </p:sp>
      <p:pic>
        <p:nvPicPr>
          <p:cNvPr id="45" name="Picture 4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14013" y="4272285"/>
            <a:ext cx="1212150" cy="165802"/>
          </a:xfrm>
          <a:prstGeom prst="rect">
            <a:avLst/>
          </a:prstGeom>
        </p:spPr>
      </p:pic>
      <p:pic>
        <p:nvPicPr>
          <p:cNvPr id="46" name="Picture 4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484727" y="4179526"/>
            <a:ext cx="769556" cy="183775"/>
          </a:xfrm>
          <a:prstGeom prst="rect">
            <a:avLst/>
          </a:prstGeom>
        </p:spPr>
      </p:pic>
      <p:pic>
        <p:nvPicPr>
          <p:cNvPr id="13" name="Picture 12"/>
          <p:cNvPicPr>
            <a:picLocks noChangeAspect="1"/>
          </p:cNvPicPr>
          <p:nvPr/>
        </p:nvPicPr>
        <p:blipFill>
          <a:blip r:embed="rId26"/>
          <a:stretch>
            <a:fillRect/>
          </a:stretch>
        </p:blipFill>
        <p:spPr>
          <a:xfrm>
            <a:off x="7506752" y="3725988"/>
            <a:ext cx="1072989" cy="262151"/>
          </a:xfrm>
          <a:prstGeom prst="rect">
            <a:avLst/>
          </a:prstGeom>
        </p:spPr>
      </p:pic>
      <p:sp>
        <p:nvSpPr>
          <p:cNvPr id="14" name="TextBox 13"/>
          <p:cNvSpPr txBox="1"/>
          <p:nvPr/>
        </p:nvSpPr>
        <p:spPr>
          <a:xfrm>
            <a:off x="7650134" y="3935839"/>
            <a:ext cx="790306" cy="400110"/>
          </a:xfrm>
          <a:prstGeom prst="rect">
            <a:avLst/>
          </a:prstGeom>
          <a:noFill/>
        </p:spPr>
        <p:txBody>
          <a:bodyPr wrap="square" rtlCol="0">
            <a:spAutoFit/>
          </a:bodyPr>
          <a:lstStyle/>
          <a:p>
            <a:pPr algn="ctr"/>
            <a:r>
              <a:rPr lang="en-US" sz="1000" dirty="0">
                <a:solidFill>
                  <a:srgbClr val="E32F4C"/>
                </a:solidFill>
              </a:rPr>
              <a:t>Specialty</a:t>
            </a:r>
          </a:p>
          <a:p>
            <a:pPr algn="ctr"/>
            <a:r>
              <a:rPr lang="en-US" sz="1000" dirty="0">
                <a:solidFill>
                  <a:srgbClr val="E32F4C"/>
                </a:solidFill>
              </a:rPr>
              <a:t>Pharmacy</a:t>
            </a: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77446" y="4561499"/>
            <a:ext cx="1077789" cy="235483"/>
          </a:xfrm>
          <a:prstGeom prst="rect">
            <a:avLst/>
          </a:prstGeom>
        </p:spPr>
      </p:pic>
      <p:pic>
        <p:nvPicPr>
          <p:cNvPr id="31" name="Picture 3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865498" y="784712"/>
            <a:ext cx="1146424" cy="191071"/>
          </a:xfrm>
          <a:prstGeom prst="rect">
            <a:avLst/>
          </a:prstGeom>
        </p:spPr>
      </p:pic>
      <p:pic>
        <p:nvPicPr>
          <p:cNvPr id="51" name="Picture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 name="Rectangle 5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Tree>
    <p:extLst>
      <p:ext uri="{BB962C8B-B14F-4D97-AF65-F5344CB8AC3E}">
        <p14:creationId xmlns:p14="http://schemas.microsoft.com/office/powerpoint/2010/main" val="2012289614"/>
      </p:ext>
    </p:extLst>
  </p:cSld>
  <p:clrMapOvr>
    <a:masterClrMapping/>
  </p:clrMapOvr>
  <mc:AlternateContent xmlns:mc="http://schemas.openxmlformats.org/markup-compatibility/2006" xmlns:p14="http://schemas.microsoft.com/office/powerpoint/2010/main">
    <mc:Choice Requires="p14">
      <p:transition spd="slow" p14:dur="2000" advTm="38581"/>
    </mc:Choice>
    <mc:Fallback xmlns="">
      <p:transition spd="slow" advTm="385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2" name="Title 1"/>
          <p:cNvSpPr>
            <a:spLocks noGrp="1"/>
          </p:cNvSpPr>
          <p:nvPr>
            <p:ph type="title"/>
          </p:nvPr>
        </p:nvSpPr>
        <p:spPr>
          <a:xfrm>
            <a:off x="1554163" y="307763"/>
            <a:ext cx="8070850" cy="1234687"/>
          </a:xfrm>
        </p:spPr>
        <p:txBody>
          <a:bodyPr>
            <a:noAutofit/>
          </a:bodyPr>
          <a:lstStyle/>
          <a:p>
            <a:pPr algn="ctr"/>
            <a:r>
              <a:rPr lang="en-US" sz="2400" dirty="0"/>
              <a:t>PBMs want to Exclude your Physician Dispensing Practice, Can PBMs do Whatever They Want?</a:t>
            </a:r>
          </a:p>
        </p:txBody>
      </p:sp>
      <p:sp>
        <p:nvSpPr>
          <p:cNvPr id="6" name="Slide Number Placeholder 5"/>
          <p:cNvSpPr>
            <a:spLocks noGrp="1"/>
          </p:cNvSpPr>
          <p:nvPr>
            <p:ph type="sldNum" sz="quarter" idx="12"/>
          </p:nvPr>
        </p:nvSpPr>
        <p:spPr/>
        <p:txBody>
          <a:bodyPr/>
          <a:lstStyle/>
          <a:p>
            <a:fld id="{744A799C-866D-40C8-98C5-5447A697435F}" type="slidenum">
              <a:rPr lang="en-US" smtClean="0"/>
              <a:t>11</a:t>
            </a:fld>
            <a:endParaRPr lang="en-US" dirty="0"/>
          </a:p>
        </p:txBody>
      </p:sp>
      <p:sp>
        <p:nvSpPr>
          <p:cNvPr id="4" name="Oval 3"/>
          <p:cNvSpPr/>
          <p:nvPr/>
        </p:nvSpPr>
        <p:spPr>
          <a:xfrm>
            <a:off x="3646488" y="1719722"/>
            <a:ext cx="4092576" cy="1905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i="1" dirty="0"/>
              <a:t>NO!!!</a:t>
            </a:r>
          </a:p>
          <a:p>
            <a:pPr algn="ctr"/>
            <a:r>
              <a:rPr lang="en-US" dirty="0"/>
              <a:t>Numerous federal and state laws limit PBM behavior.</a:t>
            </a:r>
          </a:p>
        </p:txBody>
      </p:sp>
      <p:sp>
        <p:nvSpPr>
          <p:cNvPr id="3" name="TextBox 2"/>
          <p:cNvSpPr txBox="1"/>
          <p:nvPr/>
        </p:nvSpPr>
        <p:spPr>
          <a:xfrm>
            <a:off x="598060" y="3922913"/>
            <a:ext cx="4114800" cy="338554"/>
          </a:xfrm>
          <a:prstGeom prst="rect">
            <a:avLst/>
          </a:prstGeom>
          <a:noFill/>
        </p:spPr>
        <p:txBody>
          <a:bodyPr wrap="square" rtlCol="0">
            <a:spAutoFit/>
          </a:bodyPr>
          <a:lstStyle/>
          <a:p>
            <a:r>
              <a:rPr lang="en-US" sz="1600" dirty="0"/>
              <a:t>• Federal Any Willing Provider Law (APWL)</a:t>
            </a:r>
          </a:p>
        </p:txBody>
      </p:sp>
      <p:sp>
        <p:nvSpPr>
          <p:cNvPr id="7" name="TextBox 6"/>
          <p:cNvSpPr txBox="1"/>
          <p:nvPr/>
        </p:nvSpPr>
        <p:spPr>
          <a:xfrm>
            <a:off x="7913253" y="2014811"/>
            <a:ext cx="3516312" cy="338554"/>
          </a:xfrm>
          <a:prstGeom prst="rect">
            <a:avLst/>
          </a:prstGeom>
          <a:noFill/>
        </p:spPr>
        <p:txBody>
          <a:bodyPr wrap="square" rtlCol="0">
            <a:spAutoFit/>
          </a:bodyPr>
          <a:lstStyle/>
          <a:p>
            <a:r>
              <a:rPr lang="en-US" sz="1400" dirty="0"/>
              <a:t>• </a:t>
            </a:r>
            <a:r>
              <a:rPr lang="en-US" sz="1600" dirty="0"/>
              <a:t>Administrative Procedure Act (APA)</a:t>
            </a:r>
          </a:p>
        </p:txBody>
      </p:sp>
      <p:sp>
        <p:nvSpPr>
          <p:cNvPr id="8" name="TextBox 7"/>
          <p:cNvSpPr txBox="1"/>
          <p:nvPr/>
        </p:nvSpPr>
        <p:spPr>
          <a:xfrm>
            <a:off x="737838" y="2056037"/>
            <a:ext cx="2403476" cy="338554"/>
          </a:xfrm>
          <a:prstGeom prst="rect">
            <a:avLst/>
          </a:prstGeom>
          <a:noFill/>
        </p:spPr>
        <p:txBody>
          <a:bodyPr wrap="square" rtlCol="0">
            <a:spAutoFit/>
          </a:bodyPr>
          <a:lstStyle/>
          <a:p>
            <a:r>
              <a:rPr lang="en-US" sz="1600" dirty="0"/>
              <a:t>• Prompt Payment Laws</a:t>
            </a:r>
          </a:p>
        </p:txBody>
      </p:sp>
      <p:sp>
        <p:nvSpPr>
          <p:cNvPr id="11" name="TextBox 10"/>
          <p:cNvSpPr txBox="1"/>
          <p:nvPr/>
        </p:nvSpPr>
        <p:spPr>
          <a:xfrm>
            <a:off x="7858319" y="2830837"/>
            <a:ext cx="2209800" cy="338554"/>
          </a:xfrm>
          <a:prstGeom prst="rect">
            <a:avLst/>
          </a:prstGeom>
          <a:noFill/>
        </p:spPr>
        <p:txBody>
          <a:bodyPr wrap="square" rtlCol="0">
            <a:spAutoFit/>
          </a:bodyPr>
          <a:lstStyle/>
          <a:p>
            <a:r>
              <a:rPr lang="en-US" sz="1600" dirty="0"/>
              <a:t>• Fair Audit Protection</a:t>
            </a:r>
          </a:p>
        </p:txBody>
      </p:sp>
      <p:sp>
        <p:nvSpPr>
          <p:cNvPr id="12" name="TextBox 11"/>
          <p:cNvSpPr txBox="1"/>
          <p:nvPr/>
        </p:nvSpPr>
        <p:spPr>
          <a:xfrm>
            <a:off x="8207626" y="3610884"/>
            <a:ext cx="2057400" cy="338554"/>
          </a:xfrm>
          <a:prstGeom prst="rect">
            <a:avLst/>
          </a:prstGeom>
          <a:noFill/>
        </p:spPr>
        <p:txBody>
          <a:bodyPr wrap="square" rtlCol="0">
            <a:spAutoFit/>
          </a:bodyPr>
          <a:lstStyle/>
          <a:p>
            <a:r>
              <a:rPr lang="en-US" sz="1600" dirty="0"/>
              <a:t>• MAC Transparency</a:t>
            </a:r>
          </a:p>
        </p:txBody>
      </p:sp>
      <p:sp>
        <p:nvSpPr>
          <p:cNvPr id="13" name="TextBox 12"/>
          <p:cNvSpPr txBox="1"/>
          <p:nvPr/>
        </p:nvSpPr>
        <p:spPr>
          <a:xfrm>
            <a:off x="1939576" y="3125704"/>
            <a:ext cx="990600" cy="338554"/>
          </a:xfrm>
          <a:prstGeom prst="rect">
            <a:avLst/>
          </a:prstGeom>
          <a:noFill/>
        </p:spPr>
        <p:txBody>
          <a:bodyPr wrap="square" rtlCol="0">
            <a:spAutoFit/>
          </a:bodyPr>
          <a:lstStyle/>
          <a:p>
            <a:r>
              <a:rPr lang="en-US" sz="1600" dirty="0"/>
              <a:t>• ERISA</a:t>
            </a:r>
          </a:p>
        </p:txBody>
      </p:sp>
      <p:sp>
        <p:nvSpPr>
          <p:cNvPr id="14" name="TextBox 13"/>
          <p:cNvSpPr txBox="1"/>
          <p:nvPr/>
        </p:nvSpPr>
        <p:spPr>
          <a:xfrm>
            <a:off x="4425950" y="4113454"/>
            <a:ext cx="4876800" cy="338554"/>
          </a:xfrm>
          <a:prstGeom prst="rect">
            <a:avLst/>
          </a:prstGeom>
          <a:noFill/>
        </p:spPr>
        <p:txBody>
          <a:bodyPr wrap="square" rtlCol="0">
            <a:spAutoFit/>
          </a:bodyPr>
          <a:lstStyle/>
          <a:p>
            <a:r>
              <a:rPr lang="en-US" sz="1600" dirty="0"/>
              <a:t>•State laws including the Unfair Trade Practices Act</a:t>
            </a:r>
          </a:p>
        </p:txBody>
      </p:sp>
      <p:grpSp>
        <p:nvGrpSpPr>
          <p:cNvPr id="18" name="Group 33"/>
          <p:cNvGrpSpPr>
            <a:grpSpLocks noChangeAspect="1"/>
          </p:cNvGrpSpPr>
          <p:nvPr/>
        </p:nvGrpSpPr>
        <p:grpSpPr bwMode="auto">
          <a:xfrm>
            <a:off x="9470159" y="194321"/>
            <a:ext cx="2559792" cy="376440"/>
            <a:chOff x="1812" y="2464"/>
            <a:chExt cx="1768" cy="260"/>
          </a:xfrm>
          <a:solidFill>
            <a:srgbClr val="FF8427"/>
          </a:solidFill>
        </p:grpSpPr>
        <p:sp>
          <p:nvSpPr>
            <p:cNvPr id="1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5608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p:bldP spid="8"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410" y="431712"/>
            <a:ext cx="6545180" cy="548640"/>
          </a:xfrm>
        </p:spPr>
        <p:txBody>
          <a:bodyPr>
            <a:normAutofit/>
          </a:bodyPr>
          <a:lstStyle/>
          <a:p>
            <a:pPr algn="ctr"/>
            <a:r>
              <a:rPr lang="en-US" sz="2400" dirty="0"/>
              <a:t>Financial Motives of CVS/Caremark</a:t>
            </a:r>
          </a:p>
        </p:txBody>
      </p:sp>
      <p:pic>
        <p:nvPicPr>
          <p:cNvPr id="1026" name="Picture 2" descr="Image result for healthcare icon vecto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0923" r="60223" b="81961"/>
          <a:stretch/>
        </p:blipFill>
        <p:spPr bwMode="auto">
          <a:xfrm>
            <a:off x="2123318" y="3436526"/>
            <a:ext cx="1289098" cy="1215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healthcare icon vecto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2027" t="20875" r="41552" b="64355"/>
          <a:stretch/>
        </p:blipFill>
        <p:spPr bwMode="auto">
          <a:xfrm>
            <a:off x="6727661" y="3359013"/>
            <a:ext cx="1080974" cy="958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i0.wp.com/stuffled.com/wp-content/uploads/2014/06/CVS-Caremark-Logo-EPS-vector-image.png?resize=1020%2C6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6271" y="4742916"/>
            <a:ext cx="1274860" cy="84990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Connector 8"/>
          <p:cNvCxnSpPr/>
          <p:nvPr/>
        </p:nvCxnSpPr>
        <p:spPr>
          <a:xfrm>
            <a:off x="6096000" y="2066926"/>
            <a:ext cx="0" cy="4105275"/>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075912" y="3482321"/>
            <a:ext cx="2188567" cy="923330"/>
          </a:xfrm>
          <a:prstGeom prst="rect">
            <a:avLst/>
          </a:prstGeom>
          <a:noFill/>
        </p:spPr>
        <p:txBody>
          <a:bodyPr wrap="square" rtlCol="0">
            <a:spAutoFit/>
          </a:bodyPr>
          <a:lstStyle/>
          <a:p>
            <a:r>
              <a:rPr lang="en-US" dirty="0"/>
              <a:t>Physician in-office administration of IV chemotherapy</a:t>
            </a:r>
          </a:p>
        </p:txBody>
      </p:sp>
      <p:pic>
        <p:nvPicPr>
          <p:cNvPr id="1036" name="Picture 12" descr="Image result for medicare part d"/>
          <p:cNvPicPr>
            <a:picLocks noChangeAspect="1" noChangeArrowheads="1"/>
          </p:cNvPicPr>
          <p:nvPr/>
        </p:nvPicPr>
        <p:blipFill rotWithShape="1">
          <a:blip r:embed="rId6">
            <a:extLst>
              <a:ext uri="{28A0092B-C50C-407E-A947-70E740481C1C}">
                <a14:useLocalDpi xmlns:a14="http://schemas.microsoft.com/office/drawing/2010/main" val="0"/>
              </a:ext>
            </a:extLst>
          </a:blip>
          <a:srcRect l="3420" t="7632" r="4227" b="6049"/>
          <a:stretch/>
        </p:blipFill>
        <p:spPr bwMode="auto">
          <a:xfrm>
            <a:off x="7721152" y="1514011"/>
            <a:ext cx="136547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edicare part d"/>
          <p:cNvPicPr>
            <a:picLocks noChangeAspect="1" noChangeArrowheads="1"/>
          </p:cNvPicPr>
          <p:nvPr/>
        </p:nvPicPr>
        <p:blipFill rotWithShape="1">
          <a:blip r:embed="rId7">
            <a:extLst>
              <a:ext uri="{28A0092B-C50C-407E-A947-70E740481C1C}">
                <a14:useLocalDpi xmlns:a14="http://schemas.microsoft.com/office/drawing/2010/main" val="0"/>
              </a:ext>
            </a:extLst>
          </a:blip>
          <a:srcRect t="53130" r="54626"/>
          <a:stretch/>
        </p:blipFill>
        <p:spPr bwMode="auto">
          <a:xfrm>
            <a:off x="2960075" y="1514012"/>
            <a:ext cx="1416312" cy="14630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642460" y="3403492"/>
            <a:ext cx="2682501" cy="923330"/>
          </a:xfrm>
          <a:prstGeom prst="rect">
            <a:avLst/>
          </a:prstGeom>
          <a:noFill/>
        </p:spPr>
        <p:txBody>
          <a:bodyPr wrap="square" rtlCol="0">
            <a:spAutoFit/>
          </a:bodyPr>
          <a:lstStyle/>
          <a:p>
            <a:r>
              <a:rPr lang="en-US" dirty="0"/>
              <a:t>Oral oncolytics dispensed by physicians or pharmacies</a:t>
            </a:r>
          </a:p>
        </p:txBody>
      </p:sp>
      <p:sp>
        <p:nvSpPr>
          <p:cNvPr id="22" name="TextBox 21"/>
          <p:cNvSpPr txBox="1"/>
          <p:nvPr/>
        </p:nvSpPr>
        <p:spPr>
          <a:xfrm>
            <a:off x="8002919" y="4844704"/>
            <a:ext cx="1961580" cy="646331"/>
          </a:xfrm>
          <a:prstGeom prst="rect">
            <a:avLst/>
          </a:prstGeom>
          <a:noFill/>
        </p:spPr>
        <p:txBody>
          <a:bodyPr wrap="square" rtlCol="0">
            <a:spAutoFit/>
          </a:bodyPr>
          <a:lstStyle/>
          <a:p>
            <a:pPr algn="r"/>
            <a:r>
              <a:rPr lang="en-US" sz="1200" dirty="0"/>
              <a:t>CVS/Caremark uses PBM to shift business to wholly-owned pharmacies</a:t>
            </a:r>
          </a:p>
        </p:txBody>
      </p:sp>
      <p:sp>
        <p:nvSpPr>
          <p:cNvPr id="23" name="TextBox 22"/>
          <p:cNvSpPr txBox="1"/>
          <p:nvPr/>
        </p:nvSpPr>
        <p:spPr>
          <a:xfrm>
            <a:off x="1515377" y="1981931"/>
            <a:ext cx="1659994" cy="430887"/>
          </a:xfrm>
          <a:prstGeom prst="rect">
            <a:avLst/>
          </a:prstGeom>
          <a:noFill/>
        </p:spPr>
        <p:txBody>
          <a:bodyPr wrap="square" rtlCol="0">
            <a:spAutoFit/>
          </a:bodyPr>
          <a:lstStyle/>
          <a:p>
            <a:r>
              <a:rPr lang="en-US" sz="2100" b="1" i="1" dirty="0"/>
              <a:t>BEFORE</a:t>
            </a:r>
          </a:p>
        </p:txBody>
      </p:sp>
      <p:sp>
        <p:nvSpPr>
          <p:cNvPr id="24" name="TextBox 23"/>
          <p:cNvSpPr txBox="1"/>
          <p:nvPr/>
        </p:nvSpPr>
        <p:spPr>
          <a:xfrm>
            <a:off x="6325505" y="1981930"/>
            <a:ext cx="1659994" cy="415498"/>
          </a:xfrm>
          <a:prstGeom prst="rect">
            <a:avLst/>
          </a:prstGeom>
          <a:noFill/>
        </p:spPr>
        <p:txBody>
          <a:bodyPr wrap="square" rtlCol="0">
            <a:spAutoFit/>
          </a:bodyPr>
          <a:lstStyle/>
          <a:p>
            <a:r>
              <a:rPr lang="en-US" sz="2100" b="1" i="1" dirty="0"/>
              <a:t>NOW</a:t>
            </a:r>
          </a:p>
        </p:txBody>
      </p:sp>
      <p:pic>
        <p:nvPicPr>
          <p:cNvPr id="3" name="Picture 2" descr="Image result for cvs pharmacy logo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6158" y="4434964"/>
            <a:ext cx="2012530" cy="1509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5500" y="4844704"/>
            <a:ext cx="853700" cy="646331"/>
          </a:xfrm>
          <a:prstGeom prst="rect">
            <a:avLst/>
          </a:prstGeom>
          <a:noFill/>
        </p:spPr>
        <p:txBody>
          <a:bodyPr wrap="square" rtlCol="0">
            <a:spAutoFit/>
          </a:bodyPr>
          <a:lstStyle/>
          <a:p>
            <a:r>
              <a:rPr lang="en-US" sz="3600" dirty="0"/>
              <a:t>= </a:t>
            </a:r>
            <a:r>
              <a:rPr lang="en-US" sz="3600" b="1" dirty="0">
                <a:solidFill>
                  <a:srgbClr val="00B050"/>
                </a:solidFill>
              </a:rPr>
              <a:t>$</a:t>
            </a:r>
          </a:p>
        </p:txBody>
      </p:sp>
      <p:pic>
        <p:nvPicPr>
          <p:cNvPr id="1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17"/>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20"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12</a:t>
            </a:fld>
            <a:endParaRPr lang="en-US" dirty="0"/>
          </a:p>
        </p:txBody>
      </p:sp>
      <p:grpSp>
        <p:nvGrpSpPr>
          <p:cNvPr id="51" name="Group 33"/>
          <p:cNvGrpSpPr>
            <a:grpSpLocks noChangeAspect="1"/>
          </p:cNvGrpSpPr>
          <p:nvPr/>
        </p:nvGrpSpPr>
        <p:grpSpPr bwMode="auto">
          <a:xfrm>
            <a:off x="9470159" y="194321"/>
            <a:ext cx="2559792" cy="376440"/>
            <a:chOff x="1812" y="2464"/>
            <a:chExt cx="1768" cy="260"/>
          </a:xfrm>
          <a:solidFill>
            <a:srgbClr val="FF8427"/>
          </a:solidFill>
        </p:grpSpPr>
        <p:sp>
          <p:nvSpPr>
            <p:cNvPr id="5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pic>
        <p:nvPicPr>
          <p:cNvPr id="77" name="Picture 8" descr="http://i0.wp.com/stuffled.com/wp-content/uploads/2014/06/CVS-Caremark-Logo-EPS-vector-image.png?resize=1020%2C6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091" y="13780"/>
            <a:ext cx="1684229" cy="1122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76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wipe(down)">
                                      <p:cBhvr>
                                        <p:cTn id="12" dur="500"/>
                                        <p:tgtEl>
                                          <p:spTgt spid="10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0" presetClass="path" presetSubtype="0" accel="50000" decel="50000" fill="hold" nodeType="withEffect">
                                  <p:stCondLst>
                                    <p:cond delay="0"/>
                                  </p:stCondLst>
                                  <p:childTnLst>
                                    <p:animMotion origin="layout" path="M -5.41667E-6 2.59259E-6 L -0.36954 -0.01157 L -0.29897 -0.0213 L -0.36954 -0.0213 L -0.29897 -0.02893 L -0.36954 -0.02893 " pathEditMode="relative" ptsTypes="AAAAAA">
                                      <p:cBhvr>
                                        <p:cTn id="28" dur="2000" fill="hold"/>
                                        <p:tgtEl>
                                          <p:spTgt spid="3"/>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1"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0" nodeType="clickEffect">
                                  <p:stCondLst>
                                    <p:cond delay="0"/>
                                  </p:stCondLst>
                                  <p:childTnLst>
                                    <p:animEffect transition="out" filter="wipe(down)">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2" grpId="1"/>
      <p:bldP spid="23" grpId="0"/>
      <p:bldP spid="2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711440" cy="548640"/>
          </a:xfrm>
        </p:spPr>
        <p:txBody>
          <a:bodyPr/>
          <a:lstStyle/>
          <a:p>
            <a:r>
              <a:rPr lang="en-US" sz="2400" dirty="0"/>
              <a:t>Efforts to Limit Physician dispensing: Cvs/Caremark</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rot="20998901">
            <a:off x="2054153" y="1260210"/>
            <a:ext cx="2978297" cy="384048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2743201" y="1371600"/>
            <a:ext cx="3153031" cy="384048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685919" y="1136601"/>
            <a:ext cx="5267593" cy="132343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en-US" sz="1000" dirty="0">
                <a:latin typeface="Times New Roman" panose="02020603050405020304" pitchFamily="18" charset="0"/>
                <a:cs typeface="Times New Roman" panose="02020603050405020304" pitchFamily="18" charset="0"/>
              </a:rPr>
              <a:t>After our notification, Oncology Association of West Kentucky submitted an application to</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directly enroll with CVS/caremark; however, our credentialing review determined they did not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meet our terms and conditions to be a retail pharmacy provider. Oncology Association of West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Kentucky is a two physician practice and not a community retail pharmacy. As such, they do not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carry a full array of medications for patients as would a community pharmacy. Also, they are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also a “closed door” facility, only treating the patients under their care. Our pharmacy network</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is comprised of community pharmacies that provide a wide array of drug therapies to our</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members.</a:t>
            </a:r>
          </a:p>
        </p:txBody>
      </p:sp>
      <p:sp>
        <p:nvSpPr>
          <p:cNvPr id="14" name="TextBox 13"/>
          <p:cNvSpPr txBox="1"/>
          <p:nvPr/>
        </p:nvSpPr>
        <p:spPr>
          <a:xfrm>
            <a:off x="1668968" y="2843480"/>
            <a:ext cx="5267593"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en-US" sz="1000" dirty="0">
                <a:latin typeface="Times New Roman" panose="02020603050405020304" pitchFamily="18" charset="0"/>
                <a:cs typeface="Times New Roman" panose="02020603050405020304" pitchFamily="18" charset="0"/>
              </a:rPr>
              <a:t>Outside of not meeting our “general” requirements for being a community pharmacy with a</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broad assortment of drug therapies, our ongoing regulatory review also made clear that CMS</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considers such physician dispensing facilities as out-of-network providers. CMS Medicare Part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D rules define “sponsor networks” as pharmacy only networks, and “retail pharmacy” is defined</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as a licensed pharmacy from which enrollees can purchase a drug without being required to</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receive medical services. CMS has also explicitly stated that “covered Part D drugs that are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appropriately dispensed and administered in a physician’s office will be subject to the same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treatment under our out-of-network access rules.” Based on a recent inquiry to CMS, we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understand that CMS has not changed its policy towards non-pharmacy dispensers.</a:t>
            </a:r>
          </a:p>
        </p:txBody>
      </p:sp>
      <p:sp>
        <p:nvSpPr>
          <p:cNvPr id="15" name="TextBox 14"/>
          <p:cNvSpPr txBox="1"/>
          <p:nvPr/>
        </p:nvSpPr>
        <p:spPr>
          <a:xfrm>
            <a:off x="1685918" y="1136600"/>
            <a:ext cx="5267593" cy="1323439"/>
          </a:xfrm>
          <a:prstGeom prst="rect">
            <a:avLst/>
          </a:prstGeom>
          <a:solidFill>
            <a:schemeClr val="bg1"/>
          </a:solidFill>
          <a:effectLst/>
        </p:spPr>
        <p:txBody>
          <a:bodyPr wrap="square" rtlCol="0">
            <a:spAutoFit/>
          </a:bodyPr>
          <a:lstStyle/>
          <a:p>
            <a:pPr algn="just"/>
            <a:r>
              <a:rPr lang="en-US" sz="1000" dirty="0">
                <a:latin typeface="Times New Roman" panose="02020603050405020304" pitchFamily="18" charset="0"/>
                <a:cs typeface="Times New Roman" panose="02020603050405020304" pitchFamily="18" charset="0"/>
              </a:rPr>
              <a:t>After our notification, Oncology Association of West Kentucky submitted an application to</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directly enroll with CVS/caremark; however, our credentialing review determined </a:t>
            </a:r>
            <a:r>
              <a:rPr lang="en-US" sz="1000" u="sng" dirty="0">
                <a:latin typeface="Times New Roman" panose="02020603050405020304" pitchFamily="18" charset="0"/>
                <a:cs typeface="Times New Roman" panose="02020603050405020304" pitchFamily="18" charset="0"/>
              </a:rPr>
              <a:t>they did not</a:t>
            </a:r>
            <a:br>
              <a:rPr lang="en-US" sz="1000" u="sng" dirty="0">
                <a:latin typeface="Times New Roman" panose="02020603050405020304" pitchFamily="18" charset="0"/>
                <a:cs typeface="Times New Roman" panose="02020603050405020304" pitchFamily="18" charset="0"/>
              </a:rPr>
            </a:br>
            <a:r>
              <a:rPr lang="en-US" sz="1000" u="sng" dirty="0">
                <a:latin typeface="Times New Roman" panose="02020603050405020304" pitchFamily="18" charset="0"/>
                <a:cs typeface="Times New Roman" panose="02020603050405020304" pitchFamily="18" charset="0"/>
              </a:rPr>
              <a:t>meet our terms and conditions to be a retail pharmacy provider</a:t>
            </a:r>
            <a:r>
              <a:rPr lang="en-US" sz="1000" dirty="0">
                <a:latin typeface="Times New Roman" panose="02020603050405020304" pitchFamily="18" charset="0"/>
                <a:cs typeface="Times New Roman" panose="02020603050405020304" pitchFamily="18" charset="0"/>
              </a:rPr>
              <a:t>. Oncology Association of West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Kentucky is a </a:t>
            </a:r>
            <a:r>
              <a:rPr lang="en-US" sz="1000" u="sng" dirty="0">
                <a:latin typeface="Times New Roman" panose="02020603050405020304" pitchFamily="18" charset="0"/>
                <a:cs typeface="Times New Roman" panose="02020603050405020304" pitchFamily="18" charset="0"/>
              </a:rPr>
              <a:t>two physician practice and not a community retail pharmacy</a:t>
            </a:r>
            <a:r>
              <a:rPr lang="en-US" sz="1000" dirty="0">
                <a:latin typeface="Times New Roman" panose="02020603050405020304" pitchFamily="18" charset="0"/>
                <a:cs typeface="Times New Roman" panose="02020603050405020304" pitchFamily="18" charset="0"/>
              </a:rPr>
              <a:t>. As such, they do not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carry a full array of medications for patients as would a community pharmacy. Also, they are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also a “closed door” facility, only treating the patients under their care. Our pharmacy network</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is comprised of community pharmacies that provide a wide array of drug therapies to our</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members.</a:t>
            </a:r>
          </a:p>
        </p:txBody>
      </p:sp>
      <p:sp>
        <p:nvSpPr>
          <p:cNvPr id="16" name="TextBox 15"/>
          <p:cNvSpPr txBox="1"/>
          <p:nvPr/>
        </p:nvSpPr>
        <p:spPr>
          <a:xfrm>
            <a:off x="1666608" y="2843480"/>
            <a:ext cx="5267593" cy="1477328"/>
          </a:xfrm>
          <a:prstGeom prst="rect">
            <a:avLst/>
          </a:prstGeom>
          <a:solidFill>
            <a:schemeClr val="bg1"/>
          </a:solidFill>
          <a:effectLst/>
        </p:spPr>
        <p:txBody>
          <a:bodyPr wrap="square" rtlCol="0">
            <a:spAutoFit/>
          </a:bodyPr>
          <a:lstStyle/>
          <a:p>
            <a:pPr algn="just"/>
            <a:r>
              <a:rPr lang="en-US" sz="1000" dirty="0">
                <a:latin typeface="Times New Roman" panose="02020603050405020304" pitchFamily="18" charset="0"/>
                <a:cs typeface="Times New Roman" panose="02020603050405020304" pitchFamily="18" charset="0"/>
              </a:rPr>
              <a:t>Outside of not meeting our “general” requirements for being a community pharmacy with a</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broad assortment of drug therapies, </a:t>
            </a:r>
            <a:r>
              <a:rPr lang="en-US" sz="1000" u="sng" dirty="0">
                <a:latin typeface="Times New Roman" panose="02020603050405020304" pitchFamily="18" charset="0"/>
                <a:cs typeface="Times New Roman" panose="02020603050405020304" pitchFamily="18" charset="0"/>
              </a:rPr>
              <a:t>our ongoing regulatory review</a:t>
            </a:r>
            <a:r>
              <a:rPr lang="en-US" sz="1000" dirty="0">
                <a:latin typeface="Times New Roman" panose="02020603050405020304" pitchFamily="18" charset="0"/>
                <a:cs typeface="Times New Roman" panose="02020603050405020304" pitchFamily="18" charset="0"/>
              </a:rPr>
              <a:t> also made clear that </a:t>
            </a:r>
            <a:r>
              <a:rPr lang="en-US" sz="1000" u="sng" dirty="0">
                <a:latin typeface="Times New Roman" panose="02020603050405020304" pitchFamily="18" charset="0"/>
                <a:cs typeface="Times New Roman" panose="02020603050405020304" pitchFamily="18" charset="0"/>
              </a:rPr>
              <a:t>CMS</a:t>
            </a:r>
            <a:br>
              <a:rPr lang="en-US" sz="1000" u="sng" dirty="0">
                <a:latin typeface="Times New Roman" panose="02020603050405020304" pitchFamily="18" charset="0"/>
                <a:cs typeface="Times New Roman" panose="02020603050405020304" pitchFamily="18" charset="0"/>
              </a:rPr>
            </a:br>
            <a:r>
              <a:rPr lang="en-US" sz="1000" u="sng" dirty="0">
                <a:latin typeface="Times New Roman" panose="02020603050405020304" pitchFamily="18" charset="0"/>
                <a:cs typeface="Times New Roman" panose="02020603050405020304" pitchFamily="18" charset="0"/>
              </a:rPr>
              <a:t>considers such physician dispensing facilities as out-of-network providers</a:t>
            </a:r>
            <a:r>
              <a:rPr lang="en-US" sz="1000" dirty="0">
                <a:latin typeface="Times New Roman" panose="02020603050405020304" pitchFamily="18" charset="0"/>
                <a:cs typeface="Times New Roman" panose="02020603050405020304" pitchFamily="18" charset="0"/>
              </a:rPr>
              <a:t>. CMS Medicare Part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D rules define </a:t>
            </a:r>
            <a:r>
              <a:rPr lang="en-US" sz="1000" u="sng" dirty="0">
                <a:latin typeface="Times New Roman" panose="02020603050405020304" pitchFamily="18" charset="0"/>
                <a:cs typeface="Times New Roman" panose="02020603050405020304" pitchFamily="18" charset="0"/>
              </a:rPr>
              <a:t>“sponsor networks” as pharmacy only networks</a:t>
            </a:r>
            <a:r>
              <a:rPr lang="en-US" sz="1000" dirty="0">
                <a:latin typeface="Times New Roman" panose="02020603050405020304" pitchFamily="18" charset="0"/>
                <a:cs typeface="Times New Roman" panose="02020603050405020304" pitchFamily="18" charset="0"/>
              </a:rPr>
              <a:t>, and “retail pharmacy” is defined</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as a licensed pharmacy from which enrollees can purchase a drug without being required to</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receive medical services. CMS has also explicitly stated that “covered Part D drugs that are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appropriately dispensed and administered in a physician’s office will be subject to the same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treatment under our out-of-network access rules.” Based on a recent inquiry to CMS, we</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understand that CMS has not changed its policy towards non-pharmacy dispensers.</a:t>
            </a:r>
          </a:p>
        </p:txBody>
      </p:sp>
      <p:sp>
        <p:nvSpPr>
          <p:cNvPr id="3" name="TextBox 2"/>
          <p:cNvSpPr txBox="1"/>
          <p:nvPr/>
        </p:nvSpPr>
        <p:spPr>
          <a:xfrm>
            <a:off x="7176088" y="1511643"/>
            <a:ext cx="3339512" cy="553998"/>
          </a:xfrm>
          <a:prstGeom prst="rect">
            <a:avLst/>
          </a:prstGeom>
          <a:noFill/>
        </p:spPr>
        <p:txBody>
          <a:bodyPr wrap="square" rtlCol="0">
            <a:spAutoFit/>
          </a:bodyPr>
          <a:lstStyle/>
          <a:p>
            <a:r>
              <a:rPr lang="en-US" sz="1500" dirty="0"/>
              <a:t>1) You do not meet </a:t>
            </a:r>
            <a:r>
              <a:rPr lang="en-US" sz="1500" b="1" i="1" dirty="0"/>
              <a:t>CVS/Caremark’s</a:t>
            </a:r>
            <a:r>
              <a:rPr lang="en-US" sz="1500" dirty="0"/>
              <a:t>  </a:t>
            </a:r>
          </a:p>
          <a:p>
            <a:r>
              <a:rPr lang="en-US" sz="1500" dirty="0"/>
              <a:t>    definition of a “retail pharmacy”</a:t>
            </a:r>
          </a:p>
        </p:txBody>
      </p:sp>
      <p:sp>
        <p:nvSpPr>
          <p:cNvPr id="17" name="TextBox 16"/>
          <p:cNvSpPr txBox="1"/>
          <p:nvPr/>
        </p:nvSpPr>
        <p:spPr>
          <a:xfrm>
            <a:off x="7176088" y="3300677"/>
            <a:ext cx="3339512" cy="784830"/>
          </a:xfrm>
          <a:prstGeom prst="rect">
            <a:avLst/>
          </a:prstGeom>
          <a:noFill/>
        </p:spPr>
        <p:txBody>
          <a:bodyPr wrap="square" rtlCol="0">
            <a:spAutoFit/>
          </a:bodyPr>
          <a:lstStyle/>
          <a:p>
            <a:r>
              <a:rPr lang="en-US" sz="1500" dirty="0"/>
              <a:t>2) Dispensing Physicians are </a:t>
            </a:r>
            <a:r>
              <a:rPr lang="en-US" sz="1500" b="1" i="1" dirty="0"/>
              <a:t>out-of-</a:t>
            </a:r>
          </a:p>
          <a:p>
            <a:r>
              <a:rPr lang="en-US" sz="1500" b="1" i="1" dirty="0"/>
              <a:t>    network providers</a:t>
            </a:r>
            <a:r>
              <a:rPr lang="en-US" sz="1500" dirty="0"/>
              <a:t> under </a:t>
            </a:r>
          </a:p>
          <a:p>
            <a:r>
              <a:rPr lang="en-US" sz="1500" dirty="0"/>
              <a:t>    Medicare Part D</a:t>
            </a:r>
          </a:p>
        </p:txBody>
      </p:sp>
      <p:sp>
        <p:nvSpPr>
          <p:cNvPr id="18" name="Rectangle 17"/>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20" name="Group 33"/>
          <p:cNvGrpSpPr>
            <a:grpSpLocks noChangeAspect="1"/>
          </p:cNvGrpSpPr>
          <p:nvPr/>
        </p:nvGrpSpPr>
        <p:grpSpPr bwMode="auto">
          <a:xfrm>
            <a:off x="9470159" y="194321"/>
            <a:ext cx="2559792" cy="376440"/>
            <a:chOff x="1812" y="2464"/>
            <a:chExt cx="1768" cy="260"/>
          </a:xfrm>
          <a:solidFill>
            <a:srgbClr val="FF8427"/>
          </a:solidFill>
        </p:grpSpPr>
        <p:sp>
          <p:nvSpPr>
            <p:cNvPr id="21"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pic>
        <p:nvPicPr>
          <p:cNvPr id="46" name="Picture 8" descr="http://i0.wp.com/stuffled.com/wp-content/uploads/2014/06/CVS-Caremark-Logo-EPS-vector-image.png?resize=1020%2C6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91" y="13780"/>
            <a:ext cx="1684229" cy="1122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23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42" presetClass="path" presetSubtype="0" accel="50000" decel="50000" fill="hold" grpId="0" nodeType="withEffect">
                                  <p:stCondLst>
                                    <p:cond delay="0"/>
                                  </p:stCondLst>
                                  <p:childTnLst>
                                    <p:animMotion origin="layout" path="M 0.03594 -0.00671 L 3.33333E-6 -1.11111E-6 " pathEditMode="relative" rAng="0" ptsTypes="AA">
                                      <p:cBhvr>
                                        <p:cTn id="21" dur="1000" fill="hold"/>
                                        <p:tgtEl>
                                          <p:spTgt spid="13"/>
                                        </p:tgtEl>
                                        <p:attrNameLst>
                                          <p:attrName>ppt_x</p:attrName>
                                          <p:attrName>ppt_y</p:attrName>
                                        </p:attrNameLst>
                                      </p:cBhvr>
                                      <p:rCtr x="-2500" y="579"/>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Effect transition="in" filter="fade">
                                      <p:cBhvr>
                                        <p:cTn id="37" dur="1000"/>
                                        <p:tgtEl>
                                          <p:spTgt spid="14"/>
                                        </p:tgtEl>
                                      </p:cBhvr>
                                    </p:animEffect>
                                  </p:childTnLst>
                                </p:cTn>
                              </p:par>
                              <p:par>
                                <p:cTn id="38" presetID="42" presetClass="path" presetSubtype="0" accel="50000" decel="50000" fill="hold" grpId="1" nodeType="withEffect">
                                  <p:stCondLst>
                                    <p:cond delay="0"/>
                                  </p:stCondLst>
                                  <p:childTnLst>
                                    <p:animMotion origin="layout" path="M 0.01285 -0.14791 L 5.55556E-7 -2.22222E-6 " pathEditMode="relative" rAng="0" ptsTypes="AA">
                                      <p:cBhvr>
                                        <p:cTn id="39" dur="1000" fill="hold"/>
                                        <p:tgtEl>
                                          <p:spTgt spid="14"/>
                                        </p:tgtEl>
                                        <p:attrNameLst>
                                          <p:attrName>ppt_x</p:attrName>
                                          <p:attrName>ppt_y</p:attrName>
                                        </p:attrNameLst>
                                      </p:cBhvr>
                                      <p:rCtr x="-642" y="7384"/>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animBg="1"/>
      <p:bldP spid="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800" y="174921"/>
            <a:ext cx="5363117" cy="548640"/>
          </a:xfrm>
        </p:spPr>
        <p:txBody>
          <a:bodyPr/>
          <a:lstStyle/>
          <a:p>
            <a:pPr algn="ctr"/>
            <a:r>
              <a:rPr lang="en-US" dirty="0" err="1"/>
              <a:t>WhAT</a:t>
            </a:r>
            <a:r>
              <a:rPr lang="en-US" dirty="0"/>
              <a:t> CVS/CAREMARK DID</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dirty="0"/>
          </a:p>
        </p:txBody>
      </p:sp>
      <p:sp>
        <p:nvSpPr>
          <p:cNvPr id="5" name="Content Placeholder 4"/>
          <p:cNvSpPr>
            <a:spLocks noGrp="1"/>
          </p:cNvSpPr>
          <p:nvPr>
            <p:ph idx="1"/>
          </p:nvPr>
        </p:nvSpPr>
        <p:spPr>
          <a:xfrm>
            <a:off x="2346960" y="1295400"/>
            <a:ext cx="7520940" cy="3385077"/>
          </a:xfrm>
        </p:spPr>
        <p:txBody>
          <a:bodyPr/>
          <a:lstStyle/>
          <a:p>
            <a:pPr>
              <a:buFont typeface="Arial" panose="020B0604020202020204" pitchFamily="34" charset="0"/>
              <a:buChar char="•"/>
            </a:pPr>
            <a:r>
              <a:rPr lang="en-US" dirty="0"/>
              <a:t>In early 2016, CVS Caremark announced that beginning January 1, 2017, physician dispensing class of trade will no longer be included in Caremark’s Medicare Part D network</a:t>
            </a:r>
          </a:p>
        </p:txBody>
      </p:sp>
      <p:graphicFrame>
        <p:nvGraphicFramePr>
          <p:cNvPr id="20" name="Main Pie Chart"/>
          <p:cNvGraphicFramePr/>
          <p:nvPr>
            <p:extLst/>
          </p:nvPr>
        </p:nvGraphicFramePr>
        <p:xfrm>
          <a:off x="3429000" y="2212760"/>
          <a:ext cx="4953000" cy="3521802"/>
        </p:xfrm>
        <a:graphic>
          <a:graphicData uri="http://schemas.openxmlformats.org/drawingml/2006/chart">
            <c:chart xmlns:c="http://schemas.openxmlformats.org/drawingml/2006/chart" xmlns:r="http://schemas.openxmlformats.org/officeDocument/2006/relationships" r:id="rId3"/>
          </a:graphicData>
        </a:graphic>
      </p:graphicFrame>
      <p:sp>
        <p:nvSpPr>
          <p:cNvPr id="12" name="POP Line Callout (Border and Accent Bar) 11"/>
          <p:cNvSpPr/>
          <p:nvPr/>
        </p:nvSpPr>
        <p:spPr>
          <a:xfrm>
            <a:off x="1600200" y="3200400"/>
            <a:ext cx="1447800" cy="533400"/>
          </a:xfrm>
          <a:prstGeom prst="accentBorderCallout1">
            <a:avLst>
              <a:gd name="adj1" fmla="val 18457"/>
              <a:gd name="adj2" fmla="val 105381"/>
              <a:gd name="adj3" fmla="val 162403"/>
              <a:gd name="adj4" fmla="val 20164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Physician Owned Pharmacies</a:t>
            </a:r>
          </a:p>
        </p:txBody>
      </p:sp>
      <p:graphicFrame>
        <p:nvGraphicFramePr>
          <p:cNvPr id="22" name="Med D Paie Charrt"/>
          <p:cNvGraphicFramePr/>
          <p:nvPr>
            <p:extLst/>
          </p:nvPr>
        </p:nvGraphicFramePr>
        <p:xfrm>
          <a:off x="3429000" y="2212760"/>
          <a:ext cx="4953000" cy="3521802"/>
        </p:xfrm>
        <a:graphic>
          <a:graphicData uri="http://schemas.openxmlformats.org/drawingml/2006/chart">
            <c:chart xmlns:c="http://schemas.openxmlformats.org/drawingml/2006/chart" xmlns:r="http://schemas.openxmlformats.org/officeDocument/2006/relationships" r:id="rId4"/>
          </a:graphicData>
        </a:graphic>
      </p:graphicFrame>
      <p:sp>
        <p:nvSpPr>
          <p:cNvPr id="13" name="Dispensing Physician Line Callout (Border and Accent Bar) 12"/>
          <p:cNvSpPr/>
          <p:nvPr/>
        </p:nvSpPr>
        <p:spPr>
          <a:xfrm>
            <a:off x="7810499" y="4361244"/>
            <a:ext cx="1447800" cy="533400"/>
          </a:xfrm>
          <a:prstGeom prst="accentBorderCallout1">
            <a:avLst>
              <a:gd name="adj1" fmla="val 53682"/>
              <a:gd name="adj2" fmla="val -5362"/>
              <a:gd name="adj3" fmla="val 59076"/>
              <a:gd name="adj4" fmla="val -48395"/>
            </a:avLst>
          </a:prstGeom>
          <a:gradFill>
            <a:gsLst>
              <a:gs pos="0">
                <a:srgbClr val="B4CBFA"/>
              </a:gs>
              <a:gs pos="35000">
                <a:srgbClr val="C9DAFB"/>
              </a:gs>
              <a:gs pos="100000">
                <a:srgbClr val="DFE9FD"/>
              </a:gs>
            </a:gsLst>
            <a:lin ang="16200000" scaled="1"/>
          </a:gradFill>
          <a:ln>
            <a:solidFill>
              <a:srgbClr val="77A1F5"/>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Dispensing Physicians</a:t>
            </a:r>
          </a:p>
        </p:txBody>
      </p:sp>
      <p:sp>
        <p:nvSpPr>
          <p:cNvPr id="23" name="Med D Line Callout (Border and Accent Bar) 22"/>
          <p:cNvSpPr/>
          <p:nvPr/>
        </p:nvSpPr>
        <p:spPr>
          <a:xfrm>
            <a:off x="7955071" y="2454537"/>
            <a:ext cx="1447800" cy="533400"/>
          </a:xfrm>
          <a:prstGeom prst="accentBorderCallout1">
            <a:avLst>
              <a:gd name="adj1" fmla="val 53682"/>
              <a:gd name="adj2" fmla="val -5362"/>
              <a:gd name="adj3" fmla="val 127178"/>
              <a:gd name="adj4" fmla="val -55316"/>
            </a:avLst>
          </a:prstGeom>
          <a:pattFill prst="divot">
            <a:fgClr>
              <a:srgbClr val="FF0000"/>
            </a:fgClr>
            <a:bgClr>
              <a:schemeClr val="bg1"/>
            </a:bgClr>
          </a:patt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effectLst>
                  <a:outerShdw blurRad="50800" dist="38100" dir="2700000" algn="tl" rotWithShape="0">
                    <a:schemeClr val="bg1">
                      <a:alpha val="40000"/>
                    </a:schemeClr>
                  </a:outerShdw>
                </a:effectLst>
              </a:rPr>
              <a:t>Medicare Part D Plans</a:t>
            </a: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7" name="Group 33"/>
          <p:cNvGrpSpPr>
            <a:grpSpLocks noChangeAspect="1"/>
          </p:cNvGrpSpPr>
          <p:nvPr/>
        </p:nvGrpSpPr>
        <p:grpSpPr bwMode="auto">
          <a:xfrm>
            <a:off x="9470159" y="194321"/>
            <a:ext cx="2559792" cy="376440"/>
            <a:chOff x="1812" y="2464"/>
            <a:chExt cx="1768" cy="260"/>
          </a:xfrm>
          <a:solidFill>
            <a:srgbClr val="FF8427"/>
          </a:solidFill>
        </p:grpSpPr>
        <p:sp>
          <p:nvSpPr>
            <p:cNvPr id="1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pic>
        <p:nvPicPr>
          <p:cNvPr id="46" name="Picture 8" descr="http://i0.wp.com/stuffled.com/wp-content/uploads/2014/06/CVS-Caremark-Logo-EPS-vector-image.png?resize=1020%2C6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91" y="13780"/>
            <a:ext cx="1684229" cy="1122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05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12" grpId="0" animBg="1"/>
      <p:bldGraphic spid="22" grpId="0">
        <p:bldAsOne/>
      </p:bldGraphic>
      <p:bldP spid="13"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95032"/>
            <a:ext cx="8229600" cy="1143000"/>
          </a:xfrm>
        </p:spPr>
        <p:txBody>
          <a:bodyPr>
            <a:normAutofit/>
          </a:bodyPr>
          <a:lstStyle/>
          <a:p>
            <a:r>
              <a:rPr lang="en-US" cap="all" dirty="0"/>
              <a:t>ENTER FRIER LEVITT’S WHITE PAPER</a:t>
            </a:r>
            <a:endParaRPr lang="en-US" dirty="0"/>
          </a:p>
        </p:txBody>
      </p:sp>
      <p:pic>
        <p:nvPicPr>
          <p:cNvPr id="13" name="Picture 12"/>
          <p:cNvPicPr>
            <a:picLocks noChangeAspect="1"/>
          </p:cNvPicPr>
          <p:nvPr/>
        </p:nvPicPr>
        <p:blipFill>
          <a:blip r:embed="rId2"/>
          <a:stretch>
            <a:fillRect/>
          </a:stretch>
        </p:blipFill>
        <p:spPr>
          <a:xfrm>
            <a:off x="5854555" y="1699231"/>
            <a:ext cx="3414903"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3"/>
          <a:stretch>
            <a:fillRect/>
          </a:stretch>
        </p:blipFill>
        <p:spPr>
          <a:xfrm rot="287437">
            <a:off x="6342671" y="1838325"/>
            <a:ext cx="3197688"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stretch>
            <a:fillRect/>
          </a:stretch>
        </p:blipFill>
        <p:spPr>
          <a:xfrm>
            <a:off x="5498151" y="1584404"/>
            <a:ext cx="3226868"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a:stretch>
            <a:fillRect/>
          </a:stretch>
        </p:blipFill>
        <p:spPr>
          <a:xfrm rot="205618">
            <a:off x="5188904" y="1576466"/>
            <a:ext cx="3203388"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6"/>
          <a:stretch>
            <a:fillRect/>
          </a:stretch>
        </p:blipFill>
        <p:spPr>
          <a:xfrm>
            <a:off x="4684819" y="1735060"/>
            <a:ext cx="3196103"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7"/>
          <a:stretch>
            <a:fillRect/>
          </a:stretch>
        </p:blipFill>
        <p:spPr>
          <a:xfrm rot="299938">
            <a:off x="4352091" y="1462274"/>
            <a:ext cx="3262134"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8"/>
          <a:stretch>
            <a:fillRect/>
          </a:stretch>
        </p:blipFill>
        <p:spPr>
          <a:xfrm rot="541011">
            <a:off x="3756599" y="1826045"/>
            <a:ext cx="3165226"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9"/>
          <a:stretch>
            <a:fillRect/>
          </a:stretch>
        </p:blipFill>
        <p:spPr>
          <a:xfrm>
            <a:off x="2966025" y="1667217"/>
            <a:ext cx="3202383"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352800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1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070850" cy="685800"/>
          </a:xfrm>
        </p:spPr>
        <p:txBody>
          <a:bodyPr>
            <a:normAutofit fontScale="90000"/>
          </a:bodyPr>
          <a:lstStyle/>
          <a:p>
            <a:r>
              <a:rPr lang="en-US" sz="2400" dirty="0"/>
              <a:t>Caremark’s Legal Argument</a:t>
            </a:r>
            <a:br>
              <a:rPr lang="en-US" sz="2400" dirty="0"/>
            </a:br>
            <a:r>
              <a:rPr lang="en-US" sz="2400" dirty="0"/>
              <a:t>VERSUS REALITY</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pic>
        <p:nvPicPr>
          <p:cNvPr id="10" name="Picture 9"/>
          <p:cNvPicPr>
            <a:picLocks noChangeAspect="1"/>
          </p:cNvPicPr>
          <p:nvPr/>
        </p:nvPicPr>
        <p:blipFill>
          <a:blip r:embed="rId3"/>
          <a:stretch>
            <a:fillRect/>
          </a:stretch>
        </p:blipFill>
        <p:spPr>
          <a:xfrm>
            <a:off x="2526793" y="1038181"/>
            <a:ext cx="3994123" cy="5212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
          <a:stretch>
            <a:fillRect/>
          </a:stretch>
        </p:blipFill>
        <p:spPr>
          <a:xfrm rot="1040890">
            <a:off x="5936162" y="1123987"/>
            <a:ext cx="3981472" cy="5157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5"/>
          <a:stretch>
            <a:fillRect/>
          </a:stretch>
        </p:blipFill>
        <p:spPr>
          <a:xfrm>
            <a:off x="3789907" y="3352800"/>
            <a:ext cx="6148886" cy="1545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2362200" y="2000480"/>
            <a:ext cx="6217920" cy="1056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33"/>
          <p:cNvGrpSpPr>
            <a:grpSpLocks noChangeAspect="1"/>
          </p:cNvGrpSpPr>
          <p:nvPr/>
        </p:nvGrpSpPr>
        <p:grpSpPr bwMode="auto">
          <a:xfrm>
            <a:off x="9470159" y="194321"/>
            <a:ext cx="2559792" cy="376440"/>
            <a:chOff x="1812" y="2464"/>
            <a:chExt cx="1768" cy="260"/>
          </a:xfrm>
          <a:solidFill>
            <a:srgbClr val="FF8427"/>
          </a:solidFill>
        </p:grpSpPr>
        <p:sp>
          <p:nvSpPr>
            <p:cNvPr id="14"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pic>
        <p:nvPicPr>
          <p:cNvPr id="39" name="Picture 8" descr="http://i0.wp.com/stuffled.com/wp-content/uploads/2014/06/CVS-Caremark-Logo-EPS-vector-image.png?resize=1020%2C68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091" y="13780"/>
            <a:ext cx="1684229" cy="1122819"/>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Slide Number Placeholder 3"/>
          <p:cNvSpPr>
            <a:spLocks noGrp="1"/>
          </p:cNvSpPr>
          <p:nvPr>
            <p:ph type="sldNum" sz="quarter" idx="12"/>
          </p:nvPr>
        </p:nvSpPr>
        <p:spPr>
          <a:xfrm>
            <a:off x="11201384" y="6170822"/>
            <a:ext cx="670560" cy="502920"/>
          </a:xfrm>
        </p:spPr>
        <p:txBody>
          <a:bodyPr/>
          <a:lstStyle/>
          <a:p>
            <a:fld id="{2754ED01-E2A0-4C1E-8E21-014B99041579}" type="slidenum">
              <a:rPr lang="en-US" smtClean="0"/>
              <a:pPr/>
              <a:t>16</a:t>
            </a:fld>
            <a:endParaRPr lang="en-US" dirty="0"/>
          </a:p>
        </p:txBody>
      </p:sp>
    </p:spTree>
    <p:extLst>
      <p:ext uri="{BB962C8B-B14F-4D97-AF65-F5344CB8AC3E}">
        <p14:creationId xmlns:p14="http://schemas.microsoft.com/office/powerpoint/2010/main" val="29500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42" presetClass="path" presetSubtype="0" accel="50000" decel="50000" fill="hold" nodeType="withEffect">
                                  <p:stCondLst>
                                    <p:cond delay="0"/>
                                  </p:stCondLst>
                                  <p:childTnLst>
                                    <p:animMotion origin="layout" path="M -0.06493 0.12037 L 0.01597 0.04305 " pathEditMode="relative" rAng="0" ptsTypes="AA">
                                      <p:cBhvr>
                                        <p:cTn id="19" dur="500" fill="hold"/>
                                        <p:tgtEl>
                                          <p:spTgt spid="11"/>
                                        </p:tgtEl>
                                        <p:attrNameLst>
                                          <p:attrName>ppt_x</p:attrName>
                                          <p:attrName>ppt_y</p:attrName>
                                        </p:attrNameLst>
                                      </p:cBhvr>
                                      <p:rCtr x="4045" y="-3866"/>
                                    </p:animMotion>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42" presetClass="path" presetSubtype="0" accel="50000" decel="50000" fill="hold" nodeType="withEffect">
                                  <p:stCondLst>
                                    <p:cond delay="0"/>
                                  </p:stCondLst>
                                  <p:childTnLst>
                                    <p:animMotion origin="layout" path="M 0.05764 -0.03472 L 0.01597 0.04305 " pathEditMode="relative" rAng="0" ptsTypes="AA">
                                      <p:cBhvr>
                                        <p:cTn id="36" dur="500" fill="hold"/>
                                        <p:tgtEl>
                                          <p:spTgt spid="9"/>
                                        </p:tgtEl>
                                        <p:attrNameLst>
                                          <p:attrName>ppt_x</p:attrName>
                                          <p:attrName>ppt_y</p:attrName>
                                        </p:attrNameLst>
                                      </p:cBhvr>
                                      <p:rCtr x="-2083"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Rectangle 35"/>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2" name="Title 1"/>
          <p:cNvSpPr>
            <a:spLocks noGrp="1"/>
          </p:cNvSpPr>
          <p:nvPr>
            <p:ph type="title"/>
          </p:nvPr>
        </p:nvSpPr>
        <p:spPr>
          <a:xfrm>
            <a:off x="474964" y="429260"/>
            <a:ext cx="10027920" cy="548640"/>
          </a:xfrm>
        </p:spPr>
        <p:txBody>
          <a:bodyPr/>
          <a:lstStyle/>
          <a:p>
            <a:r>
              <a:rPr lang="en-US" dirty="0"/>
              <a:t>What does this mean for new oncology practices applying for </a:t>
            </a:r>
            <a:r>
              <a:rPr lang="en-US" dirty="0" err="1"/>
              <a:t>medicare</a:t>
            </a:r>
            <a:r>
              <a:rPr lang="en-US" dirty="0"/>
              <a:t> d network admission?</a:t>
            </a:r>
          </a:p>
        </p:txBody>
      </p:sp>
      <p:sp>
        <p:nvSpPr>
          <p:cNvPr id="4" name="Slide Number Placeholder 3"/>
          <p:cNvSpPr>
            <a:spLocks noGrp="1"/>
          </p:cNvSpPr>
          <p:nvPr>
            <p:ph type="sldNum" sz="quarter" idx="12"/>
          </p:nvPr>
        </p:nvSpPr>
        <p:spPr/>
        <p:txBody>
          <a:bodyPr/>
          <a:lstStyle/>
          <a:p>
            <a:fld id="{2754ED01-E2A0-4C1E-8E21-014B99041579}" type="slidenum">
              <a:rPr lang="en-US" sz="1800" kern="0" smtClean="0">
                <a:solidFill>
                  <a:schemeClr val="bg1"/>
                </a:solidFill>
              </a:rPr>
              <a:pPr/>
              <a:t>17</a:t>
            </a:fld>
            <a:endParaRPr lang="en-US" sz="1800" kern="0" dirty="0">
              <a:solidFill>
                <a:schemeClr val="bg1"/>
              </a:solidFill>
            </a:endParaRPr>
          </a:p>
        </p:txBody>
      </p:sp>
      <p:sp>
        <p:nvSpPr>
          <p:cNvPr id="5" name="Rectangle 4"/>
          <p:cNvSpPr/>
          <p:nvPr/>
        </p:nvSpPr>
        <p:spPr>
          <a:xfrm>
            <a:off x="342900" y="2444061"/>
            <a:ext cx="3924300" cy="199390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rPr>
              <a:t>YOUR ONCOLOGY PRACTICE MAY HAVE RECEIVED THIS COMMUNICATION…</a:t>
            </a:r>
          </a:p>
        </p:txBody>
      </p:sp>
      <p:sp>
        <p:nvSpPr>
          <p:cNvPr id="8" name="Rectangle 7"/>
          <p:cNvSpPr/>
          <p:nvPr/>
        </p:nvSpPr>
        <p:spPr>
          <a:xfrm>
            <a:off x="4648200" y="1270000"/>
            <a:ext cx="6413500" cy="5384800"/>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Dear non-pharmacy dispenser:</a:t>
            </a:r>
          </a:p>
          <a:p>
            <a:endParaRPr lang="en-US" sz="2400" b="1" dirty="0">
              <a:solidFill>
                <a:schemeClr val="tx1"/>
              </a:solidFill>
            </a:endParaRPr>
          </a:p>
          <a:p>
            <a:r>
              <a:rPr lang="en-US" sz="2400" b="1" dirty="0">
                <a:solidFill>
                  <a:schemeClr val="tx1"/>
                </a:solidFill>
              </a:rPr>
              <a:t>	This notice is to communicate that CVS Caremark is not currently processing provider enrollment applications for non-Pharmacy dispensers into our retail pharmacy network.  Over the next several months, CVS Caremark will be evaluating our client’s requirements and demand for a physician dispensing network.        </a:t>
            </a:r>
          </a:p>
          <a:p>
            <a:r>
              <a:rPr lang="en-US" sz="2400" b="1" dirty="0">
                <a:solidFill>
                  <a:schemeClr val="tx1"/>
                </a:solidFill>
              </a:rPr>
              <a:t>Thank you,</a:t>
            </a:r>
          </a:p>
          <a:p>
            <a:r>
              <a:rPr lang="en-US" sz="2400" b="1" dirty="0">
                <a:solidFill>
                  <a:schemeClr val="tx1"/>
                </a:solidFill>
              </a:rPr>
              <a:t> </a:t>
            </a:r>
          </a:p>
          <a:p>
            <a:r>
              <a:rPr lang="en-US" sz="2400" b="1" dirty="0">
                <a:solidFill>
                  <a:schemeClr val="tx1"/>
                </a:solidFill>
              </a:rPr>
              <a:t>CVS Caremark</a:t>
            </a:r>
          </a:p>
          <a:p>
            <a:r>
              <a:rPr lang="en-US" sz="2400" b="1" dirty="0">
                <a:solidFill>
                  <a:schemeClr val="tx1"/>
                </a:solidFill>
              </a:rPr>
              <a:t>Provider Enrollment</a:t>
            </a:r>
          </a:p>
          <a:p>
            <a:pPr algn="ctr"/>
            <a:endParaRPr lang="en-US" dirty="0">
              <a:solidFill>
                <a:schemeClr val="accent3"/>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9645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250842"/>
            <a:ext cx="7711440" cy="548640"/>
          </a:xfrm>
        </p:spPr>
        <p:txBody>
          <a:bodyPr/>
          <a:lstStyle/>
          <a:p>
            <a:pPr algn="ctr"/>
            <a:r>
              <a:rPr lang="en-US" dirty="0"/>
              <a:t>What Express Scripts is doing</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dirty="0"/>
          </a:p>
        </p:txBody>
      </p:sp>
      <p:pic>
        <p:nvPicPr>
          <p:cNvPr id="17" name="Picture 16"/>
          <p:cNvPicPr>
            <a:picLocks noChangeAspect="1"/>
          </p:cNvPicPr>
          <p:nvPr/>
        </p:nvPicPr>
        <p:blipFill>
          <a:blip r:embed="rId3"/>
          <a:stretch>
            <a:fillRect/>
          </a:stretch>
        </p:blipFill>
        <p:spPr>
          <a:xfrm rot="20901369">
            <a:off x="2083821" y="1262158"/>
            <a:ext cx="2119312" cy="2743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333655" y="1378674"/>
            <a:ext cx="2122322" cy="27432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rot="20767996">
            <a:off x="7389056" y="1383343"/>
            <a:ext cx="2143253" cy="27432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a:off x="7548764" y="1468987"/>
            <a:ext cx="2136569" cy="27432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4101905" y="998951"/>
            <a:ext cx="3665532" cy="101566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en-US" sz="1200" dirty="0">
                <a:cs typeface="Arial" panose="020B0604020202020204" pitchFamily="34" charset="0"/>
              </a:rPr>
              <a:t>Starting </a:t>
            </a:r>
            <a:r>
              <a:rPr lang="en-US" sz="1200" b="1" dirty="0">
                <a:cs typeface="Arial" panose="020B0604020202020204" pitchFamily="34" charset="0"/>
              </a:rPr>
              <a:t>April 1, 2016</a:t>
            </a:r>
            <a:r>
              <a:rPr lang="en-US" sz="1200" dirty="0">
                <a:cs typeface="Arial" panose="020B0604020202020204" pitchFamily="34" charset="0"/>
              </a:rPr>
              <a:t>, certain oncology medicines will have additional edits applied for members with certain types of cancer who are new to therapy. These edits may require the drug be filled through Accredo® specialty pharmacy with no initial fill at retail. </a:t>
            </a:r>
          </a:p>
        </p:txBody>
      </p:sp>
      <p:sp>
        <p:nvSpPr>
          <p:cNvPr id="23" name="TextBox 22"/>
          <p:cNvSpPr txBox="1"/>
          <p:nvPr/>
        </p:nvSpPr>
        <p:spPr>
          <a:xfrm>
            <a:off x="2333655" y="4369968"/>
            <a:ext cx="1768250" cy="307777"/>
          </a:xfrm>
          <a:prstGeom prst="rect">
            <a:avLst/>
          </a:prstGeom>
          <a:noFill/>
        </p:spPr>
        <p:txBody>
          <a:bodyPr wrap="square" rtlCol="0">
            <a:spAutoFit/>
          </a:bodyPr>
          <a:lstStyle/>
          <a:p>
            <a:pPr algn="ctr"/>
            <a:r>
              <a:rPr lang="en-US" sz="1400" b="1" i="1" dirty="0"/>
              <a:t>March 3</a:t>
            </a:r>
            <a:r>
              <a:rPr lang="en-US" sz="1400" b="1" i="1" baseline="30000" dirty="0"/>
              <a:t>rd</a:t>
            </a:r>
            <a:r>
              <a:rPr lang="en-US" sz="1400" b="1" i="1" dirty="0"/>
              <a:t> Weekly</a:t>
            </a:r>
            <a:endParaRPr lang="en-US" b="1" i="1" dirty="0"/>
          </a:p>
        </p:txBody>
      </p:sp>
      <p:sp>
        <p:nvSpPr>
          <p:cNvPr id="24" name="TextBox 23"/>
          <p:cNvSpPr txBox="1"/>
          <p:nvPr/>
        </p:nvSpPr>
        <p:spPr>
          <a:xfrm>
            <a:off x="7832950" y="4369968"/>
            <a:ext cx="1768250" cy="307777"/>
          </a:xfrm>
          <a:prstGeom prst="rect">
            <a:avLst/>
          </a:prstGeom>
          <a:noFill/>
        </p:spPr>
        <p:txBody>
          <a:bodyPr wrap="square" rtlCol="0">
            <a:spAutoFit/>
          </a:bodyPr>
          <a:lstStyle/>
          <a:p>
            <a:pPr algn="ctr"/>
            <a:r>
              <a:rPr lang="en-US" sz="1400" b="1" i="1" dirty="0"/>
              <a:t>March 10</a:t>
            </a:r>
            <a:r>
              <a:rPr lang="en-US" sz="1400" b="1" i="1" baseline="30000" dirty="0"/>
              <a:t>th</a:t>
            </a:r>
            <a:r>
              <a:rPr lang="en-US" sz="1400" b="1" i="1" dirty="0"/>
              <a:t> Weekly</a:t>
            </a:r>
            <a:endParaRPr lang="en-US" b="1" i="1" dirty="0"/>
          </a:p>
        </p:txBody>
      </p:sp>
      <p:graphicFrame>
        <p:nvGraphicFramePr>
          <p:cNvPr id="31" name="Table 30"/>
          <p:cNvGraphicFramePr>
            <a:graphicFrameLocks noGrp="1"/>
          </p:cNvGraphicFramePr>
          <p:nvPr>
            <p:extLst/>
          </p:nvPr>
        </p:nvGraphicFramePr>
        <p:xfrm>
          <a:off x="4504387" y="2885101"/>
          <a:ext cx="2926080" cy="224028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tblGrid>
              <a:tr h="0">
                <a:tc gridSpan="2">
                  <a:txBody>
                    <a:bodyPr/>
                    <a:lstStyle/>
                    <a:p>
                      <a:pPr marL="0" marR="0" algn="ctr">
                        <a:spcBef>
                          <a:spcPts val="0"/>
                        </a:spcBef>
                        <a:spcAft>
                          <a:spcPts val="0"/>
                        </a:spcAft>
                      </a:pPr>
                      <a:r>
                        <a:rPr lang="en-US" sz="1050" b="1" dirty="0">
                          <a:solidFill>
                            <a:srgbClr val="000000"/>
                          </a:solidFill>
                          <a:effectLst/>
                          <a:latin typeface="Franklin Gothic Book"/>
                          <a:ea typeface="Calibri" panose="020F0502020204030204" pitchFamily="34" charset="0"/>
                          <a:cs typeface="Franklin Gothic Book"/>
                        </a:rPr>
                        <a:t>Top 25 Oncology Drugs</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AFINITOR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SUTENT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ERIVEDGE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TAFINLAR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GILOTRIF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TARCEVA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GLEEVEC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TASIGNA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IBRANCE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TEMOZOLOMIDE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INLYTA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THALOMID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JAKAFI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VOTRIENT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LUPRON DEPOT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XALKORI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MEKINIST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XTANDI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NEXAVAR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ZYTIGA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POMALYST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LENVIMA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REVLIMID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INTRON A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0">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SPRYCEL</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000000"/>
                          </a:solidFill>
                          <a:effectLst/>
                          <a:latin typeface="Franklin Gothic Book"/>
                          <a:ea typeface="Calibri" panose="020F0502020204030204" pitchFamily="34" charset="0"/>
                          <a:cs typeface="Franklin Gothic Book"/>
                        </a:rPr>
                        <a:t> </a:t>
                      </a:r>
                      <a:endParaRPr lang="en-US" sz="1200" dirty="0">
                        <a:solidFill>
                          <a:srgbClr val="000000"/>
                        </a:solidFill>
                        <a:effectLst/>
                        <a:latin typeface="Franklin Gothic Book"/>
                        <a:ea typeface="Calibri" panose="020F0502020204030204" pitchFamily="34" charset="0"/>
                        <a:cs typeface="Franklin Gothic Boo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9"/>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21" name="Group 33"/>
          <p:cNvGrpSpPr>
            <a:grpSpLocks noChangeAspect="1"/>
          </p:cNvGrpSpPr>
          <p:nvPr/>
        </p:nvGrpSpPr>
        <p:grpSpPr bwMode="auto">
          <a:xfrm>
            <a:off x="9470159" y="194321"/>
            <a:ext cx="2559792" cy="376440"/>
            <a:chOff x="1812" y="2464"/>
            <a:chExt cx="1768" cy="260"/>
          </a:xfrm>
          <a:solidFill>
            <a:srgbClr val="FF8427"/>
          </a:solidFill>
        </p:grpSpPr>
        <p:sp>
          <p:nvSpPr>
            <p:cNvPr id="26"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7"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8"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9"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1"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pic>
        <p:nvPicPr>
          <p:cNvPr id="52" name="Picture 51"/>
          <p:cNvPicPr>
            <a:picLocks noChangeAspect="1"/>
          </p:cNvPicPr>
          <p:nvPr/>
        </p:nvPicPr>
        <p:blipFill rotWithShape="1">
          <a:blip r:embed="rId8" cstate="print">
            <a:extLst>
              <a:ext uri="{28A0092B-C50C-407E-A947-70E740481C1C}">
                <a14:useLocalDpi xmlns:a14="http://schemas.microsoft.com/office/drawing/2010/main" val="0"/>
              </a:ext>
            </a:extLst>
          </a:blip>
          <a:srcRect r="77218"/>
          <a:stretch/>
        </p:blipFill>
        <p:spPr bwMode="auto">
          <a:xfrm>
            <a:off x="424343" y="282086"/>
            <a:ext cx="1055358" cy="104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rotWithShape="1">
          <a:blip r:embed="rId9" cstate="print">
            <a:extLst>
              <a:ext uri="{28A0092B-C50C-407E-A947-70E740481C1C}">
                <a14:useLocalDpi xmlns:a14="http://schemas.microsoft.com/office/drawing/2010/main" val="0"/>
              </a:ext>
            </a:extLst>
          </a:blip>
          <a:srcRect l="24757" t="29431" b="32368"/>
          <a:stretch/>
        </p:blipFill>
        <p:spPr bwMode="auto">
          <a:xfrm>
            <a:off x="405257" y="1400574"/>
            <a:ext cx="1055356" cy="12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706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500" fill="hold"/>
                                        <p:tgtEl>
                                          <p:spTgt spid="22"/>
                                        </p:tgtEl>
                                        <p:attrNameLst>
                                          <p:attrName>ppt_w</p:attrName>
                                        </p:attrNameLst>
                                      </p:cBhvr>
                                      <p:tavLst>
                                        <p:tav tm="0">
                                          <p:val>
                                            <p:fltVal val="0"/>
                                          </p:val>
                                        </p:tav>
                                        <p:tav tm="100000">
                                          <p:val>
                                            <p:strVal val="#ppt_w"/>
                                          </p:val>
                                        </p:tav>
                                      </p:tavLst>
                                    </p:anim>
                                    <p:anim calcmode="lin" valueType="num">
                                      <p:cBhvr>
                                        <p:cTn id="44" dur="1500" fill="hold"/>
                                        <p:tgtEl>
                                          <p:spTgt spid="22"/>
                                        </p:tgtEl>
                                        <p:attrNameLst>
                                          <p:attrName>ppt_h</p:attrName>
                                        </p:attrNameLst>
                                      </p:cBhvr>
                                      <p:tavLst>
                                        <p:tav tm="0">
                                          <p:val>
                                            <p:fltVal val="0"/>
                                          </p:val>
                                        </p:tav>
                                        <p:tav tm="100000">
                                          <p:val>
                                            <p:strVal val="#ppt_h"/>
                                          </p:val>
                                        </p:tav>
                                      </p:tavLst>
                                    </p:anim>
                                    <p:animEffect transition="in" filter="fade">
                                      <p:cBhvr>
                                        <p:cTn id="45" dur="1500"/>
                                        <p:tgtEl>
                                          <p:spTgt spid="22"/>
                                        </p:tgtEl>
                                      </p:cBhvr>
                                    </p:animEffect>
                                  </p:childTnLst>
                                </p:cTn>
                              </p:par>
                              <p:par>
                                <p:cTn id="46" presetID="42" presetClass="path" presetSubtype="0" accel="50000" decel="50000" fill="hold" grpId="1" nodeType="withEffect">
                                  <p:stCondLst>
                                    <p:cond delay="0"/>
                                  </p:stCondLst>
                                  <p:childTnLst>
                                    <p:animMotion origin="layout" path="M 0.22604 0.0875 L -3.33333E-6 -3.33333E-6 " pathEditMode="relative" rAng="0" ptsTypes="AA">
                                      <p:cBhvr>
                                        <p:cTn id="47" dur="1500" fill="hold"/>
                                        <p:tgtEl>
                                          <p:spTgt spid="22"/>
                                        </p:tgtEl>
                                        <p:attrNameLst>
                                          <p:attrName>ppt_x</p:attrName>
                                          <p:attrName>ppt_y</p:attrName>
                                        </p:attrNameLst>
                                      </p:cBhvr>
                                      <p:rCtr x="-11250" y="-4375"/>
                                    </p:animMotion>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1500" fill="hold"/>
                                        <p:tgtEl>
                                          <p:spTgt spid="31"/>
                                        </p:tgtEl>
                                        <p:attrNameLst>
                                          <p:attrName>ppt_w</p:attrName>
                                        </p:attrNameLst>
                                      </p:cBhvr>
                                      <p:tavLst>
                                        <p:tav tm="0">
                                          <p:val>
                                            <p:fltVal val="0"/>
                                          </p:val>
                                        </p:tav>
                                        <p:tav tm="100000">
                                          <p:val>
                                            <p:strVal val="#ppt_w"/>
                                          </p:val>
                                        </p:tav>
                                      </p:tavLst>
                                    </p:anim>
                                    <p:anim calcmode="lin" valueType="num">
                                      <p:cBhvr>
                                        <p:cTn id="53" dur="1500" fill="hold"/>
                                        <p:tgtEl>
                                          <p:spTgt spid="31"/>
                                        </p:tgtEl>
                                        <p:attrNameLst>
                                          <p:attrName>ppt_h</p:attrName>
                                        </p:attrNameLst>
                                      </p:cBhvr>
                                      <p:tavLst>
                                        <p:tav tm="0">
                                          <p:val>
                                            <p:fltVal val="0"/>
                                          </p:val>
                                        </p:tav>
                                        <p:tav tm="100000">
                                          <p:val>
                                            <p:strVal val="#ppt_h"/>
                                          </p:val>
                                        </p:tav>
                                      </p:tavLst>
                                    </p:anim>
                                    <p:animEffect transition="in" filter="fade">
                                      <p:cBhvr>
                                        <p:cTn id="54" dur="1500"/>
                                        <p:tgtEl>
                                          <p:spTgt spid="31"/>
                                        </p:tgtEl>
                                      </p:cBhvr>
                                    </p:animEffect>
                                  </p:childTnLst>
                                </p:cTn>
                              </p:par>
                              <p:par>
                                <p:cTn id="55" presetID="42" presetClass="path" presetSubtype="0" accel="50000" decel="50000" fill="hold" nodeType="withEffect">
                                  <p:stCondLst>
                                    <p:cond delay="0"/>
                                  </p:stCondLst>
                                  <p:childTnLst>
                                    <p:animMotion origin="layout" path="M 0.27239 -0.20625 L 2.5E-6 2.22222E-6 " pathEditMode="relative" rAng="0" ptsTypes="AA">
                                      <p:cBhvr>
                                        <p:cTn id="56" dur="1500" fill="hold"/>
                                        <p:tgtEl>
                                          <p:spTgt spid="31"/>
                                        </p:tgtEl>
                                        <p:attrNameLst>
                                          <p:attrName>ppt_x</p:attrName>
                                          <p:attrName>ppt_y</p:attrName>
                                        </p:attrNameLst>
                                      </p:cBhvr>
                                      <p:rCtr x="-13628"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711440" cy="548640"/>
          </a:xfrm>
        </p:spPr>
        <p:txBody>
          <a:bodyPr/>
          <a:lstStyle/>
          <a:p>
            <a:r>
              <a:rPr lang="en-US" dirty="0"/>
              <a:t>Which providers WILL Be AFFECTED by Express Scripts’ action?</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19</a:t>
            </a:fld>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77218"/>
          <a:stretch/>
        </p:blipFill>
        <p:spPr bwMode="auto">
          <a:xfrm>
            <a:off x="424343" y="282086"/>
            <a:ext cx="1055358" cy="104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4757" t="29431" b="32368"/>
          <a:stretch/>
        </p:blipFill>
        <p:spPr bwMode="auto">
          <a:xfrm>
            <a:off x="405257" y="1400574"/>
            <a:ext cx="1055356" cy="12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 name="Underlay Chart"/>
          <p:cNvGraphicFramePr/>
          <p:nvPr>
            <p:extLst/>
          </p:nvPr>
        </p:nvGraphicFramePr>
        <p:xfrm>
          <a:off x="3048000" y="1324374"/>
          <a:ext cx="6096000" cy="4622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Overlay Chart"/>
          <p:cNvGraphicFramePr/>
          <p:nvPr>
            <p:extLst/>
          </p:nvPr>
        </p:nvGraphicFramePr>
        <p:xfrm>
          <a:off x="3033823" y="1324374"/>
          <a:ext cx="6096000" cy="462210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8284535" y="4343400"/>
            <a:ext cx="2362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All of them</a:t>
            </a:r>
          </a:p>
        </p:txBody>
      </p:sp>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7" name="Group 33"/>
          <p:cNvGrpSpPr>
            <a:grpSpLocks noChangeAspect="1"/>
          </p:cNvGrpSpPr>
          <p:nvPr/>
        </p:nvGrpSpPr>
        <p:grpSpPr bwMode="auto">
          <a:xfrm>
            <a:off x="9470159" y="194321"/>
            <a:ext cx="2559792" cy="376440"/>
            <a:chOff x="1812" y="2464"/>
            <a:chExt cx="1768" cy="260"/>
          </a:xfrm>
          <a:solidFill>
            <a:srgbClr val="FF8427"/>
          </a:solidFill>
        </p:grpSpPr>
        <p:sp>
          <p:nvSpPr>
            <p:cNvPr id="1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0277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25" grpId="0">
        <p:bldAsOne/>
      </p:bldGraphic>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r>
              <a:rPr lang="en-US" dirty="0"/>
              <a:t>The materials and information provided in this presentation are for informational purposes only and not for the purpose of providing legal advice.  The information contained in this presentation is a brief overview and should not be construed as legal advice or exhaustive coverage of the topics. You should contact your attorney to obtain advice with respect to any particular issue or problem. Statements, opinions and descriptions contained herein are based on general experience of Frier Levitt attorneys practicing in pharmacy law, and are not meant to be relied upon by anyone.  Use of and access to this presentation or any of the materials or information contained within this presentation do not create an attorney-client relationship between Frier &amp; Levitt, LLC (or any of its attorneys) and the user or viewer.</a:t>
            </a:r>
          </a:p>
          <a:p>
            <a:pPr marL="0" indent="0" algn="just"/>
            <a:endParaRPr lang="en-US" dirty="0"/>
          </a:p>
          <a:p>
            <a:pPr marL="0" indent="0" algn="just"/>
            <a:r>
              <a:rPr lang="en-US" dirty="0"/>
              <a:t>All product and company names are trademarks™ or registered® trademarks of their respective holders. Any use of such marks is for educational purposes and does not imply any affiliation with or endorsement by them.</a:t>
            </a:r>
          </a:p>
          <a:p>
            <a:endParaRPr lang="en-US" dirty="0"/>
          </a:p>
        </p:txBody>
      </p:sp>
      <p:sp>
        <p:nvSpPr>
          <p:cNvPr id="2" name="Title 1"/>
          <p:cNvSpPr>
            <a:spLocks noGrp="1"/>
          </p:cNvSpPr>
          <p:nvPr>
            <p:ph type="title"/>
          </p:nvPr>
        </p:nvSpPr>
        <p:spPr>
          <a:xfrm>
            <a:off x="2114691" y="207221"/>
            <a:ext cx="7886700" cy="1325563"/>
          </a:xfrm>
        </p:spPr>
        <p:txBody>
          <a:bodyPr>
            <a:normAutofit/>
          </a:bodyPr>
          <a:lstStyle/>
          <a:p>
            <a:pPr algn="ctr"/>
            <a:r>
              <a:rPr lang="en-US" sz="3200" dirty="0"/>
              <a:t>DISCLAIMER</a:t>
            </a:r>
          </a:p>
        </p:txBody>
      </p:sp>
      <p:grpSp>
        <p:nvGrpSpPr>
          <p:cNvPr id="6" name="Group 33"/>
          <p:cNvGrpSpPr>
            <a:grpSpLocks noChangeAspect="1"/>
          </p:cNvGrpSpPr>
          <p:nvPr/>
        </p:nvGrpSpPr>
        <p:grpSpPr bwMode="auto">
          <a:xfrm>
            <a:off x="9470159" y="194321"/>
            <a:ext cx="2559792" cy="376440"/>
            <a:chOff x="1812" y="2464"/>
            <a:chExt cx="1768" cy="260"/>
          </a:xfrm>
          <a:solidFill>
            <a:srgbClr val="FF8427"/>
          </a:solidFill>
        </p:grpSpPr>
        <p:sp>
          <p:nvSpPr>
            <p:cNvPr id="7"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8"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2" name="Rectangle 31"/>
          <p:cNvSpPr/>
          <p:nvPr/>
        </p:nvSpPr>
        <p:spPr>
          <a:xfrm>
            <a:off x="1524000" y="6317373"/>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2</a:t>
            </a:fld>
            <a:endParaRPr lang="en-US" dirty="0"/>
          </a:p>
        </p:txBody>
      </p:sp>
      <p:pic>
        <p:nvPicPr>
          <p:cNvPr id="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8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711440" cy="548640"/>
          </a:xfrm>
        </p:spPr>
        <p:txBody>
          <a:bodyPr/>
          <a:lstStyle/>
          <a:p>
            <a:r>
              <a:rPr lang="en-US" dirty="0"/>
              <a:t>Which plans WILL BE AFFECTED by </a:t>
            </a:r>
            <a:br>
              <a:rPr lang="en-US" dirty="0"/>
            </a:br>
            <a:r>
              <a:rPr lang="en-US" dirty="0"/>
              <a:t>Express Scripts’ action?</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20</a:t>
            </a:fld>
            <a:endParaRPr lang="en-US" dirty="0"/>
          </a:p>
        </p:txBody>
      </p:sp>
      <p:sp>
        <p:nvSpPr>
          <p:cNvPr id="26" name="TextBox 25"/>
          <p:cNvSpPr txBox="1"/>
          <p:nvPr/>
        </p:nvSpPr>
        <p:spPr>
          <a:xfrm>
            <a:off x="2514600" y="4724400"/>
            <a:ext cx="58674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Likely affecting Self-Funded and Regional Plans</a:t>
            </a:r>
          </a:p>
        </p:txBody>
      </p:sp>
      <p:graphicFrame>
        <p:nvGraphicFramePr>
          <p:cNvPr id="7" name="Main Chart"/>
          <p:cNvGraphicFramePr/>
          <p:nvPr>
            <p:extLst/>
          </p:nvPr>
        </p:nvGraphicFramePr>
        <p:xfrm>
          <a:off x="3048000" y="990601"/>
          <a:ext cx="5562600" cy="3815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verlay Chart"/>
          <p:cNvGraphicFramePr/>
          <p:nvPr>
            <p:extLst/>
          </p:nvPr>
        </p:nvGraphicFramePr>
        <p:xfrm>
          <a:off x="3401533" y="1227039"/>
          <a:ext cx="4828068" cy="3344962"/>
        </p:xfrm>
        <a:graphic>
          <a:graphicData uri="http://schemas.openxmlformats.org/drawingml/2006/chart">
            <c:chart xmlns:c="http://schemas.openxmlformats.org/drawingml/2006/chart" xmlns:r="http://schemas.openxmlformats.org/officeDocument/2006/relationships" r:id="rId4"/>
          </a:graphicData>
        </a:graphic>
      </p:graphicFrame>
      <p:sp>
        <p:nvSpPr>
          <p:cNvPr id="10" name="Line Callout 2 (No Border) 9"/>
          <p:cNvSpPr/>
          <p:nvPr/>
        </p:nvSpPr>
        <p:spPr>
          <a:xfrm>
            <a:off x="2971800" y="2977559"/>
            <a:ext cx="990600" cy="381000"/>
          </a:xfrm>
          <a:prstGeom prst="callout2">
            <a:avLst>
              <a:gd name="adj1" fmla="val 51183"/>
              <a:gd name="adj2" fmla="val 103933"/>
              <a:gd name="adj3" fmla="val 74966"/>
              <a:gd name="adj4" fmla="val 109736"/>
              <a:gd name="adj5" fmla="val 73581"/>
              <a:gd name="adj6" fmla="val 136285"/>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dirty="0">
                <a:solidFill>
                  <a:srgbClr val="C00000"/>
                </a:solidFill>
              </a:rPr>
              <a:t>Affected Plans</a:t>
            </a:r>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r="77218"/>
          <a:stretch/>
        </p:blipFill>
        <p:spPr bwMode="auto">
          <a:xfrm>
            <a:off x="424343" y="282086"/>
            <a:ext cx="1055358" cy="104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757" t="29431" b="32368"/>
          <a:stretch/>
        </p:blipFill>
        <p:spPr bwMode="auto">
          <a:xfrm>
            <a:off x="405257" y="1400574"/>
            <a:ext cx="1055356" cy="12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 33"/>
          <p:cNvGrpSpPr>
            <a:grpSpLocks noChangeAspect="1"/>
          </p:cNvGrpSpPr>
          <p:nvPr/>
        </p:nvGrpSpPr>
        <p:grpSpPr bwMode="auto">
          <a:xfrm>
            <a:off x="9470159" y="194321"/>
            <a:ext cx="2559792" cy="376440"/>
            <a:chOff x="1812" y="2464"/>
            <a:chExt cx="1768" cy="260"/>
          </a:xfrm>
          <a:solidFill>
            <a:srgbClr val="FF8427"/>
          </a:solidFill>
        </p:grpSpPr>
        <p:sp>
          <p:nvSpPr>
            <p:cNvPr id="21"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9943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Graphic spid="7" grpId="0">
        <p:bldAsOne/>
      </p:bldGraphic>
      <p:bldGraphic spid="17" grpId="0">
        <p:bldAsOne/>
      </p:bldGraphic>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77218"/>
          <a:stretch/>
        </p:blipFill>
        <p:spPr bwMode="auto">
          <a:xfrm>
            <a:off x="424343" y="282086"/>
            <a:ext cx="1055358" cy="104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24757" t="29431" b="32368"/>
          <a:stretch/>
        </p:blipFill>
        <p:spPr bwMode="auto">
          <a:xfrm>
            <a:off x="405257" y="1400574"/>
            <a:ext cx="1055356" cy="12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346960" y="365760"/>
            <a:ext cx="7711440" cy="548640"/>
          </a:xfrm>
        </p:spPr>
        <p:txBody>
          <a:bodyPr/>
          <a:lstStyle/>
          <a:p>
            <a:r>
              <a:rPr lang="en-US" dirty="0"/>
              <a:t>What Express Scripts is also doing</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21</a:t>
            </a:fld>
            <a:endParaRPr lang="en-US" dirty="0"/>
          </a:p>
        </p:txBody>
      </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51420">
            <a:off x="690776" y="1340532"/>
            <a:ext cx="3700850" cy="4857642"/>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90002">
            <a:off x="2060738" y="1201839"/>
            <a:ext cx="4099314" cy="5379573"/>
          </a:xfrm>
          <a:prstGeom prst="rect">
            <a:avLst/>
          </a:prstGeom>
          <a:effectLst>
            <a:outerShdw blurRad="63500" sx="102000" sy="102000" algn="ctr" rotWithShape="0">
              <a:prstClr val="black">
                <a:alpha val="40000"/>
              </a:prstClr>
            </a:outerShdw>
          </a:effectLst>
        </p:spPr>
      </p:pic>
      <p:sp>
        <p:nvSpPr>
          <p:cNvPr id="7" name="Rectangle 6"/>
          <p:cNvSpPr/>
          <p:nvPr/>
        </p:nvSpPr>
        <p:spPr>
          <a:xfrm>
            <a:off x="1900354" y="2188398"/>
            <a:ext cx="4644310" cy="2586379"/>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Q. </a:t>
            </a:r>
            <a:r>
              <a:rPr lang="en-US" dirty="0">
                <a:solidFill>
                  <a:schemeClr val="tx1"/>
                </a:solidFill>
              </a:rPr>
              <a:t>Will the Provider have to pay a fee for the Specialty credentialing process?</a:t>
            </a:r>
          </a:p>
          <a:p>
            <a:r>
              <a:rPr lang="en-US" b="1" dirty="0">
                <a:solidFill>
                  <a:schemeClr val="tx1"/>
                </a:solidFill>
              </a:rPr>
              <a:t>Yes. </a:t>
            </a:r>
            <a:r>
              <a:rPr lang="en-US" dirty="0">
                <a:solidFill>
                  <a:schemeClr val="tx1"/>
                </a:solidFill>
              </a:rPr>
              <a:t>A processing fee of $1,500 is required with the completed credentialing application. After Documentation has been approved , a mandatory onsite audit of the provider must take place. An additional fee of $2,000 is associated with this inspection.</a:t>
            </a:r>
          </a:p>
          <a:p>
            <a:pPr algn="ctr"/>
            <a:endParaRPr lang="en-US" dirty="0"/>
          </a:p>
        </p:txBody>
      </p:sp>
      <p:grpSp>
        <p:nvGrpSpPr>
          <p:cNvPr id="18" name="Group 33"/>
          <p:cNvGrpSpPr>
            <a:grpSpLocks noChangeAspect="1"/>
          </p:cNvGrpSpPr>
          <p:nvPr/>
        </p:nvGrpSpPr>
        <p:grpSpPr bwMode="auto">
          <a:xfrm>
            <a:off x="9470159" y="194321"/>
            <a:ext cx="2559792" cy="376440"/>
            <a:chOff x="1812" y="2464"/>
            <a:chExt cx="1768" cy="260"/>
          </a:xfrm>
          <a:solidFill>
            <a:srgbClr val="FF8427"/>
          </a:solidFill>
        </p:grpSpPr>
        <p:sp>
          <p:nvSpPr>
            <p:cNvPr id="1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531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42" presetClass="path" presetSubtype="0" accel="50000" decel="50000" fill="hold" grpId="1" nodeType="withEffect">
                                  <p:stCondLst>
                                    <p:cond delay="0"/>
                                  </p:stCondLst>
                                  <p:childTnLst>
                                    <p:animMotion origin="layout" path="M -4.16667E-6 1.11111E-6 L 0.44011 -0.07732 " pathEditMode="relative" rAng="0" ptsTypes="AA">
                                      <p:cBhvr>
                                        <p:cTn id="26" dur="2000" fill="hold"/>
                                        <p:tgtEl>
                                          <p:spTgt spid="7"/>
                                        </p:tgtEl>
                                        <p:attrNameLst>
                                          <p:attrName>ppt_x</p:attrName>
                                          <p:attrName>ppt_y</p:attrName>
                                        </p:attrNameLst>
                                      </p:cBhvr>
                                      <p:rCtr x="22005" y="-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61" y="139700"/>
            <a:ext cx="6517639" cy="1028700"/>
          </a:xfrm>
        </p:spPr>
        <p:txBody>
          <a:bodyPr/>
          <a:lstStyle/>
          <a:p>
            <a:pPr algn="ctr"/>
            <a:r>
              <a:rPr lang="en-US" dirty="0"/>
              <a:t>Laws that protect providers:</a:t>
            </a:r>
            <a:br>
              <a:rPr lang="en-US" dirty="0"/>
            </a:br>
            <a:r>
              <a:rPr lang="en-US" dirty="0"/>
              <a:t>Medicare freedom of choice laws</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dirty="0"/>
          </a:p>
        </p:txBody>
      </p:sp>
      <p:sp>
        <p:nvSpPr>
          <p:cNvPr id="5" name="Content Placeholder 4"/>
          <p:cNvSpPr>
            <a:spLocks noGrp="1"/>
          </p:cNvSpPr>
          <p:nvPr>
            <p:ph idx="1"/>
          </p:nvPr>
        </p:nvSpPr>
        <p:spPr>
          <a:xfrm>
            <a:off x="636104" y="1371600"/>
            <a:ext cx="9231796" cy="3308876"/>
          </a:xfrm>
        </p:spPr>
        <p:txBody>
          <a:bodyPr>
            <a:noAutofit/>
          </a:bodyPr>
          <a:lstStyle/>
          <a:p>
            <a:pPr>
              <a:buFont typeface="Arial" panose="020B0604020202020204" pitchFamily="34" charset="0"/>
              <a:buChar char="•"/>
            </a:pPr>
            <a:r>
              <a:rPr lang="en-US" sz="2000" dirty="0"/>
              <a:t>42 U.S.C. § 1395a – Free Choice By Patient Guaranteed</a:t>
            </a:r>
          </a:p>
          <a:p>
            <a:pPr lvl="2">
              <a:buFont typeface="Arial" panose="020B0604020202020204" pitchFamily="34" charset="0"/>
              <a:buChar char="•"/>
            </a:pPr>
            <a:r>
              <a:rPr lang="en-US" sz="2000" dirty="0"/>
              <a:t>Any individual entitled to insurance benefits under this subchapter [Medicare] may obtain health services from any institution, agency, or person qualified to participate under this subchapter if such institution, agency, or person undertakes to provide him such services.</a:t>
            </a:r>
          </a:p>
          <a:p>
            <a:pPr>
              <a:buFont typeface="Arial" panose="020B0604020202020204" pitchFamily="34" charset="0"/>
              <a:buChar char="•"/>
            </a:pPr>
            <a:r>
              <a:rPr lang="en-US" sz="2000" dirty="0"/>
              <a:t>Provider has Medicare provider number and is thus qualified to participate under Medicare</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8324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00" y="68991"/>
            <a:ext cx="8543927" cy="1338047"/>
          </a:xfrm>
        </p:spPr>
        <p:txBody>
          <a:bodyPr/>
          <a:lstStyle/>
          <a:p>
            <a:r>
              <a:rPr lang="en-US" dirty="0"/>
              <a:t>Caremark is simply an agent of the government, limited by federal law</a:t>
            </a:r>
            <a:br>
              <a:rPr lang="en-US" dirty="0"/>
            </a:b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dirty="0"/>
          </a:p>
        </p:txBody>
      </p:sp>
      <p:graphicFrame>
        <p:nvGraphicFramePr>
          <p:cNvPr id="6" name="Content Placeholder 5"/>
          <p:cNvGraphicFramePr>
            <a:graphicFrameLocks noGrp="1"/>
          </p:cNvGraphicFramePr>
          <p:nvPr>
            <p:ph idx="1"/>
            <p:extLst/>
          </p:nvPr>
        </p:nvGraphicFramePr>
        <p:xfrm>
          <a:off x="2346326"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entagon 6"/>
          <p:cNvSpPr/>
          <p:nvPr/>
        </p:nvSpPr>
        <p:spPr>
          <a:xfrm>
            <a:off x="1524000" y="1093961"/>
            <a:ext cx="3505200" cy="955203"/>
          </a:xfrm>
          <a:prstGeom prst="homePlate">
            <a:avLst/>
          </a:prstGeom>
          <a:solidFill>
            <a:schemeClr val="bg1">
              <a:lumMod val="6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If CMS is limited by statute…</a:t>
            </a:r>
          </a:p>
        </p:txBody>
      </p:sp>
      <p:sp>
        <p:nvSpPr>
          <p:cNvPr id="11" name="Pentagon 10"/>
          <p:cNvSpPr/>
          <p:nvPr/>
        </p:nvSpPr>
        <p:spPr>
          <a:xfrm>
            <a:off x="1524001" y="2409354"/>
            <a:ext cx="990600" cy="955203"/>
          </a:xfrm>
          <a:prstGeom prst="homePlate">
            <a:avLst/>
          </a:prstGeom>
          <a:solidFill>
            <a:schemeClr val="bg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2">
                    <a:lumMod val="75000"/>
                  </a:schemeClr>
                </a:solidFill>
              </a:rPr>
              <a:t>…then so too are the Plans…</a:t>
            </a:r>
          </a:p>
        </p:txBody>
      </p:sp>
      <p:sp>
        <p:nvSpPr>
          <p:cNvPr id="12" name="Pentagon 11"/>
          <p:cNvSpPr/>
          <p:nvPr/>
        </p:nvSpPr>
        <p:spPr>
          <a:xfrm>
            <a:off x="1524000" y="3718569"/>
            <a:ext cx="6477000" cy="955203"/>
          </a:xfrm>
          <a:prstGeom prst="homePlate">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…and so too are the First Tier Entities</a:t>
            </a:r>
          </a:p>
        </p:txBody>
      </p:sp>
      <p:sp>
        <p:nvSpPr>
          <p:cNvPr id="13" name="Line Callout 2 (Accent Bar) 12"/>
          <p:cNvSpPr/>
          <p:nvPr/>
        </p:nvSpPr>
        <p:spPr>
          <a:xfrm>
            <a:off x="2385996" y="4712686"/>
            <a:ext cx="5615004" cy="304800"/>
          </a:xfrm>
          <a:prstGeom prst="accentCallout2">
            <a:avLst>
              <a:gd name="adj1" fmla="val 75507"/>
              <a:gd name="adj2" fmla="val 98565"/>
              <a:gd name="adj3" fmla="val 78209"/>
              <a:gd name="adj4" fmla="val 110823"/>
              <a:gd name="adj5" fmla="val 7093"/>
              <a:gd name="adj6" fmla="val 11428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50000"/>
                  </a:schemeClr>
                </a:solidFill>
              </a:rPr>
              <a:t>PBMs cannot do what CMS doesn’t have the right to do</a:t>
            </a:r>
          </a:p>
        </p:txBody>
      </p:sp>
      <p:pic>
        <p:nvPicPr>
          <p:cNvPr id="1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7" name="Group 33"/>
          <p:cNvGrpSpPr>
            <a:grpSpLocks noChangeAspect="1"/>
          </p:cNvGrpSpPr>
          <p:nvPr/>
        </p:nvGrpSpPr>
        <p:grpSpPr bwMode="auto">
          <a:xfrm>
            <a:off x="9470159" y="194321"/>
            <a:ext cx="2559792" cy="376440"/>
            <a:chOff x="1812" y="2464"/>
            <a:chExt cx="1768" cy="260"/>
          </a:xfrm>
          <a:solidFill>
            <a:srgbClr val="FF8427"/>
          </a:solidFill>
        </p:grpSpPr>
        <p:sp>
          <p:nvSpPr>
            <p:cNvPr id="1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4347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dgm id="{AD483C08-7A67-4E08-BDFB-C30014E4D8C8}"/>
                                            </p:graphicEl>
                                          </p:spTgt>
                                        </p:tgtEl>
                                        <p:attrNameLst>
                                          <p:attrName>style.visibility</p:attrName>
                                        </p:attrNameLst>
                                      </p:cBhvr>
                                      <p:to>
                                        <p:strVal val="visible"/>
                                      </p:to>
                                    </p:set>
                                    <p:animEffect transition="in" filter="fade">
                                      <p:cBhvr>
                                        <p:cTn id="7" dur="500"/>
                                        <p:tgtEl>
                                          <p:spTgt spid="6">
                                            <p:graphicEl>
                                              <a:dgm id="{AD483C08-7A67-4E08-BDFB-C30014E4D8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5B4887E-5912-45D6-8748-6B63511A0E81}"/>
                                            </p:graphicEl>
                                          </p:spTgt>
                                        </p:tgtEl>
                                        <p:attrNameLst>
                                          <p:attrName>style.visibility</p:attrName>
                                        </p:attrNameLst>
                                      </p:cBhvr>
                                      <p:to>
                                        <p:strVal val="visible"/>
                                      </p:to>
                                    </p:set>
                                    <p:animEffect transition="in" filter="fade">
                                      <p:cBhvr>
                                        <p:cTn id="12" dur="500"/>
                                        <p:tgtEl>
                                          <p:spTgt spid="6">
                                            <p:graphicEl>
                                              <a:dgm id="{05B4887E-5912-45D6-8748-6B63511A0E8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0A7BDAA8-31A1-4083-B6E7-9DA4D85C2D2E}"/>
                                            </p:graphicEl>
                                          </p:spTgt>
                                        </p:tgtEl>
                                        <p:attrNameLst>
                                          <p:attrName>style.visibility</p:attrName>
                                        </p:attrNameLst>
                                      </p:cBhvr>
                                      <p:to>
                                        <p:strVal val="visible"/>
                                      </p:to>
                                    </p:set>
                                    <p:animEffect transition="in" filter="fade">
                                      <p:cBhvr>
                                        <p:cTn id="15" dur="500"/>
                                        <p:tgtEl>
                                          <p:spTgt spid="6">
                                            <p:graphicEl>
                                              <a:dgm id="{0A7BDAA8-31A1-4083-B6E7-9DA4D85C2D2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3300774E-2F16-4E4D-9770-9CA56749E638}"/>
                                            </p:graphicEl>
                                          </p:spTgt>
                                        </p:tgtEl>
                                        <p:attrNameLst>
                                          <p:attrName>style.visibility</p:attrName>
                                        </p:attrNameLst>
                                      </p:cBhvr>
                                      <p:to>
                                        <p:strVal val="visible"/>
                                      </p:to>
                                    </p:set>
                                    <p:animEffect transition="in" filter="fade">
                                      <p:cBhvr>
                                        <p:cTn id="18" dur="500"/>
                                        <p:tgtEl>
                                          <p:spTgt spid="6">
                                            <p:graphicEl>
                                              <a:dgm id="{3300774E-2F16-4E4D-9770-9CA56749E63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7C867A97-F939-45FC-99AA-84AFE551E258}"/>
                                            </p:graphicEl>
                                          </p:spTgt>
                                        </p:tgtEl>
                                        <p:attrNameLst>
                                          <p:attrName>style.visibility</p:attrName>
                                        </p:attrNameLst>
                                      </p:cBhvr>
                                      <p:to>
                                        <p:strVal val="visible"/>
                                      </p:to>
                                    </p:set>
                                    <p:animEffect transition="in" filter="fade">
                                      <p:cBhvr>
                                        <p:cTn id="21" dur="500"/>
                                        <p:tgtEl>
                                          <p:spTgt spid="6">
                                            <p:graphicEl>
                                              <a:dgm id="{7C867A97-F939-45FC-99AA-84AFE551E25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F9DC467F-7521-4BAD-989D-04C3D2706860}"/>
                                            </p:graphicEl>
                                          </p:spTgt>
                                        </p:tgtEl>
                                        <p:attrNameLst>
                                          <p:attrName>style.visibility</p:attrName>
                                        </p:attrNameLst>
                                      </p:cBhvr>
                                      <p:to>
                                        <p:strVal val="visible"/>
                                      </p:to>
                                    </p:set>
                                    <p:animEffect transition="in" filter="fade">
                                      <p:cBhvr>
                                        <p:cTn id="24" dur="500"/>
                                        <p:tgtEl>
                                          <p:spTgt spid="6">
                                            <p:graphicEl>
                                              <a:dgm id="{F9DC467F-7521-4BAD-989D-04C3D2706860}"/>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927706BE-5ED4-429D-90D2-6B5B626B69B7}"/>
                                            </p:graphicEl>
                                          </p:spTgt>
                                        </p:tgtEl>
                                        <p:attrNameLst>
                                          <p:attrName>style.visibility</p:attrName>
                                        </p:attrNameLst>
                                      </p:cBhvr>
                                      <p:to>
                                        <p:strVal val="visible"/>
                                      </p:to>
                                    </p:set>
                                    <p:animEffect transition="in" filter="fade">
                                      <p:cBhvr>
                                        <p:cTn id="27" dur="500"/>
                                        <p:tgtEl>
                                          <p:spTgt spid="6">
                                            <p:graphicEl>
                                              <a:dgm id="{927706BE-5ED4-429D-90D2-6B5B626B69B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A590528B-C4E9-4EC7-941B-D272D05EAA4B}"/>
                                            </p:graphicEl>
                                          </p:spTgt>
                                        </p:tgtEl>
                                        <p:attrNameLst>
                                          <p:attrName>style.visibility</p:attrName>
                                        </p:attrNameLst>
                                      </p:cBhvr>
                                      <p:to>
                                        <p:strVal val="visible"/>
                                      </p:to>
                                    </p:set>
                                    <p:animEffect transition="in" filter="fade">
                                      <p:cBhvr>
                                        <p:cTn id="30" dur="500"/>
                                        <p:tgtEl>
                                          <p:spTgt spid="6">
                                            <p:graphicEl>
                                              <a:dgm id="{A590528B-C4E9-4EC7-941B-D272D05EAA4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2B4C4A11-1135-464C-9395-6B878A9109BE}"/>
                                            </p:graphicEl>
                                          </p:spTgt>
                                        </p:tgtEl>
                                        <p:attrNameLst>
                                          <p:attrName>style.visibility</p:attrName>
                                        </p:attrNameLst>
                                      </p:cBhvr>
                                      <p:to>
                                        <p:strVal val="visible"/>
                                      </p:to>
                                    </p:set>
                                    <p:animEffect transition="in" filter="fade">
                                      <p:cBhvr>
                                        <p:cTn id="33" dur="500"/>
                                        <p:tgtEl>
                                          <p:spTgt spid="6">
                                            <p:graphicEl>
                                              <a:dgm id="{2B4C4A11-1135-464C-9395-6B878A9109BE}"/>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EF7FD642-E84E-489C-A869-321829D0AEF3}"/>
                                            </p:graphicEl>
                                          </p:spTgt>
                                        </p:tgtEl>
                                        <p:attrNameLst>
                                          <p:attrName>style.visibility</p:attrName>
                                        </p:attrNameLst>
                                      </p:cBhvr>
                                      <p:to>
                                        <p:strVal val="visible"/>
                                      </p:to>
                                    </p:set>
                                    <p:animEffect transition="in" filter="fade">
                                      <p:cBhvr>
                                        <p:cTn id="38" dur="500"/>
                                        <p:tgtEl>
                                          <p:spTgt spid="6">
                                            <p:graphicEl>
                                              <a:dgm id="{EF7FD642-E84E-489C-A869-321829D0AEF3}"/>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16E8D416-F10A-46B3-855F-A8176B1CF679}"/>
                                            </p:graphicEl>
                                          </p:spTgt>
                                        </p:tgtEl>
                                        <p:attrNameLst>
                                          <p:attrName>style.visibility</p:attrName>
                                        </p:attrNameLst>
                                      </p:cBhvr>
                                      <p:to>
                                        <p:strVal val="visible"/>
                                      </p:to>
                                    </p:set>
                                    <p:animEffect transition="in" filter="fade">
                                      <p:cBhvr>
                                        <p:cTn id="41" dur="500"/>
                                        <p:tgtEl>
                                          <p:spTgt spid="6">
                                            <p:graphicEl>
                                              <a:dgm id="{16E8D416-F10A-46B3-855F-A8176B1CF67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fill="hold"/>
                                        <p:tgtEl>
                                          <p:spTgt spid="12"/>
                                        </p:tgtEl>
                                        <p:attrNameLst>
                                          <p:attrName>ppt_x</p:attrName>
                                        </p:attrNameLst>
                                      </p:cBhvr>
                                      <p:tavLst>
                                        <p:tav tm="0">
                                          <p:val>
                                            <p:strVal val="0-#ppt_w/2"/>
                                          </p:val>
                                        </p:tav>
                                        <p:tav tm="100000">
                                          <p:val>
                                            <p:strVal val="#ppt_x"/>
                                          </p:val>
                                        </p:tav>
                                      </p:tavLst>
                                    </p:anim>
                                    <p:anim calcmode="lin" valueType="num">
                                      <p:cBhvr additive="base">
                                        <p:cTn id="5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P spid="7"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dirty="0"/>
          </a:p>
        </p:txBody>
      </p:sp>
      <p:sp>
        <p:nvSpPr>
          <p:cNvPr id="5" name="Content Placeholder 4"/>
          <p:cNvSpPr>
            <a:spLocks noGrp="1"/>
          </p:cNvSpPr>
          <p:nvPr>
            <p:ph idx="1"/>
          </p:nvPr>
        </p:nvSpPr>
        <p:spPr>
          <a:xfrm>
            <a:off x="609600" y="1460132"/>
            <a:ext cx="10636234" cy="4960620"/>
          </a:xfrm>
        </p:spPr>
        <p:txBody>
          <a:bodyPr>
            <a:noAutofit/>
          </a:bodyPr>
          <a:lstStyle/>
          <a:p>
            <a:pPr>
              <a:buFont typeface="Arial" panose="020B0604020202020204" pitchFamily="34" charset="0"/>
              <a:buChar char="•"/>
            </a:pPr>
            <a:r>
              <a:rPr lang="en-US" sz="2000" dirty="0"/>
              <a:t>42 U.S.C. § 1395a – Free Choice By Patient Guaranteed</a:t>
            </a:r>
          </a:p>
          <a:p>
            <a:pPr lvl="2">
              <a:buFont typeface="Arial" panose="020B0604020202020204" pitchFamily="34" charset="0"/>
              <a:buChar char="•"/>
            </a:pPr>
            <a:r>
              <a:rPr lang="en-US" sz="2000" dirty="0"/>
              <a:t>Any individual entitled to insurance benefits under this subchapter [Medicare] may obtain health services from any institution, agency, or person qualified to participate under this subchapter if such institution, agency, or person undertakes to provide him such services.</a:t>
            </a:r>
          </a:p>
          <a:p>
            <a:pPr>
              <a:buFont typeface="Arial" panose="020B0604020202020204" pitchFamily="34" charset="0"/>
              <a:buChar char="•"/>
            </a:pPr>
            <a:r>
              <a:rPr lang="en-US" sz="2000" dirty="0"/>
              <a:t>Provider has Medicare provider number and is thus qualified to participate under Medicare</a:t>
            </a:r>
          </a:p>
          <a:p>
            <a:pPr lvl="2">
              <a:buFont typeface="Arial" panose="020B0604020202020204" pitchFamily="34" charset="0"/>
              <a:buChar char="•"/>
            </a:pPr>
            <a:r>
              <a:rPr lang="en-US" sz="2000" dirty="0"/>
              <a:t>Denying a patient the right to see that provider arguably violates freedom of choice</a:t>
            </a:r>
          </a:p>
          <a:p>
            <a:pPr lvl="2">
              <a:buFont typeface="Arial" panose="020B0604020202020204" pitchFamily="34" charset="0"/>
              <a:buChar char="•"/>
            </a:pPr>
            <a:r>
              <a:rPr lang="en-US" sz="2000" dirty="0"/>
              <a:t>Custom and practice for ten years guides interpretation</a:t>
            </a:r>
          </a:p>
          <a:p>
            <a:pPr lvl="2">
              <a:buFont typeface="Arial" panose="020B0604020202020204" pitchFamily="34" charset="0"/>
              <a:buChar char="•"/>
            </a:pPr>
            <a:r>
              <a:rPr lang="en-US" sz="2000" dirty="0"/>
              <a:t>Laches</a:t>
            </a:r>
          </a:p>
          <a:p>
            <a:pPr>
              <a:buFont typeface="Arial" panose="020B0604020202020204" pitchFamily="34" charset="0"/>
              <a:buChar char="•"/>
            </a:pPr>
            <a:r>
              <a:rPr lang="en-US" sz="2000" dirty="0"/>
              <a:t>Patient could have a claim having paid premiums for coverage</a:t>
            </a:r>
          </a:p>
          <a:p>
            <a:pPr lvl="2">
              <a:buFont typeface="Arial" panose="020B0604020202020204" pitchFamily="34" charset="0"/>
              <a:buChar char="•"/>
            </a:pPr>
            <a:r>
              <a:rPr lang="en-US" sz="2000" dirty="0"/>
              <a:t>May require a coverage determination process and appeal</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13" name="Title 1"/>
          <p:cNvSpPr txBox="1">
            <a:spLocks/>
          </p:cNvSpPr>
          <p:nvPr/>
        </p:nvSpPr>
        <p:spPr>
          <a:xfrm>
            <a:off x="3432810" y="358140"/>
            <a:ext cx="534923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a:t>Laws that protect providers:</a:t>
            </a:r>
            <a:br>
              <a:rPr lang="en-US" sz="2400" dirty="0"/>
            </a:br>
            <a:r>
              <a:rPr lang="en-US" sz="2400" dirty="0"/>
              <a:t>Medicare freedom of choice laws</a:t>
            </a: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1734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25</a:t>
            </a:fld>
            <a:endParaRPr lang="en-US" dirty="0"/>
          </a:p>
        </p:txBody>
      </p:sp>
      <p:sp>
        <p:nvSpPr>
          <p:cNvPr id="11" name="Content Placeholder 4"/>
          <p:cNvSpPr txBox="1">
            <a:spLocks/>
          </p:cNvSpPr>
          <p:nvPr/>
        </p:nvSpPr>
        <p:spPr>
          <a:xfrm>
            <a:off x="622853" y="1250066"/>
            <a:ext cx="10999304" cy="350468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sz="2400" b="0" dirty="0"/>
              <a:t>Requires PDPs to permit “the participation of any </a:t>
            </a:r>
            <a:r>
              <a:rPr lang="en-US" sz="2400" b="0" u="sng" dirty="0"/>
              <a:t>pharmacy</a:t>
            </a:r>
            <a:r>
              <a:rPr lang="en-US" sz="2400" b="0" dirty="0"/>
              <a:t> that meets the terms and conditions under the plan.” </a:t>
            </a:r>
            <a:r>
              <a:rPr lang="pl-PL" sz="1200" b="0" dirty="0"/>
              <a:t>42 U.S.C. § 1395w-104(b)(1)(A)</a:t>
            </a:r>
            <a:endParaRPr lang="en-US" sz="2400" b="0" dirty="0"/>
          </a:p>
          <a:p>
            <a:pPr>
              <a:buFont typeface="Arial" pitchFamily="34" charset="0"/>
              <a:buChar char="•"/>
            </a:pPr>
            <a:r>
              <a:rPr lang="en-US" sz="2400" b="0" dirty="0"/>
              <a:t>Sponsors “must contract with any </a:t>
            </a:r>
            <a:r>
              <a:rPr lang="en-US" sz="2400" b="0" u="sng" dirty="0"/>
              <a:t>pharmacy</a:t>
            </a:r>
            <a:r>
              <a:rPr lang="en-US" sz="2400" b="0" dirty="0"/>
              <a:t> that meets the Part D sponsor’s standard terms and conditions.” </a:t>
            </a:r>
            <a:r>
              <a:rPr lang="en-US" sz="1200" b="0" dirty="0"/>
              <a:t>42 C.F.R. </a:t>
            </a:r>
            <a:r>
              <a:rPr lang="pl-PL" sz="1200" b="0" dirty="0"/>
              <a:t>§ </a:t>
            </a:r>
            <a:r>
              <a:rPr lang="en-US" sz="1200" b="0" dirty="0"/>
              <a:t>423.120(a)(8)(i)</a:t>
            </a:r>
          </a:p>
          <a:p>
            <a:pPr>
              <a:buFont typeface="Arial" pitchFamily="34" charset="0"/>
              <a:buChar char="•"/>
            </a:pPr>
            <a:r>
              <a:rPr lang="en-US" sz="2400" b="0" dirty="0"/>
              <a:t>Plan must agree to have a “a standard contract with reasonable and relevant terms and conditions of participation whereby any willing </a:t>
            </a:r>
            <a:r>
              <a:rPr lang="en-US" sz="2400" b="0" u="sng" dirty="0"/>
              <a:t>pharmacy</a:t>
            </a:r>
            <a:r>
              <a:rPr lang="en-US" sz="2400" b="0" dirty="0"/>
              <a:t> may access the standard contract and participate as a </a:t>
            </a:r>
            <a:r>
              <a:rPr lang="en-US" sz="2400" b="0" u="sng" dirty="0"/>
              <a:t>network pharmacy</a:t>
            </a:r>
            <a:r>
              <a:rPr lang="en-US" sz="2400" b="0" dirty="0"/>
              <a:t>.” </a:t>
            </a:r>
            <a:r>
              <a:rPr lang="en-US" sz="1200" b="0" dirty="0"/>
              <a:t>42 C.F.R. 423.505(b)(18)</a:t>
            </a:r>
          </a:p>
          <a:p>
            <a:pPr>
              <a:buFont typeface="Arial" pitchFamily="34" charset="0"/>
              <a:buChar char="•"/>
            </a:pPr>
            <a:r>
              <a:rPr lang="en-US" sz="2400" b="0" dirty="0"/>
              <a:t>Hinges on definition of “pharmacy”</a:t>
            </a:r>
          </a:p>
          <a:p>
            <a:pPr>
              <a:buFont typeface="Arial" pitchFamily="34" charset="0"/>
              <a:buChar char="•"/>
            </a:pPr>
            <a:r>
              <a:rPr lang="en-US" sz="2400" b="0" dirty="0"/>
              <a:t>Creature of State law</a:t>
            </a: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14" name="Title 1"/>
          <p:cNvSpPr txBox="1">
            <a:spLocks/>
          </p:cNvSpPr>
          <p:nvPr/>
        </p:nvSpPr>
        <p:spPr>
          <a:xfrm>
            <a:off x="2982989" y="202393"/>
            <a:ext cx="5871644" cy="8624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a:t>Laws that protect providers:</a:t>
            </a:r>
            <a:br>
              <a:rPr lang="en-US" sz="2400" dirty="0"/>
            </a:br>
            <a:r>
              <a:rPr lang="en-US" sz="2400" dirty="0"/>
              <a:t>Medicare Any Willing Provider LAw</a:t>
            </a: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758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26</a:t>
            </a:fld>
            <a:endParaRPr lang="en-US" dirty="0"/>
          </a:p>
        </p:txBody>
      </p:sp>
      <p:sp>
        <p:nvSpPr>
          <p:cNvPr id="5" name="Content Placeholder 4"/>
          <p:cNvSpPr>
            <a:spLocks noGrp="1"/>
          </p:cNvSpPr>
          <p:nvPr>
            <p:ph idx="1"/>
          </p:nvPr>
        </p:nvSpPr>
        <p:spPr>
          <a:xfrm>
            <a:off x="636103" y="1168400"/>
            <a:ext cx="10859591" cy="3860801"/>
          </a:xfrm>
        </p:spPr>
        <p:txBody>
          <a:bodyPr>
            <a:normAutofit/>
          </a:bodyPr>
          <a:lstStyle/>
          <a:p>
            <a:pPr>
              <a:buFont typeface="Arial" panose="020B0604020202020204" pitchFamily="34" charset="0"/>
              <a:buChar char="•"/>
            </a:pPr>
            <a:r>
              <a:rPr lang="en-US" sz="2800" dirty="0"/>
              <a:t>Must be able to meet Terms and Conditions</a:t>
            </a:r>
          </a:p>
          <a:p>
            <a:pPr lvl="3">
              <a:buFont typeface="Arial" panose="020B0604020202020204" pitchFamily="34" charset="0"/>
              <a:buChar char="•"/>
            </a:pPr>
            <a:r>
              <a:rPr lang="en-US" sz="2800" dirty="0"/>
              <a:t>Terms and Conditions must be “reasonable and relevant”</a:t>
            </a:r>
          </a:p>
          <a:p>
            <a:pPr lvl="3">
              <a:buFont typeface="Arial" panose="020B0604020202020204" pitchFamily="34" charset="0"/>
              <a:buChar char="•"/>
            </a:pPr>
            <a:r>
              <a:rPr lang="en-US" sz="2800" dirty="0"/>
              <a:t>Recent CMS Letter referring only to having appropriate “licensure”</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9" name="Title 1"/>
          <p:cNvSpPr>
            <a:spLocks noGrp="1"/>
          </p:cNvSpPr>
          <p:nvPr>
            <p:ph type="title"/>
          </p:nvPr>
        </p:nvSpPr>
        <p:spPr>
          <a:xfrm>
            <a:off x="3058160" y="222842"/>
            <a:ext cx="5704840" cy="743542"/>
          </a:xfrm>
        </p:spPr>
        <p:txBody>
          <a:bodyPr/>
          <a:lstStyle/>
          <a:p>
            <a:pPr algn="ctr"/>
            <a:r>
              <a:rPr lang="en-US" sz="2400" dirty="0"/>
              <a:t>Laws that protect providers:</a:t>
            </a:r>
            <a:br>
              <a:rPr lang="en-US" sz="2400" dirty="0"/>
            </a:br>
            <a:r>
              <a:rPr lang="en-US" sz="2400" dirty="0"/>
              <a:t>Medicare Any Willing Provider law</a:t>
            </a: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09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27</a:t>
            </a:fld>
            <a:endParaRPr lang="en-US" dirty="0"/>
          </a:p>
        </p:txBody>
      </p:sp>
      <p:sp>
        <p:nvSpPr>
          <p:cNvPr id="5" name="Content Placeholder 4"/>
          <p:cNvSpPr>
            <a:spLocks noGrp="1"/>
          </p:cNvSpPr>
          <p:nvPr>
            <p:ph idx="1"/>
          </p:nvPr>
        </p:nvSpPr>
        <p:spPr>
          <a:xfrm>
            <a:off x="556592" y="1391242"/>
            <a:ext cx="10236100" cy="4191000"/>
          </a:xfrm>
        </p:spPr>
        <p:txBody>
          <a:bodyPr>
            <a:normAutofit/>
          </a:bodyPr>
          <a:lstStyle/>
          <a:p>
            <a:pPr>
              <a:buFont typeface="Arial" panose="020B0604020202020204" pitchFamily="34" charset="0"/>
              <a:buChar char="•"/>
            </a:pPr>
            <a:r>
              <a:rPr lang="en-US" sz="2000" dirty="0"/>
              <a:t>New Jersey law requires that insurance companies allow subscribers to select a pharmacy or pharmacist of their choice</a:t>
            </a:r>
          </a:p>
          <a:p>
            <a:pPr lvl="3">
              <a:buFont typeface="Arial" panose="020B0604020202020204" pitchFamily="34" charset="0"/>
              <a:buChar char="•"/>
            </a:pPr>
            <a:r>
              <a:rPr lang="en-US" sz="2000" dirty="0"/>
              <a:t>No pharmacy or pharmacist shall be denied the right to participate as a contracting provider or preferred provider contingent upon their acceptance of the same terms applicable to all other providers</a:t>
            </a:r>
          </a:p>
          <a:p>
            <a:pPr>
              <a:buFont typeface="Arial" panose="020B0604020202020204" pitchFamily="34" charset="0"/>
              <a:buChar char="•"/>
            </a:pPr>
            <a:r>
              <a:rPr lang="en-US" sz="2000" dirty="0"/>
              <a:t>Dispensing physicians can take advantage of New Jersey’s AWPL by:</a:t>
            </a:r>
          </a:p>
          <a:p>
            <a:pPr lvl="3">
              <a:buFont typeface="Arial" panose="020B0604020202020204" pitchFamily="34" charset="0"/>
              <a:buChar char="•"/>
            </a:pPr>
            <a:r>
              <a:rPr lang="en-US" sz="2000" dirty="0"/>
              <a:t>Employing a pharmacist in their practice; or</a:t>
            </a:r>
          </a:p>
          <a:p>
            <a:pPr lvl="3">
              <a:buFont typeface="Arial" panose="020B0604020202020204" pitchFamily="34" charset="0"/>
              <a:buChar char="•"/>
            </a:pPr>
            <a:r>
              <a:rPr lang="en-US" sz="2000" dirty="0"/>
              <a:t>Starting a pharmacy.</a:t>
            </a:r>
          </a:p>
          <a:p>
            <a:pPr>
              <a:buFont typeface="Arial" panose="020B0604020202020204" pitchFamily="34" charset="0"/>
              <a:buChar char="•"/>
            </a:pPr>
            <a:r>
              <a:rPr lang="en-US" sz="2000" dirty="0"/>
              <a:t>New Jersey’s AWPL is applicable to Commercial insurance and Medicaid Plans alike</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9" name="Title 1"/>
          <p:cNvSpPr txBox="1">
            <a:spLocks/>
          </p:cNvSpPr>
          <p:nvPr/>
        </p:nvSpPr>
        <p:spPr>
          <a:xfrm>
            <a:off x="2285999" y="104173"/>
            <a:ext cx="7517757" cy="12732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300" dirty="0"/>
              <a:t>Laws that protect providers:</a:t>
            </a:r>
            <a:br>
              <a:rPr lang="en-US" sz="2300" dirty="0"/>
            </a:br>
            <a:r>
              <a:rPr lang="en-US" sz="2300" dirty="0"/>
              <a:t>New Jersey any willing provider law (AWPL)</a:t>
            </a: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1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65733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7350"/>
            <a:ext cx="8041639" cy="1054100"/>
          </a:xfrm>
        </p:spPr>
        <p:txBody>
          <a:bodyPr/>
          <a:lstStyle/>
          <a:p>
            <a:pPr algn="ctr"/>
            <a:r>
              <a:rPr lang="en-US" dirty="0"/>
              <a:t>Patient care and public policy arguments in favor of physician dispensing</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dirty="0"/>
          </a:p>
        </p:txBody>
      </p:sp>
      <p:sp>
        <p:nvSpPr>
          <p:cNvPr id="5" name="Content Placeholder 4"/>
          <p:cNvSpPr>
            <a:spLocks noGrp="1"/>
          </p:cNvSpPr>
          <p:nvPr>
            <p:ph idx="1"/>
          </p:nvPr>
        </p:nvSpPr>
        <p:spPr>
          <a:xfrm>
            <a:off x="1784348" y="1549400"/>
            <a:ext cx="9226551" cy="3733800"/>
          </a:xfrm>
        </p:spPr>
        <p:txBody>
          <a:bodyPr vert="horz" lIns="91440" tIns="45720" rIns="91440" bIns="45720" rtlCol="0">
            <a:normAutofit/>
          </a:bodyPr>
          <a:lstStyle/>
          <a:p>
            <a:pPr>
              <a:buChar char="•"/>
            </a:pPr>
            <a:r>
              <a:rPr lang="en-US" sz="2000" dirty="0"/>
              <a:t>In office physician dispensing presents improved and more cost-effective care compared with traditional pharmacies, resulting in improved patient outcomes (Journal of Value Health, 2016 Mar;19(2):277-85)</a:t>
            </a:r>
          </a:p>
          <a:p>
            <a:pPr>
              <a:buChar char="•"/>
            </a:pPr>
            <a:r>
              <a:rPr lang="en-US" sz="2000" dirty="0"/>
              <a:t>Dispensing Physician Practices coordinate all aspects of patient medication management:</a:t>
            </a:r>
          </a:p>
          <a:p>
            <a:pPr lvl="2"/>
            <a:r>
              <a:rPr lang="en-US" dirty="0"/>
              <a:t>Joint electronic medical records</a:t>
            </a:r>
          </a:p>
          <a:p>
            <a:pPr lvl="2"/>
            <a:r>
              <a:rPr lang="en-US" dirty="0"/>
              <a:t>Reductions in “time to therapy” and “nimble” medication management</a:t>
            </a:r>
          </a:p>
          <a:p>
            <a:pPr lvl="2"/>
            <a:r>
              <a:rPr lang="en-US" dirty="0"/>
              <a:t>Real time face-to-face patient education</a:t>
            </a:r>
          </a:p>
          <a:p>
            <a:pPr lvl="2"/>
            <a:r>
              <a:rPr lang="en-US" dirty="0"/>
              <a:t>Direct and continuous monitoring for side effects</a:t>
            </a:r>
          </a:p>
          <a:p>
            <a:pPr>
              <a:buChar char="•"/>
            </a:pPr>
            <a:r>
              <a:rPr lang="en-US" sz="2000" dirty="0"/>
              <a:t>Oral oncolytics are uniquely positioned to be managed by physician dispensers</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8" name="Group 33"/>
          <p:cNvGrpSpPr>
            <a:grpSpLocks noChangeAspect="1"/>
          </p:cNvGrpSpPr>
          <p:nvPr/>
        </p:nvGrpSpPr>
        <p:grpSpPr bwMode="auto">
          <a:xfrm>
            <a:off x="9470159" y="194321"/>
            <a:ext cx="2559792" cy="376440"/>
            <a:chOff x="1812" y="2464"/>
            <a:chExt cx="1768" cy="260"/>
          </a:xfrm>
          <a:solidFill>
            <a:srgbClr val="FF8427"/>
          </a:solidFill>
        </p:grpSpPr>
        <p:sp>
          <p:nvSpPr>
            <p:cNvPr id="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3221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DE Payment" descr="Image result for health insurance vecto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2606" t="83875" r="22363" b="2528"/>
          <a:stretch/>
        </p:blipFill>
        <p:spPr bwMode="auto">
          <a:xfrm>
            <a:off x="9352399" y="3106736"/>
            <a:ext cx="596990" cy="540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DE" descr="Image result for insurance claim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4122" t="32000" r="79035" b="48441"/>
          <a:stretch/>
        </p:blipFill>
        <p:spPr bwMode="auto">
          <a:xfrm>
            <a:off x="7563230" y="3097531"/>
            <a:ext cx="457200" cy="558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Reimbursement to Pharmacy" descr="Image result for health insurance vecto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2606" t="83875" r="22363" b="2528"/>
          <a:stretch/>
        </p:blipFill>
        <p:spPr bwMode="auto">
          <a:xfrm>
            <a:off x="7547135" y="3116356"/>
            <a:ext cx="596990" cy="540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Claim Submission" descr="Image result for insuranc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4660" t="65000" r="50296" b="21283"/>
          <a:stretch/>
        </p:blipFill>
        <p:spPr bwMode="auto">
          <a:xfrm>
            <a:off x="5947410" y="3138739"/>
            <a:ext cx="483590" cy="460549"/>
          </a:xfrm>
          <a:prstGeom prst="rect">
            <a:avLst/>
          </a:prstGeom>
          <a:noFill/>
          <a:extLst>
            <a:ext uri="{909E8E84-426E-40DD-AFC4-6F175D3DCCD1}">
              <a14:hiddenFill xmlns:a14="http://schemas.microsoft.com/office/drawing/2010/main">
                <a:solidFill>
                  <a:srgbClr val="FFFFFF"/>
                </a:solidFill>
              </a14:hiddenFill>
            </a:ext>
          </a:extLst>
        </p:spPr>
      </p:pic>
      <p:pic>
        <p:nvPicPr>
          <p:cNvPr id="10" name="Drug" descr="Image result for healthcare icon vecto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42027" t="20875" r="41552" b="64355"/>
          <a:stretch/>
        </p:blipFill>
        <p:spPr bwMode="auto">
          <a:xfrm>
            <a:off x="3181351" y="3231798"/>
            <a:ext cx="269131" cy="238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 are DIR fees?</a:t>
            </a:r>
          </a:p>
        </p:txBody>
      </p:sp>
      <p:sp>
        <p:nvSpPr>
          <p:cNvPr id="3" name="Content Placeholder 2"/>
          <p:cNvSpPr>
            <a:spLocks noGrp="1"/>
          </p:cNvSpPr>
          <p:nvPr>
            <p:ph idx="1"/>
          </p:nvPr>
        </p:nvSpPr>
        <p:spPr>
          <a:xfrm>
            <a:off x="1097280" y="1219200"/>
            <a:ext cx="8884921" cy="4114800"/>
          </a:xfrm>
        </p:spPr>
        <p:txBody>
          <a:bodyPr>
            <a:noAutofit/>
          </a:bodyPr>
          <a:lstStyle/>
          <a:p>
            <a:pPr>
              <a:buFont typeface="Arial" panose="020B0604020202020204" pitchFamily="34" charset="0"/>
              <a:buChar char="•"/>
            </a:pPr>
            <a:r>
              <a:rPr lang="en-US" dirty="0"/>
              <a:t>DIR stands for “direct and indirect remuneration”</a:t>
            </a:r>
          </a:p>
          <a:p>
            <a:pPr>
              <a:buFont typeface="Arial" panose="020B0604020202020204" pitchFamily="34" charset="0"/>
              <a:buChar char="•"/>
            </a:pPr>
            <a:r>
              <a:rPr lang="en-US" dirty="0"/>
              <a:t>DIR was a term coined by the Centers for Medicare and Medicaid Services (CMS)</a:t>
            </a:r>
          </a:p>
          <a:p>
            <a:pPr>
              <a:buFont typeface="Arial" panose="020B0604020202020204" pitchFamily="34" charset="0"/>
              <a:buChar char="•"/>
            </a:pPr>
            <a:r>
              <a:rPr lang="en-US" dirty="0"/>
              <a:t>CMS was concerned that the actual cost for a drug under a Part D Plan was being obfuscated by price concessions (e.g. manufacturer rebates) that were not captured at the point of sale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PBMs have hijacked the term “DIR” to extract fees from pharmacies after the point-of-sale and after the claim has been adjudicated</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29</a:t>
            </a:fld>
            <a:endParaRPr lang="en-US"/>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552916" y="3235020"/>
            <a:ext cx="445770" cy="298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Image result for pharmacy icon"/>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9086" y="2940383"/>
            <a:ext cx="816437" cy="816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a:srcRect t="31956" b="32825"/>
          <a:stretch/>
        </p:blipFill>
        <p:spPr>
          <a:xfrm>
            <a:off x="9296400" y="3242777"/>
            <a:ext cx="685800" cy="241530"/>
          </a:xfrm>
          <a:prstGeom prst="rect">
            <a:avLst/>
          </a:prstGeom>
        </p:spPr>
      </p:pic>
      <p:sp>
        <p:nvSpPr>
          <p:cNvPr id="11" name="TextBox 10"/>
          <p:cNvSpPr txBox="1"/>
          <p:nvPr/>
        </p:nvSpPr>
        <p:spPr>
          <a:xfrm>
            <a:off x="4276371" y="2825303"/>
            <a:ext cx="1470100" cy="507831"/>
          </a:xfrm>
          <a:prstGeom prst="rect">
            <a:avLst/>
          </a:prstGeom>
          <a:noFill/>
        </p:spPr>
        <p:txBody>
          <a:bodyPr wrap="square" rtlCol="0">
            <a:spAutoFit/>
          </a:bodyPr>
          <a:lstStyle/>
          <a:p>
            <a:r>
              <a:rPr lang="en-US" sz="900" dirty="0"/>
              <a:t>Pharmacy buys drug through Wholesaler for $85</a:t>
            </a:r>
          </a:p>
        </p:txBody>
      </p:sp>
      <p:sp>
        <p:nvSpPr>
          <p:cNvPr id="13" name="TextBox 12"/>
          <p:cNvSpPr txBox="1"/>
          <p:nvPr/>
        </p:nvSpPr>
        <p:spPr>
          <a:xfrm>
            <a:off x="6299380" y="3538788"/>
            <a:ext cx="1397090" cy="369332"/>
          </a:xfrm>
          <a:prstGeom prst="rect">
            <a:avLst/>
          </a:prstGeom>
          <a:noFill/>
        </p:spPr>
        <p:txBody>
          <a:bodyPr wrap="square" rtlCol="0">
            <a:spAutoFit/>
          </a:bodyPr>
          <a:lstStyle/>
          <a:p>
            <a:r>
              <a:rPr lang="en-US" sz="900" dirty="0"/>
              <a:t>Pharmacy submits a claim to PBM for $100</a:t>
            </a:r>
          </a:p>
        </p:txBody>
      </p:sp>
      <p:sp>
        <p:nvSpPr>
          <p:cNvPr id="15" name="TextBox 14"/>
          <p:cNvSpPr txBox="1"/>
          <p:nvPr/>
        </p:nvSpPr>
        <p:spPr>
          <a:xfrm>
            <a:off x="6318987" y="2857501"/>
            <a:ext cx="1625402" cy="507831"/>
          </a:xfrm>
          <a:prstGeom prst="rect">
            <a:avLst/>
          </a:prstGeom>
          <a:noFill/>
        </p:spPr>
        <p:txBody>
          <a:bodyPr wrap="square" rtlCol="0">
            <a:spAutoFit/>
          </a:bodyPr>
          <a:lstStyle/>
          <a:p>
            <a:r>
              <a:rPr lang="en-US" sz="900" dirty="0"/>
              <a:t>And PBM then remits payment back to Pharmacy for $100</a:t>
            </a:r>
          </a:p>
        </p:txBody>
      </p:sp>
      <p:sp>
        <p:nvSpPr>
          <p:cNvPr id="17" name="TextBox 16"/>
          <p:cNvSpPr txBox="1"/>
          <p:nvPr/>
        </p:nvSpPr>
        <p:spPr>
          <a:xfrm>
            <a:off x="7978643" y="2894112"/>
            <a:ext cx="1548932" cy="507831"/>
          </a:xfrm>
          <a:prstGeom prst="rect">
            <a:avLst/>
          </a:prstGeom>
          <a:noFill/>
        </p:spPr>
        <p:txBody>
          <a:bodyPr wrap="square" rtlCol="0">
            <a:spAutoFit/>
          </a:bodyPr>
          <a:lstStyle/>
          <a:p>
            <a:r>
              <a:rPr lang="en-US" sz="900" dirty="0"/>
              <a:t>PBM submits a “prescription drug event” to CMS for $100</a:t>
            </a:r>
          </a:p>
        </p:txBody>
      </p:sp>
      <p:sp>
        <p:nvSpPr>
          <p:cNvPr id="20" name="TextBox 19"/>
          <p:cNvSpPr txBox="1"/>
          <p:nvPr/>
        </p:nvSpPr>
        <p:spPr>
          <a:xfrm>
            <a:off x="8054685" y="3484400"/>
            <a:ext cx="1548932" cy="369332"/>
          </a:xfrm>
          <a:prstGeom prst="rect">
            <a:avLst/>
          </a:prstGeom>
          <a:noFill/>
        </p:spPr>
        <p:txBody>
          <a:bodyPr wrap="square" rtlCol="0">
            <a:spAutoFit/>
          </a:bodyPr>
          <a:lstStyle/>
          <a:p>
            <a:r>
              <a:rPr lang="en-US" sz="900" dirty="0"/>
              <a:t>CMS then covers the claim for $100</a:t>
            </a:r>
          </a:p>
        </p:txBody>
      </p:sp>
      <p:pic>
        <p:nvPicPr>
          <p:cNvPr id="1034" name="Rebate Payment" descr="Image result for cash vector"/>
          <p:cNvPicPr>
            <a:picLocks noChangeAspect="1" noChangeArrowheads="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3482" t="40889" r="76963" b="39555"/>
          <a:stretch/>
        </p:blipFill>
        <p:spPr bwMode="auto">
          <a:xfrm>
            <a:off x="7441516" y="3591527"/>
            <a:ext cx="353652" cy="353652"/>
          </a:xfrm>
          <a:prstGeom prst="rect">
            <a:avLst/>
          </a:prstGeom>
          <a:noFill/>
          <a:extLst>
            <a:ext uri="{909E8E84-426E-40DD-AFC4-6F175D3DCCD1}">
              <a14:hiddenFill xmlns:a14="http://schemas.microsoft.com/office/drawing/2010/main">
                <a:solidFill>
                  <a:srgbClr val="FFFFFF"/>
                </a:solidFill>
              </a14:hiddenFill>
            </a:ext>
          </a:extLst>
        </p:spPr>
      </p:pic>
      <p:sp>
        <p:nvSpPr>
          <p:cNvPr id="5" name="Rebate Arrow"/>
          <p:cNvSpPr/>
          <p:nvPr/>
        </p:nvSpPr>
        <p:spPr>
          <a:xfrm rot="328079">
            <a:off x="3183687" y="3700628"/>
            <a:ext cx="4491805" cy="6548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TextBox 23"/>
          <p:cNvSpPr txBox="1"/>
          <p:nvPr/>
        </p:nvSpPr>
        <p:spPr>
          <a:xfrm>
            <a:off x="5066753" y="3712802"/>
            <a:ext cx="1740125" cy="507831"/>
          </a:xfrm>
          <a:prstGeom prst="rect">
            <a:avLst/>
          </a:prstGeom>
          <a:noFill/>
        </p:spPr>
        <p:txBody>
          <a:bodyPr wrap="square" rtlCol="0">
            <a:spAutoFit/>
          </a:bodyPr>
          <a:lstStyle/>
          <a:p>
            <a:r>
              <a:rPr lang="en-US" sz="900" dirty="0"/>
              <a:t>But Manufacturer thereafter pays a rebate to PBM, reducing actual cost of drug</a:t>
            </a:r>
          </a:p>
        </p:txBody>
      </p:sp>
      <p:pic>
        <p:nvPicPr>
          <p:cNvPr id="1026" name="Picture 2" descr="Image result for pfizer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84414" y="2922539"/>
            <a:ext cx="1200150" cy="9001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ardinal healthcare logo vect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6486" y="3191159"/>
            <a:ext cx="972880" cy="3557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26" name="Group 33"/>
          <p:cNvGrpSpPr>
            <a:grpSpLocks noChangeAspect="1"/>
          </p:cNvGrpSpPr>
          <p:nvPr/>
        </p:nvGrpSpPr>
        <p:grpSpPr bwMode="auto">
          <a:xfrm>
            <a:off x="9470159" y="194321"/>
            <a:ext cx="2559792" cy="376440"/>
            <a:chOff x="1812" y="2464"/>
            <a:chExt cx="1768" cy="260"/>
          </a:xfrm>
          <a:solidFill>
            <a:srgbClr val="FF8427"/>
          </a:solidFill>
        </p:grpSpPr>
        <p:sp>
          <p:nvSpPr>
            <p:cNvPr id="2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5"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6"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7"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8"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9"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1"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2"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3"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5382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up)">
                                      <p:cBhvr>
                                        <p:cTn id="22" dur="500"/>
                                        <p:tgtEl>
                                          <p:spTgt spid="1026"/>
                                        </p:tgtEl>
                                      </p:cBhvr>
                                    </p:animEffect>
                                  </p:childTnLst>
                                </p:cTn>
                              </p:par>
                              <p:par>
                                <p:cTn id="23" presetID="22"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42" presetClass="path" presetSubtype="0" accel="50000" decel="50000" fill="hold" nodeType="withEffect">
                                  <p:stCondLst>
                                    <p:cond delay="0"/>
                                  </p:stCondLst>
                                  <p:childTnLst>
                                    <p:animMotion origin="layout" path="M 4.79167E-6 2.59259E-6 L 0.23555 0.00255 " pathEditMode="relative" rAng="0" ptsTypes="AA">
                                      <p:cBhvr>
                                        <p:cTn id="41" dur="2000" fill="hold"/>
                                        <p:tgtEl>
                                          <p:spTgt spid="10"/>
                                        </p:tgtEl>
                                        <p:attrNameLst>
                                          <p:attrName>ppt_x</p:attrName>
                                          <p:attrName>ppt_y</p:attrName>
                                        </p:attrNameLst>
                                      </p:cBhvr>
                                      <p:rCtr x="11719" y="93"/>
                                    </p:animMotion>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nodeType="withEffect">
                                  <p:stCondLst>
                                    <p:cond delay="150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42" presetClass="path" presetSubtype="0" accel="50000" decel="50000" fill="hold" nodeType="withEffect">
                                  <p:stCondLst>
                                    <p:cond delay="0"/>
                                  </p:stCondLst>
                                  <p:childTnLst>
                                    <p:animMotion origin="layout" path="M -2.08333E-6 -3.7037E-6 L 0.13151 0.00116 " pathEditMode="relative" rAng="0" ptsTypes="AA">
                                      <p:cBhvr>
                                        <p:cTn id="57" dur="2000" fill="hold"/>
                                        <p:tgtEl>
                                          <p:spTgt spid="1028"/>
                                        </p:tgtEl>
                                        <p:attrNameLst>
                                          <p:attrName>ppt_x</p:attrName>
                                          <p:attrName>ppt_y</p:attrName>
                                        </p:attrNameLst>
                                      </p:cBhvr>
                                      <p:rCtr x="6836" y="93"/>
                                    </p:animMotion>
                                  </p:childTnLst>
                                </p:cTn>
                              </p:par>
                              <p:par>
                                <p:cTn id="58" presetID="10" presetClass="exit" presetSubtype="0" fill="hold" nodeType="withEffect">
                                  <p:stCondLst>
                                    <p:cond delay="1500"/>
                                  </p:stCondLst>
                                  <p:childTnLst>
                                    <p:animEffect transition="out" filter="fade">
                                      <p:cBhvr>
                                        <p:cTn id="59" dur="500"/>
                                        <p:tgtEl>
                                          <p:spTgt spid="1028"/>
                                        </p:tgtEl>
                                      </p:cBhvr>
                                    </p:animEffect>
                                    <p:set>
                                      <p:cBhvr>
                                        <p:cTn id="60" dur="1" fill="hold">
                                          <p:stCondLst>
                                            <p:cond delay="499"/>
                                          </p:stCondLst>
                                        </p:cTn>
                                        <p:tgtEl>
                                          <p:spTgt spid="102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32"/>
                                        </p:tgtEl>
                                        <p:attrNameLst>
                                          <p:attrName>style.visibility</p:attrName>
                                        </p:attrNameLst>
                                      </p:cBhvr>
                                      <p:to>
                                        <p:strVal val="visible"/>
                                      </p:to>
                                    </p:set>
                                    <p:animEffect transition="in" filter="fade">
                                      <p:cBhvr>
                                        <p:cTn id="68" dur="500"/>
                                        <p:tgtEl>
                                          <p:spTgt spid="1032"/>
                                        </p:tgtEl>
                                      </p:cBhvr>
                                    </p:animEffec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42" presetClass="path" presetSubtype="0" accel="50000" decel="50000" fill="hold" nodeType="withEffect">
                                  <p:stCondLst>
                                    <p:cond delay="0"/>
                                  </p:stCondLst>
                                  <p:childTnLst>
                                    <p:animMotion origin="layout" path="M -2.5E-6 -1.11111E-6 L 0.15247 3.7037E-6 " pathEditMode="relative" rAng="0" ptsTypes="AA">
                                      <p:cBhvr>
                                        <p:cTn id="73" dur="2000" fill="hold"/>
                                        <p:tgtEl>
                                          <p:spTgt spid="1032"/>
                                        </p:tgtEl>
                                        <p:attrNameLst>
                                          <p:attrName>ppt_x</p:attrName>
                                          <p:attrName>ppt_y</p:attrName>
                                        </p:attrNameLst>
                                      </p:cBhvr>
                                      <p:rCtr x="7565" y="-116"/>
                                    </p:animMotion>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xit" presetSubtype="0" fill="hold" nodeType="withEffect">
                                  <p:stCondLst>
                                    <p:cond delay="1500"/>
                                  </p:stCondLst>
                                  <p:childTnLst>
                                    <p:animEffect transition="out" filter="fade">
                                      <p:cBhvr>
                                        <p:cTn id="78" dur="500"/>
                                        <p:tgtEl>
                                          <p:spTgt spid="1032"/>
                                        </p:tgtEl>
                                      </p:cBhvr>
                                    </p:animEffect>
                                    <p:set>
                                      <p:cBhvr>
                                        <p:cTn id="79" dur="1" fill="hold">
                                          <p:stCondLst>
                                            <p:cond delay="499"/>
                                          </p:stCondLst>
                                        </p:cTn>
                                        <p:tgtEl>
                                          <p:spTgt spid="10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xit" presetSubtype="0" fill="hold" grpId="1" nodeType="with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par>
                                <p:cTn id="91" presetID="42" presetClass="path" presetSubtype="0" accel="50000" decel="50000" fill="hold" nodeType="withEffect">
                                  <p:stCondLst>
                                    <p:cond delay="0"/>
                                  </p:stCondLst>
                                  <p:childTnLst>
                                    <p:animMotion origin="layout" path="M 3.54167E-6 -1.11111E-6 L -0.15248 1.48148E-6 " pathEditMode="relative" rAng="0" ptsTypes="AA">
                                      <p:cBhvr>
                                        <p:cTn id="92" dur="2000" fill="hold"/>
                                        <p:tgtEl>
                                          <p:spTgt spid="19"/>
                                        </p:tgtEl>
                                        <p:attrNameLst>
                                          <p:attrName>ppt_x</p:attrName>
                                          <p:attrName>ppt_y</p:attrName>
                                        </p:attrNameLst>
                                      </p:cBhvr>
                                      <p:rCtr x="-7617" y="46"/>
                                    </p:animMotion>
                                  </p:childTnLst>
                                </p:cTn>
                              </p:par>
                              <p:par>
                                <p:cTn id="93" presetID="10" presetClass="exit" presetSubtype="0" fill="hold" nodeType="withEffect">
                                  <p:stCondLst>
                                    <p:cond delay="150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0"/>
                                        </p:tgtEl>
                                        <p:attrNameLst>
                                          <p:attrName>style.visibility</p:attrName>
                                        </p:attrNameLst>
                                      </p:cBhvr>
                                      <p:to>
                                        <p:strVal val="visible"/>
                                      </p:to>
                                    </p:set>
                                    <p:animEffect transition="in" filter="fade">
                                      <p:cBhvr>
                                        <p:cTn id="100" dur="500"/>
                                        <p:tgtEl>
                                          <p:spTgt spid="103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xit" presetSubtype="0" fill="hold" grpId="1"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42" presetClass="path" presetSubtype="0" accel="50000" decel="50000" fill="hold" nodeType="withEffect">
                                  <p:stCondLst>
                                    <p:cond delay="0"/>
                                  </p:stCondLst>
                                  <p:childTnLst>
                                    <p:animMotion origin="layout" path="M -8.33333E-7 2.59259E-6 L -0.13594 -0.00255 " pathEditMode="relative" rAng="0" ptsTypes="AA">
                                      <p:cBhvr>
                                        <p:cTn id="108" dur="2000" fill="hold"/>
                                        <p:tgtEl>
                                          <p:spTgt spid="1030"/>
                                        </p:tgtEl>
                                        <p:attrNameLst>
                                          <p:attrName>ppt_x</p:attrName>
                                          <p:attrName>ppt_y</p:attrName>
                                        </p:attrNameLst>
                                      </p:cBhvr>
                                      <p:rCtr x="-6836" y="-185"/>
                                    </p:animMotion>
                                  </p:childTnLst>
                                </p:cTn>
                              </p:par>
                              <p:par>
                                <p:cTn id="109" presetID="10" presetClass="exit" presetSubtype="0" fill="hold" nodeType="withEffect">
                                  <p:stCondLst>
                                    <p:cond delay="1500"/>
                                  </p:stCondLst>
                                  <p:childTnLst>
                                    <p:animEffect transition="out" filter="fade">
                                      <p:cBhvr>
                                        <p:cTn id="110" dur="500"/>
                                        <p:tgtEl>
                                          <p:spTgt spid="1030"/>
                                        </p:tgtEl>
                                      </p:cBhvr>
                                    </p:animEffect>
                                    <p:set>
                                      <p:cBhvr>
                                        <p:cTn id="111" dur="1" fill="hold">
                                          <p:stCondLst>
                                            <p:cond delay="499"/>
                                          </p:stCondLst>
                                        </p:cTn>
                                        <p:tgtEl>
                                          <p:spTgt spid="103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wipe(left)">
                                      <p:cBhvr>
                                        <p:cTn id="116" dur="500"/>
                                        <p:tgtEl>
                                          <p:spTgt spid="5"/>
                                        </p:tgtEl>
                                      </p:cBhvr>
                                    </p:animEffect>
                                  </p:childTnLst>
                                </p:cTn>
                              </p:par>
                              <p:par>
                                <p:cTn id="117" presetID="10" presetClass="exit" presetSubtype="0" fill="hold" grpId="1" nodeType="withEffect">
                                  <p:stCondLst>
                                    <p:cond delay="0"/>
                                  </p:stCondLst>
                                  <p:childTnLst>
                                    <p:animEffect transition="out" filter="fade">
                                      <p:cBhvr>
                                        <p:cTn id="118" dur="500"/>
                                        <p:tgtEl>
                                          <p:spTgt spid="15"/>
                                        </p:tgtEl>
                                      </p:cBhvr>
                                    </p:animEffect>
                                    <p:set>
                                      <p:cBhvr>
                                        <p:cTn id="119" dur="1" fill="hold">
                                          <p:stCondLst>
                                            <p:cond delay="499"/>
                                          </p:stCondLst>
                                        </p:cTn>
                                        <p:tgtEl>
                                          <p:spTgt spid="15"/>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1034"/>
                                        </p:tgtEl>
                                        <p:attrNameLst>
                                          <p:attrName>style.visibility</p:attrName>
                                        </p:attrNameLst>
                                      </p:cBhvr>
                                      <p:to>
                                        <p:strVal val="visible"/>
                                      </p:to>
                                    </p:set>
                                    <p:animEffect transition="in" filter="fade">
                                      <p:cBhvr>
                                        <p:cTn id="126" dur="500"/>
                                        <p:tgtEl>
                                          <p:spTgt spid="103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
                                        </p:tgtEl>
                                      </p:cBhvr>
                                    </p:animEffect>
                                    <p:set>
                                      <p:cBhvr>
                                        <p:cTn id="134" dur="1" fill="hold">
                                          <p:stCondLst>
                                            <p:cond delay="499"/>
                                          </p:stCondLst>
                                        </p:cTn>
                                        <p:tgtEl>
                                          <p:spTgt spid="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34"/>
                                        </p:tgtEl>
                                      </p:cBhvr>
                                    </p:animEffect>
                                    <p:set>
                                      <p:cBhvr>
                                        <p:cTn id="137" dur="1" fill="hold">
                                          <p:stCondLst>
                                            <p:cond delay="499"/>
                                          </p:stCondLst>
                                        </p:cTn>
                                        <p:tgtEl>
                                          <p:spTgt spid="1034"/>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nodeType="afterEffect">
                                  <p:stCondLst>
                                    <p:cond delay="0"/>
                                  </p:stCondLst>
                                  <p:childTnLst>
                                    <p:set>
                                      <p:cBhvr>
                                        <p:cTn id="140" dur="1" fill="hold">
                                          <p:stCondLst>
                                            <p:cond delay="0"/>
                                          </p:stCondLst>
                                        </p:cTn>
                                        <p:tgtEl>
                                          <p:spTgt spid="3">
                                            <p:txEl>
                                              <p:pRg st="8" end="8"/>
                                            </p:txEl>
                                          </p:spTgt>
                                        </p:tgtEl>
                                        <p:attrNameLst>
                                          <p:attrName>style.visibility</p:attrName>
                                        </p:attrNameLst>
                                      </p:cBhvr>
                                      <p:to>
                                        <p:strVal val="visible"/>
                                      </p:to>
                                    </p:set>
                                    <p:animEffect transition="in" filter="fade">
                                      <p:cBhvr>
                                        <p:cTn id="1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17" grpId="0"/>
      <p:bldP spid="17" grpId="1"/>
      <p:bldP spid="20" grpId="0"/>
      <p:bldP spid="20" grpId="1"/>
      <p:bldP spid="5" grpId="0" animBg="1"/>
      <p:bldP spid="5" grpId="1" animBg="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35" y="896374"/>
            <a:ext cx="10027920" cy="548640"/>
          </a:xfrm>
        </p:spPr>
        <p:txBody>
          <a:bodyPr/>
          <a:lstStyle/>
          <a:p>
            <a:pPr algn="ctr"/>
            <a:r>
              <a:rPr lang="en-US" dirty="0"/>
              <a:t>Overview of physician dispensing in the united states </a:t>
            </a:r>
          </a:p>
        </p:txBody>
      </p:sp>
      <p:sp>
        <p:nvSpPr>
          <p:cNvPr id="3" name="Content Placeholder 2"/>
          <p:cNvSpPr>
            <a:spLocks noGrp="1"/>
          </p:cNvSpPr>
          <p:nvPr>
            <p:ph idx="1"/>
          </p:nvPr>
        </p:nvSpPr>
        <p:spPr>
          <a:xfrm>
            <a:off x="202879" y="1594644"/>
            <a:ext cx="11204294" cy="3997537"/>
          </a:xfrm>
        </p:spPr>
        <p:txBody>
          <a:bodyPr>
            <a:noAutofit/>
          </a:bodyPr>
          <a:lstStyle/>
          <a:p>
            <a:pPr lvl="1"/>
            <a:r>
              <a:rPr lang="en-US" sz="1800" dirty="0"/>
              <a:t>Why is Physician Dispensing important? </a:t>
            </a:r>
          </a:p>
          <a:p>
            <a:pPr lvl="2"/>
            <a:r>
              <a:rPr lang="en-US" sz="1800" dirty="0"/>
              <a:t>25% to 35% of drugs in pipeline are oral </a:t>
            </a:r>
            <a:r>
              <a:rPr lang="en-US" sz="1800" dirty="0" err="1"/>
              <a:t>oncolytics</a:t>
            </a:r>
            <a:r>
              <a:rPr lang="en-US" sz="1800" dirty="0"/>
              <a:t> </a:t>
            </a:r>
          </a:p>
          <a:p>
            <a:pPr lvl="2"/>
            <a:r>
              <a:rPr lang="en-US" sz="1800" dirty="0"/>
              <a:t>Huge revenue potential.  PBMs want to dispense. And, they make the rules.</a:t>
            </a:r>
          </a:p>
          <a:p>
            <a:pPr lvl="1"/>
            <a:r>
              <a:rPr lang="en-US" sz="1800" dirty="0"/>
              <a:t>The majority of states permit practitioner dispensing </a:t>
            </a:r>
          </a:p>
          <a:p>
            <a:pPr lvl="1"/>
            <a:r>
              <a:rPr lang="en-US" sz="1800" dirty="0"/>
              <a:t>44 states either explicitly permit physician dispensing (e.g., through Board licensing) or allow for the practice as part of the general authority granted to licensed physicians.  </a:t>
            </a:r>
          </a:p>
          <a:p>
            <a:pPr lvl="1"/>
            <a:r>
              <a:rPr lang="en-US" sz="1800" b="1" i="1" dirty="0"/>
              <a:t>Dispensing is restricted in minority of states: MT, NY, NJ, TX, UT, and MA</a:t>
            </a:r>
            <a:endParaRPr lang="en-US" sz="1800" dirty="0"/>
          </a:p>
          <a:p>
            <a:pPr lvl="1"/>
            <a:r>
              <a:rPr lang="en-US" sz="1800" dirty="0"/>
              <a:t>In 16 states, non-pharmacist practitioners must register or notify their respective professional licensing board (e.g., medicine board) of their dispensing practice</a:t>
            </a:r>
          </a:p>
          <a:p>
            <a:pPr lvl="1"/>
            <a:r>
              <a:rPr lang="en-US" sz="1800" dirty="0"/>
              <a:t>New Jersey and New York expressly permit physician dispensing in the oncological context</a:t>
            </a:r>
          </a:p>
          <a:p>
            <a:pPr marL="1371600" lvl="3" indent="0">
              <a:buNone/>
            </a:pPr>
            <a:endParaRPr lang="en-US" sz="2000" dirty="0"/>
          </a:p>
          <a:p>
            <a:endParaRPr lang="en-US" sz="20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3</a:t>
            </a:fld>
            <a:endParaRPr lang="en-US" dirty="0"/>
          </a:p>
        </p:txBody>
      </p:sp>
    </p:spTree>
    <p:extLst>
      <p:ext uri="{BB962C8B-B14F-4D97-AF65-F5344CB8AC3E}">
        <p14:creationId xmlns:p14="http://schemas.microsoft.com/office/powerpoint/2010/main" val="25614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certain PBMs ARE doing</a:t>
            </a:r>
          </a:p>
        </p:txBody>
      </p:sp>
      <p:sp>
        <p:nvSpPr>
          <p:cNvPr id="3" name="Content Placeholder 2"/>
          <p:cNvSpPr>
            <a:spLocks noGrp="1"/>
          </p:cNvSpPr>
          <p:nvPr>
            <p:ph idx="1"/>
          </p:nvPr>
        </p:nvSpPr>
        <p:spPr>
          <a:xfrm>
            <a:off x="1205345" y="1061390"/>
            <a:ext cx="9005455" cy="3853511"/>
          </a:xfrm>
        </p:spPr>
        <p:txBody>
          <a:bodyPr>
            <a:noAutofit/>
          </a:bodyPr>
          <a:lstStyle/>
          <a:p>
            <a:pPr>
              <a:buFont typeface="Arial" panose="020B0604020202020204" pitchFamily="34" charset="0"/>
              <a:buChar char="•"/>
            </a:pPr>
            <a:r>
              <a:rPr lang="en-US" dirty="0"/>
              <a:t>You’ve probably seen this chart…what does it mean?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Percentage Based Recoupment Based on “Performance”</a:t>
            </a:r>
          </a:p>
          <a:p>
            <a:pPr lvl="2">
              <a:buFont typeface="Arial" panose="020B0604020202020204" pitchFamily="34" charset="0"/>
              <a:buChar char="•"/>
            </a:pPr>
            <a:r>
              <a:rPr lang="en-US" dirty="0"/>
              <a:t>Provider will be charged a “network variable rate” (formerly a “network rebate” to the Plan Sponsors) that will range from 3% to 5% of cost paid based on Provider’s performance on the performance criteria</a:t>
            </a:r>
          </a:p>
          <a:p>
            <a:pPr lvl="2">
              <a:buFont typeface="Arial" panose="020B0604020202020204" pitchFamily="34" charset="0"/>
              <a:buChar char="•"/>
            </a:pPr>
            <a:r>
              <a:rPr lang="en-US" dirty="0"/>
              <a:t>Score is measured annually in 4 month measurement periods</a:t>
            </a:r>
          </a:p>
          <a:p>
            <a:pPr lvl="2">
              <a:buFont typeface="Arial" panose="020B0604020202020204" pitchFamily="34" charset="0"/>
              <a:buChar char="•"/>
            </a:pPr>
            <a:r>
              <a:rPr lang="en-US" dirty="0"/>
              <a:t>Network rebates are deducted from PBM payments to Provider as a lump sum deduction divided proportionately over the 16 weeks following each measurement period</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30</a:t>
            </a:fld>
            <a:endParaRPr lang="en-US"/>
          </a:p>
        </p:txBody>
      </p:sp>
      <p:pic>
        <p:nvPicPr>
          <p:cNvPr id="10" name="Picture 9"/>
          <p:cNvPicPr>
            <a:picLocks noChangeAspect="1"/>
          </p:cNvPicPr>
          <p:nvPr/>
        </p:nvPicPr>
        <p:blipFill>
          <a:blip r:embed="rId2"/>
          <a:stretch>
            <a:fillRect/>
          </a:stretch>
        </p:blipFill>
        <p:spPr>
          <a:xfrm>
            <a:off x="2203944" y="1385454"/>
            <a:ext cx="5143500" cy="1735922"/>
          </a:xfrm>
          <a:prstGeom prst="rect">
            <a:avLst/>
          </a:prstGeom>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9" name="Group 33"/>
          <p:cNvGrpSpPr>
            <a:grpSpLocks noChangeAspect="1"/>
          </p:cNvGrpSpPr>
          <p:nvPr/>
        </p:nvGrpSpPr>
        <p:grpSpPr bwMode="auto">
          <a:xfrm>
            <a:off x="9470159" y="194321"/>
            <a:ext cx="2559792" cy="376440"/>
            <a:chOff x="1812" y="2464"/>
            <a:chExt cx="1768" cy="260"/>
          </a:xfrm>
          <a:solidFill>
            <a:srgbClr val="FF8427"/>
          </a:solidFill>
        </p:grpSpPr>
        <p:sp>
          <p:nvSpPr>
            <p:cNvPr id="13"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3738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164" y="1268855"/>
            <a:ext cx="7568471" cy="3098755"/>
          </a:xfrm>
        </p:spPr>
        <p:txBody>
          <a:bodyPr>
            <a:noAutofit/>
          </a:bodyPr>
          <a:lstStyle/>
          <a:p>
            <a:pPr>
              <a:buFont typeface="Arial" panose="020B0604020202020204" pitchFamily="34" charset="0"/>
              <a:buChar char="•"/>
            </a:pPr>
            <a:r>
              <a:rPr lang="en-US" dirty="0"/>
              <a:t>At “recoupment” time, pharmacy will receive a “bill” looking like this: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6" name="Picture 5"/>
          <p:cNvPicPr>
            <a:picLocks noChangeAspect="1"/>
          </p:cNvPicPr>
          <p:nvPr/>
        </p:nvPicPr>
        <p:blipFill>
          <a:blip r:embed="rId2"/>
          <a:stretch>
            <a:fillRect/>
          </a:stretch>
        </p:blipFill>
        <p:spPr>
          <a:xfrm>
            <a:off x="2647659" y="1752599"/>
            <a:ext cx="5304850" cy="2229143"/>
          </a:xfrm>
          <a:prstGeom prst="rect">
            <a:avLst/>
          </a:prstGeom>
        </p:spPr>
      </p:pic>
      <p:sp>
        <p:nvSpPr>
          <p:cNvPr id="2" name="Title 1"/>
          <p:cNvSpPr>
            <a:spLocks noGrp="1"/>
          </p:cNvSpPr>
          <p:nvPr>
            <p:ph type="title"/>
          </p:nvPr>
        </p:nvSpPr>
        <p:spPr>
          <a:xfrm>
            <a:off x="2135505" y="627396"/>
            <a:ext cx="7920990" cy="411480"/>
          </a:xfrm>
        </p:spPr>
        <p:txBody>
          <a:bodyPr/>
          <a:lstStyle/>
          <a:p>
            <a:r>
              <a:rPr lang="en-US" dirty="0"/>
              <a:t>What Certain PBMs ARE doing</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31</a:t>
            </a:fld>
            <a:endParaRPr lang="en-US"/>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0" name="Group 33"/>
          <p:cNvGrpSpPr>
            <a:grpSpLocks noChangeAspect="1"/>
          </p:cNvGrpSpPr>
          <p:nvPr/>
        </p:nvGrpSpPr>
        <p:grpSpPr bwMode="auto">
          <a:xfrm>
            <a:off x="9470159" y="194321"/>
            <a:ext cx="2559792" cy="376440"/>
            <a:chOff x="1812" y="2464"/>
            <a:chExt cx="1768" cy="260"/>
          </a:xfrm>
          <a:solidFill>
            <a:srgbClr val="FF8427"/>
          </a:solidFill>
        </p:grpSpPr>
        <p:sp>
          <p:nvSpPr>
            <p:cNvPr id="1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2153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51917209"/>
              </p:ext>
            </p:extLst>
          </p:nvPr>
        </p:nvGraphicFramePr>
        <p:xfrm>
          <a:off x="2355273" y="1884218"/>
          <a:ext cx="3752634" cy="2219152"/>
        </p:xfrm>
        <a:graphic>
          <a:graphicData uri="http://schemas.openxmlformats.org/drawingml/2006/table">
            <a:tbl>
              <a:tblPr firstRow="1" bandRow="1">
                <a:tableStyleId>{9D7B26C5-4107-4FEC-AEDC-1716B250A1EF}</a:tableStyleId>
              </a:tblPr>
              <a:tblGrid>
                <a:gridCol w="2480779">
                  <a:extLst>
                    <a:ext uri="{9D8B030D-6E8A-4147-A177-3AD203B41FA5}">
                      <a16:colId xmlns:a16="http://schemas.microsoft.com/office/drawing/2014/main" val="2331726329"/>
                    </a:ext>
                  </a:extLst>
                </a:gridCol>
                <a:gridCol w="1271855">
                  <a:extLst>
                    <a:ext uri="{9D8B030D-6E8A-4147-A177-3AD203B41FA5}">
                      <a16:colId xmlns:a16="http://schemas.microsoft.com/office/drawing/2014/main" val="1588967515"/>
                    </a:ext>
                  </a:extLst>
                </a:gridCol>
              </a:tblGrid>
              <a:tr h="277394">
                <a:tc>
                  <a:txBody>
                    <a:bodyPr/>
                    <a:lstStyle/>
                    <a:p>
                      <a:r>
                        <a:rPr lang="en-US" sz="1200" dirty="0"/>
                        <a:t>Performance Criteria</a:t>
                      </a:r>
                    </a:p>
                  </a:txBody>
                  <a:tcPr marL="68580" marR="68580" marT="34290" marB="34290"/>
                </a:tc>
                <a:tc>
                  <a:txBody>
                    <a:bodyPr/>
                    <a:lstStyle/>
                    <a:p>
                      <a:r>
                        <a:rPr lang="en-US" sz="1200" dirty="0"/>
                        <a:t>Criteria Weight</a:t>
                      </a:r>
                    </a:p>
                  </a:txBody>
                  <a:tcPr marL="68580" marR="68580" marT="34290" marB="34290"/>
                </a:tc>
                <a:extLst>
                  <a:ext uri="{0D108BD9-81ED-4DB2-BD59-A6C34878D82A}">
                    <a16:rowId xmlns:a16="http://schemas.microsoft.com/office/drawing/2014/main" val="2967560768"/>
                  </a:ext>
                </a:extLst>
              </a:tr>
              <a:tr h="277394">
                <a:tc>
                  <a:txBody>
                    <a:bodyPr/>
                    <a:lstStyle/>
                    <a:p>
                      <a:r>
                        <a:rPr lang="en-US" sz="1200" dirty="0"/>
                        <a:t>1. </a:t>
                      </a:r>
                      <a:r>
                        <a:rPr lang="en-US" sz="1200" u="none" strike="noStrike" kern="1200" baseline="0" dirty="0"/>
                        <a:t>ACE/ARB Adherence</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20%</a:t>
                      </a:r>
                    </a:p>
                  </a:txBody>
                  <a:tcPr marL="68580" marR="68580" marT="34290" marB="34290"/>
                </a:tc>
                <a:extLst>
                  <a:ext uri="{0D108BD9-81ED-4DB2-BD59-A6C34878D82A}">
                    <a16:rowId xmlns:a16="http://schemas.microsoft.com/office/drawing/2014/main" val="3094753390"/>
                  </a:ext>
                </a:extLst>
              </a:tr>
              <a:tr h="277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2. Statin Adherence</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20%</a:t>
                      </a:r>
                    </a:p>
                  </a:txBody>
                  <a:tcPr marL="68580" marR="68580" marT="34290" marB="34290"/>
                </a:tc>
                <a:extLst>
                  <a:ext uri="{0D108BD9-81ED-4DB2-BD59-A6C34878D82A}">
                    <a16:rowId xmlns:a16="http://schemas.microsoft.com/office/drawing/2014/main" val="3510081660"/>
                  </a:ext>
                </a:extLst>
              </a:tr>
              <a:tr h="277394">
                <a:tc>
                  <a:txBody>
                    <a:bodyPr/>
                    <a:lstStyle/>
                    <a:p>
                      <a:r>
                        <a:rPr lang="en-US" sz="1200" u="none" strike="noStrike" kern="1200" baseline="0" dirty="0"/>
                        <a:t>3. Diabetes Adherence</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20%</a:t>
                      </a:r>
                    </a:p>
                  </a:txBody>
                  <a:tcPr marL="68580" marR="68580" marT="34290" marB="34290"/>
                </a:tc>
                <a:extLst>
                  <a:ext uri="{0D108BD9-81ED-4DB2-BD59-A6C34878D82A}">
                    <a16:rowId xmlns:a16="http://schemas.microsoft.com/office/drawing/2014/main" val="1297746638"/>
                  </a:ext>
                </a:extLst>
              </a:tr>
              <a:tr h="277394">
                <a:tc>
                  <a:txBody>
                    <a:bodyPr/>
                    <a:lstStyle/>
                    <a:p>
                      <a:r>
                        <a:rPr lang="en-US" sz="1200" u="none" strike="noStrike" kern="1200" baseline="0" dirty="0"/>
                        <a:t>4. GAP therapy (statin)</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25%</a:t>
                      </a:r>
                    </a:p>
                  </a:txBody>
                  <a:tcPr marL="68580" marR="68580" marT="34290" marB="34290"/>
                </a:tc>
                <a:extLst>
                  <a:ext uri="{0D108BD9-81ED-4DB2-BD59-A6C34878D82A}">
                    <a16:rowId xmlns:a16="http://schemas.microsoft.com/office/drawing/2014/main" val="765945041"/>
                  </a:ext>
                </a:extLst>
              </a:tr>
              <a:tr h="277394">
                <a:tc>
                  <a:txBody>
                    <a:bodyPr/>
                    <a:lstStyle/>
                    <a:p>
                      <a:r>
                        <a:rPr lang="en-US" sz="1200" u="none" strike="noStrike" kern="1200" baseline="0" dirty="0"/>
                        <a:t>5. CMR Completion Rate (MTM)</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5%</a:t>
                      </a:r>
                    </a:p>
                  </a:txBody>
                  <a:tcPr marL="68580" marR="68580" marT="34290" marB="34290"/>
                </a:tc>
                <a:extLst>
                  <a:ext uri="{0D108BD9-81ED-4DB2-BD59-A6C34878D82A}">
                    <a16:rowId xmlns:a16="http://schemas.microsoft.com/office/drawing/2014/main" val="554933626"/>
                  </a:ext>
                </a:extLst>
              </a:tr>
              <a:tr h="277394">
                <a:tc>
                  <a:txBody>
                    <a:bodyPr/>
                    <a:lstStyle/>
                    <a:p>
                      <a:r>
                        <a:rPr lang="en-US" sz="1200" u="none" strike="noStrike" kern="1200" baseline="0" dirty="0"/>
                        <a:t>6. % High Risk Meds (HRM’s)</a:t>
                      </a:r>
                      <a:endParaRPr lang="en-US" sz="1200" b="0" i="0" u="none" strike="noStrike" kern="1200" baseline="0" dirty="0">
                        <a:solidFill>
                          <a:schemeClr val="dk1"/>
                        </a:solidFill>
                        <a:latin typeface="+mn-lt"/>
                        <a:ea typeface="+mn-ea"/>
                        <a:cs typeface="+mn-cs"/>
                      </a:endParaRPr>
                    </a:p>
                  </a:txBody>
                  <a:tcPr marL="68580" marR="68580" marT="34290" marB="34290"/>
                </a:tc>
                <a:tc>
                  <a:txBody>
                    <a:bodyPr/>
                    <a:lstStyle/>
                    <a:p>
                      <a:r>
                        <a:rPr lang="en-US" sz="1200" dirty="0"/>
                        <a:t>5%</a:t>
                      </a:r>
                    </a:p>
                  </a:txBody>
                  <a:tcPr marL="68580" marR="68580" marT="34290" marB="34290"/>
                </a:tc>
                <a:extLst>
                  <a:ext uri="{0D108BD9-81ED-4DB2-BD59-A6C34878D82A}">
                    <a16:rowId xmlns:a16="http://schemas.microsoft.com/office/drawing/2014/main" val="669752840"/>
                  </a:ext>
                </a:extLst>
              </a:tr>
              <a:tr h="277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7. Formulary Compliance</a:t>
                      </a:r>
                      <a:endParaRPr lang="en-US" sz="1200" dirty="0"/>
                    </a:p>
                  </a:txBody>
                  <a:tcPr marL="68580" marR="68580" marT="34290" marB="34290"/>
                </a:tc>
                <a:tc>
                  <a:txBody>
                    <a:bodyPr/>
                    <a:lstStyle/>
                    <a:p>
                      <a:r>
                        <a:rPr lang="en-US" sz="1200" dirty="0"/>
                        <a:t>5%</a:t>
                      </a:r>
                    </a:p>
                  </a:txBody>
                  <a:tcPr marL="68580" marR="68580" marT="34290" marB="34290"/>
                </a:tc>
                <a:extLst>
                  <a:ext uri="{0D108BD9-81ED-4DB2-BD59-A6C34878D82A}">
                    <a16:rowId xmlns:a16="http://schemas.microsoft.com/office/drawing/2014/main" val="3358696131"/>
                  </a:ext>
                </a:extLst>
              </a:tr>
            </a:tbl>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a:p>
        </p:txBody>
      </p:sp>
      <p:sp>
        <p:nvSpPr>
          <p:cNvPr id="7" name="Right Brace 6"/>
          <p:cNvSpPr/>
          <p:nvPr/>
        </p:nvSpPr>
        <p:spPr>
          <a:xfrm>
            <a:off x="6156484" y="1884218"/>
            <a:ext cx="388338" cy="2219152"/>
          </a:xfrm>
          <a:prstGeom prst="rightBrace">
            <a:avLst/>
          </a:prstGeom>
          <a:ln w="38100">
            <a:solidFill>
              <a:srgbClr val="216B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p:cNvSpPr txBox="1"/>
          <p:nvPr/>
        </p:nvSpPr>
        <p:spPr>
          <a:xfrm>
            <a:off x="6604449" y="2622282"/>
            <a:ext cx="2300279" cy="715581"/>
          </a:xfrm>
          <a:prstGeom prst="rect">
            <a:avLst/>
          </a:prstGeom>
          <a:noFill/>
        </p:spPr>
        <p:txBody>
          <a:bodyPr wrap="square" rtlCol="0">
            <a:spAutoFit/>
          </a:bodyPr>
          <a:lstStyle/>
          <a:p>
            <a:r>
              <a:rPr lang="en-US" sz="1350" dirty="0"/>
              <a:t>“Performance” is measured for these drug categories only</a:t>
            </a:r>
          </a:p>
        </p:txBody>
      </p:sp>
      <p:sp>
        <p:nvSpPr>
          <p:cNvPr id="11" name="Title 1"/>
          <p:cNvSpPr txBox="1">
            <a:spLocks/>
          </p:cNvSpPr>
          <p:nvPr/>
        </p:nvSpPr>
        <p:spPr>
          <a:xfrm>
            <a:off x="1981200" y="493910"/>
            <a:ext cx="7806690" cy="41148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100" dirty="0"/>
              <a:t>PBMs’ “Performance” criteria: No Basis In Law </a:t>
            </a:r>
          </a:p>
        </p:txBody>
      </p:sp>
      <p:sp>
        <p:nvSpPr>
          <p:cNvPr id="6" name="Rounded Rectangular Callout 5"/>
          <p:cNvSpPr/>
          <p:nvPr/>
        </p:nvSpPr>
        <p:spPr>
          <a:xfrm>
            <a:off x="6641520" y="1506675"/>
            <a:ext cx="2000250" cy="914400"/>
          </a:xfrm>
          <a:prstGeom prst="wedgeRoundRectCallout">
            <a:avLst>
              <a:gd name="adj1" fmla="val -71335"/>
              <a:gd name="adj2" fmla="val 48311"/>
              <a:gd name="adj3" fmla="val 16667"/>
            </a:avLst>
          </a:prstGeom>
          <a:solidFill>
            <a:srgbClr val="0055FE"/>
          </a:solidFill>
          <a:ln>
            <a:solidFill>
              <a:srgbClr val="0032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No where are these metrics contemplated in the </a:t>
            </a:r>
            <a:r>
              <a:rPr lang="en-US" sz="1350" u="sng" dirty="0"/>
              <a:t>statutes</a:t>
            </a:r>
            <a:r>
              <a:rPr lang="en-US" sz="1350" dirty="0"/>
              <a:t>.</a:t>
            </a:r>
          </a:p>
        </p:txBody>
      </p:sp>
      <p:sp>
        <p:nvSpPr>
          <p:cNvPr id="12" name="Rounded Rectangular Callout 11"/>
          <p:cNvSpPr/>
          <p:nvPr/>
        </p:nvSpPr>
        <p:spPr>
          <a:xfrm>
            <a:off x="6641520" y="2656373"/>
            <a:ext cx="2000250" cy="914400"/>
          </a:xfrm>
          <a:prstGeom prst="wedgeRoundRectCallout">
            <a:avLst>
              <a:gd name="adj1" fmla="val -72725"/>
              <a:gd name="adj2" fmla="val -844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No where are these metrics contemplated in the </a:t>
            </a:r>
            <a:r>
              <a:rPr lang="en-US" sz="1350" u="sng" dirty="0"/>
              <a:t>regulations</a:t>
            </a:r>
            <a:r>
              <a:rPr lang="en-US" sz="1350" dirty="0"/>
              <a:t>.</a:t>
            </a:r>
          </a:p>
        </p:txBody>
      </p:sp>
      <p:sp>
        <p:nvSpPr>
          <p:cNvPr id="13" name="Rounded Rectangular Callout 12"/>
          <p:cNvSpPr/>
          <p:nvPr/>
        </p:nvSpPr>
        <p:spPr>
          <a:xfrm>
            <a:off x="6633797" y="3766676"/>
            <a:ext cx="2000250" cy="914400"/>
          </a:xfrm>
          <a:prstGeom prst="wedgeRoundRectCallout">
            <a:avLst>
              <a:gd name="adj1" fmla="val -68555"/>
              <a:gd name="adj2" fmla="val -43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No where are these metrics contemplated in the </a:t>
            </a:r>
            <a:r>
              <a:rPr lang="en-US" sz="1350" u="sng" dirty="0" err="1"/>
              <a:t>guidances</a:t>
            </a:r>
            <a:r>
              <a:rPr lang="en-US" sz="1350" dirty="0"/>
              <a:t>.</a:t>
            </a:r>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7" name="Group 33"/>
          <p:cNvGrpSpPr>
            <a:grpSpLocks noChangeAspect="1"/>
          </p:cNvGrpSpPr>
          <p:nvPr/>
        </p:nvGrpSpPr>
        <p:grpSpPr bwMode="auto">
          <a:xfrm>
            <a:off x="9470159" y="194321"/>
            <a:ext cx="2559792" cy="376440"/>
            <a:chOff x="1812" y="2464"/>
            <a:chExt cx="1768" cy="260"/>
          </a:xfrm>
          <a:solidFill>
            <a:srgbClr val="FF8427"/>
          </a:solidFill>
        </p:grpSpPr>
        <p:sp>
          <p:nvSpPr>
            <p:cNvPr id="1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846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6" grpId="0" animBg="1"/>
      <p:bldP spid="6" grpId="1" animBg="1"/>
      <p:bldP spid="12" grpId="0" animBg="1"/>
      <p:bldP spid="12" grpId="1"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33</a:t>
            </a:fld>
            <a:endParaRPr lang="en-US"/>
          </a:p>
        </p:txBody>
      </p:sp>
      <p:pic>
        <p:nvPicPr>
          <p:cNvPr id="409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050030" y="254250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3752850" y="254081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644390" y="254081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347210" y="253913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215890" y="253913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918710" y="253745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810250" y="253745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513070" y="253577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050030" y="306525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3752850" y="306357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644390" y="306357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347210" y="306189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215890" y="306189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918710" y="306021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810250" y="306021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513070" y="305853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381750" y="253745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084570" y="253577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976110" y="253577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678930" y="253409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381750" y="306021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084570" y="305853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976110" y="305853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678930" y="305685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547610" y="254250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250430" y="254081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8141970" y="254081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844790" y="253913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547610" y="306525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250430" y="306357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8141970" y="306357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844790" y="3061892"/>
            <a:ext cx="297180" cy="514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3245" y="2000250"/>
            <a:ext cx="5962650" cy="300082"/>
          </a:xfrm>
          <a:prstGeom prst="rect">
            <a:avLst/>
          </a:prstGeom>
          <a:noFill/>
        </p:spPr>
        <p:txBody>
          <a:bodyPr wrap="square" rtlCol="0">
            <a:spAutoFit/>
          </a:bodyPr>
          <a:lstStyle/>
          <a:p>
            <a:r>
              <a:rPr lang="en-US" sz="1350" dirty="0"/>
              <a:t>Assume these are all claims submitted by Pharmacy in Measurement Period</a:t>
            </a:r>
          </a:p>
        </p:txBody>
      </p:sp>
      <p:sp>
        <p:nvSpPr>
          <p:cNvPr id="7" name="Right Brace 6"/>
          <p:cNvSpPr/>
          <p:nvPr/>
        </p:nvSpPr>
        <p:spPr>
          <a:xfrm rot="5400000">
            <a:off x="4038096" y="3301082"/>
            <a:ext cx="321050" cy="89154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6" name="Right Brace 45"/>
          <p:cNvSpPr/>
          <p:nvPr/>
        </p:nvSpPr>
        <p:spPr>
          <a:xfrm rot="5400000">
            <a:off x="6421251" y="1889479"/>
            <a:ext cx="321051" cy="3714750"/>
          </a:xfrm>
          <a:prstGeom prst="rightBrace">
            <a:avLst/>
          </a:prstGeom>
          <a:ln w="28575">
            <a:solidFill>
              <a:srgbClr val="DE7142"/>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sz="1350"/>
          </a:p>
        </p:txBody>
      </p:sp>
      <p:sp>
        <p:nvSpPr>
          <p:cNvPr id="44" name="TextBox 43"/>
          <p:cNvSpPr txBox="1"/>
          <p:nvPr/>
        </p:nvSpPr>
        <p:spPr>
          <a:xfrm>
            <a:off x="3627122" y="3919146"/>
            <a:ext cx="1188721" cy="756297"/>
          </a:xfrm>
          <a:prstGeom prst="rect">
            <a:avLst/>
          </a:prstGeom>
          <a:noFill/>
        </p:spPr>
        <p:txBody>
          <a:bodyPr wrap="square" rtlCol="0">
            <a:spAutoFit/>
          </a:bodyPr>
          <a:lstStyle/>
          <a:p>
            <a:pPr algn="ctr"/>
            <a:r>
              <a:rPr lang="en-US" sz="863" dirty="0"/>
              <a:t>Drugs subject to performance criteria (i.e., ACE inhibitors, statins, diabetes medications, etc.)</a:t>
            </a:r>
          </a:p>
        </p:txBody>
      </p:sp>
      <p:sp>
        <p:nvSpPr>
          <p:cNvPr id="48" name="TextBox 47"/>
          <p:cNvSpPr txBox="1"/>
          <p:nvPr/>
        </p:nvSpPr>
        <p:spPr>
          <a:xfrm>
            <a:off x="5989771" y="3919146"/>
            <a:ext cx="1188721" cy="756297"/>
          </a:xfrm>
          <a:prstGeom prst="rect">
            <a:avLst/>
          </a:prstGeom>
          <a:noFill/>
        </p:spPr>
        <p:txBody>
          <a:bodyPr wrap="square" rtlCol="0">
            <a:spAutoFit/>
          </a:bodyPr>
          <a:lstStyle/>
          <a:p>
            <a:pPr algn="ctr"/>
            <a:r>
              <a:rPr lang="en-US" sz="863" dirty="0"/>
              <a:t>All other medications dispensed by the pharmacy, including high priced specialty medications</a:t>
            </a:r>
          </a:p>
        </p:txBody>
      </p:sp>
      <p:sp>
        <p:nvSpPr>
          <p:cNvPr id="50" name="Title 1"/>
          <p:cNvSpPr txBox="1">
            <a:spLocks/>
          </p:cNvSpPr>
          <p:nvPr/>
        </p:nvSpPr>
        <p:spPr>
          <a:xfrm>
            <a:off x="1785552" y="480899"/>
            <a:ext cx="7806690" cy="41148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100" dirty="0"/>
              <a:t>Problems with Percentage Based Recoupment Per Claim</a:t>
            </a:r>
          </a:p>
        </p:txBody>
      </p:sp>
      <p:pic>
        <p:nvPicPr>
          <p:cNvPr id="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 name="Rectangle 50"/>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47" name="Group 33"/>
          <p:cNvGrpSpPr>
            <a:grpSpLocks noChangeAspect="1"/>
          </p:cNvGrpSpPr>
          <p:nvPr/>
        </p:nvGrpSpPr>
        <p:grpSpPr bwMode="auto">
          <a:xfrm>
            <a:off x="9470159" y="194321"/>
            <a:ext cx="2559792" cy="376440"/>
            <a:chOff x="1812" y="2464"/>
            <a:chExt cx="1768" cy="260"/>
          </a:xfrm>
          <a:solidFill>
            <a:srgbClr val="FF8427"/>
          </a:solidFill>
        </p:grpSpPr>
        <p:sp>
          <p:nvSpPr>
            <p:cNvPr id="5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41868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up)">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up)">
                                      <p:cBhvr>
                                        <p:cTn id="85" dur="500"/>
                                        <p:tgtEl>
                                          <p:spTgt spid="46"/>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up)">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6" grpId="0" animBg="1"/>
      <p:bldP spid="44"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34</a:t>
            </a:fld>
            <a:endParaRPr lang="en-US"/>
          </a:p>
        </p:txBody>
      </p:sp>
      <p:pic>
        <p:nvPicPr>
          <p:cNvPr id="409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050030" y="251929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3752850" y="251760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644390" y="251760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347210" y="251592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215890" y="251592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918710" y="251424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810250" y="251424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513070" y="251256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050030" y="304204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3752850" y="30403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644390" y="30403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347210" y="303868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215890" y="303868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4918710" y="303700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810250" y="303700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5513070" y="303532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381750" y="251424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084570" y="251256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976110" y="251256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678930" y="251088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381750" y="303700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084570" y="303532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976110" y="3035321"/>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6678930" y="303364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547610" y="2519290"/>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250430" y="251760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8141970" y="251760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844790" y="251592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547610" y="304204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250430" y="30403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8141970" y="30403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600" t="14000" r="78000" b="68000"/>
          <a:stretch/>
        </p:blipFill>
        <p:spPr bwMode="auto">
          <a:xfrm>
            <a:off x="7844790" y="3038682"/>
            <a:ext cx="297180" cy="51435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5400000">
            <a:off x="4038096" y="3277872"/>
            <a:ext cx="321050" cy="89154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6" name="Right Brace 45"/>
          <p:cNvSpPr/>
          <p:nvPr/>
        </p:nvSpPr>
        <p:spPr>
          <a:xfrm rot="5400000">
            <a:off x="6421251" y="1866269"/>
            <a:ext cx="321051" cy="3714750"/>
          </a:xfrm>
          <a:prstGeom prst="rightBrace">
            <a:avLst/>
          </a:prstGeom>
          <a:ln w="28575">
            <a:solidFill>
              <a:srgbClr val="DE7142"/>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sz="1350" dirty="0"/>
          </a:p>
        </p:txBody>
      </p:sp>
      <p:sp>
        <p:nvSpPr>
          <p:cNvPr id="44" name="TextBox 43"/>
          <p:cNvSpPr txBox="1"/>
          <p:nvPr/>
        </p:nvSpPr>
        <p:spPr>
          <a:xfrm>
            <a:off x="3627122" y="3895936"/>
            <a:ext cx="1188721" cy="756297"/>
          </a:xfrm>
          <a:prstGeom prst="rect">
            <a:avLst/>
          </a:prstGeom>
          <a:noFill/>
        </p:spPr>
        <p:txBody>
          <a:bodyPr wrap="square" rtlCol="0">
            <a:spAutoFit/>
          </a:bodyPr>
          <a:lstStyle/>
          <a:p>
            <a:pPr algn="ctr"/>
            <a:r>
              <a:rPr lang="en-US" sz="863" dirty="0"/>
              <a:t>Drugs subject to performance criteria (i.e., ACE inhibitors, statins, diabetes medications, etc.)</a:t>
            </a:r>
          </a:p>
        </p:txBody>
      </p:sp>
      <p:sp>
        <p:nvSpPr>
          <p:cNvPr id="48" name="TextBox 47"/>
          <p:cNvSpPr txBox="1"/>
          <p:nvPr/>
        </p:nvSpPr>
        <p:spPr>
          <a:xfrm>
            <a:off x="5989771" y="3895936"/>
            <a:ext cx="1188721" cy="756297"/>
          </a:xfrm>
          <a:prstGeom prst="rect">
            <a:avLst/>
          </a:prstGeom>
          <a:noFill/>
        </p:spPr>
        <p:txBody>
          <a:bodyPr wrap="square" rtlCol="0">
            <a:spAutoFit/>
          </a:bodyPr>
          <a:lstStyle/>
          <a:p>
            <a:pPr algn="ctr"/>
            <a:r>
              <a:rPr lang="en-US" sz="863" dirty="0"/>
              <a:t>All other medications dispensed by the pharmacy, including high priced specialty medications</a:t>
            </a:r>
          </a:p>
        </p:txBody>
      </p:sp>
      <p:sp>
        <p:nvSpPr>
          <p:cNvPr id="45" name="TextBox 44"/>
          <p:cNvSpPr txBox="1"/>
          <p:nvPr/>
        </p:nvSpPr>
        <p:spPr>
          <a:xfrm>
            <a:off x="3404236" y="2057400"/>
            <a:ext cx="1634491" cy="473206"/>
          </a:xfrm>
          <a:prstGeom prst="rect">
            <a:avLst/>
          </a:prstGeom>
          <a:noFill/>
        </p:spPr>
        <p:txBody>
          <a:bodyPr wrap="square" rtlCol="0">
            <a:spAutoFit/>
          </a:bodyPr>
          <a:lstStyle/>
          <a:p>
            <a:pPr algn="ctr"/>
            <a:r>
              <a:rPr lang="en-US" sz="825" dirty="0"/>
              <a:t>PBM is taking performance on these claims (which account for &lt;10% of Pharmacy’s revenue)</a:t>
            </a:r>
          </a:p>
        </p:txBody>
      </p:sp>
      <p:sp>
        <p:nvSpPr>
          <p:cNvPr id="51" name="Title 1"/>
          <p:cNvSpPr txBox="1">
            <a:spLocks/>
          </p:cNvSpPr>
          <p:nvPr/>
        </p:nvSpPr>
        <p:spPr>
          <a:xfrm>
            <a:off x="1785552" y="480899"/>
            <a:ext cx="7806690" cy="41148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100" dirty="0"/>
              <a:t>Problems with Percentage Based Recoupment Per Claim</a:t>
            </a:r>
          </a:p>
        </p:txBody>
      </p:sp>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49" name="Group 33"/>
          <p:cNvGrpSpPr>
            <a:grpSpLocks noChangeAspect="1"/>
          </p:cNvGrpSpPr>
          <p:nvPr/>
        </p:nvGrpSpPr>
        <p:grpSpPr bwMode="auto">
          <a:xfrm>
            <a:off x="9470159" y="194321"/>
            <a:ext cx="2559792" cy="376440"/>
            <a:chOff x="1812" y="2464"/>
            <a:chExt cx="1768" cy="260"/>
          </a:xfrm>
          <a:solidFill>
            <a:srgbClr val="FF8427"/>
          </a:solidFill>
        </p:grpSpPr>
        <p:sp>
          <p:nvSpPr>
            <p:cNvPr id="50"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4"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7"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8"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9"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0"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1"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2"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3"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4"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5"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6"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7"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8"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0"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1"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2"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3"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4"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5"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6"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7"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8306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35</a:t>
            </a:fld>
            <a:endParaRPr lang="en-US"/>
          </a:p>
        </p:txBody>
      </p:sp>
      <p:pic>
        <p:nvPicPr>
          <p:cNvPr id="409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050030" y="254348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3752850" y="2541805"/>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644390" y="2541805"/>
            <a:ext cx="297180" cy="514350"/>
          </a:xfrm>
          <a:prstGeom prst="rect">
            <a:avLst/>
          </a:prstGeom>
          <a:solidFill>
            <a:schemeClr val="bg1"/>
          </a:solidFill>
          <a:extLst/>
        </p:spPr>
      </p:pic>
      <p:pic>
        <p:nvPicPr>
          <p:cNvPr id="1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347210" y="254012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215890" y="254012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918710" y="253844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810250" y="253844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513070" y="25367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050030" y="306623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3752850" y="306455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644390" y="306455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347210" y="306287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215890" y="3062878"/>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4918710" y="306119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810250" y="306119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5513070" y="305951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381750" y="253844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084570" y="25367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976110" y="2536763"/>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678930" y="2535082"/>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381750" y="3061197"/>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084570" y="305951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976110" y="305951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6678930" y="305783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547610" y="2543486"/>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250430" y="2541805"/>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8141970" y="2541805"/>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844790" y="2540124"/>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547610" y="306623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250430" y="306455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8141970" y="3064559"/>
            <a:ext cx="29718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medication vector"/>
          <p:cNvPicPr>
            <a:picLocks noChangeAspect="1" noChangeArrowheads="1"/>
          </p:cNvPicPr>
          <p:nvPr/>
        </p:nvPicPr>
        <p:blipFill rotWithShape="1">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1600" t="14000" r="78000" b="68000"/>
          <a:stretch/>
        </p:blipFill>
        <p:spPr bwMode="auto">
          <a:xfrm>
            <a:off x="7844790" y="3062878"/>
            <a:ext cx="297180" cy="51435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5400000">
            <a:off x="4038096" y="3302068"/>
            <a:ext cx="321050" cy="89154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6" name="Right Brace 45"/>
          <p:cNvSpPr/>
          <p:nvPr/>
        </p:nvSpPr>
        <p:spPr>
          <a:xfrm rot="5400000">
            <a:off x="6421251" y="1890464"/>
            <a:ext cx="321051" cy="3714750"/>
          </a:xfrm>
          <a:prstGeom prst="rightBrace">
            <a:avLst/>
          </a:prstGeom>
          <a:ln w="28575">
            <a:solidFill>
              <a:srgbClr val="DE7142"/>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sz="1350" dirty="0"/>
          </a:p>
        </p:txBody>
      </p:sp>
      <p:sp>
        <p:nvSpPr>
          <p:cNvPr id="44" name="TextBox 43"/>
          <p:cNvSpPr txBox="1"/>
          <p:nvPr/>
        </p:nvSpPr>
        <p:spPr>
          <a:xfrm>
            <a:off x="3627122" y="3920132"/>
            <a:ext cx="1188721" cy="756297"/>
          </a:xfrm>
          <a:prstGeom prst="rect">
            <a:avLst/>
          </a:prstGeom>
          <a:noFill/>
        </p:spPr>
        <p:txBody>
          <a:bodyPr wrap="square" rtlCol="0">
            <a:spAutoFit/>
          </a:bodyPr>
          <a:lstStyle/>
          <a:p>
            <a:pPr algn="ctr"/>
            <a:r>
              <a:rPr lang="en-US" sz="863" dirty="0"/>
              <a:t>Drugs subject to performance criteria (i.e., ACE inhibitors, statins, diabetes medications, etc.)</a:t>
            </a:r>
          </a:p>
        </p:txBody>
      </p:sp>
      <p:sp>
        <p:nvSpPr>
          <p:cNvPr id="48" name="TextBox 47"/>
          <p:cNvSpPr txBox="1"/>
          <p:nvPr/>
        </p:nvSpPr>
        <p:spPr>
          <a:xfrm>
            <a:off x="5989771" y="3920132"/>
            <a:ext cx="1188721" cy="756297"/>
          </a:xfrm>
          <a:prstGeom prst="rect">
            <a:avLst/>
          </a:prstGeom>
          <a:noFill/>
        </p:spPr>
        <p:txBody>
          <a:bodyPr wrap="square" rtlCol="0">
            <a:spAutoFit/>
          </a:bodyPr>
          <a:lstStyle/>
          <a:p>
            <a:pPr algn="ctr"/>
            <a:r>
              <a:rPr lang="en-US" sz="863" dirty="0"/>
              <a:t>All other medications dispensed by the pharmacy, including high priced specialty medications</a:t>
            </a:r>
          </a:p>
        </p:txBody>
      </p:sp>
      <p:sp>
        <p:nvSpPr>
          <p:cNvPr id="45" name="TextBox 44"/>
          <p:cNvSpPr txBox="1"/>
          <p:nvPr/>
        </p:nvSpPr>
        <p:spPr>
          <a:xfrm>
            <a:off x="3404236" y="2080756"/>
            <a:ext cx="1634491" cy="473206"/>
          </a:xfrm>
          <a:prstGeom prst="rect">
            <a:avLst/>
          </a:prstGeom>
          <a:noFill/>
        </p:spPr>
        <p:txBody>
          <a:bodyPr wrap="square" rtlCol="0">
            <a:spAutoFit/>
          </a:bodyPr>
          <a:lstStyle/>
          <a:p>
            <a:pPr algn="ctr"/>
            <a:r>
              <a:rPr lang="en-US" sz="825" dirty="0"/>
              <a:t>PBM is taking performance on these claims (which account for &lt;10% of Pharmacy’s revenue)</a:t>
            </a:r>
          </a:p>
        </p:txBody>
      </p:sp>
      <p:sp>
        <p:nvSpPr>
          <p:cNvPr id="47" name="TextBox 46"/>
          <p:cNvSpPr txBox="1"/>
          <p:nvPr/>
        </p:nvSpPr>
        <p:spPr>
          <a:xfrm>
            <a:off x="5215891" y="2057400"/>
            <a:ext cx="2628900" cy="473206"/>
          </a:xfrm>
          <a:prstGeom prst="rect">
            <a:avLst/>
          </a:prstGeom>
          <a:noFill/>
        </p:spPr>
        <p:txBody>
          <a:bodyPr wrap="square" rtlCol="0">
            <a:spAutoFit/>
          </a:bodyPr>
          <a:lstStyle/>
          <a:p>
            <a:pPr algn="ctr"/>
            <a:r>
              <a:rPr lang="en-US" sz="825" dirty="0"/>
              <a:t>And applying it to take back 3-5% on all claims, including specialty medications which account for 90% of Pharmacy’s revenue</a:t>
            </a:r>
          </a:p>
        </p:txBody>
      </p:sp>
      <p:sp>
        <p:nvSpPr>
          <p:cNvPr id="51" name="Title 1"/>
          <p:cNvSpPr txBox="1">
            <a:spLocks/>
          </p:cNvSpPr>
          <p:nvPr/>
        </p:nvSpPr>
        <p:spPr>
          <a:xfrm>
            <a:off x="1785552" y="480899"/>
            <a:ext cx="7806690" cy="41148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100" dirty="0"/>
              <a:t>Problems with Percentage Based Recoupment Per Claim</a:t>
            </a:r>
          </a:p>
        </p:txBody>
      </p:sp>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50" name="Group 33"/>
          <p:cNvGrpSpPr>
            <a:grpSpLocks noChangeAspect="1"/>
          </p:cNvGrpSpPr>
          <p:nvPr/>
        </p:nvGrpSpPr>
        <p:grpSpPr bwMode="auto">
          <a:xfrm>
            <a:off x="9470159" y="194321"/>
            <a:ext cx="2559792" cy="376440"/>
            <a:chOff x="1812" y="2464"/>
            <a:chExt cx="1768" cy="260"/>
          </a:xfrm>
          <a:solidFill>
            <a:srgbClr val="FF8427"/>
          </a:solidFill>
        </p:grpSpPr>
        <p:sp>
          <p:nvSpPr>
            <p:cNvPr id="54"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5"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6"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7"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8"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59"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0"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1"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2"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3"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4"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5"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6"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7"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8"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0"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1"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2"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3"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4"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5"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6"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7"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8"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9689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sp>
        <p:nvSpPr>
          <p:cNvPr id="2" name="Title 1"/>
          <p:cNvSpPr>
            <a:spLocks noGrp="1"/>
          </p:cNvSpPr>
          <p:nvPr>
            <p:ph type="title"/>
          </p:nvPr>
        </p:nvSpPr>
        <p:spPr>
          <a:xfrm>
            <a:off x="2139950" y="0"/>
            <a:ext cx="8070850" cy="685800"/>
          </a:xfrm>
        </p:spPr>
        <p:txBody>
          <a:bodyPr>
            <a:normAutofit/>
          </a:bodyPr>
          <a:lstStyle/>
          <a:p>
            <a:pPr algn="ctr"/>
            <a:r>
              <a:rPr lang="en-US" sz="2400" dirty="0"/>
              <a:t>Legislative Action on DIR fees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dirty="0">
                <a:solidFill>
                  <a:schemeClr val="tx1">
                    <a:lumMod val="50000"/>
                  </a:schemeClr>
                </a:solidFill>
              </a:rPr>
              <a:t>In June 2016, as many as 16 U.S. Senators and 30 House Representatives urged CMS to finalize its proposed guidance on DIR fees:</a:t>
            </a:r>
          </a:p>
          <a:p>
            <a:pPr>
              <a:buFont typeface="Arial" panose="020B0604020202020204" pitchFamily="34" charset="0"/>
              <a:buChar char="•"/>
            </a:pPr>
            <a:r>
              <a:rPr lang="en-US" altLang="en-US" dirty="0">
                <a:solidFill>
                  <a:schemeClr val="tx1">
                    <a:lumMod val="50000"/>
                  </a:schemeClr>
                </a:solidFill>
              </a:rPr>
              <a:t>In September 2016, “Improving Transparency and Accuracy in Medicare Part D Spending Act,” S. 3308 / H.R. 5951 was introduced in Congress</a:t>
            </a:r>
          </a:p>
          <a:p>
            <a:pPr>
              <a:buFont typeface="Arial" panose="020B0604020202020204" pitchFamily="34" charset="0"/>
              <a:buChar char="•"/>
            </a:pPr>
            <a:endParaRPr lang="en-US" altLang="en-US"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36</a:t>
            </a:fld>
            <a:endParaRPr lang="en-US" dirty="0"/>
          </a:p>
        </p:txBody>
      </p:sp>
      <p:pic>
        <p:nvPicPr>
          <p:cNvPr id="5" name="Picture 4"/>
          <p:cNvPicPr>
            <a:picLocks noChangeAspect="1"/>
          </p:cNvPicPr>
          <p:nvPr/>
        </p:nvPicPr>
        <p:blipFill>
          <a:blip r:embed="rId3"/>
          <a:stretch>
            <a:fillRect/>
          </a:stretch>
        </p:blipFill>
        <p:spPr>
          <a:xfrm>
            <a:off x="4334634" y="1850282"/>
            <a:ext cx="3545592"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124200" y="3213556"/>
            <a:ext cx="6172200"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en-US" altLang="en-US" sz="1600" i="1" dirty="0">
                <a:solidFill>
                  <a:schemeClr val="tx1">
                    <a:lumMod val="50000"/>
                  </a:schemeClr>
                </a:solidFill>
              </a:rPr>
              <a:t>“DIR fees prevent the pharmacy from knowing the true reimbursement amount of drugs being dispensed at the point of sale, and in some cases DIR fees have resulted in preferred pharmacy prices appearing lower than they actually are.”</a:t>
            </a:r>
            <a:endParaRPr lang="en-US" sz="1600" dirty="0"/>
          </a:p>
        </p:txBody>
      </p:sp>
      <p:pic>
        <p:nvPicPr>
          <p:cNvPr id="8" name="Picture 7"/>
          <p:cNvPicPr>
            <a:picLocks noChangeAspect="1"/>
          </p:cNvPicPr>
          <p:nvPr/>
        </p:nvPicPr>
        <p:blipFill>
          <a:blip r:embed="rId4"/>
          <a:stretch>
            <a:fillRect/>
          </a:stretch>
        </p:blipFill>
        <p:spPr>
          <a:xfrm>
            <a:off x="4545987" y="2401694"/>
            <a:ext cx="3122886" cy="4020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114800" y="3429001"/>
            <a:ext cx="5334000"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0" lvl="2"/>
            <a:r>
              <a:rPr lang="en-US" altLang="en-US" dirty="0">
                <a:solidFill>
                  <a:schemeClr val="tx1">
                    <a:lumMod val="50000"/>
                  </a:schemeClr>
                </a:solidFill>
              </a:rPr>
              <a:t>    Aimed at ending retroactive DIR fees and     </a:t>
            </a:r>
          </a:p>
          <a:p>
            <a:pPr marL="0" lvl="2"/>
            <a:r>
              <a:rPr lang="en-US" altLang="en-US" dirty="0">
                <a:solidFill>
                  <a:schemeClr val="tx1">
                    <a:lumMod val="50000"/>
                  </a:schemeClr>
                </a:solidFill>
              </a:rPr>
              <a:t>    increasing transparency</a:t>
            </a:r>
            <a:endParaRPr lang="en-US" dirty="0"/>
          </a:p>
        </p:txBody>
      </p:sp>
      <p:pic>
        <p:nvPicPr>
          <p:cNvPr id="1026" name="Picture 2" descr="Image result for government vecto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64295" y="3519580"/>
            <a:ext cx="219479" cy="21947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33"/>
          <p:cNvGrpSpPr>
            <a:grpSpLocks noChangeAspect="1"/>
          </p:cNvGrpSpPr>
          <p:nvPr/>
        </p:nvGrpSpPr>
        <p:grpSpPr bwMode="auto">
          <a:xfrm>
            <a:off x="9470159" y="194321"/>
            <a:ext cx="2559792" cy="376440"/>
            <a:chOff x="1812" y="2464"/>
            <a:chExt cx="1768" cy="260"/>
          </a:xfrm>
          <a:solidFill>
            <a:srgbClr val="FF8427"/>
          </a:solidFill>
        </p:grpSpPr>
        <p:sp>
          <p:nvSpPr>
            <p:cNvPr id="13"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0376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7"/>
                                        </p:tgtEl>
                                        <p:attrNameLst>
                                          <p:attrName>ppt_w</p:attrName>
                                        </p:attrNameLst>
                                      </p:cBhvr>
                                      <p:tavLst>
                                        <p:tav tm="0">
                                          <p:val>
                                            <p:strVal val="ppt_w"/>
                                          </p:val>
                                        </p:tav>
                                        <p:tav tm="100000">
                                          <p:val>
                                            <p:fltVal val="0"/>
                                          </p:val>
                                        </p:tav>
                                      </p:tavLst>
                                    </p:anim>
                                    <p:anim calcmode="lin" valueType="num">
                                      <p:cBhvr>
                                        <p:cTn id="27" dur="500"/>
                                        <p:tgtEl>
                                          <p:spTgt spid="7"/>
                                        </p:tgtEl>
                                        <p:attrNameLst>
                                          <p:attrName>ppt_h</p:attrName>
                                        </p:attrNameLst>
                                      </p:cBhvr>
                                      <p:tavLst>
                                        <p:tav tm="0">
                                          <p:val>
                                            <p:strVal val="ppt_h"/>
                                          </p:val>
                                        </p:tav>
                                        <p:tav tm="100000">
                                          <p:val>
                                            <p:fltVal val="0"/>
                                          </p:val>
                                        </p:tav>
                                      </p:tavLst>
                                    </p:anim>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6" presetClass="exit" presetSubtype="21" fill="hold" nodeType="afterEffect">
                                  <p:stCondLst>
                                    <p:cond delay="0"/>
                                  </p:stCondLst>
                                  <p:childTnLst>
                                    <p:animEffect transition="out" filter="barn(inVertic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par>
                                <p:cTn id="53" presetID="1" presetClass="entr" presetSubtype="0" fill="hold" nodeType="withEffect">
                                  <p:stCondLst>
                                    <p:cond delay="500"/>
                                  </p:stCondLst>
                                  <p:childTnLst>
                                    <p:set>
                                      <p:cBhvr>
                                        <p:cTn id="5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406400"/>
            <a:ext cx="8267701" cy="558800"/>
          </a:xfrm>
        </p:spPr>
        <p:txBody>
          <a:bodyPr>
            <a:noAutofit/>
          </a:bodyPr>
          <a:lstStyle/>
          <a:p>
            <a:r>
              <a:rPr lang="en-US" sz="2100" dirty="0"/>
              <a:t>What Can </a:t>
            </a:r>
            <a:r>
              <a:rPr lang="en-US" sz="2100" dirty="0" err="1"/>
              <a:t>pROVIDERS</a:t>
            </a:r>
            <a:r>
              <a:rPr lang="en-US" sz="2100" dirty="0"/>
              <a:t> do to Combat Unreasonable DIR Fees?</a:t>
            </a:r>
          </a:p>
        </p:txBody>
      </p:sp>
      <p:sp>
        <p:nvSpPr>
          <p:cNvPr id="3" name="Content Placeholder 2"/>
          <p:cNvSpPr>
            <a:spLocks noGrp="1"/>
          </p:cNvSpPr>
          <p:nvPr>
            <p:ph idx="1"/>
          </p:nvPr>
        </p:nvSpPr>
        <p:spPr>
          <a:xfrm>
            <a:off x="1706562" y="1473201"/>
            <a:ext cx="8080375" cy="2590800"/>
          </a:xfrm>
        </p:spPr>
        <p:txBody>
          <a:bodyPr>
            <a:noAutofit/>
          </a:bodyPr>
          <a:lstStyle/>
          <a:p>
            <a:r>
              <a:rPr lang="en-US" altLang="en-US" sz="2000" b="1" dirty="0">
                <a:solidFill>
                  <a:schemeClr val="tx1">
                    <a:lumMod val="50000"/>
                  </a:schemeClr>
                </a:solidFill>
              </a:rPr>
              <a:t>Arbitration Against PBMs challenging DIR Fees</a:t>
            </a:r>
          </a:p>
          <a:p>
            <a:pPr lvl="1"/>
            <a:r>
              <a:rPr lang="en-US" altLang="en-US" sz="2000" dirty="0">
                <a:solidFill>
                  <a:schemeClr val="tx1">
                    <a:lumMod val="50000"/>
                  </a:schemeClr>
                </a:solidFill>
              </a:rPr>
              <a:t>Breach of Contract</a:t>
            </a:r>
          </a:p>
          <a:p>
            <a:pPr lvl="1"/>
            <a:r>
              <a:rPr lang="en-US" altLang="en-US" sz="2000" dirty="0">
                <a:solidFill>
                  <a:schemeClr val="tx1">
                    <a:lumMod val="50000"/>
                  </a:schemeClr>
                </a:solidFill>
              </a:rPr>
              <a:t>Violation of Federal Law;</a:t>
            </a:r>
          </a:p>
          <a:p>
            <a:pPr lvl="1"/>
            <a:r>
              <a:rPr lang="en-US" altLang="en-US" sz="2000" dirty="0">
                <a:solidFill>
                  <a:schemeClr val="tx1">
                    <a:lumMod val="50000"/>
                  </a:schemeClr>
                </a:solidFill>
              </a:rPr>
              <a:t>Federal Any Willing Provider Law (AWPL)</a:t>
            </a:r>
          </a:p>
          <a:p>
            <a:pPr lvl="1"/>
            <a:r>
              <a:rPr lang="en-US" altLang="en-US" sz="2000" dirty="0">
                <a:solidFill>
                  <a:schemeClr val="tx1">
                    <a:lumMod val="50000"/>
                  </a:schemeClr>
                </a:solidFill>
              </a:rPr>
              <a:t>State Unfair Trade, Insurance, and/or Business Practices Acts</a:t>
            </a:r>
          </a:p>
          <a:p>
            <a:pPr lvl="1"/>
            <a:r>
              <a:rPr lang="en-US" altLang="en-US" sz="2000" dirty="0">
                <a:solidFill>
                  <a:schemeClr val="tx1">
                    <a:lumMod val="50000"/>
                  </a:schemeClr>
                </a:solidFill>
              </a:rPr>
              <a:t>“Agency Through Contract” theory</a:t>
            </a:r>
          </a:p>
          <a:p>
            <a:r>
              <a:rPr lang="en-US" altLang="en-US" sz="2000" b="1" dirty="0">
                <a:solidFill>
                  <a:schemeClr val="tx1">
                    <a:lumMod val="50000"/>
                  </a:schemeClr>
                </a:solidFill>
              </a:rPr>
              <a:t>Direct action against CMS/HHS</a:t>
            </a:r>
          </a:p>
          <a:p>
            <a:pPr lvl="1"/>
            <a:r>
              <a:rPr lang="en-US" altLang="en-US" sz="2000" dirty="0">
                <a:solidFill>
                  <a:schemeClr val="tx1">
                    <a:lumMod val="50000"/>
                  </a:schemeClr>
                </a:solidFill>
              </a:rPr>
              <a:t>Administrative Procedure Act violations</a:t>
            </a:r>
          </a:p>
          <a:p>
            <a:r>
              <a:rPr lang="en-US" altLang="en-US" sz="2000" b="1" dirty="0">
                <a:solidFill>
                  <a:schemeClr val="tx1">
                    <a:lumMod val="50000"/>
                  </a:schemeClr>
                </a:solidFill>
              </a:rPr>
              <a:t>White Paper and Public Relations Campaign</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37</a:t>
            </a:fld>
            <a:endParaRPr lang="en-US"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0" name="Group 33"/>
          <p:cNvGrpSpPr>
            <a:grpSpLocks noChangeAspect="1"/>
          </p:cNvGrpSpPr>
          <p:nvPr/>
        </p:nvGrpSpPr>
        <p:grpSpPr bwMode="auto">
          <a:xfrm>
            <a:off x="9470159" y="194321"/>
            <a:ext cx="2559792" cy="376440"/>
            <a:chOff x="1812" y="2464"/>
            <a:chExt cx="1768" cy="260"/>
          </a:xfrm>
          <a:solidFill>
            <a:srgbClr val="FF8427"/>
          </a:solidFill>
        </p:grpSpPr>
        <p:sp>
          <p:nvSpPr>
            <p:cNvPr id="11"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85538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800" y="1828800"/>
            <a:ext cx="8080375" cy="3124201"/>
          </a:xfrm>
        </p:spPr>
        <p:txBody>
          <a:bodyPr>
            <a:normAutofit/>
          </a:bodyPr>
          <a:lstStyle/>
          <a:p>
            <a:pPr marL="0" indent="0" algn="ctr">
              <a:spcBef>
                <a:spcPts val="1200"/>
              </a:spcBef>
              <a:buNone/>
            </a:pPr>
            <a:endParaRPr lang="en-US" altLang="en-US" sz="3600" dirty="0">
              <a:solidFill>
                <a:schemeClr val="tx1">
                  <a:lumMod val="50000"/>
                </a:schemeClr>
              </a:solidFill>
            </a:endParaRPr>
          </a:p>
          <a:p>
            <a:pPr marL="0" indent="0" algn="ctr">
              <a:spcBef>
                <a:spcPts val="1200"/>
              </a:spcBef>
              <a:buNone/>
            </a:pPr>
            <a:r>
              <a:rPr lang="en-US" altLang="en-US" sz="3600" dirty="0">
                <a:solidFill>
                  <a:schemeClr val="tx1">
                    <a:lumMod val="50000"/>
                  </a:schemeClr>
                </a:solidFill>
              </a:rPr>
              <a:t>Jonathan E. Levitt, Esq.</a:t>
            </a:r>
          </a:p>
          <a:p>
            <a:pPr marL="0" indent="0" algn="ctr">
              <a:spcBef>
                <a:spcPts val="1200"/>
              </a:spcBef>
              <a:buNone/>
            </a:pPr>
            <a:r>
              <a:rPr lang="en-US" altLang="en-US" sz="2400" dirty="0">
                <a:solidFill>
                  <a:schemeClr val="tx1">
                    <a:lumMod val="50000"/>
                  </a:schemeClr>
                </a:solidFill>
              </a:rPr>
              <a:t>jlevitt@frierlevitt.com</a:t>
            </a:r>
          </a:p>
          <a:p>
            <a:pPr marL="0" indent="0" algn="ctr">
              <a:spcBef>
                <a:spcPts val="1200"/>
              </a:spcBef>
              <a:buNone/>
            </a:pPr>
            <a:r>
              <a:rPr lang="en-US" altLang="en-US" sz="2400" dirty="0">
                <a:solidFill>
                  <a:schemeClr val="tx1">
                    <a:lumMod val="50000"/>
                  </a:schemeClr>
                </a:solidFill>
              </a:rPr>
              <a:t>973.618.1660</a:t>
            </a:r>
          </a:p>
          <a:p>
            <a:pPr marL="0" indent="0" algn="ctr">
              <a:spcBef>
                <a:spcPts val="1200"/>
              </a:spcBef>
              <a:buNone/>
            </a:pPr>
            <a:r>
              <a:rPr lang="en-US" altLang="en-US" sz="2400" dirty="0">
                <a:solidFill>
                  <a:schemeClr val="tx1">
                    <a:lumMod val="50000"/>
                  </a:schemeClr>
                </a:solidFill>
              </a:rPr>
              <a:t>FrierLevitt.com</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38</a:t>
            </a:fld>
            <a:endParaRPr lang="en-US" dirty="0"/>
          </a:p>
        </p:txBody>
      </p:sp>
      <p:sp>
        <p:nvSpPr>
          <p:cNvPr id="2" name="TextBox 1"/>
          <p:cNvSpPr txBox="1"/>
          <p:nvPr/>
        </p:nvSpPr>
        <p:spPr>
          <a:xfrm>
            <a:off x="5173239" y="1741294"/>
            <a:ext cx="4648200" cy="461665"/>
          </a:xfrm>
          <a:prstGeom prst="rect">
            <a:avLst/>
          </a:prstGeom>
          <a:noFill/>
        </p:spPr>
        <p:txBody>
          <a:bodyPr wrap="square" rtlCol="0">
            <a:spAutoFit/>
          </a:bodyPr>
          <a:lstStyle/>
          <a:p>
            <a:r>
              <a:rPr lang="en-US" sz="2400" b="1" dirty="0"/>
              <a:t>Thank You!</a:t>
            </a: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11" name="Group 33"/>
          <p:cNvGrpSpPr>
            <a:grpSpLocks noChangeAspect="1"/>
          </p:cNvGrpSpPr>
          <p:nvPr/>
        </p:nvGrpSpPr>
        <p:grpSpPr bwMode="auto">
          <a:xfrm>
            <a:off x="9470159" y="194321"/>
            <a:ext cx="2559792" cy="376440"/>
            <a:chOff x="1812" y="2464"/>
            <a:chExt cx="1768" cy="260"/>
          </a:xfrm>
          <a:solidFill>
            <a:srgbClr val="FF8427"/>
          </a:solidFill>
        </p:grpSpPr>
        <p:sp>
          <p:nvSpPr>
            <p:cNvPr id="12"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61085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96986"/>
            <a:ext cx="10027920" cy="884306"/>
          </a:xfrm>
        </p:spPr>
        <p:txBody>
          <a:bodyPr>
            <a:normAutofit fontScale="90000"/>
          </a:bodyPr>
          <a:lstStyle/>
          <a:p>
            <a:pPr algn="ctr"/>
            <a:r>
              <a:rPr lang="en-US" dirty="0"/>
              <a:t>Quiz on arrangements where physicians can potentially benefit financially from dispensing</a:t>
            </a:r>
          </a:p>
        </p:txBody>
      </p:sp>
      <p:pic>
        <p:nvPicPr>
          <p:cNvPr id="4" name="gre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pyright"/>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pic>
        <p:nvPicPr>
          <p:cNvPr id="6" name="Pop Quiz"/>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37498" y="575914"/>
            <a:ext cx="1767060" cy="1767060"/>
          </a:xfrm>
          <a:prstGeom prst="rect">
            <a:avLst/>
          </a:prstGeom>
        </p:spPr>
      </p:pic>
      <p:sp>
        <p:nvSpPr>
          <p:cNvPr id="7" name="1."/>
          <p:cNvSpPr txBox="1"/>
          <p:nvPr/>
        </p:nvSpPr>
        <p:spPr>
          <a:xfrm>
            <a:off x="1254791" y="2648202"/>
            <a:ext cx="9682417" cy="369332"/>
          </a:xfrm>
          <a:prstGeom prst="rect">
            <a:avLst/>
          </a:prstGeom>
          <a:noFill/>
        </p:spPr>
        <p:txBody>
          <a:bodyPr wrap="square" rtlCol="0">
            <a:spAutoFit/>
          </a:bodyPr>
          <a:lstStyle/>
          <a:p>
            <a:pPr algn="ctr"/>
            <a:r>
              <a:rPr lang="en-US" dirty="0"/>
              <a:t>1. Can Physicians dispense outpatient medication directly to their own patients in New Jersey?</a:t>
            </a:r>
          </a:p>
        </p:txBody>
      </p:sp>
      <p:sp>
        <p:nvSpPr>
          <p:cNvPr id="9" name="Answer . Yes"/>
          <p:cNvSpPr txBox="1"/>
          <p:nvPr/>
        </p:nvSpPr>
        <p:spPr>
          <a:xfrm>
            <a:off x="4785352" y="3276112"/>
            <a:ext cx="1886673" cy="461665"/>
          </a:xfrm>
          <a:prstGeom prst="rect">
            <a:avLst/>
          </a:prstGeom>
          <a:noFill/>
        </p:spPr>
        <p:txBody>
          <a:bodyPr wrap="square" rtlCol="0">
            <a:spAutoFit/>
          </a:bodyPr>
          <a:lstStyle/>
          <a:p>
            <a:r>
              <a:rPr lang="en-US" sz="2400" b="1" dirty="0">
                <a:solidFill>
                  <a:schemeClr val="accent3"/>
                </a:solidFill>
              </a:rPr>
              <a:t> Answer: Yes.</a:t>
            </a:r>
          </a:p>
        </p:txBody>
      </p:sp>
      <p:sp>
        <p:nvSpPr>
          <p:cNvPr id="10" name="2."/>
          <p:cNvSpPr txBox="1"/>
          <p:nvPr/>
        </p:nvSpPr>
        <p:spPr>
          <a:xfrm>
            <a:off x="1097280" y="2632648"/>
            <a:ext cx="9682417" cy="646331"/>
          </a:xfrm>
          <a:prstGeom prst="rect">
            <a:avLst/>
          </a:prstGeom>
          <a:noFill/>
        </p:spPr>
        <p:txBody>
          <a:bodyPr wrap="square" rtlCol="0">
            <a:spAutoFit/>
          </a:bodyPr>
          <a:lstStyle/>
          <a:p>
            <a:pPr algn="ctr"/>
            <a:r>
              <a:rPr lang="en-US" dirty="0"/>
              <a:t>2. Any limitations on physicians dispensing medication in New Jersey? </a:t>
            </a:r>
          </a:p>
          <a:p>
            <a:pPr algn="ctr"/>
            <a:endParaRPr lang="en-US" dirty="0"/>
          </a:p>
        </p:txBody>
      </p:sp>
      <p:sp>
        <p:nvSpPr>
          <p:cNvPr id="11" name="3"/>
          <p:cNvSpPr txBox="1"/>
          <p:nvPr/>
        </p:nvSpPr>
        <p:spPr>
          <a:xfrm>
            <a:off x="3865375" y="2629798"/>
            <a:ext cx="3907025" cy="646314"/>
          </a:xfrm>
          <a:prstGeom prst="rect">
            <a:avLst/>
          </a:prstGeom>
          <a:noFill/>
        </p:spPr>
        <p:txBody>
          <a:bodyPr wrap="square" rtlCol="0">
            <a:spAutoFit/>
          </a:bodyPr>
          <a:lstStyle/>
          <a:p>
            <a:r>
              <a:rPr lang="en-US" dirty="0"/>
              <a:t>3. Any exceptions to these limitations? </a:t>
            </a:r>
          </a:p>
          <a:p>
            <a:endParaRPr lang="en-US" dirty="0"/>
          </a:p>
        </p:txBody>
      </p:sp>
      <p:sp>
        <p:nvSpPr>
          <p:cNvPr id="12" name="4"/>
          <p:cNvSpPr txBox="1"/>
          <p:nvPr/>
        </p:nvSpPr>
        <p:spPr>
          <a:xfrm>
            <a:off x="1480430" y="2553128"/>
            <a:ext cx="9540598" cy="369332"/>
          </a:xfrm>
          <a:prstGeom prst="rect">
            <a:avLst/>
          </a:prstGeom>
          <a:noFill/>
        </p:spPr>
        <p:txBody>
          <a:bodyPr wrap="square" rtlCol="0">
            <a:spAutoFit/>
          </a:bodyPr>
          <a:lstStyle/>
          <a:p>
            <a:r>
              <a:rPr lang="en-US" dirty="0"/>
              <a:t>4. Is Physician dispensing directly under their medical license permitted under New Jersey law? </a:t>
            </a:r>
          </a:p>
        </p:txBody>
      </p:sp>
      <p:sp>
        <p:nvSpPr>
          <p:cNvPr id="13" name="5"/>
          <p:cNvSpPr txBox="1"/>
          <p:nvPr/>
        </p:nvSpPr>
        <p:spPr>
          <a:xfrm>
            <a:off x="2564640" y="2423726"/>
            <a:ext cx="7062719" cy="661886"/>
          </a:xfrm>
          <a:prstGeom prst="rect">
            <a:avLst/>
          </a:prstGeom>
          <a:noFill/>
        </p:spPr>
        <p:txBody>
          <a:bodyPr wrap="square" rtlCol="0">
            <a:spAutoFit/>
          </a:bodyPr>
          <a:lstStyle/>
          <a:p>
            <a:pPr algn="ctr"/>
            <a:r>
              <a:rPr lang="en-US" dirty="0"/>
              <a:t>5. Is physician ownership in a free standing pharmacy that is owned 100% by the medical practice permitted under New Jersey law? </a:t>
            </a:r>
          </a:p>
        </p:txBody>
      </p:sp>
      <p:sp>
        <p:nvSpPr>
          <p:cNvPr id="14" name="6"/>
          <p:cNvSpPr txBox="1"/>
          <p:nvPr/>
        </p:nvSpPr>
        <p:spPr>
          <a:xfrm>
            <a:off x="3230458" y="2649732"/>
            <a:ext cx="6091342" cy="369332"/>
          </a:xfrm>
          <a:prstGeom prst="rect">
            <a:avLst/>
          </a:prstGeom>
          <a:noFill/>
        </p:spPr>
        <p:txBody>
          <a:bodyPr wrap="square" rtlCol="0">
            <a:spAutoFit/>
          </a:bodyPr>
          <a:lstStyle/>
          <a:p>
            <a:r>
              <a:rPr lang="en-US" dirty="0"/>
              <a:t>6. Are there any limitations under Federal or State law?</a:t>
            </a:r>
          </a:p>
        </p:txBody>
      </p:sp>
      <p:sp>
        <p:nvSpPr>
          <p:cNvPr id="15" name="7"/>
          <p:cNvSpPr txBox="1"/>
          <p:nvPr/>
        </p:nvSpPr>
        <p:spPr>
          <a:xfrm>
            <a:off x="2388325" y="2649732"/>
            <a:ext cx="7445829" cy="369332"/>
          </a:xfrm>
          <a:prstGeom prst="rect">
            <a:avLst/>
          </a:prstGeom>
          <a:noFill/>
        </p:spPr>
        <p:txBody>
          <a:bodyPr wrap="square" rtlCol="0">
            <a:spAutoFit/>
          </a:bodyPr>
          <a:lstStyle/>
          <a:p>
            <a:r>
              <a:rPr lang="en-US" dirty="0"/>
              <a:t>7. Are there any exceptions to the limitations under Federal or State law?</a:t>
            </a:r>
          </a:p>
        </p:txBody>
      </p:sp>
      <p:sp>
        <p:nvSpPr>
          <p:cNvPr id="16" name="8"/>
          <p:cNvSpPr txBox="1"/>
          <p:nvPr/>
        </p:nvSpPr>
        <p:spPr>
          <a:xfrm>
            <a:off x="2509157" y="2342974"/>
            <a:ext cx="7173685" cy="646331"/>
          </a:xfrm>
          <a:prstGeom prst="rect">
            <a:avLst/>
          </a:prstGeom>
          <a:noFill/>
        </p:spPr>
        <p:txBody>
          <a:bodyPr wrap="square" rtlCol="0">
            <a:spAutoFit/>
          </a:bodyPr>
          <a:lstStyle/>
          <a:p>
            <a:r>
              <a:rPr lang="en-US" dirty="0"/>
              <a:t>8. Is it permissible for a New Jersey physician to own an interest in a pharmacy that is not integrated into their practice and refer to it? </a:t>
            </a:r>
          </a:p>
        </p:txBody>
      </p:sp>
      <p:sp>
        <p:nvSpPr>
          <p:cNvPr id="17" name="Answer NO"/>
          <p:cNvSpPr txBox="1"/>
          <p:nvPr/>
        </p:nvSpPr>
        <p:spPr>
          <a:xfrm>
            <a:off x="3986863" y="3303460"/>
            <a:ext cx="3903249" cy="1200329"/>
          </a:xfrm>
          <a:prstGeom prst="rect">
            <a:avLst/>
          </a:prstGeom>
          <a:noFill/>
        </p:spPr>
        <p:txBody>
          <a:bodyPr wrap="square" rtlCol="0">
            <a:spAutoFit/>
          </a:bodyPr>
          <a:lstStyle/>
          <a:p>
            <a:r>
              <a:rPr lang="en-US" sz="2400" b="1" dirty="0">
                <a:solidFill>
                  <a:schemeClr val="accent3"/>
                </a:solidFill>
              </a:rPr>
              <a:t>Answer: No, New Jersey law is more restrictive than federal law on this one topic</a:t>
            </a:r>
          </a:p>
        </p:txBody>
      </p:sp>
      <p:grpSp>
        <p:nvGrpSpPr>
          <p:cNvPr id="18" name="Group 33"/>
          <p:cNvGrpSpPr>
            <a:grpSpLocks noChangeAspect="1"/>
          </p:cNvGrpSpPr>
          <p:nvPr/>
        </p:nvGrpSpPr>
        <p:grpSpPr bwMode="auto">
          <a:xfrm>
            <a:off x="9470159" y="194321"/>
            <a:ext cx="2559792" cy="376440"/>
            <a:chOff x="1812" y="2464"/>
            <a:chExt cx="1768" cy="260"/>
          </a:xfrm>
          <a:solidFill>
            <a:srgbClr val="FF8427"/>
          </a:solidFill>
        </p:grpSpPr>
        <p:sp>
          <p:nvSpPr>
            <p:cNvPr id="19"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45"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4</a:t>
            </a:fld>
            <a:endParaRPr lang="en-US" dirty="0"/>
          </a:p>
        </p:txBody>
      </p:sp>
    </p:spTree>
    <p:extLst>
      <p:ext uri="{BB962C8B-B14F-4D97-AF65-F5344CB8AC3E}">
        <p14:creationId xmlns:p14="http://schemas.microsoft.com/office/powerpoint/2010/main" val="29211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p:stCondLst>
                              <p:cond delay="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3" nodeType="clickEffect">
                                  <p:stCondLst>
                                    <p:cond delay="0"/>
                                  </p:stCondLst>
                                  <p:childTnLst>
                                    <p:set>
                                      <p:cBhvr>
                                        <p:cTn id="41" dur="1" fill="hold">
                                          <p:stCondLst>
                                            <p:cond delay="0"/>
                                          </p:stCondLst>
                                        </p:cTn>
                                        <p:tgtEl>
                                          <p:spTgt spid="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4"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5"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6" nodeType="clickEffect">
                                  <p:stCondLst>
                                    <p:cond delay="0"/>
                                  </p:stCondLst>
                                  <p:childTnLst>
                                    <p:set>
                                      <p:cBhvr>
                                        <p:cTn id="67" dur="1" fill="hold">
                                          <p:stCondLst>
                                            <p:cond delay="0"/>
                                          </p:stCondLst>
                                        </p:cTn>
                                        <p:tgtEl>
                                          <p:spTgt spid="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2"/>
                                        </p:tgtEl>
                                        <p:attrNameLst>
                                          <p:attrName>style.visibility</p:attrName>
                                        </p:attrNameLst>
                                      </p:cBhvr>
                                      <p:to>
                                        <p:strVal val="hidden"/>
                                      </p:to>
                                    </p:set>
                                  </p:childTnLst>
                                </p:cTn>
                              </p:par>
                              <p:par>
                                <p:cTn id="72" presetID="1" presetClass="exit" presetSubtype="0" fill="hold" grpId="8" nodeType="withEffect">
                                  <p:stCondLst>
                                    <p:cond delay="0"/>
                                  </p:stCondLst>
                                  <p:childTnLst>
                                    <p:set>
                                      <p:cBhvr>
                                        <p:cTn id="73" dur="1" fill="hold">
                                          <p:stCondLst>
                                            <p:cond delay="0"/>
                                          </p:stCondLst>
                                        </p:cTn>
                                        <p:tgtEl>
                                          <p:spTgt spid="9"/>
                                        </p:tgtEl>
                                        <p:attrNameLst>
                                          <p:attrName>style.visibility</p:attrName>
                                        </p:attrNameLst>
                                      </p:cBhvr>
                                      <p:to>
                                        <p:strVal val="hidden"/>
                                      </p:to>
                                    </p:set>
                                  </p:childTnLst>
                                </p:cTn>
                              </p:par>
                              <p:par>
                                <p:cTn id="74" presetID="53" presetClass="entr" presetSubtype="16"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9"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xit" presetSubtype="0" fill="hold" grpId="7"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53" presetClass="entr" presetSubtype="16"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2" nodeType="clickEffect">
                                  <p:stCondLst>
                                    <p:cond delay="0"/>
                                  </p:stCondLst>
                                  <p:childTnLst>
                                    <p:set>
                                      <p:cBhvr>
                                        <p:cTn id="97" dur="1" fill="hold">
                                          <p:stCondLst>
                                            <p:cond delay="0"/>
                                          </p:stCondLst>
                                        </p:cTn>
                                        <p:tgtEl>
                                          <p:spTgt spid="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4"/>
                                        </p:tgtEl>
                                        <p:attrNameLst>
                                          <p:attrName>style.visibility</p:attrName>
                                        </p:attrNameLst>
                                      </p:cBhvr>
                                      <p:to>
                                        <p:strVal val="hidden"/>
                                      </p:to>
                                    </p:set>
                                  </p:childTnLst>
                                </p:cTn>
                              </p:par>
                              <p:par>
                                <p:cTn id="102" presetID="1" presetClass="exit" presetSubtype="0" fill="hold" grpId="10" nodeType="withEffect">
                                  <p:stCondLst>
                                    <p:cond delay="0"/>
                                  </p:stCondLst>
                                  <p:childTnLst>
                                    <p:set>
                                      <p:cBhvr>
                                        <p:cTn id="103" dur="1" fill="hold">
                                          <p:stCondLst>
                                            <p:cond delay="0"/>
                                          </p:stCondLst>
                                        </p:cTn>
                                        <p:tgtEl>
                                          <p:spTgt spid="9"/>
                                        </p:tgtEl>
                                        <p:attrNameLst>
                                          <p:attrName>style.visibility</p:attrName>
                                        </p:attrNameLst>
                                      </p:cBhvr>
                                      <p:to>
                                        <p:strVal val="hidden"/>
                                      </p:to>
                                    </p:set>
                                  </p:childTnLst>
                                </p:cTn>
                              </p:par>
                              <p:par>
                                <p:cTn id="104" presetID="53" presetClass="entr" presetSubtype="16"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13" nodeType="clickEffect">
                                  <p:stCondLst>
                                    <p:cond delay="0"/>
                                  </p:stCondLst>
                                  <p:childTnLst>
                                    <p:set>
                                      <p:cBhvr>
                                        <p:cTn id="112" dur="1" fill="hold">
                                          <p:stCondLst>
                                            <p:cond delay="0"/>
                                          </p:stCondLst>
                                        </p:cTn>
                                        <p:tgtEl>
                                          <p:spTgt spid="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par>
                                <p:cTn id="117" presetID="1" presetClass="exit" presetSubtype="0" fill="hold" grpId="11" nodeType="withEffect">
                                  <p:stCondLst>
                                    <p:cond delay="0"/>
                                  </p:stCondLst>
                                  <p:childTnLst>
                                    <p:set>
                                      <p:cBhvr>
                                        <p:cTn id="118" dur="1" fill="hold">
                                          <p:stCondLst>
                                            <p:cond delay="0"/>
                                          </p:stCondLst>
                                        </p:cTn>
                                        <p:tgtEl>
                                          <p:spTgt spid="9"/>
                                        </p:tgtEl>
                                        <p:attrNameLst>
                                          <p:attrName>style.visibility</p:attrName>
                                        </p:attrNameLst>
                                      </p:cBhvr>
                                      <p:to>
                                        <p:strVal val="hidden"/>
                                      </p:to>
                                    </p:set>
                                  </p:childTnLst>
                                </p:cTn>
                              </p:par>
                              <p:par>
                                <p:cTn id="119" presetID="53" presetClass="entr" presetSubtype="16"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00" fill="hold"/>
                                        <p:tgtEl>
                                          <p:spTgt spid="16"/>
                                        </p:tgtEl>
                                        <p:attrNameLst>
                                          <p:attrName>ppt_w</p:attrName>
                                        </p:attrNameLst>
                                      </p:cBhvr>
                                      <p:tavLst>
                                        <p:tav tm="0">
                                          <p:val>
                                            <p:fltVal val="0"/>
                                          </p:val>
                                        </p:tav>
                                        <p:tav tm="100000">
                                          <p:val>
                                            <p:strVal val="#ppt_w"/>
                                          </p:val>
                                        </p:tav>
                                      </p:tavLst>
                                    </p:anim>
                                    <p:anim calcmode="lin" valueType="num">
                                      <p:cBhvr>
                                        <p:cTn id="122" dur="500" fill="hold"/>
                                        <p:tgtEl>
                                          <p:spTgt spid="16"/>
                                        </p:tgtEl>
                                        <p:attrNameLst>
                                          <p:attrName>ppt_h</p:attrName>
                                        </p:attrNameLst>
                                      </p:cBhvr>
                                      <p:tavLst>
                                        <p:tav tm="0">
                                          <p:val>
                                            <p:fltVal val="0"/>
                                          </p:val>
                                        </p:tav>
                                        <p:tav tm="100000">
                                          <p:val>
                                            <p:strVal val="#ppt_h"/>
                                          </p:val>
                                        </p:tav>
                                      </p:tavLst>
                                    </p:anim>
                                    <p:animEffect transition="in" filter="fade">
                                      <p:cBhvr>
                                        <p:cTn id="123" dur="500"/>
                                        <p:tgtEl>
                                          <p:spTgt spid="16"/>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1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914400"/>
            <a:ext cx="10027920" cy="548640"/>
          </a:xfrm>
        </p:spPr>
        <p:txBody>
          <a:bodyPr/>
          <a:lstStyle/>
          <a:p>
            <a:pPr lvl="1" algn="ctr"/>
            <a:r>
              <a:rPr lang="en-US" sz="2800" dirty="0">
                <a:latin typeface="+mj-lt"/>
              </a:rPr>
              <a:t>NEW JERSEY LAW ON PHYSICIAN DISPENSING</a:t>
            </a:r>
          </a:p>
        </p:txBody>
      </p:sp>
      <p:sp>
        <p:nvSpPr>
          <p:cNvPr id="3" name="Content Placeholder 2"/>
          <p:cNvSpPr>
            <a:spLocks noGrp="1"/>
          </p:cNvSpPr>
          <p:nvPr>
            <p:ph idx="1"/>
          </p:nvPr>
        </p:nvSpPr>
        <p:spPr>
          <a:xfrm>
            <a:off x="602166" y="1867676"/>
            <a:ext cx="10523034" cy="3579849"/>
          </a:xfrm>
        </p:spPr>
        <p:txBody>
          <a:bodyPr>
            <a:normAutofit/>
          </a:bodyPr>
          <a:lstStyle/>
          <a:p>
            <a:pPr lvl="2"/>
            <a:r>
              <a:rPr lang="en-US" sz="2000" dirty="0"/>
              <a:t>BME regulations PERMIT physician dispensing to their own patients, with some exceptions.</a:t>
            </a:r>
          </a:p>
          <a:p>
            <a:pPr lvl="2"/>
            <a:r>
              <a:rPr lang="en-US" sz="2000" dirty="0"/>
              <a:t>Doctor acting within the scope of  lawful practice, after an evaluation of patient’s condition, may dispense directly to the patient (N.J.A.C. 13:35-7.5(h))</a:t>
            </a:r>
          </a:p>
          <a:p>
            <a:pPr lvl="2"/>
            <a:r>
              <a:rPr lang="en-US" sz="2000" dirty="0"/>
              <a:t>Economic Limitation: For a drug dispensed by a physician to their patient, appropriate fee shall not exceed acquisition plus 10%</a:t>
            </a:r>
          </a:p>
          <a:p>
            <a:pPr lvl="2"/>
            <a:r>
              <a:rPr lang="en-US" sz="2000" dirty="0"/>
              <a:t>A New Jersey physician cannot dispense more than 7 day supply</a:t>
            </a:r>
          </a:p>
          <a:p>
            <a:pPr lvl="2"/>
            <a:r>
              <a:rPr lang="en-US" sz="2000" b="1" dirty="0"/>
              <a:t>EXCEPTION for </a:t>
            </a:r>
            <a:r>
              <a:rPr lang="en-US" sz="2000" dirty="0"/>
              <a:t>oncological protocol; aids protocol; rural pharmacy (N.J.A.C. 13:35-7.5(i)(1)) </a:t>
            </a:r>
          </a:p>
          <a:p>
            <a:pPr lvl="4"/>
            <a:endParaRPr lang="en-US" dirty="0"/>
          </a:p>
          <a:p>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5</a:t>
            </a:fld>
            <a:endParaRPr lang="en-US" dirty="0"/>
          </a:p>
        </p:txBody>
      </p:sp>
    </p:spTree>
    <p:extLst>
      <p:ext uri="{BB962C8B-B14F-4D97-AF65-F5344CB8AC3E}">
        <p14:creationId xmlns:p14="http://schemas.microsoft.com/office/powerpoint/2010/main" val="42714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680" y="546876"/>
            <a:ext cx="10027920" cy="1092200"/>
          </a:xfrm>
        </p:spPr>
        <p:txBody>
          <a:bodyPr/>
          <a:lstStyle/>
          <a:p>
            <a:pPr algn="ctr"/>
            <a:r>
              <a:rPr lang="en-US" dirty="0"/>
              <a:t>New Jersey Codey law: May an oncology </a:t>
            </a:r>
            <a:br>
              <a:rPr lang="en-US" dirty="0"/>
            </a:br>
            <a:r>
              <a:rPr lang="en-US" dirty="0"/>
              <a:t>practice own a pharmacy and refer to it?</a:t>
            </a:r>
          </a:p>
        </p:txBody>
      </p:sp>
      <p:sp>
        <p:nvSpPr>
          <p:cNvPr id="3" name="Content Placeholder 2"/>
          <p:cNvSpPr>
            <a:spLocks noGrp="1"/>
          </p:cNvSpPr>
          <p:nvPr>
            <p:ph idx="1"/>
          </p:nvPr>
        </p:nvSpPr>
        <p:spPr>
          <a:xfrm>
            <a:off x="624468" y="1639076"/>
            <a:ext cx="10246732" cy="3579849"/>
          </a:xfrm>
        </p:spPr>
        <p:txBody>
          <a:bodyPr>
            <a:normAutofit/>
          </a:bodyPr>
          <a:lstStyle/>
          <a:p>
            <a:pPr lvl="4"/>
            <a:r>
              <a:rPr lang="en-US" sz="2000" dirty="0"/>
              <a:t>New Jersey’s state law that limits physicians referral to entities where they hold a financial interest is called: The Codey Law.</a:t>
            </a:r>
          </a:p>
          <a:p>
            <a:pPr lvl="4"/>
            <a:r>
              <a:rPr lang="en-US" sz="2000" dirty="0"/>
              <a:t>But, there are EXCEPTIONS</a:t>
            </a:r>
          </a:p>
          <a:p>
            <a:pPr lvl="6"/>
            <a:r>
              <a:rPr lang="en-US" sz="1800" dirty="0"/>
              <a:t>Such as ASC; or</a:t>
            </a:r>
          </a:p>
          <a:p>
            <a:pPr lvl="6"/>
            <a:r>
              <a:rPr lang="en-US" sz="1800" dirty="0"/>
              <a:t>Services provided to the patient in the physician's office.</a:t>
            </a:r>
          </a:p>
          <a:p>
            <a:pPr lvl="4"/>
            <a:r>
              <a:rPr lang="en-US" sz="2000" dirty="0"/>
              <a:t>Codey would limit the physician from owning an </a:t>
            </a:r>
            <a:r>
              <a:rPr lang="en-US" sz="2000" b="1" i="1" dirty="0"/>
              <a:t>outside</a:t>
            </a:r>
            <a:r>
              <a:rPr lang="en-US" sz="2000" dirty="0"/>
              <a:t> pharmacy and referring to it; </a:t>
            </a:r>
          </a:p>
          <a:p>
            <a:pPr lvl="4"/>
            <a:r>
              <a:rPr lang="en-US" sz="2000" dirty="0"/>
              <a:t>A </a:t>
            </a:r>
            <a:r>
              <a:rPr lang="en-US" sz="2000" b="1" dirty="0"/>
              <a:t>pharmacy</a:t>
            </a:r>
            <a:r>
              <a:rPr lang="en-US" sz="2000" dirty="0"/>
              <a:t> that is owned 100% by a medical practice (same tax id #) that meets the in-office ancillary exception of federal Stark Law will also be permissible under Codey.</a:t>
            </a:r>
          </a:p>
          <a:p>
            <a:pPr lvl="4"/>
            <a:r>
              <a:rPr lang="en-US" sz="2000" dirty="0"/>
              <a:t>A </a:t>
            </a:r>
            <a:r>
              <a:rPr lang="en-US" sz="2000" b="1" dirty="0"/>
              <a:t>physician dispensing</a:t>
            </a:r>
            <a:r>
              <a:rPr lang="en-US" sz="2000" dirty="0"/>
              <a:t> medication pursuant to their </a:t>
            </a:r>
            <a:r>
              <a:rPr lang="en-US" sz="2000" b="1" dirty="0"/>
              <a:t>medical license </a:t>
            </a:r>
            <a:r>
              <a:rPr lang="en-US" sz="2000" dirty="0"/>
              <a:t>and billing under the medical practice tax id# would also be permissible under Codey</a:t>
            </a:r>
          </a:p>
          <a:p>
            <a:pPr lvl="4"/>
            <a:endParaRPr lang="en-US" dirty="0"/>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6</a:t>
            </a:fld>
            <a:endParaRPr lang="en-US" dirty="0"/>
          </a:p>
        </p:txBody>
      </p:sp>
    </p:spTree>
    <p:extLst>
      <p:ext uri="{BB962C8B-B14F-4D97-AF65-F5344CB8AC3E}">
        <p14:creationId xmlns:p14="http://schemas.microsoft.com/office/powerpoint/2010/main" val="81807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80" y="842398"/>
            <a:ext cx="10027920" cy="548640"/>
          </a:xfrm>
        </p:spPr>
        <p:txBody>
          <a:bodyPr/>
          <a:lstStyle/>
          <a:p>
            <a:pPr algn="ctr"/>
            <a:r>
              <a:rPr lang="en-US" dirty="0"/>
              <a:t>How do we know our interpretation is correct?</a:t>
            </a:r>
          </a:p>
        </p:txBody>
      </p:sp>
      <p:sp>
        <p:nvSpPr>
          <p:cNvPr id="3" name="Content Placeholder 2"/>
          <p:cNvSpPr>
            <a:spLocks noGrp="1"/>
          </p:cNvSpPr>
          <p:nvPr>
            <p:ph idx="1"/>
          </p:nvPr>
        </p:nvSpPr>
        <p:spPr>
          <a:xfrm>
            <a:off x="624468" y="1867676"/>
            <a:ext cx="10485492" cy="3579849"/>
          </a:xfrm>
        </p:spPr>
        <p:txBody>
          <a:bodyPr>
            <a:normAutofit/>
          </a:bodyPr>
          <a:lstStyle/>
          <a:p>
            <a:pPr lvl="2"/>
            <a:r>
              <a:rPr lang="en-US" sz="2400" dirty="0"/>
              <a:t>New Jersey Supreme Court is uniquely protective of the Board of Medical Examiner’s powers to regulate the practice of medicine.  </a:t>
            </a:r>
          </a:p>
          <a:p>
            <a:pPr lvl="2"/>
            <a:r>
              <a:rPr lang="en-US" sz="2400" dirty="0"/>
              <a:t>There has been no regulatory enforcement adverse to physician dispensing by: </a:t>
            </a:r>
          </a:p>
          <a:p>
            <a:pPr lvl="3"/>
            <a:r>
              <a:rPr lang="en-US" sz="2400" dirty="0"/>
              <a:t>New Jersey Board of Medical Examiners;</a:t>
            </a:r>
          </a:p>
          <a:p>
            <a:pPr lvl="3"/>
            <a:r>
              <a:rPr lang="en-US" sz="2400" dirty="0"/>
              <a:t>New Jersey Board of Pharmacy; or</a:t>
            </a:r>
          </a:p>
          <a:p>
            <a:pPr lvl="3"/>
            <a:r>
              <a:rPr lang="en-US" sz="2400" dirty="0"/>
              <a:t>New Jersey State Attorney General’s office. </a:t>
            </a:r>
            <a:r>
              <a:rPr lang="en-US" sz="1200" dirty="0"/>
              <a:t> </a:t>
            </a:r>
            <a:endParaRPr lang="en-US" sz="2400" dirty="0"/>
          </a:p>
          <a:p>
            <a:r>
              <a:rPr lang="en-US" dirty="0"/>
              <a:t> </a:t>
            </a:r>
          </a:p>
          <a:p>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7</a:t>
            </a:fld>
            <a:endParaRPr lang="en-US" dirty="0"/>
          </a:p>
        </p:txBody>
      </p:sp>
    </p:spTree>
    <p:extLst>
      <p:ext uri="{BB962C8B-B14F-4D97-AF65-F5344CB8AC3E}">
        <p14:creationId xmlns:p14="http://schemas.microsoft.com/office/powerpoint/2010/main" val="27255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70" y="881353"/>
            <a:ext cx="11586259" cy="1423686"/>
          </a:xfrm>
        </p:spPr>
        <p:txBody>
          <a:bodyPr/>
          <a:lstStyle/>
          <a:p>
            <a:pPr algn="ctr"/>
            <a:r>
              <a:rPr lang="en-US" dirty="0"/>
              <a:t>Additional legal support from other states for interpretation that new jersey law permits oncological dispensing</a:t>
            </a:r>
          </a:p>
        </p:txBody>
      </p:sp>
      <p:sp>
        <p:nvSpPr>
          <p:cNvPr id="3" name="Content Placeholder 2"/>
          <p:cNvSpPr>
            <a:spLocks noGrp="1"/>
          </p:cNvSpPr>
          <p:nvPr>
            <p:ph idx="1"/>
          </p:nvPr>
        </p:nvSpPr>
        <p:spPr>
          <a:xfrm>
            <a:off x="50334" y="2439952"/>
            <a:ext cx="10027920" cy="3579849"/>
          </a:xfrm>
        </p:spPr>
        <p:txBody>
          <a:bodyPr/>
          <a:lstStyle/>
          <a:p>
            <a:pPr marL="1369314" indent="-285750">
              <a:buFont typeface="Arial" panose="020B0604020202020204" pitchFamily="34" charset="0"/>
              <a:buChar char="•"/>
            </a:pPr>
            <a:r>
              <a:rPr lang="en-US" sz="2000" dirty="0"/>
              <a:t>New York’s BME (office of the professions) limits physician dispensing to a 72 hour supply of drugs;</a:t>
            </a:r>
          </a:p>
          <a:p>
            <a:pPr marL="1369314" indent="-285750">
              <a:buFont typeface="Arial" panose="020B0604020202020204" pitchFamily="34" charset="0"/>
              <a:buChar char="•"/>
            </a:pPr>
            <a:r>
              <a:rPr lang="en-US" sz="2000" dirty="0"/>
              <a:t>New York law also limits physician dispensing, but contains exceptions for oncological and AIDS protocols</a:t>
            </a:r>
          </a:p>
          <a:p>
            <a:pPr marL="1371600" lvl="3" indent="0">
              <a:buNone/>
            </a:pP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8</a:t>
            </a:fld>
            <a:endParaRPr lang="en-US" dirty="0"/>
          </a:p>
        </p:txBody>
      </p:sp>
    </p:spTree>
    <p:extLst>
      <p:ext uri="{BB962C8B-B14F-4D97-AF65-F5344CB8AC3E}">
        <p14:creationId xmlns:p14="http://schemas.microsoft.com/office/powerpoint/2010/main" val="357171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6019801"/>
            <a:ext cx="1536700" cy="400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524000" y="6400801"/>
            <a:ext cx="9144000" cy="461665"/>
          </a:xfrm>
          <a:prstGeom prst="rect">
            <a:avLst/>
          </a:prstGeom>
        </p:spPr>
        <p:txBody>
          <a:bodyPr wrap="square">
            <a:spAutoFit/>
          </a:bodyPr>
          <a:lstStyle/>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Copyright © 2017. Frier &amp; Levitt, LLC. All rights reserved.</a:t>
            </a:r>
          </a:p>
          <a:p>
            <a:pPr algn="ctr"/>
            <a:r>
              <a:rPr lang="en-US" sz="800" dirty="0">
                <a:solidFill>
                  <a:srgbClr val="5D5D5D"/>
                </a:solidFill>
                <a:latin typeface="Calibri" panose="020F0502020204030204" pitchFamily="34" charset="0"/>
                <a:ea typeface="Calibri" panose="020F0502020204030204" pitchFamily="34" charset="0"/>
                <a:cs typeface="Times New Roman" panose="02020603050405020304" pitchFamily="18" charset="0"/>
              </a:rPr>
              <a:t>Confidential/Proprietary</a:t>
            </a:r>
          </a:p>
          <a:p>
            <a:pPr algn="ctr"/>
            <a:r>
              <a:rPr lang="en-US" sz="800" dirty="0">
                <a:solidFill>
                  <a:srgbClr val="5D5D5D"/>
                </a:solidFill>
                <a:latin typeface="Calibri" panose="020F0502020204030204" pitchFamily="34" charset="0"/>
                <a:cs typeface="Times New Roman" panose="02020603050405020304" pitchFamily="18" charset="0"/>
              </a:rPr>
              <a:t>Not for dissemination.</a:t>
            </a:r>
            <a:endParaRPr lang="en-US" sz="800" dirty="0">
              <a:solidFill>
                <a:srgbClr val="5D5D5D"/>
              </a:solidFill>
            </a:endParaRPr>
          </a:p>
        </p:txBody>
      </p:sp>
      <p:grpSp>
        <p:nvGrpSpPr>
          <p:cNvPr id="7" name="Group 33"/>
          <p:cNvGrpSpPr>
            <a:grpSpLocks noChangeAspect="1"/>
          </p:cNvGrpSpPr>
          <p:nvPr/>
        </p:nvGrpSpPr>
        <p:grpSpPr bwMode="auto">
          <a:xfrm>
            <a:off x="9470159" y="194321"/>
            <a:ext cx="2559792" cy="376440"/>
            <a:chOff x="1812" y="2464"/>
            <a:chExt cx="1768" cy="260"/>
          </a:xfrm>
          <a:solidFill>
            <a:srgbClr val="FF8427"/>
          </a:solidFill>
        </p:grpSpPr>
        <p:sp>
          <p:nvSpPr>
            <p:cNvPr id="8" name="Freeform 35"/>
            <p:cNvSpPr>
              <a:spLocks/>
            </p:cNvSpPr>
            <p:nvPr/>
          </p:nvSpPr>
          <p:spPr bwMode="auto">
            <a:xfrm>
              <a:off x="1812" y="2466"/>
              <a:ext cx="117" cy="151"/>
            </a:xfrm>
            <a:custGeom>
              <a:avLst/>
              <a:gdLst>
                <a:gd name="T0" fmla="*/ 232 w 234"/>
                <a:gd name="T1" fmla="*/ 10 h 303"/>
                <a:gd name="T2" fmla="*/ 230 w 234"/>
                <a:gd name="T3" fmla="*/ 30 h 303"/>
                <a:gd name="T4" fmla="*/ 230 w 234"/>
                <a:gd name="T5" fmla="*/ 62 h 303"/>
                <a:gd name="T6" fmla="*/ 215 w 234"/>
                <a:gd name="T7" fmla="*/ 49 h 303"/>
                <a:gd name="T8" fmla="*/ 209 w 234"/>
                <a:gd name="T9" fmla="*/ 33 h 303"/>
                <a:gd name="T10" fmla="*/ 185 w 234"/>
                <a:gd name="T11" fmla="*/ 24 h 303"/>
                <a:gd name="T12" fmla="*/ 155 w 234"/>
                <a:gd name="T13" fmla="*/ 20 h 303"/>
                <a:gd name="T14" fmla="*/ 129 w 234"/>
                <a:gd name="T15" fmla="*/ 19 h 303"/>
                <a:gd name="T16" fmla="*/ 104 w 234"/>
                <a:gd name="T17" fmla="*/ 20 h 303"/>
                <a:gd name="T18" fmla="*/ 89 w 234"/>
                <a:gd name="T19" fmla="*/ 38 h 303"/>
                <a:gd name="T20" fmla="*/ 89 w 234"/>
                <a:gd name="T21" fmla="*/ 73 h 303"/>
                <a:gd name="T22" fmla="*/ 113 w 234"/>
                <a:gd name="T23" fmla="*/ 140 h 303"/>
                <a:gd name="T24" fmla="*/ 157 w 234"/>
                <a:gd name="T25" fmla="*/ 140 h 303"/>
                <a:gd name="T26" fmla="*/ 183 w 234"/>
                <a:gd name="T27" fmla="*/ 136 h 303"/>
                <a:gd name="T28" fmla="*/ 194 w 234"/>
                <a:gd name="T29" fmla="*/ 126 h 303"/>
                <a:gd name="T30" fmla="*/ 195 w 234"/>
                <a:gd name="T31" fmla="*/ 110 h 303"/>
                <a:gd name="T32" fmla="*/ 210 w 234"/>
                <a:gd name="T33" fmla="*/ 125 h 303"/>
                <a:gd name="T34" fmla="*/ 209 w 234"/>
                <a:gd name="T35" fmla="*/ 170 h 303"/>
                <a:gd name="T36" fmla="*/ 195 w 234"/>
                <a:gd name="T37" fmla="*/ 192 h 303"/>
                <a:gd name="T38" fmla="*/ 193 w 234"/>
                <a:gd name="T39" fmla="*/ 170 h 303"/>
                <a:gd name="T40" fmla="*/ 180 w 234"/>
                <a:gd name="T41" fmla="*/ 161 h 303"/>
                <a:gd name="T42" fmla="*/ 150 w 234"/>
                <a:gd name="T43" fmla="*/ 157 h 303"/>
                <a:gd name="T44" fmla="*/ 113 w 234"/>
                <a:gd name="T45" fmla="*/ 155 h 303"/>
                <a:gd name="T46" fmla="*/ 88 w 234"/>
                <a:gd name="T47" fmla="*/ 221 h 303"/>
                <a:gd name="T48" fmla="*/ 88 w 234"/>
                <a:gd name="T49" fmla="*/ 256 h 303"/>
                <a:gd name="T50" fmla="*/ 93 w 234"/>
                <a:gd name="T51" fmla="*/ 275 h 303"/>
                <a:gd name="T52" fmla="*/ 107 w 234"/>
                <a:gd name="T53" fmla="*/ 285 h 303"/>
                <a:gd name="T54" fmla="*/ 138 w 234"/>
                <a:gd name="T55" fmla="*/ 291 h 303"/>
                <a:gd name="T56" fmla="*/ 71 w 234"/>
                <a:gd name="T57" fmla="*/ 302 h 303"/>
                <a:gd name="T58" fmla="*/ 27 w 234"/>
                <a:gd name="T59" fmla="*/ 302 h 303"/>
                <a:gd name="T60" fmla="*/ 4 w 234"/>
                <a:gd name="T61" fmla="*/ 291 h 303"/>
                <a:gd name="T62" fmla="*/ 22 w 234"/>
                <a:gd name="T63" fmla="*/ 285 h 303"/>
                <a:gd name="T64" fmla="*/ 32 w 234"/>
                <a:gd name="T65" fmla="*/ 274 h 303"/>
                <a:gd name="T66" fmla="*/ 37 w 234"/>
                <a:gd name="T67" fmla="*/ 244 h 303"/>
                <a:gd name="T68" fmla="*/ 39 w 234"/>
                <a:gd name="T69" fmla="*/ 205 h 303"/>
                <a:gd name="T70" fmla="*/ 40 w 234"/>
                <a:gd name="T71" fmla="*/ 166 h 303"/>
                <a:gd name="T72" fmla="*/ 40 w 234"/>
                <a:gd name="T73" fmla="*/ 140 h 303"/>
                <a:gd name="T74" fmla="*/ 39 w 234"/>
                <a:gd name="T75" fmla="*/ 105 h 303"/>
                <a:gd name="T76" fmla="*/ 38 w 234"/>
                <a:gd name="T77" fmla="*/ 66 h 303"/>
                <a:gd name="T78" fmla="*/ 34 w 234"/>
                <a:gd name="T79" fmla="*/ 34 h 303"/>
                <a:gd name="T80" fmla="*/ 27 w 234"/>
                <a:gd name="T81" fmla="*/ 19 h 303"/>
                <a:gd name="T82" fmla="*/ 9 w 234"/>
                <a:gd name="T83" fmla="*/ 14 h 303"/>
                <a:gd name="T84" fmla="*/ 0 w 234"/>
                <a:gd name="T85" fmla="*/ 1 h 303"/>
                <a:gd name="T86" fmla="*/ 25 w 234"/>
                <a:gd name="T87" fmla="*/ 1 h 303"/>
                <a:gd name="T88" fmla="*/ 64 w 234"/>
                <a:gd name="T89" fmla="*/ 3 h 303"/>
                <a:gd name="T90" fmla="*/ 103 w 234"/>
                <a:gd name="T91" fmla="*/ 3 h 303"/>
                <a:gd name="T92" fmla="*/ 129 w 234"/>
                <a:gd name="T93" fmla="*/ 3 h 303"/>
                <a:gd name="T94" fmla="*/ 178 w 234"/>
                <a:gd name="T95" fmla="*/ 3 h 303"/>
                <a:gd name="T96" fmla="*/ 207 w 234"/>
                <a:gd name="T97" fmla="*/ 3 h 303"/>
                <a:gd name="T98" fmla="*/ 225 w 234"/>
                <a:gd name="T9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303">
                  <a:moveTo>
                    <a:pt x="234" y="0"/>
                  </a:moveTo>
                  <a:lnTo>
                    <a:pt x="232" y="10"/>
                  </a:lnTo>
                  <a:lnTo>
                    <a:pt x="231" y="19"/>
                  </a:lnTo>
                  <a:lnTo>
                    <a:pt x="230" y="30"/>
                  </a:lnTo>
                  <a:lnTo>
                    <a:pt x="230" y="44"/>
                  </a:lnTo>
                  <a:lnTo>
                    <a:pt x="230" y="62"/>
                  </a:lnTo>
                  <a:lnTo>
                    <a:pt x="217" y="63"/>
                  </a:lnTo>
                  <a:lnTo>
                    <a:pt x="215" y="49"/>
                  </a:lnTo>
                  <a:lnTo>
                    <a:pt x="213" y="39"/>
                  </a:lnTo>
                  <a:lnTo>
                    <a:pt x="209" y="33"/>
                  </a:lnTo>
                  <a:lnTo>
                    <a:pt x="198" y="28"/>
                  </a:lnTo>
                  <a:lnTo>
                    <a:pt x="185" y="24"/>
                  </a:lnTo>
                  <a:lnTo>
                    <a:pt x="170" y="21"/>
                  </a:lnTo>
                  <a:lnTo>
                    <a:pt x="155" y="20"/>
                  </a:lnTo>
                  <a:lnTo>
                    <a:pt x="141" y="19"/>
                  </a:lnTo>
                  <a:lnTo>
                    <a:pt x="129" y="19"/>
                  </a:lnTo>
                  <a:lnTo>
                    <a:pt x="116" y="19"/>
                  </a:lnTo>
                  <a:lnTo>
                    <a:pt x="104" y="20"/>
                  </a:lnTo>
                  <a:lnTo>
                    <a:pt x="90" y="21"/>
                  </a:lnTo>
                  <a:lnTo>
                    <a:pt x="89" y="38"/>
                  </a:lnTo>
                  <a:lnTo>
                    <a:pt x="89" y="56"/>
                  </a:lnTo>
                  <a:lnTo>
                    <a:pt x="89" y="73"/>
                  </a:lnTo>
                  <a:lnTo>
                    <a:pt x="88" y="138"/>
                  </a:lnTo>
                  <a:lnTo>
                    <a:pt x="113" y="140"/>
                  </a:lnTo>
                  <a:lnTo>
                    <a:pt x="135" y="140"/>
                  </a:lnTo>
                  <a:lnTo>
                    <a:pt x="157" y="140"/>
                  </a:lnTo>
                  <a:lnTo>
                    <a:pt x="172" y="138"/>
                  </a:lnTo>
                  <a:lnTo>
                    <a:pt x="183" y="136"/>
                  </a:lnTo>
                  <a:lnTo>
                    <a:pt x="189" y="132"/>
                  </a:lnTo>
                  <a:lnTo>
                    <a:pt x="194" y="126"/>
                  </a:lnTo>
                  <a:lnTo>
                    <a:pt x="195" y="118"/>
                  </a:lnTo>
                  <a:lnTo>
                    <a:pt x="195" y="110"/>
                  </a:lnTo>
                  <a:lnTo>
                    <a:pt x="209" y="109"/>
                  </a:lnTo>
                  <a:lnTo>
                    <a:pt x="210" y="125"/>
                  </a:lnTo>
                  <a:lnTo>
                    <a:pt x="210" y="145"/>
                  </a:lnTo>
                  <a:lnTo>
                    <a:pt x="209" y="170"/>
                  </a:lnTo>
                  <a:lnTo>
                    <a:pt x="209" y="193"/>
                  </a:lnTo>
                  <a:lnTo>
                    <a:pt x="195" y="192"/>
                  </a:lnTo>
                  <a:lnTo>
                    <a:pt x="195" y="179"/>
                  </a:lnTo>
                  <a:lnTo>
                    <a:pt x="193" y="170"/>
                  </a:lnTo>
                  <a:lnTo>
                    <a:pt x="188" y="165"/>
                  </a:lnTo>
                  <a:lnTo>
                    <a:pt x="180" y="161"/>
                  </a:lnTo>
                  <a:lnTo>
                    <a:pt x="167" y="158"/>
                  </a:lnTo>
                  <a:lnTo>
                    <a:pt x="150" y="157"/>
                  </a:lnTo>
                  <a:lnTo>
                    <a:pt x="132" y="156"/>
                  </a:lnTo>
                  <a:lnTo>
                    <a:pt x="113" y="155"/>
                  </a:lnTo>
                  <a:lnTo>
                    <a:pt x="89" y="156"/>
                  </a:lnTo>
                  <a:lnTo>
                    <a:pt x="88" y="221"/>
                  </a:lnTo>
                  <a:lnTo>
                    <a:pt x="88" y="243"/>
                  </a:lnTo>
                  <a:lnTo>
                    <a:pt x="88" y="256"/>
                  </a:lnTo>
                  <a:lnTo>
                    <a:pt x="89" y="266"/>
                  </a:lnTo>
                  <a:lnTo>
                    <a:pt x="93" y="275"/>
                  </a:lnTo>
                  <a:lnTo>
                    <a:pt x="98" y="281"/>
                  </a:lnTo>
                  <a:lnTo>
                    <a:pt x="107" y="285"/>
                  </a:lnTo>
                  <a:lnTo>
                    <a:pt x="119" y="289"/>
                  </a:lnTo>
                  <a:lnTo>
                    <a:pt x="138" y="291"/>
                  </a:lnTo>
                  <a:lnTo>
                    <a:pt x="138" y="303"/>
                  </a:lnTo>
                  <a:lnTo>
                    <a:pt x="71" y="302"/>
                  </a:lnTo>
                  <a:lnTo>
                    <a:pt x="51" y="302"/>
                  </a:lnTo>
                  <a:lnTo>
                    <a:pt x="27" y="302"/>
                  </a:lnTo>
                  <a:lnTo>
                    <a:pt x="4" y="303"/>
                  </a:lnTo>
                  <a:lnTo>
                    <a:pt x="4" y="291"/>
                  </a:lnTo>
                  <a:lnTo>
                    <a:pt x="14" y="289"/>
                  </a:lnTo>
                  <a:lnTo>
                    <a:pt x="22" y="285"/>
                  </a:lnTo>
                  <a:lnTo>
                    <a:pt x="28" y="281"/>
                  </a:lnTo>
                  <a:lnTo>
                    <a:pt x="32" y="274"/>
                  </a:lnTo>
                  <a:lnTo>
                    <a:pt x="36" y="261"/>
                  </a:lnTo>
                  <a:lnTo>
                    <a:pt x="37" y="244"/>
                  </a:lnTo>
                  <a:lnTo>
                    <a:pt x="38" y="225"/>
                  </a:lnTo>
                  <a:lnTo>
                    <a:pt x="39" y="205"/>
                  </a:lnTo>
                  <a:lnTo>
                    <a:pt x="39" y="184"/>
                  </a:lnTo>
                  <a:lnTo>
                    <a:pt x="40" y="166"/>
                  </a:lnTo>
                  <a:lnTo>
                    <a:pt x="40" y="152"/>
                  </a:lnTo>
                  <a:lnTo>
                    <a:pt x="40" y="140"/>
                  </a:lnTo>
                  <a:lnTo>
                    <a:pt x="39" y="124"/>
                  </a:lnTo>
                  <a:lnTo>
                    <a:pt x="39" y="105"/>
                  </a:lnTo>
                  <a:lnTo>
                    <a:pt x="39" y="85"/>
                  </a:lnTo>
                  <a:lnTo>
                    <a:pt x="38" y="66"/>
                  </a:lnTo>
                  <a:lnTo>
                    <a:pt x="37" y="48"/>
                  </a:lnTo>
                  <a:lnTo>
                    <a:pt x="34" y="34"/>
                  </a:lnTo>
                  <a:lnTo>
                    <a:pt x="32" y="26"/>
                  </a:lnTo>
                  <a:lnTo>
                    <a:pt x="27" y="19"/>
                  </a:lnTo>
                  <a:lnTo>
                    <a:pt x="18" y="15"/>
                  </a:lnTo>
                  <a:lnTo>
                    <a:pt x="9" y="14"/>
                  </a:lnTo>
                  <a:lnTo>
                    <a:pt x="0" y="13"/>
                  </a:lnTo>
                  <a:lnTo>
                    <a:pt x="0" y="1"/>
                  </a:lnTo>
                  <a:lnTo>
                    <a:pt x="10" y="1"/>
                  </a:lnTo>
                  <a:lnTo>
                    <a:pt x="25" y="1"/>
                  </a:lnTo>
                  <a:lnTo>
                    <a:pt x="44" y="2"/>
                  </a:lnTo>
                  <a:lnTo>
                    <a:pt x="64" y="3"/>
                  </a:lnTo>
                  <a:lnTo>
                    <a:pt x="84" y="3"/>
                  </a:lnTo>
                  <a:lnTo>
                    <a:pt x="103" y="3"/>
                  </a:lnTo>
                  <a:lnTo>
                    <a:pt x="119" y="3"/>
                  </a:lnTo>
                  <a:lnTo>
                    <a:pt x="129" y="3"/>
                  </a:lnTo>
                  <a:lnTo>
                    <a:pt x="157" y="3"/>
                  </a:lnTo>
                  <a:lnTo>
                    <a:pt x="178" y="3"/>
                  </a:lnTo>
                  <a:lnTo>
                    <a:pt x="194" y="3"/>
                  </a:lnTo>
                  <a:lnTo>
                    <a:pt x="207" y="3"/>
                  </a:lnTo>
                  <a:lnTo>
                    <a:pt x="216" y="2"/>
                  </a:lnTo>
                  <a:lnTo>
                    <a:pt x="225" y="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9" name="Freeform 36"/>
            <p:cNvSpPr>
              <a:spLocks noEditPoints="1"/>
            </p:cNvSpPr>
            <p:nvPr/>
          </p:nvSpPr>
          <p:spPr bwMode="auto">
            <a:xfrm>
              <a:off x="1958" y="2465"/>
              <a:ext cx="153" cy="160"/>
            </a:xfrm>
            <a:custGeom>
              <a:avLst/>
              <a:gdLst>
                <a:gd name="T0" fmla="*/ 93 w 305"/>
                <a:gd name="T1" fmla="*/ 18 h 320"/>
                <a:gd name="T2" fmla="*/ 87 w 305"/>
                <a:gd name="T3" fmla="*/ 50 h 320"/>
                <a:gd name="T4" fmla="*/ 86 w 305"/>
                <a:gd name="T5" fmla="*/ 99 h 320"/>
                <a:gd name="T6" fmla="*/ 86 w 305"/>
                <a:gd name="T7" fmla="*/ 144 h 320"/>
                <a:gd name="T8" fmla="*/ 107 w 305"/>
                <a:gd name="T9" fmla="*/ 146 h 320"/>
                <a:gd name="T10" fmla="*/ 136 w 305"/>
                <a:gd name="T11" fmla="*/ 143 h 320"/>
                <a:gd name="T12" fmla="*/ 167 w 305"/>
                <a:gd name="T13" fmla="*/ 128 h 320"/>
                <a:gd name="T14" fmla="*/ 181 w 305"/>
                <a:gd name="T15" fmla="*/ 84 h 320"/>
                <a:gd name="T16" fmla="*/ 176 w 305"/>
                <a:gd name="T17" fmla="*/ 58 h 320"/>
                <a:gd name="T18" fmla="*/ 157 w 305"/>
                <a:gd name="T19" fmla="*/ 28 h 320"/>
                <a:gd name="T20" fmla="*/ 114 w 305"/>
                <a:gd name="T21" fmla="*/ 14 h 320"/>
                <a:gd name="T22" fmla="*/ 169 w 305"/>
                <a:gd name="T23" fmla="*/ 5 h 320"/>
                <a:gd name="T24" fmla="*/ 213 w 305"/>
                <a:gd name="T25" fmla="*/ 31 h 320"/>
                <a:gd name="T26" fmla="*/ 231 w 305"/>
                <a:gd name="T27" fmla="*/ 68 h 320"/>
                <a:gd name="T28" fmla="*/ 219 w 305"/>
                <a:gd name="T29" fmla="*/ 118 h 320"/>
                <a:gd name="T30" fmla="*/ 167 w 305"/>
                <a:gd name="T31" fmla="*/ 157 h 320"/>
                <a:gd name="T32" fmla="*/ 222 w 305"/>
                <a:gd name="T33" fmla="*/ 249 h 320"/>
                <a:gd name="T34" fmla="*/ 271 w 305"/>
                <a:gd name="T35" fmla="*/ 296 h 320"/>
                <a:gd name="T36" fmla="*/ 305 w 305"/>
                <a:gd name="T37" fmla="*/ 320 h 320"/>
                <a:gd name="T38" fmla="*/ 263 w 305"/>
                <a:gd name="T39" fmla="*/ 318 h 320"/>
                <a:gd name="T40" fmla="*/ 213 w 305"/>
                <a:gd name="T41" fmla="*/ 295 h 320"/>
                <a:gd name="T42" fmla="*/ 155 w 305"/>
                <a:gd name="T43" fmla="*/ 235 h 320"/>
                <a:gd name="T44" fmla="*/ 102 w 305"/>
                <a:gd name="T45" fmla="*/ 162 h 320"/>
                <a:gd name="T46" fmla="*/ 84 w 305"/>
                <a:gd name="T47" fmla="*/ 169 h 320"/>
                <a:gd name="T48" fmla="*/ 84 w 305"/>
                <a:gd name="T49" fmla="*/ 207 h 320"/>
                <a:gd name="T50" fmla="*/ 84 w 305"/>
                <a:gd name="T51" fmla="*/ 247 h 320"/>
                <a:gd name="T52" fmla="*/ 89 w 305"/>
                <a:gd name="T53" fmla="*/ 281 h 320"/>
                <a:gd name="T54" fmla="*/ 115 w 305"/>
                <a:gd name="T55" fmla="*/ 294 h 320"/>
                <a:gd name="T56" fmla="*/ 106 w 305"/>
                <a:gd name="T57" fmla="*/ 306 h 320"/>
                <a:gd name="T58" fmla="*/ 80 w 305"/>
                <a:gd name="T59" fmla="*/ 304 h 320"/>
                <a:gd name="T60" fmla="*/ 49 w 305"/>
                <a:gd name="T61" fmla="*/ 304 h 320"/>
                <a:gd name="T62" fmla="*/ 18 w 305"/>
                <a:gd name="T63" fmla="*/ 305 h 320"/>
                <a:gd name="T64" fmla="*/ 14 w 305"/>
                <a:gd name="T65" fmla="*/ 291 h 320"/>
                <a:gd name="T66" fmla="*/ 32 w 305"/>
                <a:gd name="T67" fmla="*/ 270 h 320"/>
                <a:gd name="T68" fmla="*/ 34 w 305"/>
                <a:gd name="T69" fmla="*/ 231 h 320"/>
                <a:gd name="T70" fmla="*/ 36 w 305"/>
                <a:gd name="T71" fmla="*/ 169 h 320"/>
                <a:gd name="T72" fmla="*/ 36 w 305"/>
                <a:gd name="T73" fmla="*/ 123 h 320"/>
                <a:gd name="T74" fmla="*/ 36 w 305"/>
                <a:gd name="T75" fmla="*/ 68 h 320"/>
                <a:gd name="T76" fmla="*/ 35 w 305"/>
                <a:gd name="T77" fmla="*/ 44 h 320"/>
                <a:gd name="T78" fmla="*/ 27 w 305"/>
                <a:gd name="T79" fmla="*/ 23 h 320"/>
                <a:gd name="T80" fmla="*/ 8 w 305"/>
                <a:gd name="T81" fmla="*/ 17 h 320"/>
                <a:gd name="T82" fmla="*/ 11 w 305"/>
                <a:gd name="T83" fmla="*/ 4 h 320"/>
                <a:gd name="T84" fmla="*/ 40 w 305"/>
                <a:gd name="T85" fmla="*/ 4 h 320"/>
                <a:gd name="T86" fmla="*/ 69 w 305"/>
                <a:gd name="T87" fmla="*/ 3 h 320"/>
                <a:gd name="T88" fmla="*/ 114 w 305"/>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5" h="320">
                  <a:moveTo>
                    <a:pt x="114" y="14"/>
                  </a:moveTo>
                  <a:lnTo>
                    <a:pt x="101" y="15"/>
                  </a:lnTo>
                  <a:lnTo>
                    <a:pt x="93" y="18"/>
                  </a:lnTo>
                  <a:lnTo>
                    <a:pt x="90" y="25"/>
                  </a:lnTo>
                  <a:lnTo>
                    <a:pt x="88" y="35"/>
                  </a:lnTo>
                  <a:lnTo>
                    <a:pt x="87" y="50"/>
                  </a:lnTo>
                  <a:lnTo>
                    <a:pt x="86" y="71"/>
                  </a:lnTo>
                  <a:lnTo>
                    <a:pt x="86" y="86"/>
                  </a:lnTo>
                  <a:lnTo>
                    <a:pt x="86" y="99"/>
                  </a:lnTo>
                  <a:lnTo>
                    <a:pt x="86" y="112"/>
                  </a:lnTo>
                  <a:lnTo>
                    <a:pt x="86" y="126"/>
                  </a:lnTo>
                  <a:lnTo>
                    <a:pt x="86" y="144"/>
                  </a:lnTo>
                  <a:lnTo>
                    <a:pt x="91" y="145"/>
                  </a:lnTo>
                  <a:lnTo>
                    <a:pt x="98" y="145"/>
                  </a:lnTo>
                  <a:lnTo>
                    <a:pt x="107" y="146"/>
                  </a:lnTo>
                  <a:lnTo>
                    <a:pt x="116" y="145"/>
                  </a:lnTo>
                  <a:lnTo>
                    <a:pt x="126" y="145"/>
                  </a:lnTo>
                  <a:lnTo>
                    <a:pt x="136" y="143"/>
                  </a:lnTo>
                  <a:lnTo>
                    <a:pt x="147" y="141"/>
                  </a:lnTo>
                  <a:lnTo>
                    <a:pt x="158" y="136"/>
                  </a:lnTo>
                  <a:lnTo>
                    <a:pt x="167" y="128"/>
                  </a:lnTo>
                  <a:lnTo>
                    <a:pt x="174" y="117"/>
                  </a:lnTo>
                  <a:lnTo>
                    <a:pt x="178" y="102"/>
                  </a:lnTo>
                  <a:lnTo>
                    <a:pt x="181" y="84"/>
                  </a:lnTo>
                  <a:lnTo>
                    <a:pt x="180" y="77"/>
                  </a:lnTo>
                  <a:lnTo>
                    <a:pt x="178" y="69"/>
                  </a:lnTo>
                  <a:lnTo>
                    <a:pt x="176" y="58"/>
                  </a:lnTo>
                  <a:lnTo>
                    <a:pt x="172" y="48"/>
                  </a:lnTo>
                  <a:lnTo>
                    <a:pt x="166" y="37"/>
                  </a:lnTo>
                  <a:lnTo>
                    <a:pt x="157" y="28"/>
                  </a:lnTo>
                  <a:lnTo>
                    <a:pt x="145" y="20"/>
                  </a:lnTo>
                  <a:lnTo>
                    <a:pt x="131" y="16"/>
                  </a:lnTo>
                  <a:lnTo>
                    <a:pt x="114" y="14"/>
                  </a:lnTo>
                  <a:close/>
                  <a:moveTo>
                    <a:pt x="124" y="0"/>
                  </a:moveTo>
                  <a:lnTo>
                    <a:pt x="147" y="1"/>
                  </a:lnTo>
                  <a:lnTo>
                    <a:pt x="169" y="5"/>
                  </a:lnTo>
                  <a:lnTo>
                    <a:pt x="186" y="12"/>
                  </a:lnTo>
                  <a:lnTo>
                    <a:pt x="201" y="21"/>
                  </a:lnTo>
                  <a:lnTo>
                    <a:pt x="213" y="31"/>
                  </a:lnTo>
                  <a:lnTo>
                    <a:pt x="222" y="43"/>
                  </a:lnTo>
                  <a:lnTo>
                    <a:pt x="227" y="55"/>
                  </a:lnTo>
                  <a:lnTo>
                    <a:pt x="231" y="68"/>
                  </a:lnTo>
                  <a:lnTo>
                    <a:pt x="232" y="80"/>
                  </a:lnTo>
                  <a:lnTo>
                    <a:pt x="229" y="100"/>
                  </a:lnTo>
                  <a:lnTo>
                    <a:pt x="219" y="118"/>
                  </a:lnTo>
                  <a:lnTo>
                    <a:pt x="205" y="134"/>
                  </a:lnTo>
                  <a:lnTo>
                    <a:pt x="188" y="147"/>
                  </a:lnTo>
                  <a:lnTo>
                    <a:pt x="167" y="157"/>
                  </a:lnTo>
                  <a:lnTo>
                    <a:pt x="186" y="193"/>
                  </a:lnTo>
                  <a:lnTo>
                    <a:pt x="204" y="223"/>
                  </a:lnTo>
                  <a:lnTo>
                    <a:pt x="222" y="249"/>
                  </a:lnTo>
                  <a:lnTo>
                    <a:pt x="238" y="269"/>
                  </a:lnTo>
                  <a:lnTo>
                    <a:pt x="255" y="285"/>
                  </a:lnTo>
                  <a:lnTo>
                    <a:pt x="271" y="296"/>
                  </a:lnTo>
                  <a:lnTo>
                    <a:pt x="288" y="304"/>
                  </a:lnTo>
                  <a:lnTo>
                    <a:pt x="305" y="307"/>
                  </a:lnTo>
                  <a:lnTo>
                    <a:pt x="305" y="320"/>
                  </a:lnTo>
                  <a:lnTo>
                    <a:pt x="293" y="320"/>
                  </a:lnTo>
                  <a:lnTo>
                    <a:pt x="279" y="320"/>
                  </a:lnTo>
                  <a:lnTo>
                    <a:pt x="263" y="318"/>
                  </a:lnTo>
                  <a:lnTo>
                    <a:pt x="247" y="313"/>
                  </a:lnTo>
                  <a:lnTo>
                    <a:pt x="230" y="306"/>
                  </a:lnTo>
                  <a:lnTo>
                    <a:pt x="213" y="295"/>
                  </a:lnTo>
                  <a:lnTo>
                    <a:pt x="194" y="280"/>
                  </a:lnTo>
                  <a:lnTo>
                    <a:pt x="175" y="259"/>
                  </a:lnTo>
                  <a:lnTo>
                    <a:pt x="155" y="235"/>
                  </a:lnTo>
                  <a:lnTo>
                    <a:pt x="134" y="202"/>
                  </a:lnTo>
                  <a:lnTo>
                    <a:pt x="113" y="162"/>
                  </a:lnTo>
                  <a:lnTo>
                    <a:pt x="102" y="162"/>
                  </a:lnTo>
                  <a:lnTo>
                    <a:pt x="94" y="161"/>
                  </a:lnTo>
                  <a:lnTo>
                    <a:pt x="85" y="160"/>
                  </a:lnTo>
                  <a:lnTo>
                    <a:pt x="84" y="169"/>
                  </a:lnTo>
                  <a:lnTo>
                    <a:pt x="84" y="178"/>
                  </a:lnTo>
                  <a:lnTo>
                    <a:pt x="84" y="189"/>
                  </a:lnTo>
                  <a:lnTo>
                    <a:pt x="84" y="207"/>
                  </a:lnTo>
                  <a:lnTo>
                    <a:pt x="84" y="217"/>
                  </a:lnTo>
                  <a:lnTo>
                    <a:pt x="84" y="230"/>
                  </a:lnTo>
                  <a:lnTo>
                    <a:pt x="84" y="247"/>
                  </a:lnTo>
                  <a:lnTo>
                    <a:pt x="85" y="261"/>
                  </a:lnTo>
                  <a:lnTo>
                    <a:pt x="87" y="273"/>
                  </a:lnTo>
                  <a:lnTo>
                    <a:pt x="89" y="281"/>
                  </a:lnTo>
                  <a:lnTo>
                    <a:pt x="97" y="286"/>
                  </a:lnTo>
                  <a:lnTo>
                    <a:pt x="105" y="291"/>
                  </a:lnTo>
                  <a:lnTo>
                    <a:pt x="115" y="294"/>
                  </a:lnTo>
                  <a:lnTo>
                    <a:pt x="121" y="295"/>
                  </a:lnTo>
                  <a:lnTo>
                    <a:pt x="119" y="307"/>
                  </a:lnTo>
                  <a:lnTo>
                    <a:pt x="106" y="306"/>
                  </a:lnTo>
                  <a:lnTo>
                    <a:pt x="97" y="305"/>
                  </a:lnTo>
                  <a:lnTo>
                    <a:pt x="88" y="304"/>
                  </a:lnTo>
                  <a:lnTo>
                    <a:pt x="80" y="304"/>
                  </a:lnTo>
                  <a:lnTo>
                    <a:pt x="71" y="304"/>
                  </a:lnTo>
                  <a:lnTo>
                    <a:pt x="59" y="304"/>
                  </a:lnTo>
                  <a:lnTo>
                    <a:pt x="49" y="304"/>
                  </a:lnTo>
                  <a:lnTo>
                    <a:pt x="41" y="304"/>
                  </a:lnTo>
                  <a:lnTo>
                    <a:pt x="31" y="304"/>
                  </a:lnTo>
                  <a:lnTo>
                    <a:pt x="18" y="305"/>
                  </a:lnTo>
                  <a:lnTo>
                    <a:pt x="0" y="307"/>
                  </a:lnTo>
                  <a:lnTo>
                    <a:pt x="0" y="295"/>
                  </a:lnTo>
                  <a:lnTo>
                    <a:pt x="14" y="291"/>
                  </a:lnTo>
                  <a:lnTo>
                    <a:pt x="22" y="286"/>
                  </a:lnTo>
                  <a:lnTo>
                    <a:pt x="29" y="280"/>
                  </a:lnTo>
                  <a:lnTo>
                    <a:pt x="32" y="270"/>
                  </a:lnTo>
                  <a:lnTo>
                    <a:pt x="33" y="263"/>
                  </a:lnTo>
                  <a:lnTo>
                    <a:pt x="34" y="250"/>
                  </a:lnTo>
                  <a:lnTo>
                    <a:pt x="34" y="231"/>
                  </a:lnTo>
                  <a:lnTo>
                    <a:pt x="35" y="211"/>
                  </a:lnTo>
                  <a:lnTo>
                    <a:pt x="35" y="191"/>
                  </a:lnTo>
                  <a:lnTo>
                    <a:pt x="36" y="169"/>
                  </a:lnTo>
                  <a:lnTo>
                    <a:pt x="36" y="150"/>
                  </a:lnTo>
                  <a:lnTo>
                    <a:pt x="36" y="133"/>
                  </a:lnTo>
                  <a:lnTo>
                    <a:pt x="36" y="123"/>
                  </a:lnTo>
                  <a:lnTo>
                    <a:pt x="36" y="99"/>
                  </a:lnTo>
                  <a:lnTo>
                    <a:pt x="36" y="81"/>
                  </a:lnTo>
                  <a:lnTo>
                    <a:pt x="36" y="68"/>
                  </a:lnTo>
                  <a:lnTo>
                    <a:pt x="35" y="57"/>
                  </a:lnTo>
                  <a:lnTo>
                    <a:pt x="35" y="49"/>
                  </a:lnTo>
                  <a:lnTo>
                    <a:pt x="35" y="44"/>
                  </a:lnTo>
                  <a:lnTo>
                    <a:pt x="34" y="40"/>
                  </a:lnTo>
                  <a:lnTo>
                    <a:pt x="32" y="30"/>
                  </a:lnTo>
                  <a:lnTo>
                    <a:pt x="27" y="23"/>
                  </a:lnTo>
                  <a:lnTo>
                    <a:pt x="21" y="20"/>
                  </a:lnTo>
                  <a:lnTo>
                    <a:pt x="15" y="18"/>
                  </a:lnTo>
                  <a:lnTo>
                    <a:pt x="8" y="17"/>
                  </a:lnTo>
                  <a:lnTo>
                    <a:pt x="2" y="17"/>
                  </a:lnTo>
                  <a:lnTo>
                    <a:pt x="4" y="4"/>
                  </a:lnTo>
                  <a:lnTo>
                    <a:pt x="11" y="4"/>
                  </a:lnTo>
                  <a:lnTo>
                    <a:pt x="20" y="4"/>
                  </a:lnTo>
                  <a:lnTo>
                    <a:pt x="30" y="4"/>
                  </a:lnTo>
                  <a:lnTo>
                    <a:pt x="40" y="4"/>
                  </a:lnTo>
                  <a:lnTo>
                    <a:pt x="45" y="4"/>
                  </a:lnTo>
                  <a:lnTo>
                    <a:pt x="55" y="4"/>
                  </a:lnTo>
                  <a:lnTo>
                    <a:pt x="69" y="3"/>
                  </a:lnTo>
                  <a:lnTo>
                    <a:pt x="85" y="2"/>
                  </a:lnTo>
                  <a:lnTo>
                    <a:pt x="101" y="1"/>
                  </a:lnTo>
                  <a:lnTo>
                    <a:pt x="114" y="0"/>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 name="Freeform 37"/>
            <p:cNvSpPr>
              <a:spLocks/>
            </p:cNvSpPr>
            <p:nvPr/>
          </p:nvSpPr>
          <p:spPr bwMode="auto">
            <a:xfrm>
              <a:off x="2132" y="2466"/>
              <a:ext cx="74" cy="151"/>
            </a:xfrm>
            <a:custGeom>
              <a:avLst/>
              <a:gdLst>
                <a:gd name="T0" fmla="*/ 11 w 150"/>
                <a:gd name="T1" fmla="*/ 0 h 302"/>
                <a:gd name="T2" fmla="*/ 34 w 150"/>
                <a:gd name="T3" fmla="*/ 0 h 302"/>
                <a:gd name="T4" fmla="*/ 60 w 150"/>
                <a:gd name="T5" fmla="*/ 1 h 302"/>
                <a:gd name="T6" fmla="*/ 79 w 150"/>
                <a:gd name="T7" fmla="*/ 2 h 302"/>
                <a:gd name="T8" fmla="*/ 94 w 150"/>
                <a:gd name="T9" fmla="*/ 2 h 302"/>
                <a:gd name="T10" fmla="*/ 125 w 150"/>
                <a:gd name="T11" fmla="*/ 1 h 302"/>
                <a:gd name="T12" fmla="*/ 150 w 150"/>
                <a:gd name="T13" fmla="*/ 0 h 302"/>
                <a:gd name="T14" fmla="*/ 135 w 150"/>
                <a:gd name="T15" fmla="*/ 15 h 302"/>
                <a:gd name="T16" fmla="*/ 119 w 150"/>
                <a:gd name="T17" fmla="*/ 18 h 302"/>
                <a:gd name="T18" fmla="*/ 110 w 150"/>
                <a:gd name="T19" fmla="*/ 30 h 302"/>
                <a:gd name="T20" fmla="*/ 105 w 150"/>
                <a:gd name="T21" fmla="*/ 59 h 302"/>
                <a:gd name="T22" fmla="*/ 103 w 150"/>
                <a:gd name="T23" fmla="*/ 97 h 302"/>
                <a:gd name="T24" fmla="*/ 103 w 150"/>
                <a:gd name="T25" fmla="*/ 130 h 302"/>
                <a:gd name="T26" fmla="*/ 103 w 150"/>
                <a:gd name="T27" fmla="*/ 154 h 302"/>
                <a:gd name="T28" fmla="*/ 103 w 150"/>
                <a:gd name="T29" fmla="*/ 189 h 302"/>
                <a:gd name="T30" fmla="*/ 103 w 150"/>
                <a:gd name="T31" fmla="*/ 228 h 302"/>
                <a:gd name="T32" fmla="*/ 104 w 150"/>
                <a:gd name="T33" fmla="*/ 261 h 302"/>
                <a:gd name="T34" fmla="*/ 107 w 150"/>
                <a:gd name="T35" fmla="*/ 277 h 302"/>
                <a:gd name="T36" fmla="*/ 118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2 w 150"/>
                <a:gd name="T49" fmla="*/ 284 h 302"/>
                <a:gd name="T50" fmla="*/ 44 w 150"/>
                <a:gd name="T51" fmla="*/ 274 h 302"/>
                <a:gd name="T52" fmla="*/ 50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7 w 150"/>
                <a:gd name="T67" fmla="*/ 26 h 302"/>
                <a:gd name="T68" fmla="*/ 42 w 150"/>
                <a:gd name="T69" fmla="*/ 20 h 302"/>
                <a:gd name="T70" fmla="*/ 30 w 150"/>
                <a:gd name="T71" fmla="*/ 15 h 302"/>
                <a:gd name="T72" fmla="*/ 5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5" y="0"/>
                  </a:moveTo>
                  <a:lnTo>
                    <a:pt x="11" y="0"/>
                  </a:lnTo>
                  <a:lnTo>
                    <a:pt x="22" y="0"/>
                  </a:lnTo>
                  <a:lnTo>
                    <a:pt x="34" y="0"/>
                  </a:lnTo>
                  <a:lnTo>
                    <a:pt x="47" y="1"/>
                  </a:lnTo>
                  <a:lnTo>
                    <a:pt x="60" y="1"/>
                  </a:lnTo>
                  <a:lnTo>
                    <a:pt x="71" y="2"/>
                  </a:lnTo>
                  <a:lnTo>
                    <a:pt x="79" y="2"/>
                  </a:lnTo>
                  <a:lnTo>
                    <a:pt x="83" y="2"/>
                  </a:lnTo>
                  <a:lnTo>
                    <a:pt x="94" y="2"/>
                  </a:lnTo>
                  <a:lnTo>
                    <a:pt x="108" y="2"/>
                  </a:lnTo>
                  <a:lnTo>
                    <a:pt x="125" y="1"/>
                  </a:lnTo>
                  <a:lnTo>
                    <a:pt x="139" y="1"/>
                  </a:lnTo>
                  <a:lnTo>
                    <a:pt x="150" y="0"/>
                  </a:lnTo>
                  <a:lnTo>
                    <a:pt x="150" y="15"/>
                  </a:lnTo>
                  <a:lnTo>
                    <a:pt x="135" y="15"/>
                  </a:lnTo>
                  <a:lnTo>
                    <a:pt x="125" y="16"/>
                  </a:lnTo>
                  <a:lnTo>
                    <a:pt x="119" y="18"/>
                  </a:lnTo>
                  <a:lnTo>
                    <a:pt x="113" y="23"/>
                  </a:lnTo>
                  <a:lnTo>
                    <a:pt x="110" y="30"/>
                  </a:lnTo>
                  <a:lnTo>
                    <a:pt x="107" y="43"/>
                  </a:lnTo>
                  <a:lnTo>
                    <a:pt x="105" y="59"/>
                  </a:lnTo>
                  <a:lnTo>
                    <a:pt x="104" y="78"/>
                  </a:lnTo>
                  <a:lnTo>
                    <a:pt x="103" y="97"/>
                  </a:lnTo>
                  <a:lnTo>
                    <a:pt x="103" y="115"/>
                  </a:lnTo>
                  <a:lnTo>
                    <a:pt x="103" y="130"/>
                  </a:lnTo>
                  <a:lnTo>
                    <a:pt x="103" y="142"/>
                  </a:lnTo>
                  <a:lnTo>
                    <a:pt x="103" y="154"/>
                  </a:lnTo>
                  <a:lnTo>
                    <a:pt x="103" y="169"/>
                  </a:lnTo>
                  <a:lnTo>
                    <a:pt x="103" y="189"/>
                  </a:lnTo>
                  <a:lnTo>
                    <a:pt x="103" y="209"/>
                  </a:lnTo>
                  <a:lnTo>
                    <a:pt x="103" y="228"/>
                  </a:lnTo>
                  <a:lnTo>
                    <a:pt x="104" y="247"/>
                  </a:lnTo>
                  <a:lnTo>
                    <a:pt x="104" y="261"/>
                  </a:lnTo>
                  <a:lnTo>
                    <a:pt x="105" y="269"/>
                  </a:lnTo>
                  <a:lnTo>
                    <a:pt x="107" y="277"/>
                  </a:lnTo>
                  <a:lnTo>
                    <a:pt x="111" y="282"/>
                  </a:lnTo>
                  <a:lnTo>
                    <a:pt x="118" y="285"/>
                  </a:lnTo>
                  <a:lnTo>
                    <a:pt x="130" y="288"/>
                  </a:lnTo>
                  <a:lnTo>
                    <a:pt x="147" y="290"/>
                  </a:lnTo>
                  <a:lnTo>
                    <a:pt x="147" y="302"/>
                  </a:lnTo>
                  <a:lnTo>
                    <a:pt x="70" y="301"/>
                  </a:lnTo>
                  <a:lnTo>
                    <a:pt x="46" y="301"/>
                  </a:lnTo>
                  <a:lnTo>
                    <a:pt x="27" y="301"/>
                  </a:lnTo>
                  <a:lnTo>
                    <a:pt x="12" y="301"/>
                  </a:lnTo>
                  <a:lnTo>
                    <a:pt x="0" y="302"/>
                  </a:lnTo>
                  <a:lnTo>
                    <a:pt x="0" y="290"/>
                  </a:lnTo>
                  <a:lnTo>
                    <a:pt x="11" y="289"/>
                  </a:lnTo>
                  <a:lnTo>
                    <a:pt x="21" y="287"/>
                  </a:lnTo>
                  <a:lnTo>
                    <a:pt x="32" y="284"/>
                  </a:lnTo>
                  <a:lnTo>
                    <a:pt x="39" y="280"/>
                  </a:lnTo>
                  <a:lnTo>
                    <a:pt x="44" y="274"/>
                  </a:lnTo>
                  <a:lnTo>
                    <a:pt x="48" y="265"/>
                  </a:lnTo>
                  <a:lnTo>
                    <a:pt x="50" y="252"/>
                  </a:lnTo>
                  <a:lnTo>
                    <a:pt x="52" y="235"/>
                  </a:lnTo>
                  <a:lnTo>
                    <a:pt x="53" y="217"/>
                  </a:lnTo>
                  <a:lnTo>
                    <a:pt x="53" y="198"/>
                  </a:lnTo>
                  <a:lnTo>
                    <a:pt x="54" y="180"/>
                  </a:lnTo>
                  <a:lnTo>
                    <a:pt x="54" y="164"/>
                  </a:lnTo>
                  <a:lnTo>
                    <a:pt x="54" y="152"/>
                  </a:lnTo>
                  <a:lnTo>
                    <a:pt x="54" y="141"/>
                  </a:lnTo>
                  <a:lnTo>
                    <a:pt x="54" y="125"/>
                  </a:lnTo>
                  <a:lnTo>
                    <a:pt x="54" y="106"/>
                  </a:lnTo>
                  <a:lnTo>
                    <a:pt x="53" y="86"/>
                  </a:lnTo>
                  <a:lnTo>
                    <a:pt x="52" y="66"/>
                  </a:lnTo>
                  <a:lnTo>
                    <a:pt x="51" y="48"/>
                  </a:lnTo>
                  <a:lnTo>
                    <a:pt x="49" y="34"/>
                  </a:lnTo>
                  <a:lnTo>
                    <a:pt x="47" y="26"/>
                  </a:lnTo>
                  <a:lnTo>
                    <a:pt x="46" y="23"/>
                  </a:lnTo>
                  <a:lnTo>
                    <a:pt x="42" y="20"/>
                  </a:lnTo>
                  <a:lnTo>
                    <a:pt x="38" y="17"/>
                  </a:lnTo>
                  <a:lnTo>
                    <a:pt x="30" y="15"/>
                  </a:lnTo>
                  <a:lnTo>
                    <a:pt x="20" y="13"/>
                  </a:lnTo>
                  <a:lnTo>
                    <a:pt x="5" y="1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38"/>
            <p:cNvSpPr>
              <a:spLocks/>
            </p:cNvSpPr>
            <p:nvPr/>
          </p:nvSpPr>
          <p:spPr bwMode="auto">
            <a:xfrm>
              <a:off x="2232" y="2466"/>
              <a:ext cx="129" cy="153"/>
            </a:xfrm>
            <a:custGeom>
              <a:avLst/>
              <a:gdLst>
                <a:gd name="T0" fmla="*/ 237 w 258"/>
                <a:gd name="T1" fmla="*/ 19 h 306"/>
                <a:gd name="T2" fmla="*/ 233 w 258"/>
                <a:gd name="T3" fmla="*/ 50 h 306"/>
                <a:gd name="T4" fmla="*/ 226 w 258"/>
                <a:gd name="T5" fmla="*/ 63 h 306"/>
                <a:gd name="T6" fmla="*/ 219 w 258"/>
                <a:gd name="T7" fmla="*/ 62 h 306"/>
                <a:gd name="T8" fmla="*/ 217 w 258"/>
                <a:gd name="T9" fmla="*/ 53 h 306"/>
                <a:gd name="T10" fmla="*/ 216 w 258"/>
                <a:gd name="T11" fmla="*/ 33 h 306"/>
                <a:gd name="T12" fmla="*/ 195 w 258"/>
                <a:gd name="T13" fmla="*/ 21 h 306"/>
                <a:gd name="T14" fmla="*/ 150 w 258"/>
                <a:gd name="T15" fmla="*/ 17 h 306"/>
                <a:gd name="T16" fmla="*/ 90 w 258"/>
                <a:gd name="T17" fmla="*/ 22 h 306"/>
                <a:gd name="T18" fmla="*/ 87 w 258"/>
                <a:gd name="T19" fmla="*/ 60 h 306"/>
                <a:gd name="T20" fmla="*/ 86 w 258"/>
                <a:gd name="T21" fmla="*/ 97 h 306"/>
                <a:gd name="T22" fmla="*/ 86 w 258"/>
                <a:gd name="T23" fmla="*/ 113 h 306"/>
                <a:gd name="T24" fmla="*/ 86 w 258"/>
                <a:gd name="T25" fmla="*/ 139 h 306"/>
                <a:gd name="T26" fmla="*/ 130 w 258"/>
                <a:gd name="T27" fmla="*/ 140 h 306"/>
                <a:gd name="T28" fmla="*/ 172 w 258"/>
                <a:gd name="T29" fmla="*/ 138 h 306"/>
                <a:gd name="T30" fmla="*/ 192 w 258"/>
                <a:gd name="T31" fmla="*/ 135 h 306"/>
                <a:gd name="T32" fmla="*/ 200 w 258"/>
                <a:gd name="T33" fmla="*/ 124 h 306"/>
                <a:gd name="T34" fmla="*/ 204 w 258"/>
                <a:gd name="T35" fmla="*/ 110 h 306"/>
                <a:gd name="T36" fmla="*/ 216 w 258"/>
                <a:gd name="T37" fmla="*/ 108 h 306"/>
                <a:gd name="T38" fmla="*/ 204 w 258"/>
                <a:gd name="T39" fmla="*/ 199 h 306"/>
                <a:gd name="T40" fmla="*/ 200 w 258"/>
                <a:gd name="T41" fmla="*/ 174 h 306"/>
                <a:gd name="T42" fmla="*/ 190 w 258"/>
                <a:gd name="T43" fmla="*/ 163 h 306"/>
                <a:gd name="T44" fmla="*/ 166 w 258"/>
                <a:gd name="T45" fmla="*/ 157 h 306"/>
                <a:gd name="T46" fmla="*/ 123 w 258"/>
                <a:gd name="T47" fmla="*/ 156 h 306"/>
                <a:gd name="T48" fmla="*/ 101 w 258"/>
                <a:gd name="T49" fmla="*/ 156 h 306"/>
                <a:gd name="T50" fmla="*/ 86 w 258"/>
                <a:gd name="T51" fmla="*/ 158 h 306"/>
                <a:gd name="T52" fmla="*/ 86 w 258"/>
                <a:gd name="T53" fmla="*/ 174 h 306"/>
                <a:gd name="T54" fmla="*/ 85 w 258"/>
                <a:gd name="T55" fmla="*/ 199 h 306"/>
                <a:gd name="T56" fmla="*/ 85 w 258"/>
                <a:gd name="T57" fmla="*/ 219 h 306"/>
                <a:gd name="T58" fmla="*/ 86 w 258"/>
                <a:gd name="T59" fmla="*/ 246 h 306"/>
                <a:gd name="T60" fmla="*/ 90 w 258"/>
                <a:gd name="T61" fmla="*/ 279 h 306"/>
                <a:gd name="T62" fmla="*/ 131 w 258"/>
                <a:gd name="T63" fmla="*/ 285 h 306"/>
                <a:gd name="T64" fmla="*/ 178 w 258"/>
                <a:gd name="T65" fmla="*/ 284 h 306"/>
                <a:gd name="T66" fmla="*/ 211 w 258"/>
                <a:gd name="T67" fmla="*/ 276 h 306"/>
                <a:gd name="T68" fmla="*/ 231 w 258"/>
                <a:gd name="T69" fmla="*/ 262 h 306"/>
                <a:gd name="T70" fmla="*/ 242 w 258"/>
                <a:gd name="T71" fmla="*/ 246 h 306"/>
                <a:gd name="T72" fmla="*/ 247 w 258"/>
                <a:gd name="T73" fmla="*/ 232 h 306"/>
                <a:gd name="T74" fmla="*/ 257 w 258"/>
                <a:gd name="T75" fmla="*/ 247 h 306"/>
                <a:gd name="T76" fmla="*/ 250 w 258"/>
                <a:gd name="T77" fmla="*/ 274 h 306"/>
                <a:gd name="T78" fmla="*/ 237 w 258"/>
                <a:gd name="T79" fmla="*/ 306 h 306"/>
                <a:gd name="T80" fmla="*/ 187 w 258"/>
                <a:gd name="T81" fmla="*/ 303 h 306"/>
                <a:gd name="T82" fmla="*/ 150 w 258"/>
                <a:gd name="T83" fmla="*/ 302 h 306"/>
                <a:gd name="T84" fmla="*/ 112 w 258"/>
                <a:gd name="T85" fmla="*/ 300 h 306"/>
                <a:gd name="T86" fmla="*/ 67 w 258"/>
                <a:gd name="T87" fmla="*/ 302 h 306"/>
                <a:gd name="T88" fmla="*/ 25 w 258"/>
                <a:gd name="T89" fmla="*/ 304 h 306"/>
                <a:gd name="T90" fmla="*/ 2 w 258"/>
                <a:gd name="T91" fmla="*/ 293 h 306"/>
                <a:gd name="T92" fmla="*/ 22 w 258"/>
                <a:gd name="T93" fmla="*/ 286 h 306"/>
                <a:gd name="T94" fmla="*/ 31 w 258"/>
                <a:gd name="T95" fmla="*/ 271 h 306"/>
                <a:gd name="T96" fmla="*/ 34 w 258"/>
                <a:gd name="T97" fmla="*/ 237 h 306"/>
                <a:gd name="T98" fmla="*/ 36 w 258"/>
                <a:gd name="T99" fmla="*/ 191 h 306"/>
                <a:gd name="T100" fmla="*/ 37 w 258"/>
                <a:gd name="T101" fmla="*/ 146 h 306"/>
                <a:gd name="T102" fmla="*/ 36 w 258"/>
                <a:gd name="T103" fmla="*/ 119 h 306"/>
                <a:gd name="T104" fmla="*/ 35 w 258"/>
                <a:gd name="T105" fmla="*/ 88 h 306"/>
                <a:gd name="T106" fmla="*/ 34 w 258"/>
                <a:gd name="T107" fmla="*/ 55 h 306"/>
                <a:gd name="T108" fmla="*/ 32 w 258"/>
                <a:gd name="T109" fmla="*/ 32 h 306"/>
                <a:gd name="T110" fmla="*/ 25 w 258"/>
                <a:gd name="T111" fmla="*/ 18 h 306"/>
                <a:gd name="T112" fmla="*/ 9 w 258"/>
                <a:gd name="T113" fmla="*/ 12 h 306"/>
                <a:gd name="T114" fmla="*/ 5 w 258"/>
                <a:gd name="T115" fmla="*/ 11 h 306"/>
                <a:gd name="T116" fmla="*/ 4 w 258"/>
                <a:gd name="T117" fmla="*/ 2 h 306"/>
                <a:gd name="T118" fmla="*/ 178 w 258"/>
                <a:gd name="T119" fmla="*/ 2 h 306"/>
                <a:gd name="T120" fmla="*/ 216 w 258"/>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306">
                  <a:moveTo>
                    <a:pt x="237" y="0"/>
                  </a:moveTo>
                  <a:lnTo>
                    <a:pt x="237" y="19"/>
                  </a:lnTo>
                  <a:lnTo>
                    <a:pt x="235" y="36"/>
                  </a:lnTo>
                  <a:lnTo>
                    <a:pt x="233" y="50"/>
                  </a:lnTo>
                  <a:lnTo>
                    <a:pt x="229" y="60"/>
                  </a:lnTo>
                  <a:lnTo>
                    <a:pt x="226" y="63"/>
                  </a:lnTo>
                  <a:lnTo>
                    <a:pt x="222" y="63"/>
                  </a:lnTo>
                  <a:lnTo>
                    <a:pt x="219" y="62"/>
                  </a:lnTo>
                  <a:lnTo>
                    <a:pt x="216" y="62"/>
                  </a:lnTo>
                  <a:lnTo>
                    <a:pt x="217" y="53"/>
                  </a:lnTo>
                  <a:lnTo>
                    <a:pt x="218" y="43"/>
                  </a:lnTo>
                  <a:lnTo>
                    <a:pt x="216" y="33"/>
                  </a:lnTo>
                  <a:lnTo>
                    <a:pt x="208" y="27"/>
                  </a:lnTo>
                  <a:lnTo>
                    <a:pt x="195" y="21"/>
                  </a:lnTo>
                  <a:lnTo>
                    <a:pt x="176" y="18"/>
                  </a:lnTo>
                  <a:lnTo>
                    <a:pt x="150" y="17"/>
                  </a:lnTo>
                  <a:lnTo>
                    <a:pt x="121" y="18"/>
                  </a:lnTo>
                  <a:lnTo>
                    <a:pt x="90" y="22"/>
                  </a:lnTo>
                  <a:lnTo>
                    <a:pt x="88" y="42"/>
                  </a:lnTo>
                  <a:lnTo>
                    <a:pt x="87" y="60"/>
                  </a:lnTo>
                  <a:lnTo>
                    <a:pt x="86" y="77"/>
                  </a:lnTo>
                  <a:lnTo>
                    <a:pt x="86" y="97"/>
                  </a:lnTo>
                  <a:lnTo>
                    <a:pt x="86" y="104"/>
                  </a:lnTo>
                  <a:lnTo>
                    <a:pt x="86" y="113"/>
                  </a:lnTo>
                  <a:lnTo>
                    <a:pt x="86" y="124"/>
                  </a:lnTo>
                  <a:lnTo>
                    <a:pt x="86" y="139"/>
                  </a:lnTo>
                  <a:lnTo>
                    <a:pt x="105" y="140"/>
                  </a:lnTo>
                  <a:lnTo>
                    <a:pt x="130" y="140"/>
                  </a:lnTo>
                  <a:lnTo>
                    <a:pt x="153" y="140"/>
                  </a:lnTo>
                  <a:lnTo>
                    <a:pt x="172" y="138"/>
                  </a:lnTo>
                  <a:lnTo>
                    <a:pt x="186" y="137"/>
                  </a:lnTo>
                  <a:lnTo>
                    <a:pt x="192" y="135"/>
                  </a:lnTo>
                  <a:lnTo>
                    <a:pt x="197" y="130"/>
                  </a:lnTo>
                  <a:lnTo>
                    <a:pt x="200" y="124"/>
                  </a:lnTo>
                  <a:lnTo>
                    <a:pt x="202" y="116"/>
                  </a:lnTo>
                  <a:lnTo>
                    <a:pt x="204" y="110"/>
                  </a:lnTo>
                  <a:lnTo>
                    <a:pt x="204" y="108"/>
                  </a:lnTo>
                  <a:lnTo>
                    <a:pt x="216" y="108"/>
                  </a:lnTo>
                  <a:lnTo>
                    <a:pt x="216" y="199"/>
                  </a:lnTo>
                  <a:lnTo>
                    <a:pt x="204" y="199"/>
                  </a:lnTo>
                  <a:lnTo>
                    <a:pt x="202" y="185"/>
                  </a:lnTo>
                  <a:lnTo>
                    <a:pt x="200" y="174"/>
                  </a:lnTo>
                  <a:lnTo>
                    <a:pt x="197" y="167"/>
                  </a:lnTo>
                  <a:lnTo>
                    <a:pt x="190" y="163"/>
                  </a:lnTo>
                  <a:lnTo>
                    <a:pt x="180" y="158"/>
                  </a:lnTo>
                  <a:lnTo>
                    <a:pt x="166" y="157"/>
                  </a:lnTo>
                  <a:lnTo>
                    <a:pt x="148" y="156"/>
                  </a:lnTo>
                  <a:lnTo>
                    <a:pt x="123" y="156"/>
                  </a:lnTo>
                  <a:lnTo>
                    <a:pt x="110" y="156"/>
                  </a:lnTo>
                  <a:lnTo>
                    <a:pt x="101" y="156"/>
                  </a:lnTo>
                  <a:lnTo>
                    <a:pt x="93" y="157"/>
                  </a:lnTo>
                  <a:lnTo>
                    <a:pt x="86" y="158"/>
                  </a:lnTo>
                  <a:lnTo>
                    <a:pt x="86" y="165"/>
                  </a:lnTo>
                  <a:lnTo>
                    <a:pt x="86" y="174"/>
                  </a:lnTo>
                  <a:lnTo>
                    <a:pt x="86" y="186"/>
                  </a:lnTo>
                  <a:lnTo>
                    <a:pt x="85" y="199"/>
                  </a:lnTo>
                  <a:lnTo>
                    <a:pt x="85" y="210"/>
                  </a:lnTo>
                  <a:lnTo>
                    <a:pt x="85" y="219"/>
                  </a:lnTo>
                  <a:lnTo>
                    <a:pt x="85" y="222"/>
                  </a:lnTo>
                  <a:lnTo>
                    <a:pt x="86" y="246"/>
                  </a:lnTo>
                  <a:lnTo>
                    <a:pt x="88" y="265"/>
                  </a:lnTo>
                  <a:lnTo>
                    <a:pt x="90" y="279"/>
                  </a:lnTo>
                  <a:lnTo>
                    <a:pt x="108" y="282"/>
                  </a:lnTo>
                  <a:lnTo>
                    <a:pt x="131" y="285"/>
                  </a:lnTo>
                  <a:lnTo>
                    <a:pt x="157" y="286"/>
                  </a:lnTo>
                  <a:lnTo>
                    <a:pt x="178" y="284"/>
                  </a:lnTo>
                  <a:lnTo>
                    <a:pt x="197" y="281"/>
                  </a:lnTo>
                  <a:lnTo>
                    <a:pt x="211" y="276"/>
                  </a:lnTo>
                  <a:lnTo>
                    <a:pt x="222" y="269"/>
                  </a:lnTo>
                  <a:lnTo>
                    <a:pt x="231" y="262"/>
                  </a:lnTo>
                  <a:lnTo>
                    <a:pt x="237" y="253"/>
                  </a:lnTo>
                  <a:lnTo>
                    <a:pt x="242" y="246"/>
                  </a:lnTo>
                  <a:lnTo>
                    <a:pt x="245" y="238"/>
                  </a:lnTo>
                  <a:lnTo>
                    <a:pt x="247" y="232"/>
                  </a:lnTo>
                  <a:lnTo>
                    <a:pt x="258" y="232"/>
                  </a:lnTo>
                  <a:lnTo>
                    <a:pt x="257" y="247"/>
                  </a:lnTo>
                  <a:lnTo>
                    <a:pt x="254" y="261"/>
                  </a:lnTo>
                  <a:lnTo>
                    <a:pt x="250" y="274"/>
                  </a:lnTo>
                  <a:lnTo>
                    <a:pt x="245" y="288"/>
                  </a:lnTo>
                  <a:lnTo>
                    <a:pt x="237" y="306"/>
                  </a:lnTo>
                  <a:lnTo>
                    <a:pt x="209" y="304"/>
                  </a:lnTo>
                  <a:lnTo>
                    <a:pt x="187" y="303"/>
                  </a:lnTo>
                  <a:lnTo>
                    <a:pt x="167" y="302"/>
                  </a:lnTo>
                  <a:lnTo>
                    <a:pt x="150" y="302"/>
                  </a:lnTo>
                  <a:lnTo>
                    <a:pt x="132" y="302"/>
                  </a:lnTo>
                  <a:lnTo>
                    <a:pt x="112" y="300"/>
                  </a:lnTo>
                  <a:lnTo>
                    <a:pt x="88" y="302"/>
                  </a:lnTo>
                  <a:lnTo>
                    <a:pt x="67" y="302"/>
                  </a:lnTo>
                  <a:lnTo>
                    <a:pt x="47" y="303"/>
                  </a:lnTo>
                  <a:lnTo>
                    <a:pt x="25" y="304"/>
                  </a:lnTo>
                  <a:lnTo>
                    <a:pt x="0" y="306"/>
                  </a:lnTo>
                  <a:lnTo>
                    <a:pt x="2" y="293"/>
                  </a:lnTo>
                  <a:lnTo>
                    <a:pt x="12" y="291"/>
                  </a:lnTo>
                  <a:lnTo>
                    <a:pt x="22" y="286"/>
                  </a:lnTo>
                  <a:lnTo>
                    <a:pt x="28" y="281"/>
                  </a:lnTo>
                  <a:lnTo>
                    <a:pt x="31" y="271"/>
                  </a:lnTo>
                  <a:lnTo>
                    <a:pt x="33" y="256"/>
                  </a:lnTo>
                  <a:lnTo>
                    <a:pt x="34" y="237"/>
                  </a:lnTo>
                  <a:lnTo>
                    <a:pt x="35" y="214"/>
                  </a:lnTo>
                  <a:lnTo>
                    <a:pt x="36" y="191"/>
                  </a:lnTo>
                  <a:lnTo>
                    <a:pt x="36" y="167"/>
                  </a:lnTo>
                  <a:lnTo>
                    <a:pt x="37" y="146"/>
                  </a:lnTo>
                  <a:lnTo>
                    <a:pt x="37" y="129"/>
                  </a:lnTo>
                  <a:lnTo>
                    <a:pt x="36" y="119"/>
                  </a:lnTo>
                  <a:lnTo>
                    <a:pt x="36" y="105"/>
                  </a:lnTo>
                  <a:lnTo>
                    <a:pt x="35" y="88"/>
                  </a:lnTo>
                  <a:lnTo>
                    <a:pt x="34" y="70"/>
                  </a:lnTo>
                  <a:lnTo>
                    <a:pt x="34" y="55"/>
                  </a:lnTo>
                  <a:lnTo>
                    <a:pt x="34" y="45"/>
                  </a:lnTo>
                  <a:lnTo>
                    <a:pt x="32" y="32"/>
                  </a:lnTo>
                  <a:lnTo>
                    <a:pt x="30" y="24"/>
                  </a:lnTo>
                  <a:lnTo>
                    <a:pt x="25" y="18"/>
                  </a:lnTo>
                  <a:lnTo>
                    <a:pt x="19" y="14"/>
                  </a:lnTo>
                  <a:lnTo>
                    <a:pt x="9" y="12"/>
                  </a:lnTo>
                  <a:lnTo>
                    <a:pt x="7" y="12"/>
                  </a:lnTo>
                  <a:lnTo>
                    <a:pt x="5" y="11"/>
                  </a:lnTo>
                  <a:lnTo>
                    <a:pt x="4" y="11"/>
                  </a:lnTo>
                  <a:lnTo>
                    <a:pt x="4" y="2"/>
                  </a:lnTo>
                  <a:lnTo>
                    <a:pt x="156" y="2"/>
                  </a:lnTo>
                  <a:lnTo>
                    <a:pt x="178" y="2"/>
                  </a:lnTo>
                  <a:lnTo>
                    <a:pt x="198" y="2"/>
                  </a:lnTo>
                  <a:lnTo>
                    <a:pt x="216" y="1"/>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2" name="Freeform 39"/>
            <p:cNvSpPr>
              <a:spLocks noEditPoints="1"/>
            </p:cNvSpPr>
            <p:nvPr/>
          </p:nvSpPr>
          <p:spPr bwMode="auto">
            <a:xfrm>
              <a:off x="2388" y="2465"/>
              <a:ext cx="153" cy="160"/>
            </a:xfrm>
            <a:custGeom>
              <a:avLst/>
              <a:gdLst>
                <a:gd name="T0" fmla="*/ 93 w 304"/>
                <a:gd name="T1" fmla="*/ 18 h 320"/>
                <a:gd name="T2" fmla="*/ 86 w 304"/>
                <a:gd name="T3" fmla="*/ 50 h 320"/>
                <a:gd name="T4" fmla="*/ 85 w 304"/>
                <a:gd name="T5" fmla="*/ 99 h 320"/>
                <a:gd name="T6" fmla="*/ 85 w 304"/>
                <a:gd name="T7" fmla="*/ 144 h 320"/>
                <a:gd name="T8" fmla="*/ 107 w 304"/>
                <a:gd name="T9" fmla="*/ 146 h 320"/>
                <a:gd name="T10" fmla="*/ 136 w 304"/>
                <a:gd name="T11" fmla="*/ 143 h 320"/>
                <a:gd name="T12" fmla="*/ 166 w 304"/>
                <a:gd name="T13" fmla="*/ 128 h 320"/>
                <a:gd name="T14" fmla="*/ 180 w 304"/>
                <a:gd name="T15" fmla="*/ 84 h 320"/>
                <a:gd name="T16" fmla="*/ 175 w 304"/>
                <a:gd name="T17" fmla="*/ 58 h 320"/>
                <a:gd name="T18" fmla="*/ 156 w 304"/>
                <a:gd name="T19" fmla="*/ 28 h 320"/>
                <a:gd name="T20" fmla="*/ 113 w 304"/>
                <a:gd name="T21" fmla="*/ 14 h 320"/>
                <a:gd name="T22" fmla="*/ 168 w 304"/>
                <a:gd name="T23" fmla="*/ 5 h 320"/>
                <a:gd name="T24" fmla="*/ 212 w 304"/>
                <a:gd name="T25" fmla="*/ 31 h 320"/>
                <a:gd name="T26" fmla="*/ 230 w 304"/>
                <a:gd name="T27" fmla="*/ 68 h 320"/>
                <a:gd name="T28" fmla="*/ 219 w 304"/>
                <a:gd name="T29" fmla="*/ 118 h 320"/>
                <a:gd name="T30" fmla="*/ 166 w 304"/>
                <a:gd name="T31" fmla="*/ 157 h 320"/>
                <a:gd name="T32" fmla="*/ 220 w 304"/>
                <a:gd name="T33" fmla="*/ 249 h 320"/>
                <a:gd name="T34" fmla="*/ 270 w 304"/>
                <a:gd name="T35" fmla="*/ 296 h 320"/>
                <a:gd name="T36" fmla="*/ 304 w 304"/>
                <a:gd name="T37" fmla="*/ 320 h 320"/>
                <a:gd name="T38" fmla="*/ 262 w 304"/>
                <a:gd name="T39" fmla="*/ 318 h 320"/>
                <a:gd name="T40" fmla="*/ 212 w 304"/>
                <a:gd name="T41" fmla="*/ 295 h 320"/>
                <a:gd name="T42" fmla="*/ 154 w 304"/>
                <a:gd name="T43" fmla="*/ 235 h 320"/>
                <a:gd name="T44" fmla="*/ 102 w 304"/>
                <a:gd name="T45" fmla="*/ 162 h 320"/>
                <a:gd name="T46" fmla="*/ 83 w 304"/>
                <a:gd name="T47" fmla="*/ 169 h 320"/>
                <a:gd name="T48" fmla="*/ 83 w 304"/>
                <a:gd name="T49" fmla="*/ 207 h 320"/>
                <a:gd name="T50" fmla="*/ 84 w 304"/>
                <a:gd name="T51" fmla="*/ 247 h 320"/>
                <a:gd name="T52" fmla="*/ 89 w 304"/>
                <a:gd name="T53" fmla="*/ 281 h 320"/>
                <a:gd name="T54" fmla="*/ 114 w 304"/>
                <a:gd name="T55" fmla="*/ 294 h 320"/>
                <a:gd name="T56" fmla="*/ 105 w 304"/>
                <a:gd name="T57" fmla="*/ 306 h 320"/>
                <a:gd name="T58" fmla="*/ 79 w 304"/>
                <a:gd name="T59" fmla="*/ 304 h 320"/>
                <a:gd name="T60" fmla="*/ 48 w 304"/>
                <a:gd name="T61" fmla="*/ 304 h 320"/>
                <a:gd name="T62" fmla="*/ 17 w 304"/>
                <a:gd name="T63" fmla="*/ 305 h 320"/>
                <a:gd name="T64" fmla="*/ 13 w 304"/>
                <a:gd name="T65" fmla="*/ 291 h 320"/>
                <a:gd name="T66" fmla="*/ 31 w 304"/>
                <a:gd name="T67" fmla="*/ 270 h 320"/>
                <a:gd name="T68" fmla="*/ 34 w 304"/>
                <a:gd name="T69" fmla="*/ 231 h 320"/>
                <a:gd name="T70" fmla="*/ 35 w 304"/>
                <a:gd name="T71" fmla="*/ 169 h 320"/>
                <a:gd name="T72" fmla="*/ 35 w 304"/>
                <a:gd name="T73" fmla="*/ 123 h 320"/>
                <a:gd name="T74" fmla="*/ 35 w 304"/>
                <a:gd name="T75" fmla="*/ 68 h 320"/>
                <a:gd name="T76" fmla="*/ 34 w 304"/>
                <a:gd name="T77" fmla="*/ 44 h 320"/>
                <a:gd name="T78" fmla="*/ 27 w 304"/>
                <a:gd name="T79" fmla="*/ 23 h 320"/>
                <a:gd name="T80" fmla="*/ 7 w 304"/>
                <a:gd name="T81" fmla="*/ 17 h 320"/>
                <a:gd name="T82" fmla="*/ 9 w 304"/>
                <a:gd name="T83" fmla="*/ 4 h 320"/>
                <a:gd name="T84" fmla="*/ 39 w 304"/>
                <a:gd name="T85" fmla="*/ 4 h 320"/>
                <a:gd name="T86" fmla="*/ 68 w 304"/>
                <a:gd name="T87" fmla="*/ 3 h 320"/>
                <a:gd name="T88" fmla="*/ 114 w 304"/>
                <a:gd name="T8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320">
                  <a:moveTo>
                    <a:pt x="113" y="14"/>
                  </a:moveTo>
                  <a:lnTo>
                    <a:pt x="101" y="15"/>
                  </a:lnTo>
                  <a:lnTo>
                    <a:pt x="93" y="18"/>
                  </a:lnTo>
                  <a:lnTo>
                    <a:pt x="89" y="25"/>
                  </a:lnTo>
                  <a:lnTo>
                    <a:pt x="87" y="35"/>
                  </a:lnTo>
                  <a:lnTo>
                    <a:pt x="86" y="50"/>
                  </a:lnTo>
                  <a:lnTo>
                    <a:pt x="86" y="71"/>
                  </a:lnTo>
                  <a:lnTo>
                    <a:pt x="85" y="86"/>
                  </a:lnTo>
                  <a:lnTo>
                    <a:pt x="85" y="99"/>
                  </a:lnTo>
                  <a:lnTo>
                    <a:pt x="85" y="112"/>
                  </a:lnTo>
                  <a:lnTo>
                    <a:pt x="85" y="126"/>
                  </a:lnTo>
                  <a:lnTo>
                    <a:pt x="85" y="144"/>
                  </a:lnTo>
                  <a:lnTo>
                    <a:pt x="91" y="145"/>
                  </a:lnTo>
                  <a:lnTo>
                    <a:pt x="97" y="145"/>
                  </a:lnTo>
                  <a:lnTo>
                    <a:pt x="107" y="146"/>
                  </a:lnTo>
                  <a:lnTo>
                    <a:pt x="116" y="145"/>
                  </a:lnTo>
                  <a:lnTo>
                    <a:pt x="126" y="145"/>
                  </a:lnTo>
                  <a:lnTo>
                    <a:pt x="136" y="143"/>
                  </a:lnTo>
                  <a:lnTo>
                    <a:pt x="146" y="141"/>
                  </a:lnTo>
                  <a:lnTo>
                    <a:pt x="157" y="136"/>
                  </a:lnTo>
                  <a:lnTo>
                    <a:pt x="166" y="128"/>
                  </a:lnTo>
                  <a:lnTo>
                    <a:pt x="173" y="117"/>
                  </a:lnTo>
                  <a:lnTo>
                    <a:pt x="177" y="102"/>
                  </a:lnTo>
                  <a:lnTo>
                    <a:pt x="180" y="84"/>
                  </a:lnTo>
                  <a:lnTo>
                    <a:pt x="180" y="77"/>
                  </a:lnTo>
                  <a:lnTo>
                    <a:pt x="177" y="69"/>
                  </a:lnTo>
                  <a:lnTo>
                    <a:pt x="175" y="58"/>
                  </a:lnTo>
                  <a:lnTo>
                    <a:pt x="171" y="48"/>
                  </a:lnTo>
                  <a:lnTo>
                    <a:pt x="164" y="37"/>
                  </a:lnTo>
                  <a:lnTo>
                    <a:pt x="156" y="28"/>
                  </a:lnTo>
                  <a:lnTo>
                    <a:pt x="145" y="20"/>
                  </a:lnTo>
                  <a:lnTo>
                    <a:pt x="130" y="16"/>
                  </a:lnTo>
                  <a:lnTo>
                    <a:pt x="113" y="14"/>
                  </a:lnTo>
                  <a:close/>
                  <a:moveTo>
                    <a:pt x="122" y="0"/>
                  </a:moveTo>
                  <a:lnTo>
                    <a:pt x="147" y="1"/>
                  </a:lnTo>
                  <a:lnTo>
                    <a:pt x="168" y="5"/>
                  </a:lnTo>
                  <a:lnTo>
                    <a:pt x="186" y="12"/>
                  </a:lnTo>
                  <a:lnTo>
                    <a:pt x="200" y="21"/>
                  </a:lnTo>
                  <a:lnTo>
                    <a:pt x="212" y="31"/>
                  </a:lnTo>
                  <a:lnTo>
                    <a:pt x="220" y="43"/>
                  </a:lnTo>
                  <a:lnTo>
                    <a:pt x="227" y="55"/>
                  </a:lnTo>
                  <a:lnTo>
                    <a:pt x="230" y="68"/>
                  </a:lnTo>
                  <a:lnTo>
                    <a:pt x="231" y="80"/>
                  </a:lnTo>
                  <a:lnTo>
                    <a:pt x="228" y="100"/>
                  </a:lnTo>
                  <a:lnTo>
                    <a:pt x="219" y="118"/>
                  </a:lnTo>
                  <a:lnTo>
                    <a:pt x="205" y="134"/>
                  </a:lnTo>
                  <a:lnTo>
                    <a:pt x="187" y="147"/>
                  </a:lnTo>
                  <a:lnTo>
                    <a:pt x="166" y="157"/>
                  </a:lnTo>
                  <a:lnTo>
                    <a:pt x="185" y="193"/>
                  </a:lnTo>
                  <a:lnTo>
                    <a:pt x="203" y="223"/>
                  </a:lnTo>
                  <a:lnTo>
                    <a:pt x="220" y="249"/>
                  </a:lnTo>
                  <a:lnTo>
                    <a:pt x="237" y="269"/>
                  </a:lnTo>
                  <a:lnTo>
                    <a:pt x="254" y="285"/>
                  </a:lnTo>
                  <a:lnTo>
                    <a:pt x="270" y="296"/>
                  </a:lnTo>
                  <a:lnTo>
                    <a:pt x="287" y="304"/>
                  </a:lnTo>
                  <a:lnTo>
                    <a:pt x="304" y="307"/>
                  </a:lnTo>
                  <a:lnTo>
                    <a:pt x="304" y="320"/>
                  </a:lnTo>
                  <a:lnTo>
                    <a:pt x="291" y="320"/>
                  </a:lnTo>
                  <a:lnTo>
                    <a:pt x="277" y="320"/>
                  </a:lnTo>
                  <a:lnTo>
                    <a:pt x="262" y="318"/>
                  </a:lnTo>
                  <a:lnTo>
                    <a:pt x="246" y="313"/>
                  </a:lnTo>
                  <a:lnTo>
                    <a:pt x="229" y="306"/>
                  </a:lnTo>
                  <a:lnTo>
                    <a:pt x="212" y="295"/>
                  </a:lnTo>
                  <a:lnTo>
                    <a:pt x="194" y="280"/>
                  </a:lnTo>
                  <a:lnTo>
                    <a:pt x="174" y="259"/>
                  </a:lnTo>
                  <a:lnTo>
                    <a:pt x="154" y="235"/>
                  </a:lnTo>
                  <a:lnTo>
                    <a:pt x="133" y="202"/>
                  </a:lnTo>
                  <a:lnTo>
                    <a:pt x="112" y="162"/>
                  </a:lnTo>
                  <a:lnTo>
                    <a:pt x="102" y="162"/>
                  </a:lnTo>
                  <a:lnTo>
                    <a:pt x="93" y="161"/>
                  </a:lnTo>
                  <a:lnTo>
                    <a:pt x="84" y="160"/>
                  </a:lnTo>
                  <a:lnTo>
                    <a:pt x="83" y="169"/>
                  </a:lnTo>
                  <a:lnTo>
                    <a:pt x="83" y="178"/>
                  </a:lnTo>
                  <a:lnTo>
                    <a:pt x="83" y="189"/>
                  </a:lnTo>
                  <a:lnTo>
                    <a:pt x="83" y="207"/>
                  </a:lnTo>
                  <a:lnTo>
                    <a:pt x="83" y="217"/>
                  </a:lnTo>
                  <a:lnTo>
                    <a:pt x="83" y="230"/>
                  </a:lnTo>
                  <a:lnTo>
                    <a:pt x="84" y="247"/>
                  </a:lnTo>
                  <a:lnTo>
                    <a:pt x="85" y="261"/>
                  </a:lnTo>
                  <a:lnTo>
                    <a:pt x="86" y="273"/>
                  </a:lnTo>
                  <a:lnTo>
                    <a:pt x="89" y="281"/>
                  </a:lnTo>
                  <a:lnTo>
                    <a:pt x="96" y="286"/>
                  </a:lnTo>
                  <a:lnTo>
                    <a:pt x="104" y="291"/>
                  </a:lnTo>
                  <a:lnTo>
                    <a:pt x="114" y="294"/>
                  </a:lnTo>
                  <a:lnTo>
                    <a:pt x="121" y="295"/>
                  </a:lnTo>
                  <a:lnTo>
                    <a:pt x="119" y="307"/>
                  </a:lnTo>
                  <a:lnTo>
                    <a:pt x="105" y="306"/>
                  </a:lnTo>
                  <a:lnTo>
                    <a:pt x="96" y="305"/>
                  </a:lnTo>
                  <a:lnTo>
                    <a:pt x="87" y="304"/>
                  </a:lnTo>
                  <a:lnTo>
                    <a:pt x="79" y="304"/>
                  </a:lnTo>
                  <a:lnTo>
                    <a:pt x="70" y="304"/>
                  </a:lnTo>
                  <a:lnTo>
                    <a:pt x="59" y="304"/>
                  </a:lnTo>
                  <a:lnTo>
                    <a:pt x="48" y="304"/>
                  </a:lnTo>
                  <a:lnTo>
                    <a:pt x="40" y="304"/>
                  </a:lnTo>
                  <a:lnTo>
                    <a:pt x="30" y="304"/>
                  </a:lnTo>
                  <a:lnTo>
                    <a:pt x="17" y="305"/>
                  </a:lnTo>
                  <a:lnTo>
                    <a:pt x="0" y="307"/>
                  </a:lnTo>
                  <a:lnTo>
                    <a:pt x="0" y="295"/>
                  </a:lnTo>
                  <a:lnTo>
                    <a:pt x="13" y="291"/>
                  </a:lnTo>
                  <a:lnTo>
                    <a:pt x="21" y="286"/>
                  </a:lnTo>
                  <a:lnTo>
                    <a:pt x="28" y="280"/>
                  </a:lnTo>
                  <a:lnTo>
                    <a:pt x="31" y="270"/>
                  </a:lnTo>
                  <a:lnTo>
                    <a:pt x="32" y="263"/>
                  </a:lnTo>
                  <a:lnTo>
                    <a:pt x="33" y="250"/>
                  </a:lnTo>
                  <a:lnTo>
                    <a:pt x="34" y="231"/>
                  </a:lnTo>
                  <a:lnTo>
                    <a:pt x="34" y="211"/>
                  </a:lnTo>
                  <a:lnTo>
                    <a:pt x="34" y="191"/>
                  </a:lnTo>
                  <a:lnTo>
                    <a:pt x="35" y="169"/>
                  </a:lnTo>
                  <a:lnTo>
                    <a:pt x="35" y="150"/>
                  </a:lnTo>
                  <a:lnTo>
                    <a:pt x="35" y="133"/>
                  </a:lnTo>
                  <a:lnTo>
                    <a:pt x="35" y="123"/>
                  </a:lnTo>
                  <a:lnTo>
                    <a:pt x="35" y="99"/>
                  </a:lnTo>
                  <a:lnTo>
                    <a:pt x="35" y="81"/>
                  </a:lnTo>
                  <a:lnTo>
                    <a:pt x="35" y="68"/>
                  </a:lnTo>
                  <a:lnTo>
                    <a:pt x="35" y="57"/>
                  </a:lnTo>
                  <a:lnTo>
                    <a:pt x="34" y="49"/>
                  </a:lnTo>
                  <a:lnTo>
                    <a:pt x="34" y="44"/>
                  </a:lnTo>
                  <a:lnTo>
                    <a:pt x="33" y="40"/>
                  </a:lnTo>
                  <a:lnTo>
                    <a:pt x="31" y="30"/>
                  </a:lnTo>
                  <a:lnTo>
                    <a:pt x="27" y="23"/>
                  </a:lnTo>
                  <a:lnTo>
                    <a:pt x="20" y="20"/>
                  </a:lnTo>
                  <a:lnTo>
                    <a:pt x="14" y="18"/>
                  </a:lnTo>
                  <a:lnTo>
                    <a:pt x="7" y="17"/>
                  </a:lnTo>
                  <a:lnTo>
                    <a:pt x="1" y="17"/>
                  </a:lnTo>
                  <a:lnTo>
                    <a:pt x="3" y="4"/>
                  </a:lnTo>
                  <a:lnTo>
                    <a:pt x="9" y="4"/>
                  </a:lnTo>
                  <a:lnTo>
                    <a:pt x="19" y="4"/>
                  </a:lnTo>
                  <a:lnTo>
                    <a:pt x="29" y="4"/>
                  </a:lnTo>
                  <a:lnTo>
                    <a:pt x="39" y="4"/>
                  </a:lnTo>
                  <a:lnTo>
                    <a:pt x="44" y="4"/>
                  </a:lnTo>
                  <a:lnTo>
                    <a:pt x="54" y="4"/>
                  </a:lnTo>
                  <a:lnTo>
                    <a:pt x="68" y="3"/>
                  </a:lnTo>
                  <a:lnTo>
                    <a:pt x="84" y="2"/>
                  </a:lnTo>
                  <a:lnTo>
                    <a:pt x="100" y="1"/>
                  </a:lnTo>
                  <a:lnTo>
                    <a:pt x="114"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3" name="Freeform 40"/>
            <p:cNvSpPr>
              <a:spLocks/>
            </p:cNvSpPr>
            <p:nvPr/>
          </p:nvSpPr>
          <p:spPr bwMode="auto">
            <a:xfrm>
              <a:off x="2646" y="2467"/>
              <a:ext cx="125" cy="152"/>
            </a:xfrm>
            <a:custGeom>
              <a:avLst/>
              <a:gdLst>
                <a:gd name="T0" fmla="*/ 126 w 251"/>
                <a:gd name="T1" fmla="*/ 12 h 305"/>
                <a:gd name="T2" fmla="*/ 106 w 251"/>
                <a:gd name="T3" fmla="*/ 16 h 305"/>
                <a:gd name="T4" fmla="*/ 93 w 251"/>
                <a:gd name="T5" fmla="*/ 25 h 305"/>
                <a:gd name="T6" fmla="*/ 89 w 251"/>
                <a:gd name="T7" fmla="*/ 46 h 305"/>
                <a:gd name="T8" fmla="*/ 86 w 251"/>
                <a:gd name="T9" fmla="*/ 83 h 305"/>
                <a:gd name="T10" fmla="*/ 85 w 251"/>
                <a:gd name="T11" fmla="*/ 121 h 305"/>
                <a:gd name="T12" fmla="*/ 85 w 251"/>
                <a:gd name="T13" fmla="*/ 147 h 305"/>
                <a:gd name="T14" fmla="*/ 84 w 251"/>
                <a:gd name="T15" fmla="*/ 240 h 305"/>
                <a:gd name="T16" fmla="*/ 86 w 251"/>
                <a:gd name="T17" fmla="*/ 266 h 305"/>
                <a:gd name="T18" fmla="*/ 94 w 251"/>
                <a:gd name="T19" fmla="*/ 277 h 305"/>
                <a:gd name="T20" fmla="*/ 112 w 251"/>
                <a:gd name="T21" fmla="*/ 280 h 305"/>
                <a:gd name="T22" fmla="*/ 155 w 251"/>
                <a:gd name="T23" fmla="*/ 279 h 305"/>
                <a:gd name="T24" fmla="*/ 195 w 251"/>
                <a:gd name="T25" fmla="*/ 274 h 305"/>
                <a:gd name="T26" fmla="*/ 220 w 251"/>
                <a:gd name="T27" fmla="*/ 264 h 305"/>
                <a:gd name="T28" fmla="*/ 233 w 251"/>
                <a:gd name="T29" fmla="*/ 251 h 305"/>
                <a:gd name="T30" fmla="*/ 239 w 251"/>
                <a:gd name="T31" fmla="*/ 236 h 305"/>
                <a:gd name="T32" fmla="*/ 250 w 251"/>
                <a:gd name="T33" fmla="*/ 244 h 305"/>
                <a:gd name="T34" fmla="*/ 248 w 251"/>
                <a:gd name="T35" fmla="*/ 255 h 305"/>
                <a:gd name="T36" fmla="*/ 242 w 251"/>
                <a:gd name="T37" fmla="*/ 273 h 305"/>
                <a:gd name="T38" fmla="*/ 232 w 251"/>
                <a:gd name="T39" fmla="*/ 305 h 305"/>
                <a:gd name="T40" fmla="*/ 211 w 251"/>
                <a:gd name="T41" fmla="*/ 302 h 305"/>
                <a:gd name="T42" fmla="*/ 189 w 251"/>
                <a:gd name="T43" fmla="*/ 300 h 305"/>
                <a:gd name="T44" fmla="*/ 156 w 251"/>
                <a:gd name="T45" fmla="*/ 300 h 305"/>
                <a:gd name="T46" fmla="*/ 1 w 251"/>
                <a:gd name="T47" fmla="*/ 298 h 305"/>
                <a:gd name="T48" fmla="*/ 9 w 251"/>
                <a:gd name="T49" fmla="*/ 286 h 305"/>
                <a:gd name="T50" fmla="*/ 27 w 251"/>
                <a:gd name="T51" fmla="*/ 276 h 305"/>
                <a:gd name="T52" fmla="*/ 32 w 251"/>
                <a:gd name="T53" fmla="*/ 268 h 305"/>
                <a:gd name="T54" fmla="*/ 34 w 251"/>
                <a:gd name="T55" fmla="*/ 254 h 305"/>
                <a:gd name="T56" fmla="*/ 35 w 251"/>
                <a:gd name="T57" fmla="*/ 227 h 305"/>
                <a:gd name="T58" fmla="*/ 36 w 251"/>
                <a:gd name="T59" fmla="*/ 179 h 305"/>
                <a:gd name="T60" fmla="*/ 36 w 251"/>
                <a:gd name="T61" fmla="*/ 113 h 305"/>
                <a:gd name="T62" fmla="*/ 36 w 251"/>
                <a:gd name="T63" fmla="*/ 73 h 305"/>
                <a:gd name="T64" fmla="*/ 35 w 251"/>
                <a:gd name="T65" fmla="*/ 51 h 305"/>
                <a:gd name="T66" fmla="*/ 35 w 251"/>
                <a:gd name="T67" fmla="*/ 39 h 305"/>
                <a:gd name="T68" fmla="*/ 32 w 251"/>
                <a:gd name="T69" fmla="*/ 24 h 305"/>
                <a:gd name="T70" fmla="*/ 20 w 251"/>
                <a:gd name="T71" fmla="*/ 14 h 305"/>
                <a:gd name="T72" fmla="*/ 4 w 251"/>
                <a:gd name="T73" fmla="*/ 12 h 305"/>
                <a:gd name="T74" fmla="*/ 13 w 251"/>
                <a:gd name="T75" fmla="*/ 0 h 305"/>
                <a:gd name="T76" fmla="*/ 33 w 251"/>
                <a:gd name="T77" fmla="*/ 1 h 305"/>
                <a:gd name="T78" fmla="*/ 63 w 251"/>
                <a:gd name="T79" fmla="*/ 1 h 305"/>
                <a:gd name="T80" fmla="*/ 95 w 251"/>
                <a:gd name="T81" fmla="*/ 1 h 305"/>
                <a:gd name="T82" fmla="*/ 117 w 251"/>
                <a:gd name="T8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305">
                  <a:moveTo>
                    <a:pt x="126" y="0"/>
                  </a:moveTo>
                  <a:lnTo>
                    <a:pt x="126" y="12"/>
                  </a:lnTo>
                  <a:lnTo>
                    <a:pt x="115" y="14"/>
                  </a:lnTo>
                  <a:lnTo>
                    <a:pt x="106" y="16"/>
                  </a:lnTo>
                  <a:lnTo>
                    <a:pt x="98" y="19"/>
                  </a:lnTo>
                  <a:lnTo>
                    <a:pt x="93" y="25"/>
                  </a:lnTo>
                  <a:lnTo>
                    <a:pt x="91" y="33"/>
                  </a:lnTo>
                  <a:lnTo>
                    <a:pt x="89" y="46"/>
                  </a:lnTo>
                  <a:lnTo>
                    <a:pt x="87" y="64"/>
                  </a:lnTo>
                  <a:lnTo>
                    <a:pt x="86" y="83"/>
                  </a:lnTo>
                  <a:lnTo>
                    <a:pt x="85" y="102"/>
                  </a:lnTo>
                  <a:lnTo>
                    <a:pt x="85" y="121"/>
                  </a:lnTo>
                  <a:lnTo>
                    <a:pt x="85" y="136"/>
                  </a:lnTo>
                  <a:lnTo>
                    <a:pt x="85" y="147"/>
                  </a:lnTo>
                  <a:lnTo>
                    <a:pt x="84" y="221"/>
                  </a:lnTo>
                  <a:lnTo>
                    <a:pt x="84" y="240"/>
                  </a:lnTo>
                  <a:lnTo>
                    <a:pt x="85" y="255"/>
                  </a:lnTo>
                  <a:lnTo>
                    <a:pt x="86" y="266"/>
                  </a:lnTo>
                  <a:lnTo>
                    <a:pt x="90" y="273"/>
                  </a:lnTo>
                  <a:lnTo>
                    <a:pt x="94" y="277"/>
                  </a:lnTo>
                  <a:lnTo>
                    <a:pt x="101" y="279"/>
                  </a:lnTo>
                  <a:lnTo>
                    <a:pt x="112" y="280"/>
                  </a:lnTo>
                  <a:lnTo>
                    <a:pt x="126" y="280"/>
                  </a:lnTo>
                  <a:lnTo>
                    <a:pt x="155" y="279"/>
                  </a:lnTo>
                  <a:lnTo>
                    <a:pt x="178" y="277"/>
                  </a:lnTo>
                  <a:lnTo>
                    <a:pt x="195" y="274"/>
                  </a:lnTo>
                  <a:lnTo>
                    <a:pt x="209" y="269"/>
                  </a:lnTo>
                  <a:lnTo>
                    <a:pt x="220" y="264"/>
                  </a:lnTo>
                  <a:lnTo>
                    <a:pt x="227" y="258"/>
                  </a:lnTo>
                  <a:lnTo>
                    <a:pt x="233" y="251"/>
                  </a:lnTo>
                  <a:lnTo>
                    <a:pt x="236" y="244"/>
                  </a:lnTo>
                  <a:lnTo>
                    <a:pt x="239" y="236"/>
                  </a:lnTo>
                  <a:lnTo>
                    <a:pt x="251" y="237"/>
                  </a:lnTo>
                  <a:lnTo>
                    <a:pt x="250" y="244"/>
                  </a:lnTo>
                  <a:lnTo>
                    <a:pt x="249" y="249"/>
                  </a:lnTo>
                  <a:lnTo>
                    <a:pt x="248" y="255"/>
                  </a:lnTo>
                  <a:lnTo>
                    <a:pt x="246" y="263"/>
                  </a:lnTo>
                  <a:lnTo>
                    <a:pt x="242" y="273"/>
                  </a:lnTo>
                  <a:lnTo>
                    <a:pt x="238" y="287"/>
                  </a:lnTo>
                  <a:lnTo>
                    <a:pt x="232" y="305"/>
                  </a:lnTo>
                  <a:lnTo>
                    <a:pt x="222" y="303"/>
                  </a:lnTo>
                  <a:lnTo>
                    <a:pt x="211" y="302"/>
                  </a:lnTo>
                  <a:lnTo>
                    <a:pt x="199" y="301"/>
                  </a:lnTo>
                  <a:lnTo>
                    <a:pt x="189" y="300"/>
                  </a:lnTo>
                  <a:lnTo>
                    <a:pt x="175" y="300"/>
                  </a:lnTo>
                  <a:lnTo>
                    <a:pt x="156" y="300"/>
                  </a:lnTo>
                  <a:lnTo>
                    <a:pt x="135" y="298"/>
                  </a:lnTo>
                  <a:lnTo>
                    <a:pt x="1" y="298"/>
                  </a:lnTo>
                  <a:lnTo>
                    <a:pt x="0" y="287"/>
                  </a:lnTo>
                  <a:lnTo>
                    <a:pt x="9" y="286"/>
                  </a:lnTo>
                  <a:lnTo>
                    <a:pt x="19" y="281"/>
                  </a:lnTo>
                  <a:lnTo>
                    <a:pt x="27" y="276"/>
                  </a:lnTo>
                  <a:lnTo>
                    <a:pt x="29" y="273"/>
                  </a:lnTo>
                  <a:lnTo>
                    <a:pt x="32" y="268"/>
                  </a:lnTo>
                  <a:lnTo>
                    <a:pt x="33" y="263"/>
                  </a:lnTo>
                  <a:lnTo>
                    <a:pt x="34" y="254"/>
                  </a:lnTo>
                  <a:lnTo>
                    <a:pt x="35" y="244"/>
                  </a:lnTo>
                  <a:lnTo>
                    <a:pt x="35" y="227"/>
                  </a:lnTo>
                  <a:lnTo>
                    <a:pt x="35" y="206"/>
                  </a:lnTo>
                  <a:lnTo>
                    <a:pt x="36" y="179"/>
                  </a:lnTo>
                  <a:lnTo>
                    <a:pt x="36" y="143"/>
                  </a:lnTo>
                  <a:lnTo>
                    <a:pt x="36" y="113"/>
                  </a:lnTo>
                  <a:lnTo>
                    <a:pt x="36" y="91"/>
                  </a:lnTo>
                  <a:lnTo>
                    <a:pt x="36" y="73"/>
                  </a:lnTo>
                  <a:lnTo>
                    <a:pt x="36" y="60"/>
                  </a:lnTo>
                  <a:lnTo>
                    <a:pt x="35" y="51"/>
                  </a:lnTo>
                  <a:lnTo>
                    <a:pt x="35" y="44"/>
                  </a:lnTo>
                  <a:lnTo>
                    <a:pt x="35" y="39"/>
                  </a:lnTo>
                  <a:lnTo>
                    <a:pt x="34" y="34"/>
                  </a:lnTo>
                  <a:lnTo>
                    <a:pt x="32" y="24"/>
                  </a:lnTo>
                  <a:lnTo>
                    <a:pt x="26" y="18"/>
                  </a:lnTo>
                  <a:lnTo>
                    <a:pt x="20" y="14"/>
                  </a:lnTo>
                  <a:lnTo>
                    <a:pt x="12" y="13"/>
                  </a:lnTo>
                  <a:lnTo>
                    <a:pt x="4" y="12"/>
                  </a:lnTo>
                  <a:lnTo>
                    <a:pt x="4" y="0"/>
                  </a:lnTo>
                  <a:lnTo>
                    <a:pt x="13" y="0"/>
                  </a:lnTo>
                  <a:lnTo>
                    <a:pt x="23" y="1"/>
                  </a:lnTo>
                  <a:lnTo>
                    <a:pt x="33" y="1"/>
                  </a:lnTo>
                  <a:lnTo>
                    <a:pt x="44" y="1"/>
                  </a:lnTo>
                  <a:lnTo>
                    <a:pt x="63" y="1"/>
                  </a:lnTo>
                  <a:lnTo>
                    <a:pt x="81" y="1"/>
                  </a:lnTo>
                  <a:lnTo>
                    <a:pt x="95" y="1"/>
                  </a:lnTo>
                  <a:lnTo>
                    <a:pt x="107" y="1"/>
                  </a:lnTo>
                  <a:lnTo>
                    <a:pt x="117" y="0"/>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4" name="Freeform 41"/>
            <p:cNvSpPr>
              <a:spLocks/>
            </p:cNvSpPr>
            <p:nvPr/>
          </p:nvSpPr>
          <p:spPr bwMode="auto">
            <a:xfrm>
              <a:off x="2795" y="2466"/>
              <a:ext cx="129" cy="153"/>
            </a:xfrm>
            <a:custGeom>
              <a:avLst/>
              <a:gdLst>
                <a:gd name="T0" fmla="*/ 238 w 259"/>
                <a:gd name="T1" fmla="*/ 19 h 306"/>
                <a:gd name="T2" fmla="*/ 234 w 259"/>
                <a:gd name="T3" fmla="*/ 50 h 306"/>
                <a:gd name="T4" fmla="*/ 226 w 259"/>
                <a:gd name="T5" fmla="*/ 63 h 306"/>
                <a:gd name="T6" fmla="*/ 220 w 259"/>
                <a:gd name="T7" fmla="*/ 62 h 306"/>
                <a:gd name="T8" fmla="*/ 218 w 259"/>
                <a:gd name="T9" fmla="*/ 53 h 306"/>
                <a:gd name="T10" fmla="*/ 217 w 259"/>
                <a:gd name="T11" fmla="*/ 33 h 306"/>
                <a:gd name="T12" fmla="*/ 195 w 259"/>
                <a:gd name="T13" fmla="*/ 21 h 306"/>
                <a:gd name="T14" fmla="*/ 151 w 259"/>
                <a:gd name="T15" fmla="*/ 17 h 306"/>
                <a:gd name="T16" fmla="*/ 91 w 259"/>
                <a:gd name="T17" fmla="*/ 22 h 306"/>
                <a:gd name="T18" fmla="*/ 88 w 259"/>
                <a:gd name="T19" fmla="*/ 60 h 306"/>
                <a:gd name="T20" fmla="*/ 85 w 259"/>
                <a:gd name="T21" fmla="*/ 97 h 306"/>
                <a:gd name="T22" fmla="*/ 87 w 259"/>
                <a:gd name="T23" fmla="*/ 113 h 306"/>
                <a:gd name="T24" fmla="*/ 87 w 259"/>
                <a:gd name="T25" fmla="*/ 139 h 306"/>
                <a:gd name="T26" fmla="*/ 131 w 259"/>
                <a:gd name="T27" fmla="*/ 140 h 306"/>
                <a:gd name="T28" fmla="*/ 173 w 259"/>
                <a:gd name="T29" fmla="*/ 138 h 306"/>
                <a:gd name="T30" fmla="*/ 193 w 259"/>
                <a:gd name="T31" fmla="*/ 135 h 306"/>
                <a:gd name="T32" fmla="*/ 201 w 259"/>
                <a:gd name="T33" fmla="*/ 124 h 306"/>
                <a:gd name="T34" fmla="*/ 205 w 259"/>
                <a:gd name="T35" fmla="*/ 110 h 306"/>
                <a:gd name="T36" fmla="*/ 216 w 259"/>
                <a:gd name="T37" fmla="*/ 108 h 306"/>
                <a:gd name="T38" fmla="*/ 205 w 259"/>
                <a:gd name="T39" fmla="*/ 199 h 306"/>
                <a:gd name="T40" fmla="*/ 201 w 259"/>
                <a:gd name="T41" fmla="*/ 174 h 306"/>
                <a:gd name="T42" fmla="*/ 191 w 259"/>
                <a:gd name="T43" fmla="*/ 163 h 306"/>
                <a:gd name="T44" fmla="*/ 167 w 259"/>
                <a:gd name="T45" fmla="*/ 157 h 306"/>
                <a:gd name="T46" fmla="*/ 123 w 259"/>
                <a:gd name="T47" fmla="*/ 156 h 306"/>
                <a:gd name="T48" fmla="*/ 102 w 259"/>
                <a:gd name="T49" fmla="*/ 156 h 306"/>
                <a:gd name="T50" fmla="*/ 87 w 259"/>
                <a:gd name="T51" fmla="*/ 158 h 306"/>
                <a:gd name="T52" fmla="*/ 87 w 259"/>
                <a:gd name="T53" fmla="*/ 174 h 306"/>
                <a:gd name="T54" fmla="*/ 85 w 259"/>
                <a:gd name="T55" fmla="*/ 199 h 306"/>
                <a:gd name="T56" fmla="*/ 85 w 259"/>
                <a:gd name="T57" fmla="*/ 219 h 306"/>
                <a:gd name="T58" fmla="*/ 87 w 259"/>
                <a:gd name="T59" fmla="*/ 246 h 306"/>
                <a:gd name="T60" fmla="*/ 91 w 259"/>
                <a:gd name="T61" fmla="*/ 279 h 306"/>
                <a:gd name="T62" fmla="*/ 132 w 259"/>
                <a:gd name="T63" fmla="*/ 285 h 306"/>
                <a:gd name="T64" fmla="*/ 179 w 259"/>
                <a:gd name="T65" fmla="*/ 284 h 306"/>
                <a:gd name="T66" fmla="*/ 211 w 259"/>
                <a:gd name="T67" fmla="*/ 276 h 306"/>
                <a:gd name="T68" fmla="*/ 232 w 259"/>
                <a:gd name="T69" fmla="*/ 262 h 306"/>
                <a:gd name="T70" fmla="*/ 243 w 259"/>
                <a:gd name="T71" fmla="*/ 246 h 306"/>
                <a:gd name="T72" fmla="*/ 248 w 259"/>
                <a:gd name="T73" fmla="*/ 232 h 306"/>
                <a:gd name="T74" fmla="*/ 257 w 259"/>
                <a:gd name="T75" fmla="*/ 247 h 306"/>
                <a:gd name="T76" fmla="*/ 251 w 259"/>
                <a:gd name="T77" fmla="*/ 274 h 306"/>
                <a:gd name="T78" fmla="*/ 238 w 259"/>
                <a:gd name="T79" fmla="*/ 306 h 306"/>
                <a:gd name="T80" fmla="*/ 187 w 259"/>
                <a:gd name="T81" fmla="*/ 303 h 306"/>
                <a:gd name="T82" fmla="*/ 151 w 259"/>
                <a:gd name="T83" fmla="*/ 302 h 306"/>
                <a:gd name="T84" fmla="*/ 112 w 259"/>
                <a:gd name="T85" fmla="*/ 300 h 306"/>
                <a:gd name="T86" fmla="*/ 67 w 259"/>
                <a:gd name="T87" fmla="*/ 302 h 306"/>
                <a:gd name="T88" fmla="*/ 26 w 259"/>
                <a:gd name="T89" fmla="*/ 304 h 306"/>
                <a:gd name="T90" fmla="*/ 2 w 259"/>
                <a:gd name="T91" fmla="*/ 293 h 306"/>
                <a:gd name="T92" fmla="*/ 22 w 259"/>
                <a:gd name="T93" fmla="*/ 286 h 306"/>
                <a:gd name="T94" fmla="*/ 32 w 259"/>
                <a:gd name="T95" fmla="*/ 271 h 306"/>
                <a:gd name="T96" fmla="*/ 35 w 259"/>
                <a:gd name="T97" fmla="*/ 237 h 306"/>
                <a:gd name="T98" fmla="*/ 37 w 259"/>
                <a:gd name="T99" fmla="*/ 191 h 306"/>
                <a:gd name="T100" fmla="*/ 37 w 259"/>
                <a:gd name="T101" fmla="*/ 146 h 306"/>
                <a:gd name="T102" fmla="*/ 37 w 259"/>
                <a:gd name="T103" fmla="*/ 119 h 306"/>
                <a:gd name="T104" fmla="*/ 36 w 259"/>
                <a:gd name="T105" fmla="*/ 88 h 306"/>
                <a:gd name="T106" fmla="*/ 35 w 259"/>
                <a:gd name="T107" fmla="*/ 55 h 306"/>
                <a:gd name="T108" fmla="*/ 33 w 259"/>
                <a:gd name="T109" fmla="*/ 32 h 306"/>
                <a:gd name="T110" fmla="*/ 26 w 259"/>
                <a:gd name="T111" fmla="*/ 18 h 306"/>
                <a:gd name="T112" fmla="*/ 10 w 259"/>
                <a:gd name="T113" fmla="*/ 12 h 306"/>
                <a:gd name="T114" fmla="*/ 6 w 259"/>
                <a:gd name="T115" fmla="*/ 11 h 306"/>
                <a:gd name="T116" fmla="*/ 5 w 259"/>
                <a:gd name="T117" fmla="*/ 2 h 306"/>
                <a:gd name="T118" fmla="*/ 179 w 259"/>
                <a:gd name="T119" fmla="*/ 2 h 306"/>
                <a:gd name="T120" fmla="*/ 217 w 259"/>
                <a:gd name="T121" fmla="*/ 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306">
                  <a:moveTo>
                    <a:pt x="238" y="0"/>
                  </a:moveTo>
                  <a:lnTo>
                    <a:pt x="238" y="19"/>
                  </a:lnTo>
                  <a:lnTo>
                    <a:pt x="236" y="36"/>
                  </a:lnTo>
                  <a:lnTo>
                    <a:pt x="234" y="50"/>
                  </a:lnTo>
                  <a:lnTo>
                    <a:pt x="230" y="60"/>
                  </a:lnTo>
                  <a:lnTo>
                    <a:pt x="226" y="63"/>
                  </a:lnTo>
                  <a:lnTo>
                    <a:pt x="223" y="63"/>
                  </a:lnTo>
                  <a:lnTo>
                    <a:pt x="220" y="62"/>
                  </a:lnTo>
                  <a:lnTo>
                    <a:pt x="216" y="62"/>
                  </a:lnTo>
                  <a:lnTo>
                    <a:pt x="218" y="53"/>
                  </a:lnTo>
                  <a:lnTo>
                    <a:pt x="219" y="43"/>
                  </a:lnTo>
                  <a:lnTo>
                    <a:pt x="217" y="33"/>
                  </a:lnTo>
                  <a:lnTo>
                    <a:pt x="209" y="27"/>
                  </a:lnTo>
                  <a:lnTo>
                    <a:pt x="195" y="21"/>
                  </a:lnTo>
                  <a:lnTo>
                    <a:pt x="177" y="18"/>
                  </a:lnTo>
                  <a:lnTo>
                    <a:pt x="151" y="17"/>
                  </a:lnTo>
                  <a:lnTo>
                    <a:pt x="121" y="18"/>
                  </a:lnTo>
                  <a:lnTo>
                    <a:pt x="91" y="22"/>
                  </a:lnTo>
                  <a:lnTo>
                    <a:pt x="89" y="42"/>
                  </a:lnTo>
                  <a:lnTo>
                    <a:pt x="88" y="60"/>
                  </a:lnTo>
                  <a:lnTo>
                    <a:pt x="87" y="77"/>
                  </a:lnTo>
                  <a:lnTo>
                    <a:pt x="85" y="97"/>
                  </a:lnTo>
                  <a:lnTo>
                    <a:pt x="87" y="104"/>
                  </a:lnTo>
                  <a:lnTo>
                    <a:pt x="87" y="113"/>
                  </a:lnTo>
                  <a:lnTo>
                    <a:pt x="87" y="124"/>
                  </a:lnTo>
                  <a:lnTo>
                    <a:pt x="87" y="139"/>
                  </a:lnTo>
                  <a:lnTo>
                    <a:pt x="106" y="140"/>
                  </a:lnTo>
                  <a:lnTo>
                    <a:pt x="131" y="140"/>
                  </a:lnTo>
                  <a:lnTo>
                    <a:pt x="153" y="140"/>
                  </a:lnTo>
                  <a:lnTo>
                    <a:pt x="173" y="138"/>
                  </a:lnTo>
                  <a:lnTo>
                    <a:pt x="186" y="137"/>
                  </a:lnTo>
                  <a:lnTo>
                    <a:pt x="193" y="135"/>
                  </a:lnTo>
                  <a:lnTo>
                    <a:pt x="197" y="130"/>
                  </a:lnTo>
                  <a:lnTo>
                    <a:pt x="201" y="124"/>
                  </a:lnTo>
                  <a:lnTo>
                    <a:pt x="203" y="116"/>
                  </a:lnTo>
                  <a:lnTo>
                    <a:pt x="205" y="110"/>
                  </a:lnTo>
                  <a:lnTo>
                    <a:pt x="205" y="108"/>
                  </a:lnTo>
                  <a:lnTo>
                    <a:pt x="216" y="108"/>
                  </a:lnTo>
                  <a:lnTo>
                    <a:pt x="216" y="199"/>
                  </a:lnTo>
                  <a:lnTo>
                    <a:pt x="205" y="199"/>
                  </a:lnTo>
                  <a:lnTo>
                    <a:pt x="203" y="185"/>
                  </a:lnTo>
                  <a:lnTo>
                    <a:pt x="201" y="174"/>
                  </a:lnTo>
                  <a:lnTo>
                    <a:pt x="196" y="167"/>
                  </a:lnTo>
                  <a:lnTo>
                    <a:pt x="191" y="163"/>
                  </a:lnTo>
                  <a:lnTo>
                    <a:pt x="181" y="158"/>
                  </a:lnTo>
                  <a:lnTo>
                    <a:pt x="167" y="157"/>
                  </a:lnTo>
                  <a:lnTo>
                    <a:pt x="149" y="156"/>
                  </a:lnTo>
                  <a:lnTo>
                    <a:pt x="123" y="156"/>
                  </a:lnTo>
                  <a:lnTo>
                    <a:pt x="111" y="156"/>
                  </a:lnTo>
                  <a:lnTo>
                    <a:pt x="102" y="156"/>
                  </a:lnTo>
                  <a:lnTo>
                    <a:pt x="94" y="157"/>
                  </a:lnTo>
                  <a:lnTo>
                    <a:pt x="87" y="158"/>
                  </a:lnTo>
                  <a:lnTo>
                    <a:pt x="87" y="165"/>
                  </a:lnTo>
                  <a:lnTo>
                    <a:pt x="87" y="174"/>
                  </a:lnTo>
                  <a:lnTo>
                    <a:pt x="85" y="186"/>
                  </a:lnTo>
                  <a:lnTo>
                    <a:pt x="85" y="199"/>
                  </a:lnTo>
                  <a:lnTo>
                    <a:pt x="85" y="210"/>
                  </a:lnTo>
                  <a:lnTo>
                    <a:pt x="85" y="219"/>
                  </a:lnTo>
                  <a:lnTo>
                    <a:pt x="85" y="222"/>
                  </a:lnTo>
                  <a:lnTo>
                    <a:pt x="87" y="246"/>
                  </a:lnTo>
                  <a:lnTo>
                    <a:pt x="89" y="265"/>
                  </a:lnTo>
                  <a:lnTo>
                    <a:pt x="91" y="279"/>
                  </a:lnTo>
                  <a:lnTo>
                    <a:pt x="109" y="282"/>
                  </a:lnTo>
                  <a:lnTo>
                    <a:pt x="132" y="285"/>
                  </a:lnTo>
                  <a:lnTo>
                    <a:pt x="157" y="286"/>
                  </a:lnTo>
                  <a:lnTo>
                    <a:pt x="179" y="284"/>
                  </a:lnTo>
                  <a:lnTo>
                    <a:pt x="196" y="281"/>
                  </a:lnTo>
                  <a:lnTo>
                    <a:pt x="211" y="276"/>
                  </a:lnTo>
                  <a:lnTo>
                    <a:pt x="222" y="269"/>
                  </a:lnTo>
                  <a:lnTo>
                    <a:pt x="232" y="262"/>
                  </a:lnTo>
                  <a:lnTo>
                    <a:pt x="238" y="253"/>
                  </a:lnTo>
                  <a:lnTo>
                    <a:pt x="243" y="246"/>
                  </a:lnTo>
                  <a:lnTo>
                    <a:pt x="246" y="238"/>
                  </a:lnTo>
                  <a:lnTo>
                    <a:pt x="248" y="232"/>
                  </a:lnTo>
                  <a:lnTo>
                    <a:pt x="259" y="232"/>
                  </a:lnTo>
                  <a:lnTo>
                    <a:pt x="257" y="247"/>
                  </a:lnTo>
                  <a:lnTo>
                    <a:pt x="254" y="261"/>
                  </a:lnTo>
                  <a:lnTo>
                    <a:pt x="251" y="274"/>
                  </a:lnTo>
                  <a:lnTo>
                    <a:pt x="246" y="288"/>
                  </a:lnTo>
                  <a:lnTo>
                    <a:pt x="238" y="306"/>
                  </a:lnTo>
                  <a:lnTo>
                    <a:pt x="210" y="304"/>
                  </a:lnTo>
                  <a:lnTo>
                    <a:pt x="187" y="303"/>
                  </a:lnTo>
                  <a:lnTo>
                    <a:pt x="168" y="302"/>
                  </a:lnTo>
                  <a:lnTo>
                    <a:pt x="151" y="302"/>
                  </a:lnTo>
                  <a:lnTo>
                    <a:pt x="133" y="302"/>
                  </a:lnTo>
                  <a:lnTo>
                    <a:pt x="112" y="300"/>
                  </a:lnTo>
                  <a:lnTo>
                    <a:pt x="89" y="302"/>
                  </a:lnTo>
                  <a:lnTo>
                    <a:pt x="67" y="302"/>
                  </a:lnTo>
                  <a:lnTo>
                    <a:pt x="48" y="303"/>
                  </a:lnTo>
                  <a:lnTo>
                    <a:pt x="26" y="304"/>
                  </a:lnTo>
                  <a:lnTo>
                    <a:pt x="0" y="306"/>
                  </a:lnTo>
                  <a:lnTo>
                    <a:pt x="2" y="293"/>
                  </a:lnTo>
                  <a:lnTo>
                    <a:pt x="13" y="291"/>
                  </a:lnTo>
                  <a:lnTo>
                    <a:pt x="22" y="286"/>
                  </a:lnTo>
                  <a:lnTo>
                    <a:pt x="28" y="281"/>
                  </a:lnTo>
                  <a:lnTo>
                    <a:pt x="32" y="271"/>
                  </a:lnTo>
                  <a:lnTo>
                    <a:pt x="34" y="256"/>
                  </a:lnTo>
                  <a:lnTo>
                    <a:pt x="35" y="237"/>
                  </a:lnTo>
                  <a:lnTo>
                    <a:pt x="36" y="214"/>
                  </a:lnTo>
                  <a:lnTo>
                    <a:pt x="37" y="191"/>
                  </a:lnTo>
                  <a:lnTo>
                    <a:pt x="37" y="167"/>
                  </a:lnTo>
                  <a:lnTo>
                    <a:pt x="37" y="146"/>
                  </a:lnTo>
                  <a:lnTo>
                    <a:pt x="37" y="129"/>
                  </a:lnTo>
                  <a:lnTo>
                    <a:pt x="37" y="119"/>
                  </a:lnTo>
                  <a:lnTo>
                    <a:pt x="37" y="105"/>
                  </a:lnTo>
                  <a:lnTo>
                    <a:pt x="36" y="88"/>
                  </a:lnTo>
                  <a:lnTo>
                    <a:pt x="35" y="70"/>
                  </a:lnTo>
                  <a:lnTo>
                    <a:pt x="35" y="55"/>
                  </a:lnTo>
                  <a:lnTo>
                    <a:pt x="34" y="45"/>
                  </a:lnTo>
                  <a:lnTo>
                    <a:pt x="33" y="32"/>
                  </a:lnTo>
                  <a:lnTo>
                    <a:pt x="30" y="24"/>
                  </a:lnTo>
                  <a:lnTo>
                    <a:pt x="26" y="18"/>
                  </a:lnTo>
                  <a:lnTo>
                    <a:pt x="20" y="14"/>
                  </a:lnTo>
                  <a:lnTo>
                    <a:pt x="10" y="12"/>
                  </a:lnTo>
                  <a:lnTo>
                    <a:pt x="8" y="12"/>
                  </a:lnTo>
                  <a:lnTo>
                    <a:pt x="6" y="11"/>
                  </a:lnTo>
                  <a:lnTo>
                    <a:pt x="5" y="11"/>
                  </a:lnTo>
                  <a:lnTo>
                    <a:pt x="5" y="2"/>
                  </a:lnTo>
                  <a:lnTo>
                    <a:pt x="157" y="2"/>
                  </a:lnTo>
                  <a:lnTo>
                    <a:pt x="179" y="2"/>
                  </a:lnTo>
                  <a:lnTo>
                    <a:pt x="198" y="2"/>
                  </a:lnTo>
                  <a:lnTo>
                    <a:pt x="217" y="1"/>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5" name="Freeform 42"/>
            <p:cNvSpPr>
              <a:spLocks/>
            </p:cNvSpPr>
            <p:nvPr/>
          </p:nvSpPr>
          <p:spPr bwMode="auto">
            <a:xfrm>
              <a:off x="2948" y="2467"/>
              <a:ext cx="167" cy="154"/>
            </a:xfrm>
            <a:custGeom>
              <a:avLst/>
              <a:gdLst>
                <a:gd name="T0" fmla="*/ 264 w 335"/>
                <a:gd name="T1" fmla="*/ 1 h 308"/>
                <a:gd name="T2" fmla="*/ 296 w 335"/>
                <a:gd name="T3" fmla="*/ 1 h 308"/>
                <a:gd name="T4" fmla="*/ 335 w 335"/>
                <a:gd name="T5" fmla="*/ 1 h 308"/>
                <a:gd name="T6" fmla="*/ 324 w 335"/>
                <a:gd name="T7" fmla="*/ 16 h 308"/>
                <a:gd name="T8" fmla="*/ 305 w 335"/>
                <a:gd name="T9" fmla="*/ 29 h 308"/>
                <a:gd name="T10" fmla="*/ 288 w 335"/>
                <a:gd name="T11" fmla="*/ 53 h 308"/>
                <a:gd name="T12" fmla="*/ 214 w 335"/>
                <a:gd name="T13" fmla="*/ 199 h 308"/>
                <a:gd name="T14" fmla="*/ 198 w 335"/>
                <a:gd name="T15" fmla="*/ 234 h 308"/>
                <a:gd name="T16" fmla="*/ 181 w 335"/>
                <a:gd name="T17" fmla="*/ 280 h 308"/>
                <a:gd name="T18" fmla="*/ 162 w 335"/>
                <a:gd name="T19" fmla="*/ 308 h 308"/>
                <a:gd name="T20" fmla="*/ 154 w 335"/>
                <a:gd name="T21" fmla="*/ 289 h 308"/>
                <a:gd name="T22" fmla="*/ 144 w 335"/>
                <a:gd name="T23" fmla="*/ 264 h 308"/>
                <a:gd name="T24" fmla="*/ 137 w 335"/>
                <a:gd name="T25" fmla="*/ 248 h 308"/>
                <a:gd name="T26" fmla="*/ 60 w 335"/>
                <a:gd name="T27" fmla="*/ 79 h 308"/>
                <a:gd name="T28" fmla="*/ 42 w 335"/>
                <a:gd name="T29" fmla="*/ 43 h 308"/>
                <a:gd name="T30" fmla="*/ 30 w 335"/>
                <a:gd name="T31" fmla="*/ 24 h 308"/>
                <a:gd name="T32" fmla="*/ 20 w 335"/>
                <a:gd name="T33" fmla="*/ 14 h 308"/>
                <a:gd name="T34" fmla="*/ 8 w 335"/>
                <a:gd name="T35" fmla="*/ 12 h 308"/>
                <a:gd name="T36" fmla="*/ 0 w 335"/>
                <a:gd name="T37" fmla="*/ 1 h 308"/>
                <a:gd name="T38" fmla="*/ 124 w 335"/>
                <a:gd name="T39" fmla="*/ 14 h 308"/>
                <a:gd name="T40" fmla="*/ 100 w 335"/>
                <a:gd name="T41" fmla="*/ 15 h 308"/>
                <a:gd name="T42" fmla="*/ 95 w 335"/>
                <a:gd name="T43" fmla="*/ 23 h 308"/>
                <a:gd name="T44" fmla="*/ 97 w 335"/>
                <a:gd name="T45" fmla="*/ 31 h 308"/>
                <a:gd name="T46" fmla="*/ 102 w 335"/>
                <a:gd name="T47" fmla="*/ 46 h 308"/>
                <a:gd name="T48" fmla="*/ 112 w 335"/>
                <a:gd name="T49" fmla="*/ 71 h 308"/>
                <a:gd name="T50" fmla="*/ 128 w 335"/>
                <a:gd name="T51" fmla="*/ 109 h 308"/>
                <a:gd name="T52" fmla="*/ 151 w 335"/>
                <a:gd name="T53" fmla="*/ 162 h 308"/>
                <a:gd name="T54" fmla="*/ 183 w 335"/>
                <a:gd name="T55" fmla="*/ 233 h 308"/>
                <a:gd name="T56" fmla="*/ 189 w 335"/>
                <a:gd name="T57" fmla="*/ 221 h 308"/>
                <a:gd name="T58" fmla="*/ 196 w 335"/>
                <a:gd name="T59" fmla="*/ 205 h 308"/>
                <a:gd name="T60" fmla="*/ 206 w 335"/>
                <a:gd name="T61" fmla="*/ 182 h 308"/>
                <a:gd name="T62" fmla="*/ 220 w 335"/>
                <a:gd name="T63" fmla="*/ 153 h 308"/>
                <a:gd name="T64" fmla="*/ 236 w 335"/>
                <a:gd name="T65" fmla="*/ 116 h 308"/>
                <a:gd name="T66" fmla="*/ 252 w 335"/>
                <a:gd name="T67" fmla="*/ 79 h 308"/>
                <a:gd name="T68" fmla="*/ 264 w 335"/>
                <a:gd name="T69" fmla="*/ 47 h 308"/>
                <a:gd name="T70" fmla="*/ 269 w 335"/>
                <a:gd name="T71" fmla="*/ 28 h 308"/>
                <a:gd name="T72" fmla="*/ 263 w 335"/>
                <a:gd name="T73" fmla="*/ 17 h 308"/>
                <a:gd name="T74" fmla="*/ 250 w 335"/>
                <a:gd name="T75" fmla="*/ 13 h 308"/>
                <a:gd name="T76" fmla="*/ 246 w 335"/>
                <a:gd name="T7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308">
                  <a:moveTo>
                    <a:pt x="246" y="0"/>
                  </a:moveTo>
                  <a:lnTo>
                    <a:pt x="264" y="1"/>
                  </a:lnTo>
                  <a:lnTo>
                    <a:pt x="280" y="1"/>
                  </a:lnTo>
                  <a:lnTo>
                    <a:pt x="296" y="1"/>
                  </a:lnTo>
                  <a:lnTo>
                    <a:pt x="313" y="1"/>
                  </a:lnTo>
                  <a:lnTo>
                    <a:pt x="335" y="1"/>
                  </a:lnTo>
                  <a:lnTo>
                    <a:pt x="335" y="13"/>
                  </a:lnTo>
                  <a:lnTo>
                    <a:pt x="324" y="16"/>
                  </a:lnTo>
                  <a:lnTo>
                    <a:pt x="315" y="22"/>
                  </a:lnTo>
                  <a:lnTo>
                    <a:pt x="305" y="29"/>
                  </a:lnTo>
                  <a:lnTo>
                    <a:pt x="296" y="39"/>
                  </a:lnTo>
                  <a:lnTo>
                    <a:pt x="288" y="53"/>
                  </a:lnTo>
                  <a:lnTo>
                    <a:pt x="278" y="71"/>
                  </a:lnTo>
                  <a:lnTo>
                    <a:pt x="214" y="199"/>
                  </a:lnTo>
                  <a:lnTo>
                    <a:pt x="207" y="214"/>
                  </a:lnTo>
                  <a:lnTo>
                    <a:pt x="198" y="234"/>
                  </a:lnTo>
                  <a:lnTo>
                    <a:pt x="190" y="255"/>
                  </a:lnTo>
                  <a:lnTo>
                    <a:pt x="181" y="280"/>
                  </a:lnTo>
                  <a:lnTo>
                    <a:pt x="173" y="306"/>
                  </a:lnTo>
                  <a:lnTo>
                    <a:pt x="162" y="308"/>
                  </a:lnTo>
                  <a:lnTo>
                    <a:pt x="158" y="300"/>
                  </a:lnTo>
                  <a:lnTo>
                    <a:pt x="154" y="289"/>
                  </a:lnTo>
                  <a:lnTo>
                    <a:pt x="150" y="276"/>
                  </a:lnTo>
                  <a:lnTo>
                    <a:pt x="144" y="264"/>
                  </a:lnTo>
                  <a:lnTo>
                    <a:pt x="140" y="254"/>
                  </a:lnTo>
                  <a:lnTo>
                    <a:pt x="137" y="248"/>
                  </a:lnTo>
                  <a:lnTo>
                    <a:pt x="136" y="245"/>
                  </a:lnTo>
                  <a:lnTo>
                    <a:pt x="60" y="79"/>
                  </a:lnTo>
                  <a:lnTo>
                    <a:pt x="51" y="59"/>
                  </a:lnTo>
                  <a:lnTo>
                    <a:pt x="42" y="43"/>
                  </a:lnTo>
                  <a:lnTo>
                    <a:pt x="36" y="32"/>
                  </a:lnTo>
                  <a:lnTo>
                    <a:pt x="30" y="24"/>
                  </a:lnTo>
                  <a:lnTo>
                    <a:pt x="25" y="18"/>
                  </a:lnTo>
                  <a:lnTo>
                    <a:pt x="20" y="14"/>
                  </a:lnTo>
                  <a:lnTo>
                    <a:pt x="14" y="13"/>
                  </a:lnTo>
                  <a:lnTo>
                    <a:pt x="8" y="12"/>
                  </a:lnTo>
                  <a:lnTo>
                    <a:pt x="0" y="11"/>
                  </a:lnTo>
                  <a:lnTo>
                    <a:pt x="0" y="1"/>
                  </a:lnTo>
                  <a:lnTo>
                    <a:pt x="124" y="1"/>
                  </a:lnTo>
                  <a:lnTo>
                    <a:pt x="124" y="14"/>
                  </a:lnTo>
                  <a:lnTo>
                    <a:pt x="109" y="14"/>
                  </a:lnTo>
                  <a:lnTo>
                    <a:pt x="100" y="15"/>
                  </a:lnTo>
                  <a:lnTo>
                    <a:pt x="96" y="18"/>
                  </a:lnTo>
                  <a:lnTo>
                    <a:pt x="95" y="23"/>
                  </a:lnTo>
                  <a:lnTo>
                    <a:pt x="96" y="26"/>
                  </a:lnTo>
                  <a:lnTo>
                    <a:pt x="97" y="31"/>
                  </a:lnTo>
                  <a:lnTo>
                    <a:pt x="99" y="38"/>
                  </a:lnTo>
                  <a:lnTo>
                    <a:pt x="102" y="46"/>
                  </a:lnTo>
                  <a:lnTo>
                    <a:pt x="107" y="57"/>
                  </a:lnTo>
                  <a:lnTo>
                    <a:pt x="112" y="71"/>
                  </a:lnTo>
                  <a:lnTo>
                    <a:pt x="120" y="88"/>
                  </a:lnTo>
                  <a:lnTo>
                    <a:pt x="128" y="109"/>
                  </a:lnTo>
                  <a:lnTo>
                    <a:pt x="139" y="133"/>
                  </a:lnTo>
                  <a:lnTo>
                    <a:pt x="151" y="162"/>
                  </a:lnTo>
                  <a:lnTo>
                    <a:pt x="166" y="195"/>
                  </a:lnTo>
                  <a:lnTo>
                    <a:pt x="183" y="233"/>
                  </a:lnTo>
                  <a:lnTo>
                    <a:pt x="185" y="226"/>
                  </a:lnTo>
                  <a:lnTo>
                    <a:pt x="189" y="221"/>
                  </a:lnTo>
                  <a:lnTo>
                    <a:pt x="191" y="213"/>
                  </a:lnTo>
                  <a:lnTo>
                    <a:pt x="196" y="205"/>
                  </a:lnTo>
                  <a:lnTo>
                    <a:pt x="201" y="191"/>
                  </a:lnTo>
                  <a:lnTo>
                    <a:pt x="206" y="182"/>
                  </a:lnTo>
                  <a:lnTo>
                    <a:pt x="212" y="169"/>
                  </a:lnTo>
                  <a:lnTo>
                    <a:pt x="220" y="153"/>
                  </a:lnTo>
                  <a:lnTo>
                    <a:pt x="227" y="136"/>
                  </a:lnTo>
                  <a:lnTo>
                    <a:pt x="236" y="116"/>
                  </a:lnTo>
                  <a:lnTo>
                    <a:pt x="245" y="97"/>
                  </a:lnTo>
                  <a:lnTo>
                    <a:pt x="252" y="79"/>
                  </a:lnTo>
                  <a:lnTo>
                    <a:pt x="259" y="63"/>
                  </a:lnTo>
                  <a:lnTo>
                    <a:pt x="264" y="47"/>
                  </a:lnTo>
                  <a:lnTo>
                    <a:pt x="268" y="36"/>
                  </a:lnTo>
                  <a:lnTo>
                    <a:pt x="269" y="28"/>
                  </a:lnTo>
                  <a:lnTo>
                    <a:pt x="267" y="22"/>
                  </a:lnTo>
                  <a:lnTo>
                    <a:pt x="263" y="17"/>
                  </a:lnTo>
                  <a:lnTo>
                    <a:pt x="256" y="14"/>
                  </a:lnTo>
                  <a:lnTo>
                    <a:pt x="250" y="13"/>
                  </a:lnTo>
                  <a:lnTo>
                    <a:pt x="245" y="12"/>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6" name="Freeform 43"/>
            <p:cNvSpPr>
              <a:spLocks/>
            </p:cNvSpPr>
            <p:nvPr/>
          </p:nvSpPr>
          <p:spPr bwMode="auto">
            <a:xfrm>
              <a:off x="3136" y="2466"/>
              <a:ext cx="75" cy="151"/>
            </a:xfrm>
            <a:custGeom>
              <a:avLst/>
              <a:gdLst>
                <a:gd name="T0" fmla="*/ 11 w 150"/>
                <a:gd name="T1" fmla="*/ 0 h 302"/>
                <a:gd name="T2" fmla="*/ 33 w 150"/>
                <a:gd name="T3" fmla="*/ 0 h 302"/>
                <a:gd name="T4" fmla="*/ 59 w 150"/>
                <a:gd name="T5" fmla="*/ 1 h 302"/>
                <a:gd name="T6" fmla="*/ 79 w 150"/>
                <a:gd name="T7" fmla="*/ 2 h 302"/>
                <a:gd name="T8" fmla="*/ 94 w 150"/>
                <a:gd name="T9" fmla="*/ 2 h 302"/>
                <a:gd name="T10" fmla="*/ 125 w 150"/>
                <a:gd name="T11" fmla="*/ 1 h 302"/>
                <a:gd name="T12" fmla="*/ 150 w 150"/>
                <a:gd name="T13" fmla="*/ 0 h 302"/>
                <a:gd name="T14" fmla="*/ 134 w 150"/>
                <a:gd name="T15" fmla="*/ 15 h 302"/>
                <a:gd name="T16" fmla="*/ 118 w 150"/>
                <a:gd name="T17" fmla="*/ 18 h 302"/>
                <a:gd name="T18" fmla="*/ 110 w 150"/>
                <a:gd name="T19" fmla="*/ 30 h 302"/>
                <a:gd name="T20" fmla="*/ 104 w 150"/>
                <a:gd name="T21" fmla="*/ 59 h 302"/>
                <a:gd name="T22" fmla="*/ 102 w 150"/>
                <a:gd name="T23" fmla="*/ 97 h 302"/>
                <a:gd name="T24" fmla="*/ 102 w 150"/>
                <a:gd name="T25" fmla="*/ 130 h 302"/>
                <a:gd name="T26" fmla="*/ 102 w 150"/>
                <a:gd name="T27" fmla="*/ 154 h 302"/>
                <a:gd name="T28" fmla="*/ 102 w 150"/>
                <a:gd name="T29" fmla="*/ 189 h 302"/>
                <a:gd name="T30" fmla="*/ 102 w 150"/>
                <a:gd name="T31" fmla="*/ 228 h 302"/>
                <a:gd name="T32" fmla="*/ 103 w 150"/>
                <a:gd name="T33" fmla="*/ 261 h 302"/>
                <a:gd name="T34" fmla="*/ 106 w 150"/>
                <a:gd name="T35" fmla="*/ 277 h 302"/>
                <a:gd name="T36" fmla="*/ 117 w 150"/>
                <a:gd name="T37" fmla="*/ 285 h 302"/>
                <a:gd name="T38" fmla="*/ 147 w 150"/>
                <a:gd name="T39" fmla="*/ 290 h 302"/>
                <a:gd name="T40" fmla="*/ 70 w 150"/>
                <a:gd name="T41" fmla="*/ 301 h 302"/>
                <a:gd name="T42" fmla="*/ 27 w 150"/>
                <a:gd name="T43" fmla="*/ 301 h 302"/>
                <a:gd name="T44" fmla="*/ 0 w 150"/>
                <a:gd name="T45" fmla="*/ 302 h 302"/>
                <a:gd name="T46" fmla="*/ 11 w 150"/>
                <a:gd name="T47" fmla="*/ 289 h 302"/>
                <a:gd name="T48" fmla="*/ 31 w 150"/>
                <a:gd name="T49" fmla="*/ 284 h 302"/>
                <a:gd name="T50" fmla="*/ 45 w 150"/>
                <a:gd name="T51" fmla="*/ 274 h 302"/>
                <a:gd name="T52" fmla="*/ 51 w 150"/>
                <a:gd name="T53" fmla="*/ 252 h 302"/>
                <a:gd name="T54" fmla="*/ 53 w 150"/>
                <a:gd name="T55" fmla="*/ 217 h 302"/>
                <a:gd name="T56" fmla="*/ 54 w 150"/>
                <a:gd name="T57" fmla="*/ 180 h 302"/>
                <a:gd name="T58" fmla="*/ 54 w 150"/>
                <a:gd name="T59" fmla="*/ 152 h 302"/>
                <a:gd name="T60" fmla="*/ 54 w 150"/>
                <a:gd name="T61" fmla="*/ 125 h 302"/>
                <a:gd name="T62" fmla="*/ 53 w 150"/>
                <a:gd name="T63" fmla="*/ 86 h 302"/>
                <a:gd name="T64" fmla="*/ 51 w 150"/>
                <a:gd name="T65" fmla="*/ 48 h 302"/>
                <a:gd name="T66" fmla="*/ 46 w 150"/>
                <a:gd name="T67" fmla="*/ 26 h 302"/>
                <a:gd name="T68" fmla="*/ 43 w 150"/>
                <a:gd name="T69" fmla="*/ 20 h 302"/>
                <a:gd name="T70" fmla="*/ 31 w 150"/>
                <a:gd name="T71" fmla="*/ 15 h 302"/>
                <a:gd name="T72" fmla="*/ 4 w 150"/>
                <a:gd name="T73" fmla="*/ 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302">
                  <a:moveTo>
                    <a:pt x="4" y="0"/>
                  </a:moveTo>
                  <a:lnTo>
                    <a:pt x="11" y="0"/>
                  </a:lnTo>
                  <a:lnTo>
                    <a:pt x="21" y="0"/>
                  </a:lnTo>
                  <a:lnTo>
                    <a:pt x="33" y="0"/>
                  </a:lnTo>
                  <a:lnTo>
                    <a:pt x="46" y="1"/>
                  </a:lnTo>
                  <a:lnTo>
                    <a:pt x="59" y="1"/>
                  </a:lnTo>
                  <a:lnTo>
                    <a:pt x="71" y="2"/>
                  </a:lnTo>
                  <a:lnTo>
                    <a:pt x="79" y="2"/>
                  </a:lnTo>
                  <a:lnTo>
                    <a:pt x="83" y="2"/>
                  </a:lnTo>
                  <a:lnTo>
                    <a:pt x="94" y="2"/>
                  </a:lnTo>
                  <a:lnTo>
                    <a:pt x="109" y="2"/>
                  </a:lnTo>
                  <a:lnTo>
                    <a:pt x="125" y="1"/>
                  </a:lnTo>
                  <a:lnTo>
                    <a:pt x="139" y="1"/>
                  </a:lnTo>
                  <a:lnTo>
                    <a:pt x="150" y="0"/>
                  </a:lnTo>
                  <a:lnTo>
                    <a:pt x="150" y="15"/>
                  </a:lnTo>
                  <a:lnTo>
                    <a:pt x="134" y="15"/>
                  </a:lnTo>
                  <a:lnTo>
                    <a:pt x="125" y="16"/>
                  </a:lnTo>
                  <a:lnTo>
                    <a:pt x="118" y="18"/>
                  </a:lnTo>
                  <a:lnTo>
                    <a:pt x="113" y="23"/>
                  </a:lnTo>
                  <a:lnTo>
                    <a:pt x="110" y="30"/>
                  </a:lnTo>
                  <a:lnTo>
                    <a:pt x="106" y="43"/>
                  </a:lnTo>
                  <a:lnTo>
                    <a:pt x="104" y="59"/>
                  </a:lnTo>
                  <a:lnTo>
                    <a:pt x="103" y="78"/>
                  </a:lnTo>
                  <a:lnTo>
                    <a:pt x="102" y="97"/>
                  </a:lnTo>
                  <a:lnTo>
                    <a:pt x="102" y="115"/>
                  </a:lnTo>
                  <a:lnTo>
                    <a:pt x="102" y="130"/>
                  </a:lnTo>
                  <a:lnTo>
                    <a:pt x="102" y="142"/>
                  </a:lnTo>
                  <a:lnTo>
                    <a:pt x="102" y="154"/>
                  </a:lnTo>
                  <a:lnTo>
                    <a:pt x="102" y="169"/>
                  </a:lnTo>
                  <a:lnTo>
                    <a:pt x="102" y="189"/>
                  </a:lnTo>
                  <a:lnTo>
                    <a:pt x="102" y="209"/>
                  </a:lnTo>
                  <a:lnTo>
                    <a:pt x="102" y="228"/>
                  </a:lnTo>
                  <a:lnTo>
                    <a:pt x="103" y="247"/>
                  </a:lnTo>
                  <a:lnTo>
                    <a:pt x="103" y="261"/>
                  </a:lnTo>
                  <a:lnTo>
                    <a:pt x="104" y="269"/>
                  </a:lnTo>
                  <a:lnTo>
                    <a:pt x="106" y="277"/>
                  </a:lnTo>
                  <a:lnTo>
                    <a:pt x="111" y="282"/>
                  </a:lnTo>
                  <a:lnTo>
                    <a:pt x="117" y="285"/>
                  </a:lnTo>
                  <a:lnTo>
                    <a:pt x="129" y="288"/>
                  </a:lnTo>
                  <a:lnTo>
                    <a:pt x="147" y="290"/>
                  </a:lnTo>
                  <a:lnTo>
                    <a:pt x="146" y="302"/>
                  </a:lnTo>
                  <a:lnTo>
                    <a:pt x="70" y="301"/>
                  </a:lnTo>
                  <a:lnTo>
                    <a:pt x="46" y="301"/>
                  </a:lnTo>
                  <a:lnTo>
                    <a:pt x="27" y="301"/>
                  </a:lnTo>
                  <a:lnTo>
                    <a:pt x="12" y="301"/>
                  </a:lnTo>
                  <a:lnTo>
                    <a:pt x="0" y="302"/>
                  </a:lnTo>
                  <a:lnTo>
                    <a:pt x="0" y="290"/>
                  </a:lnTo>
                  <a:lnTo>
                    <a:pt x="11" y="289"/>
                  </a:lnTo>
                  <a:lnTo>
                    <a:pt x="20" y="287"/>
                  </a:lnTo>
                  <a:lnTo>
                    <a:pt x="31" y="284"/>
                  </a:lnTo>
                  <a:lnTo>
                    <a:pt x="39" y="280"/>
                  </a:lnTo>
                  <a:lnTo>
                    <a:pt x="45" y="274"/>
                  </a:lnTo>
                  <a:lnTo>
                    <a:pt x="47" y="265"/>
                  </a:lnTo>
                  <a:lnTo>
                    <a:pt x="51" y="252"/>
                  </a:lnTo>
                  <a:lnTo>
                    <a:pt x="52" y="235"/>
                  </a:lnTo>
                  <a:lnTo>
                    <a:pt x="53" y="217"/>
                  </a:lnTo>
                  <a:lnTo>
                    <a:pt x="54" y="198"/>
                  </a:lnTo>
                  <a:lnTo>
                    <a:pt x="54" y="180"/>
                  </a:lnTo>
                  <a:lnTo>
                    <a:pt x="54" y="164"/>
                  </a:lnTo>
                  <a:lnTo>
                    <a:pt x="54" y="152"/>
                  </a:lnTo>
                  <a:lnTo>
                    <a:pt x="54" y="141"/>
                  </a:lnTo>
                  <a:lnTo>
                    <a:pt x="54" y="125"/>
                  </a:lnTo>
                  <a:lnTo>
                    <a:pt x="54" y="106"/>
                  </a:lnTo>
                  <a:lnTo>
                    <a:pt x="53" y="86"/>
                  </a:lnTo>
                  <a:lnTo>
                    <a:pt x="52" y="66"/>
                  </a:lnTo>
                  <a:lnTo>
                    <a:pt x="51" y="48"/>
                  </a:lnTo>
                  <a:lnTo>
                    <a:pt x="49" y="34"/>
                  </a:lnTo>
                  <a:lnTo>
                    <a:pt x="46" y="26"/>
                  </a:lnTo>
                  <a:lnTo>
                    <a:pt x="45" y="23"/>
                  </a:lnTo>
                  <a:lnTo>
                    <a:pt x="43" y="20"/>
                  </a:lnTo>
                  <a:lnTo>
                    <a:pt x="38" y="17"/>
                  </a:lnTo>
                  <a:lnTo>
                    <a:pt x="31" y="15"/>
                  </a:lnTo>
                  <a:lnTo>
                    <a:pt x="19" y="13"/>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44"/>
            <p:cNvSpPr>
              <a:spLocks/>
            </p:cNvSpPr>
            <p:nvPr/>
          </p:nvSpPr>
          <p:spPr bwMode="auto">
            <a:xfrm>
              <a:off x="3237" y="2464"/>
              <a:ext cx="158" cy="157"/>
            </a:xfrm>
            <a:custGeom>
              <a:avLst/>
              <a:gdLst>
                <a:gd name="T0" fmla="*/ 27 w 316"/>
                <a:gd name="T1" fmla="*/ 0 h 313"/>
                <a:gd name="T2" fmla="*/ 39 w 316"/>
                <a:gd name="T3" fmla="*/ 4 h 313"/>
                <a:gd name="T4" fmla="*/ 57 w 316"/>
                <a:gd name="T5" fmla="*/ 6 h 313"/>
                <a:gd name="T6" fmla="*/ 92 w 316"/>
                <a:gd name="T7" fmla="*/ 7 h 313"/>
                <a:gd name="T8" fmla="*/ 132 w 316"/>
                <a:gd name="T9" fmla="*/ 7 h 313"/>
                <a:gd name="T10" fmla="*/ 162 w 316"/>
                <a:gd name="T11" fmla="*/ 7 h 313"/>
                <a:gd name="T12" fmla="*/ 206 w 316"/>
                <a:gd name="T13" fmla="*/ 7 h 313"/>
                <a:gd name="T14" fmla="*/ 256 w 316"/>
                <a:gd name="T15" fmla="*/ 7 h 313"/>
                <a:gd name="T16" fmla="*/ 297 w 316"/>
                <a:gd name="T17" fmla="*/ 6 h 313"/>
                <a:gd name="T18" fmla="*/ 304 w 316"/>
                <a:gd name="T19" fmla="*/ 5 h 313"/>
                <a:gd name="T20" fmla="*/ 308 w 316"/>
                <a:gd name="T21" fmla="*/ 3 h 313"/>
                <a:gd name="T22" fmla="*/ 310 w 316"/>
                <a:gd name="T23" fmla="*/ 20 h 313"/>
                <a:gd name="T24" fmla="*/ 302 w 316"/>
                <a:gd name="T25" fmla="*/ 58 h 313"/>
                <a:gd name="T26" fmla="*/ 289 w 316"/>
                <a:gd name="T27" fmla="*/ 42 h 313"/>
                <a:gd name="T28" fmla="*/ 263 w 316"/>
                <a:gd name="T29" fmla="*/ 32 h 313"/>
                <a:gd name="T30" fmla="*/ 232 w 316"/>
                <a:gd name="T31" fmla="*/ 30 h 313"/>
                <a:gd name="T32" fmla="*/ 207 w 316"/>
                <a:gd name="T33" fmla="*/ 30 h 313"/>
                <a:gd name="T34" fmla="*/ 194 w 316"/>
                <a:gd name="T35" fmla="*/ 30 h 313"/>
                <a:gd name="T36" fmla="*/ 186 w 316"/>
                <a:gd name="T37" fmla="*/ 54 h 313"/>
                <a:gd name="T38" fmla="*/ 185 w 316"/>
                <a:gd name="T39" fmla="*/ 118 h 313"/>
                <a:gd name="T40" fmla="*/ 184 w 316"/>
                <a:gd name="T41" fmla="*/ 196 h 313"/>
                <a:gd name="T42" fmla="*/ 184 w 316"/>
                <a:gd name="T43" fmla="*/ 255 h 313"/>
                <a:gd name="T44" fmla="*/ 187 w 316"/>
                <a:gd name="T45" fmla="*/ 279 h 313"/>
                <a:gd name="T46" fmla="*/ 195 w 316"/>
                <a:gd name="T47" fmla="*/ 289 h 313"/>
                <a:gd name="T48" fmla="*/ 210 w 316"/>
                <a:gd name="T49" fmla="*/ 293 h 313"/>
                <a:gd name="T50" fmla="*/ 226 w 316"/>
                <a:gd name="T51" fmla="*/ 295 h 313"/>
                <a:gd name="T52" fmla="*/ 234 w 316"/>
                <a:gd name="T53" fmla="*/ 296 h 313"/>
                <a:gd name="T54" fmla="*/ 226 w 316"/>
                <a:gd name="T55" fmla="*/ 308 h 313"/>
                <a:gd name="T56" fmla="*/ 208 w 316"/>
                <a:gd name="T57" fmla="*/ 307 h 313"/>
                <a:gd name="T58" fmla="*/ 190 w 316"/>
                <a:gd name="T59" fmla="*/ 306 h 313"/>
                <a:gd name="T60" fmla="*/ 165 w 316"/>
                <a:gd name="T61" fmla="*/ 306 h 313"/>
                <a:gd name="T62" fmla="*/ 136 w 316"/>
                <a:gd name="T63" fmla="*/ 307 h 313"/>
                <a:gd name="T64" fmla="*/ 106 w 316"/>
                <a:gd name="T65" fmla="*/ 310 h 313"/>
                <a:gd name="T66" fmla="*/ 80 w 316"/>
                <a:gd name="T67" fmla="*/ 300 h 313"/>
                <a:gd name="T68" fmla="*/ 99 w 316"/>
                <a:gd name="T69" fmla="*/ 296 h 313"/>
                <a:gd name="T70" fmla="*/ 122 w 316"/>
                <a:gd name="T71" fmla="*/ 287 h 313"/>
                <a:gd name="T72" fmla="*/ 129 w 316"/>
                <a:gd name="T73" fmla="*/ 278 h 313"/>
                <a:gd name="T74" fmla="*/ 132 w 316"/>
                <a:gd name="T75" fmla="*/ 252 h 313"/>
                <a:gd name="T76" fmla="*/ 133 w 316"/>
                <a:gd name="T77" fmla="*/ 216 h 313"/>
                <a:gd name="T78" fmla="*/ 134 w 316"/>
                <a:gd name="T79" fmla="*/ 183 h 313"/>
                <a:gd name="T80" fmla="*/ 134 w 316"/>
                <a:gd name="T81" fmla="*/ 162 h 313"/>
                <a:gd name="T82" fmla="*/ 134 w 316"/>
                <a:gd name="T83" fmla="*/ 120 h 313"/>
                <a:gd name="T84" fmla="*/ 133 w 316"/>
                <a:gd name="T85" fmla="*/ 76 h 313"/>
                <a:gd name="T86" fmla="*/ 130 w 316"/>
                <a:gd name="T87" fmla="*/ 42 h 313"/>
                <a:gd name="T88" fmla="*/ 120 w 316"/>
                <a:gd name="T89" fmla="*/ 30 h 313"/>
                <a:gd name="T90" fmla="*/ 100 w 316"/>
                <a:gd name="T91" fmla="*/ 30 h 313"/>
                <a:gd name="T92" fmla="*/ 62 w 316"/>
                <a:gd name="T93" fmla="*/ 30 h 313"/>
                <a:gd name="T94" fmla="*/ 33 w 316"/>
                <a:gd name="T95" fmla="*/ 34 h 313"/>
                <a:gd name="T96" fmla="*/ 19 w 316"/>
                <a:gd name="T97" fmla="*/ 44 h 313"/>
                <a:gd name="T98" fmla="*/ 12 w 316"/>
                <a:gd name="T99" fmla="*/ 58 h 313"/>
                <a:gd name="T100" fmla="*/ 8 w 316"/>
                <a:gd name="T101" fmla="*/ 35 h 313"/>
                <a:gd name="T102" fmla="*/ 16 w 316"/>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13">
                  <a:moveTo>
                    <a:pt x="19" y="0"/>
                  </a:moveTo>
                  <a:lnTo>
                    <a:pt x="27" y="0"/>
                  </a:lnTo>
                  <a:lnTo>
                    <a:pt x="33" y="2"/>
                  </a:lnTo>
                  <a:lnTo>
                    <a:pt x="39" y="4"/>
                  </a:lnTo>
                  <a:lnTo>
                    <a:pt x="46" y="5"/>
                  </a:lnTo>
                  <a:lnTo>
                    <a:pt x="57" y="6"/>
                  </a:lnTo>
                  <a:lnTo>
                    <a:pt x="73" y="7"/>
                  </a:lnTo>
                  <a:lnTo>
                    <a:pt x="92" y="7"/>
                  </a:lnTo>
                  <a:lnTo>
                    <a:pt x="112" y="7"/>
                  </a:lnTo>
                  <a:lnTo>
                    <a:pt x="132" y="7"/>
                  </a:lnTo>
                  <a:lnTo>
                    <a:pt x="149" y="7"/>
                  </a:lnTo>
                  <a:lnTo>
                    <a:pt x="162" y="7"/>
                  </a:lnTo>
                  <a:lnTo>
                    <a:pt x="182" y="7"/>
                  </a:lnTo>
                  <a:lnTo>
                    <a:pt x="206" y="7"/>
                  </a:lnTo>
                  <a:lnTo>
                    <a:pt x="232" y="7"/>
                  </a:lnTo>
                  <a:lnTo>
                    <a:pt x="256" y="7"/>
                  </a:lnTo>
                  <a:lnTo>
                    <a:pt x="279" y="6"/>
                  </a:lnTo>
                  <a:lnTo>
                    <a:pt x="297" y="6"/>
                  </a:lnTo>
                  <a:lnTo>
                    <a:pt x="301" y="5"/>
                  </a:lnTo>
                  <a:lnTo>
                    <a:pt x="304" y="5"/>
                  </a:lnTo>
                  <a:lnTo>
                    <a:pt x="306" y="4"/>
                  </a:lnTo>
                  <a:lnTo>
                    <a:pt x="308" y="3"/>
                  </a:lnTo>
                  <a:lnTo>
                    <a:pt x="316" y="7"/>
                  </a:lnTo>
                  <a:lnTo>
                    <a:pt x="310" y="20"/>
                  </a:lnTo>
                  <a:lnTo>
                    <a:pt x="305" y="37"/>
                  </a:lnTo>
                  <a:lnTo>
                    <a:pt x="302" y="58"/>
                  </a:lnTo>
                  <a:lnTo>
                    <a:pt x="288" y="60"/>
                  </a:lnTo>
                  <a:lnTo>
                    <a:pt x="289" y="42"/>
                  </a:lnTo>
                  <a:lnTo>
                    <a:pt x="277" y="35"/>
                  </a:lnTo>
                  <a:lnTo>
                    <a:pt x="263" y="32"/>
                  </a:lnTo>
                  <a:lnTo>
                    <a:pt x="247" y="30"/>
                  </a:lnTo>
                  <a:lnTo>
                    <a:pt x="232" y="30"/>
                  </a:lnTo>
                  <a:lnTo>
                    <a:pt x="218" y="30"/>
                  </a:lnTo>
                  <a:lnTo>
                    <a:pt x="207" y="30"/>
                  </a:lnTo>
                  <a:lnTo>
                    <a:pt x="199" y="30"/>
                  </a:lnTo>
                  <a:lnTo>
                    <a:pt x="194" y="30"/>
                  </a:lnTo>
                  <a:lnTo>
                    <a:pt x="187" y="31"/>
                  </a:lnTo>
                  <a:lnTo>
                    <a:pt x="186" y="54"/>
                  </a:lnTo>
                  <a:lnTo>
                    <a:pt x="186" y="85"/>
                  </a:lnTo>
                  <a:lnTo>
                    <a:pt x="185" y="118"/>
                  </a:lnTo>
                  <a:lnTo>
                    <a:pt x="184" y="156"/>
                  </a:lnTo>
                  <a:lnTo>
                    <a:pt x="184" y="196"/>
                  </a:lnTo>
                  <a:lnTo>
                    <a:pt x="184" y="237"/>
                  </a:lnTo>
                  <a:lnTo>
                    <a:pt x="184" y="255"/>
                  </a:lnTo>
                  <a:lnTo>
                    <a:pt x="185" y="269"/>
                  </a:lnTo>
                  <a:lnTo>
                    <a:pt x="187" y="279"/>
                  </a:lnTo>
                  <a:lnTo>
                    <a:pt x="191" y="285"/>
                  </a:lnTo>
                  <a:lnTo>
                    <a:pt x="195" y="289"/>
                  </a:lnTo>
                  <a:lnTo>
                    <a:pt x="201" y="292"/>
                  </a:lnTo>
                  <a:lnTo>
                    <a:pt x="210" y="293"/>
                  </a:lnTo>
                  <a:lnTo>
                    <a:pt x="220" y="295"/>
                  </a:lnTo>
                  <a:lnTo>
                    <a:pt x="226" y="295"/>
                  </a:lnTo>
                  <a:lnTo>
                    <a:pt x="231" y="296"/>
                  </a:lnTo>
                  <a:lnTo>
                    <a:pt x="234" y="296"/>
                  </a:lnTo>
                  <a:lnTo>
                    <a:pt x="232" y="309"/>
                  </a:lnTo>
                  <a:lnTo>
                    <a:pt x="226" y="308"/>
                  </a:lnTo>
                  <a:lnTo>
                    <a:pt x="218" y="308"/>
                  </a:lnTo>
                  <a:lnTo>
                    <a:pt x="208" y="307"/>
                  </a:lnTo>
                  <a:lnTo>
                    <a:pt x="198" y="307"/>
                  </a:lnTo>
                  <a:lnTo>
                    <a:pt x="190" y="306"/>
                  </a:lnTo>
                  <a:lnTo>
                    <a:pt x="185" y="306"/>
                  </a:lnTo>
                  <a:lnTo>
                    <a:pt x="165" y="306"/>
                  </a:lnTo>
                  <a:lnTo>
                    <a:pt x="149" y="306"/>
                  </a:lnTo>
                  <a:lnTo>
                    <a:pt x="136" y="307"/>
                  </a:lnTo>
                  <a:lnTo>
                    <a:pt x="122" y="308"/>
                  </a:lnTo>
                  <a:lnTo>
                    <a:pt x="106" y="310"/>
                  </a:lnTo>
                  <a:lnTo>
                    <a:pt x="84" y="313"/>
                  </a:lnTo>
                  <a:lnTo>
                    <a:pt x="80" y="300"/>
                  </a:lnTo>
                  <a:lnTo>
                    <a:pt x="87" y="299"/>
                  </a:lnTo>
                  <a:lnTo>
                    <a:pt x="99" y="296"/>
                  </a:lnTo>
                  <a:lnTo>
                    <a:pt x="111" y="292"/>
                  </a:lnTo>
                  <a:lnTo>
                    <a:pt x="122" y="287"/>
                  </a:lnTo>
                  <a:lnTo>
                    <a:pt x="127" y="283"/>
                  </a:lnTo>
                  <a:lnTo>
                    <a:pt x="129" y="278"/>
                  </a:lnTo>
                  <a:lnTo>
                    <a:pt x="130" y="267"/>
                  </a:lnTo>
                  <a:lnTo>
                    <a:pt x="132" y="252"/>
                  </a:lnTo>
                  <a:lnTo>
                    <a:pt x="133" y="234"/>
                  </a:lnTo>
                  <a:lnTo>
                    <a:pt x="133" y="216"/>
                  </a:lnTo>
                  <a:lnTo>
                    <a:pt x="134" y="199"/>
                  </a:lnTo>
                  <a:lnTo>
                    <a:pt x="134" y="183"/>
                  </a:lnTo>
                  <a:lnTo>
                    <a:pt x="134" y="170"/>
                  </a:lnTo>
                  <a:lnTo>
                    <a:pt x="134" y="162"/>
                  </a:lnTo>
                  <a:lnTo>
                    <a:pt x="134" y="142"/>
                  </a:lnTo>
                  <a:lnTo>
                    <a:pt x="134" y="120"/>
                  </a:lnTo>
                  <a:lnTo>
                    <a:pt x="134" y="98"/>
                  </a:lnTo>
                  <a:lnTo>
                    <a:pt x="133" y="76"/>
                  </a:lnTo>
                  <a:lnTo>
                    <a:pt x="132" y="58"/>
                  </a:lnTo>
                  <a:lnTo>
                    <a:pt x="130" y="42"/>
                  </a:lnTo>
                  <a:lnTo>
                    <a:pt x="129" y="31"/>
                  </a:lnTo>
                  <a:lnTo>
                    <a:pt x="120" y="30"/>
                  </a:lnTo>
                  <a:lnTo>
                    <a:pt x="111" y="30"/>
                  </a:lnTo>
                  <a:lnTo>
                    <a:pt x="100" y="30"/>
                  </a:lnTo>
                  <a:lnTo>
                    <a:pt x="84" y="30"/>
                  </a:lnTo>
                  <a:lnTo>
                    <a:pt x="62" y="30"/>
                  </a:lnTo>
                  <a:lnTo>
                    <a:pt x="44" y="32"/>
                  </a:lnTo>
                  <a:lnTo>
                    <a:pt x="33" y="34"/>
                  </a:lnTo>
                  <a:lnTo>
                    <a:pt x="24" y="38"/>
                  </a:lnTo>
                  <a:lnTo>
                    <a:pt x="19" y="44"/>
                  </a:lnTo>
                  <a:lnTo>
                    <a:pt x="15" y="50"/>
                  </a:lnTo>
                  <a:lnTo>
                    <a:pt x="12" y="58"/>
                  </a:lnTo>
                  <a:lnTo>
                    <a:pt x="0" y="54"/>
                  </a:lnTo>
                  <a:lnTo>
                    <a:pt x="8" y="35"/>
                  </a:lnTo>
                  <a:lnTo>
                    <a:pt x="13"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8" name="Freeform 45"/>
            <p:cNvSpPr>
              <a:spLocks/>
            </p:cNvSpPr>
            <p:nvPr/>
          </p:nvSpPr>
          <p:spPr bwMode="auto">
            <a:xfrm>
              <a:off x="3423" y="2464"/>
              <a:ext cx="157" cy="157"/>
            </a:xfrm>
            <a:custGeom>
              <a:avLst/>
              <a:gdLst>
                <a:gd name="T0" fmla="*/ 26 w 315"/>
                <a:gd name="T1" fmla="*/ 0 h 313"/>
                <a:gd name="T2" fmla="*/ 39 w 315"/>
                <a:gd name="T3" fmla="*/ 4 h 313"/>
                <a:gd name="T4" fmla="*/ 57 w 315"/>
                <a:gd name="T5" fmla="*/ 6 h 313"/>
                <a:gd name="T6" fmla="*/ 91 w 315"/>
                <a:gd name="T7" fmla="*/ 7 h 313"/>
                <a:gd name="T8" fmla="*/ 131 w 315"/>
                <a:gd name="T9" fmla="*/ 7 h 313"/>
                <a:gd name="T10" fmla="*/ 161 w 315"/>
                <a:gd name="T11" fmla="*/ 7 h 313"/>
                <a:gd name="T12" fmla="*/ 205 w 315"/>
                <a:gd name="T13" fmla="*/ 7 h 313"/>
                <a:gd name="T14" fmla="*/ 256 w 315"/>
                <a:gd name="T15" fmla="*/ 7 h 313"/>
                <a:gd name="T16" fmla="*/ 297 w 315"/>
                <a:gd name="T17" fmla="*/ 6 h 313"/>
                <a:gd name="T18" fmla="*/ 303 w 315"/>
                <a:gd name="T19" fmla="*/ 5 h 313"/>
                <a:gd name="T20" fmla="*/ 307 w 315"/>
                <a:gd name="T21" fmla="*/ 3 h 313"/>
                <a:gd name="T22" fmla="*/ 310 w 315"/>
                <a:gd name="T23" fmla="*/ 20 h 313"/>
                <a:gd name="T24" fmla="*/ 301 w 315"/>
                <a:gd name="T25" fmla="*/ 58 h 313"/>
                <a:gd name="T26" fmla="*/ 289 w 315"/>
                <a:gd name="T27" fmla="*/ 42 h 313"/>
                <a:gd name="T28" fmla="*/ 262 w 315"/>
                <a:gd name="T29" fmla="*/ 32 h 313"/>
                <a:gd name="T30" fmla="*/ 231 w 315"/>
                <a:gd name="T31" fmla="*/ 30 h 313"/>
                <a:gd name="T32" fmla="*/ 206 w 315"/>
                <a:gd name="T33" fmla="*/ 30 h 313"/>
                <a:gd name="T34" fmla="*/ 193 w 315"/>
                <a:gd name="T35" fmla="*/ 30 h 313"/>
                <a:gd name="T36" fmla="*/ 187 w 315"/>
                <a:gd name="T37" fmla="*/ 54 h 313"/>
                <a:gd name="T38" fmla="*/ 185 w 315"/>
                <a:gd name="T39" fmla="*/ 118 h 313"/>
                <a:gd name="T40" fmla="*/ 184 w 315"/>
                <a:gd name="T41" fmla="*/ 196 h 313"/>
                <a:gd name="T42" fmla="*/ 184 w 315"/>
                <a:gd name="T43" fmla="*/ 255 h 313"/>
                <a:gd name="T44" fmla="*/ 187 w 315"/>
                <a:gd name="T45" fmla="*/ 279 h 313"/>
                <a:gd name="T46" fmla="*/ 194 w 315"/>
                <a:gd name="T47" fmla="*/ 289 h 313"/>
                <a:gd name="T48" fmla="*/ 209 w 315"/>
                <a:gd name="T49" fmla="*/ 293 h 313"/>
                <a:gd name="T50" fmla="*/ 226 w 315"/>
                <a:gd name="T51" fmla="*/ 295 h 313"/>
                <a:gd name="T52" fmla="*/ 233 w 315"/>
                <a:gd name="T53" fmla="*/ 296 h 313"/>
                <a:gd name="T54" fmla="*/ 226 w 315"/>
                <a:gd name="T55" fmla="*/ 308 h 313"/>
                <a:gd name="T56" fmla="*/ 207 w 315"/>
                <a:gd name="T57" fmla="*/ 307 h 313"/>
                <a:gd name="T58" fmla="*/ 189 w 315"/>
                <a:gd name="T59" fmla="*/ 306 h 313"/>
                <a:gd name="T60" fmla="*/ 164 w 315"/>
                <a:gd name="T61" fmla="*/ 306 h 313"/>
                <a:gd name="T62" fmla="*/ 135 w 315"/>
                <a:gd name="T63" fmla="*/ 307 h 313"/>
                <a:gd name="T64" fmla="*/ 105 w 315"/>
                <a:gd name="T65" fmla="*/ 310 h 313"/>
                <a:gd name="T66" fmla="*/ 80 w 315"/>
                <a:gd name="T67" fmla="*/ 300 h 313"/>
                <a:gd name="T68" fmla="*/ 99 w 315"/>
                <a:gd name="T69" fmla="*/ 296 h 313"/>
                <a:gd name="T70" fmla="*/ 121 w 315"/>
                <a:gd name="T71" fmla="*/ 287 h 313"/>
                <a:gd name="T72" fmla="*/ 129 w 315"/>
                <a:gd name="T73" fmla="*/ 278 h 313"/>
                <a:gd name="T74" fmla="*/ 131 w 315"/>
                <a:gd name="T75" fmla="*/ 252 h 313"/>
                <a:gd name="T76" fmla="*/ 132 w 315"/>
                <a:gd name="T77" fmla="*/ 216 h 313"/>
                <a:gd name="T78" fmla="*/ 133 w 315"/>
                <a:gd name="T79" fmla="*/ 183 h 313"/>
                <a:gd name="T80" fmla="*/ 133 w 315"/>
                <a:gd name="T81" fmla="*/ 162 h 313"/>
                <a:gd name="T82" fmla="*/ 133 w 315"/>
                <a:gd name="T83" fmla="*/ 120 h 313"/>
                <a:gd name="T84" fmla="*/ 132 w 315"/>
                <a:gd name="T85" fmla="*/ 76 h 313"/>
                <a:gd name="T86" fmla="*/ 130 w 315"/>
                <a:gd name="T87" fmla="*/ 42 h 313"/>
                <a:gd name="T88" fmla="*/ 119 w 315"/>
                <a:gd name="T89" fmla="*/ 30 h 313"/>
                <a:gd name="T90" fmla="*/ 100 w 315"/>
                <a:gd name="T91" fmla="*/ 30 h 313"/>
                <a:gd name="T92" fmla="*/ 61 w 315"/>
                <a:gd name="T93" fmla="*/ 30 h 313"/>
                <a:gd name="T94" fmla="*/ 32 w 315"/>
                <a:gd name="T95" fmla="*/ 34 h 313"/>
                <a:gd name="T96" fmla="*/ 18 w 315"/>
                <a:gd name="T97" fmla="*/ 44 h 313"/>
                <a:gd name="T98" fmla="*/ 11 w 315"/>
                <a:gd name="T99" fmla="*/ 58 h 313"/>
                <a:gd name="T100" fmla="*/ 7 w 315"/>
                <a:gd name="T101" fmla="*/ 35 h 313"/>
                <a:gd name="T102" fmla="*/ 16 w 315"/>
                <a:gd name="T103"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13">
                  <a:moveTo>
                    <a:pt x="19" y="0"/>
                  </a:moveTo>
                  <a:lnTo>
                    <a:pt x="26" y="0"/>
                  </a:lnTo>
                  <a:lnTo>
                    <a:pt x="32" y="2"/>
                  </a:lnTo>
                  <a:lnTo>
                    <a:pt x="39" y="4"/>
                  </a:lnTo>
                  <a:lnTo>
                    <a:pt x="46" y="5"/>
                  </a:lnTo>
                  <a:lnTo>
                    <a:pt x="57" y="6"/>
                  </a:lnTo>
                  <a:lnTo>
                    <a:pt x="73" y="7"/>
                  </a:lnTo>
                  <a:lnTo>
                    <a:pt x="91" y="7"/>
                  </a:lnTo>
                  <a:lnTo>
                    <a:pt x="111" y="7"/>
                  </a:lnTo>
                  <a:lnTo>
                    <a:pt x="131" y="7"/>
                  </a:lnTo>
                  <a:lnTo>
                    <a:pt x="148" y="7"/>
                  </a:lnTo>
                  <a:lnTo>
                    <a:pt x="161" y="7"/>
                  </a:lnTo>
                  <a:lnTo>
                    <a:pt x="181" y="7"/>
                  </a:lnTo>
                  <a:lnTo>
                    <a:pt x="205" y="7"/>
                  </a:lnTo>
                  <a:lnTo>
                    <a:pt x="231" y="7"/>
                  </a:lnTo>
                  <a:lnTo>
                    <a:pt x="256" y="7"/>
                  </a:lnTo>
                  <a:lnTo>
                    <a:pt x="278" y="6"/>
                  </a:lnTo>
                  <a:lnTo>
                    <a:pt x="297" y="6"/>
                  </a:lnTo>
                  <a:lnTo>
                    <a:pt x="301" y="5"/>
                  </a:lnTo>
                  <a:lnTo>
                    <a:pt x="303" y="5"/>
                  </a:lnTo>
                  <a:lnTo>
                    <a:pt x="305" y="4"/>
                  </a:lnTo>
                  <a:lnTo>
                    <a:pt x="307" y="3"/>
                  </a:lnTo>
                  <a:lnTo>
                    <a:pt x="315" y="7"/>
                  </a:lnTo>
                  <a:lnTo>
                    <a:pt x="310" y="20"/>
                  </a:lnTo>
                  <a:lnTo>
                    <a:pt x="304" y="37"/>
                  </a:lnTo>
                  <a:lnTo>
                    <a:pt x="301" y="58"/>
                  </a:lnTo>
                  <a:lnTo>
                    <a:pt x="287" y="60"/>
                  </a:lnTo>
                  <a:lnTo>
                    <a:pt x="289" y="42"/>
                  </a:lnTo>
                  <a:lnTo>
                    <a:pt x="277" y="35"/>
                  </a:lnTo>
                  <a:lnTo>
                    <a:pt x="262" y="32"/>
                  </a:lnTo>
                  <a:lnTo>
                    <a:pt x="246" y="30"/>
                  </a:lnTo>
                  <a:lnTo>
                    <a:pt x="231" y="30"/>
                  </a:lnTo>
                  <a:lnTo>
                    <a:pt x="218" y="30"/>
                  </a:lnTo>
                  <a:lnTo>
                    <a:pt x="206" y="30"/>
                  </a:lnTo>
                  <a:lnTo>
                    <a:pt x="199" y="30"/>
                  </a:lnTo>
                  <a:lnTo>
                    <a:pt x="193" y="30"/>
                  </a:lnTo>
                  <a:lnTo>
                    <a:pt x="188" y="31"/>
                  </a:lnTo>
                  <a:lnTo>
                    <a:pt x="187" y="54"/>
                  </a:lnTo>
                  <a:lnTo>
                    <a:pt x="186" y="85"/>
                  </a:lnTo>
                  <a:lnTo>
                    <a:pt x="185" y="118"/>
                  </a:lnTo>
                  <a:lnTo>
                    <a:pt x="184" y="156"/>
                  </a:lnTo>
                  <a:lnTo>
                    <a:pt x="184" y="196"/>
                  </a:lnTo>
                  <a:lnTo>
                    <a:pt x="184" y="237"/>
                  </a:lnTo>
                  <a:lnTo>
                    <a:pt x="184" y="255"/>
                  </a:lnTo>
                  <a:lnTo>
                    <a:pt x="185" y="269"/>
                  </a:lnTo>
                  <a:lnTo>
                    <a:pt x="187" y="279"/>
                  </a:lnTo>
                  <a:lnTo>
                    <a:pt x="190" y="285"/>
                  </a:lnTo>
                  <a:lnTo>
                    <a:pt x="194" y="289"/>
                  </a:lnTo>
                  <a:lnTo>
                    <a:pt x="201" y="292"/>
                  </a:lnTo>
                  <a:lnTo>
                    <a:pt x="209" y="293"/>
                  </a:lnTo>
                  <a:lnTo>
                    <a:pt x="220" y="295"/>
                  </a:lnTo>
                  <a:lnTo>
                    <a:pt x="226" y="295"/>
                  </a:lnTo>
                  <a:lnTo>
                    <a:pt x="230" y="296"/>
                  </a:lnTo>
                  <a:lnTo>
                    <a:pt x="233" y="296"/>
                  </a:lnTo>
                  <a:lnTo>
                    <a:pt x="232" y="309"/>
                  </a:lnTo>
                  <a:lnTo>
                    <a:pt x="226" y="308"/>
                  </a:lnTo>
                  <a:lnTo>
                    <a:pt x="217" y="308"/>
                  </a:lnTo>
                  <a:lnTo>
                    <a:pt x="207" y="307"/>
                  </a:lnTo>
                  <a:lnTo>
                    <a:pt x="198" y="307"/>
                  </a:lnTo>
                  <a:lnTo>
                    <a:pt x="189" y="306"/>
                  </a:lnTo>
                  <a:lnTo>
                    <a:pt x="185" y="306"/>
                  </a:lnTo>
                  <a:lnTo>
                    <a:pt x="164" y="306"/>
                  </a:lnTo>
                  <a:lnTo>
                    <a:pt x="148" y="306"/>
                  </a:lnTo>
                  <a:lnTo>
                    <a:pt x="135" y="307"/>
                  </a:lnTo>
                  <a:lnTo>
                    <a:pt x="121" y="308"/>
                  </a:lnTo>
                  <a:lnTo>
                    <a:pt x="105" y="310"/>
                  </a:lnTo>
                  <a:lnTo>
                    <a:pt x="85" y="313"/>
                  </a:lnTo>
                  <a:lnTo>
                    <a:pt x="80" y="300"/>
                  </a:lnTo>
                  <a:lnTo>
                    <a:pt x="88" y="299"/>
                  </a:lnTo>
                  <a:lnTo>
                    <a:pt x="99" y="296"/>
                  </a:lnTo>
                  <a:lnTo>
                    <a:pt x="110" y="292"/>
                  </a:lnTo>
                  <a:lnTo>
                    <a:pt x="121" y="287"/>
                  </a:lnTo>
                  <a:lnTo>
                    <a:pt x="127" y="283"/>
                  </a:lnTo>
                  <a:lnTo>
                    <a:pt x="129" y="278"/>
                  </a:lnTo>
                  <a:lnTo>
                    <a:pt x="130" y="267"/>
                  </a:lnTo>
                  <a:lnTo>
                    <a:pt x="131" y="252"/>
                  </a:lnTo>
                  <a:lnTo>
                    <a:pt x="132" y="234"/>
                  </a:lnTo>
                  <a:lnTo>
                    <a:pt x="132" y="216"/>
                  </a:lnTo>
                  <a:lnTo>
                    <a:pt x="133" y="199"/>
                  </a:lnTo>
                  <a:lnTo>
                    <a:pt x="133" y="183"/>
                  </a:lnTo>
                  <a:lnTo>
                    <a:pt x="133" y="170"/>
                  </a:lnTo>
                  <a:lnTo>
                    <a:pt x="133" y="162"/>
                  </a:lnTo>
                  <a:lnTo>
                    <a:pt x="133" y="142"/>
                  </a:lnTo>
                  <a:lnTo>
                    <a:pt x="133" y="120"/>
                  </a:lnTo>
                  <a:lnTo>
                    <a:pt x="133" y="98"/>
                  </a:lnTo>
                  <a:lnTo>
                    <a:pt x="132" y="76"/>
                  </a:lnTo>
                  <a:lnTo>
                    <a:pt x="132" y="58"/>
                  </a:lnTo>
                  <a:lnTo>
                    <a:pt x="130" y="42"/>
                  </a:lnTo>
                  <a:lnTo>
                    <a:pt x="129" y="31"/>
                  </a:lnTo>
                  <a:lnTo>
                    <a:pt x="119" y="30"/>
                  </a:lnTo>
                  <a:lnTo>
                    <a:pt x="110" y="30"/>
                  </a:lnTo>
                  <a:lnTo>
                    <a:pt x="100" y="30"/>
                  </a:lnTo>
                  <a:lnTo>
                    <a:pt x="84" y="30"/>
                  </a:lnTo>
                  <a:lnTo>
                    <a:pt x="61" y="30"/>
                  </a:lnTo>
                  <a:lnTo>
                    <a:pt x="44" y="32"/>
                  </a:lnTo>
                  <a:lnTo>
                    <a:pt x="32" y="34"/>
                  </a:lnTo>
                  <a:lnTo>
                    <a:pt x="24" y="38"/>
                  </a:lnTo>
                  <a:lnTo>
                    <a:pt x="18" y="44"/>
                  </a:lnTo>
                  <a:lnTo>
                    <a:pt x="15" y="50"/>
                  </a:lnTo>
                  <a:lnTo>
                    <a:pt x="11" y="58"/>
                  </a:lnTo>
                  <a:lnTo>
                    <a:pt x="0" y="54"/>
                  </a:lnTo>
                  <a:lnTo>
                    <a:pt x="7" y="35"/>
                  </a:lnTo>
                  <a:lnTo>
                    <a:pt x="12" y="19"/>
                  </a:lnTo>
                  <a:lnTo>
                    <a:pt x="16" y="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9" name="Freeform 46"/>
            <p:cNvSpPr>
              <a:spLocks noEditPoints="1"/>
            </p:cNvSpPr>
            <p:nvPr/>
          </p:nvSpPr>
          <p:spPr bwMode="auto">
            <a:xfrm>
              <a:off x="1817" y="2676"/>
              <a:ext cx="44" cy="46"/>
            </a:xfrm>
            <a:custGeom>
              <a:avLst/>
              <a:gdLst>
                <a:gd name="T0" fmla="*/ 28 w 88"/>
                <a:gd name="T1" fmla="*/ 54 h 92"/>
                <a:gd name="T2" fmla="*/ 37 w 88"/>
                <a:gd name="T3" fmla="*/ 55 h 92"/>
                <a:gd name="T4" fmla="*/ 47 w 88"/>
                <a:gd name="T5" fmla="*/ 55 h 92"/>
                <a:gd name="T6" fmla="*/ 52 w 88"/>
                <a:gd name="T7" fmla="*/ 55 h 92"/>
                <a:gd name="T8" fmla="*/ 40 w 88"/>
                <a:gd name="T9" fmla="*/ 24 h 92"/>
                <a:gd name="T10" fmla="*/ 47 w 88"/>
                <a:gd name="T11" fmla="*/ 0 h 92"/>
                <a:gd name="T12" fmla="*/ 49 w 88"/>
                <a:gd name="T13" fmla="*/ 7 h 92"/>
                <a:gd name="T14" fmla="*/ 54 w 88"/>
                <a:gd name="T15" fmla="*/ 17 h 92"/>
                <a:gd name="T16" fmla="*/ 61 w 88"/>
                <a:gd name="T17" fmla="*/ 38 h 92"/>
                <a:gd name="T18" fmla="*/ 69 w 88"/>
                <a:gd name="T19" fmla="*/ 58 h 92"/>
                <a:gd name="T20" fmla="*/ 75 w 88"/>
                <a:gd name="T21" fmla="*/ 76 h 92"/>
                <a:gd name="T22" fmla="*/ 81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8 w 88"/>
                <a:gd name="T39" fmla="*/ 69 h 92"/>
                <a:gd name="T40" fmla="*/ 55 w 88"/>
                <a:gd name="T41" fmla="*/ 60 h 92"/>
                <a:gd name="T42" fmla="*/ 50 w 88"/>
                <a:gd name="T43" fmla="*/ 60 h 92"/>
                <a:gd name="T44" fmla="*/ 44 w 88"/>
                <a:gd name="T45" fmla="*/ 60 h 92"/>
                <a:gd name="T46" fmla="*/ 24 w 88"/>
                <a:gd name="T47" fmla="*/ 60 h 92"/>
                <a:gd name="T48" fmla="*/ 20 w 88"/>
                <a:gd name="T49" fmla="*/ 73 h 92"/>
                <a:gd name="T50" fmla="*/ 18 w 88"/>
                <a:gd name="T51" fmla="*/ 78 h 92"/>
                <a:gd name="T52" fmla="*/ 17 w 88"/>
                <a:gd name="T53" fmla="*/ 82 h 92"/>
                <a:gd name="T54" fmla="*/ 19 w 88"/>
                <a:gd name="T55" fmla="*/ 86 h 92"/>
                <a:gd name="T56" fmla="*/ 23 w 88"/>
                <a:gd name="T57" fmla="*/ 87 h 92"/>
                <a:gd name="T58" fmla="*/ 28 w 88"/>
                <a:gd name="T59" fmla="*/ 88 h 92"/>
                <a:gd name="T60" fmla="*/ 27 w 88"/>
                <a:gd name="T61" fmla="*/ 92 h 92"/>
                <a:gd name="T62" fmla="*/ 21 w 88"/>
                <a:gd name="T63" fmla="*/ 92 h 92"/>
                <a:gd name="T64" fmla="*/ 16 w 88"/>
                <a:gd name="T65" fmla="*/ 92 h 92"/>
                <a:gd name="T66" fmla="*/ 10 w 88"/>
                <a:gd name="T67" fmla="*/ 92 h 92"/>
                <a:gd name="T68" fmla="*/ 8 w 88"/>
                <a:gd name="T69" fmla="*/ 92 h 92"/>
                <a:gd name="T70" fmla="*/ 2 w 88"/>
                <a:gd name="T71" fmla="*/ 92 h 92"/>
                <a:gd name="T72" fmla="*/ 0 w 88"/>
                <a:gd name="T73" fmla="*/ 88 h 92"/>
                <a:gd name="T74" fmla="*/ 4 w 88"/>
                <a:gd name="T75" fmla="*/ 87 h 92"/>
                <a:gd name="T76" fmla="*/ 8 w 88"/>
                <a:gd name="T77" fmla="*/ 83 h 92"/>
                <a:gd name="T78" fmla="*/ 16 w 88"/>
                <a:gd name="T79" fmla="*/ 69 h 92"/>
                <a:gd name="T80" fmla="*/ 26 w 88"/>
                <a:gd name="T81" fmla="*/ 44 h 92"/>
                <a:gd name="T82" fmla="*/ 35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7" y="55"/>
                  </a:lnTo>
                  <a:lnTo>
                    <a:pt x="43" y="55"/>
                  </a:lnTo>
                  <a:lnTo>
                    <a:pt x="47" y="55"/>
                  </a:lnTo>
                  <a:lnTo>
                    <a:pt x="50" y="55"/>
                  </a:lnTo>
                  <a:lnTo>
                    <a:pt x="52" y="55"/>
                  </a:lnTo>
                  <a:lnTo>
                    <a:pt x="46" y="39"/>
                  </a:lnTo>
                  <a:lnTo>
                    <a:pt x="40" y="24"/>
                  </a:lnTo>
                  <a:close/>
                  <a:moveTo>
                    <a:pt x="44" y="0"/>
                  </a:moveTo>
                  <a:lnTo>
                    <a:pt x="47" y="0"/>
                  </a:lnTo>
                  <a:lnTo>
                    <a:pt x="48" y="3"/>
                  </a:lnTo>
                  <a:lnTo>
                    <a:pt x="49" y="7"/>
                  </a:lnTo>
                  <a:lnTo>
                    <a:pt x="50" y="11"/>
                  </a:lnTo>
                  <a:lnTo>
                    <a:pt x="54" y="17"/>
                  </a:lnTo>
                  <a:lnTo>
                    <a:pt x="57" y="27"/>
                  </a:lnTo>
                  <a:lnTo>
                    <a:pt x="61" y="38"/>
                  </a:lnTo>
                  <a:lnTo>
                    <a:pt x="65" y="49"/>
                  </a:lnTo>
                  <a:lnTo>
                    <a:pt x="69" y="58"/>
                  </a:lnTo>
                  <a:lnTo>
                    <a:pt x="71" y="64"/>
                  </a:lnTo>
                  <a:lnTo>
                    <a:pt x="75" y="76"/>
                  </a:lnTo>
                  <a:lnTo>
                    <a:pt x="79" y="82"/>
                  </a:lnTo>
                  <a:lnTo>
                    <a:pt x="81" y="86"/>
                  </a:lnTo>
                  <a:lnTo>
                    <a:pt x="85" y="88"/>
                  </a:lnTo>
                  <a:lnTo>
                    <a:pt x="88" y="88"/>
                  </a:lnTo>
                  <a:lnTo>
                    <a:pt x="88" y="92"/>
                  </a:lnTo>
                  <a:lnTo>
                    <a:pt x="83" y="91"/>
                  </a:lnTo>
                  <a:lnTo>
                    <a:pt x="79" y="91"/>
                  </a:lnTo>
                  <a:lnTo>
                    <a:pt x="75" y="91"/>
                  </a:lnTo>
                  <a:lnTo>
                    <a:pt x="63" y="92"/>
                  </a:lnTo>
                  <a:lnTo>
                    <a:pt x="55" y="92"/>
                  </a:lnTo>
                  <a:lnTo>
                    <a:pt x="55" y="88"/>
                  </a:lnTo>
                  <a:lnTo>
                    <a:pt x="58" y="88"/>
                  </a:lnTo>
                  <a:lnTo>
                    <a:pt x="60" y="87"/>
                  </a:lnTo>
                  <a:lnTo>
                    <a:pt x="61" y="85"/>
                  </a:lnTo>
                  <a:lnTo>
                    <a:pt x="62" y="83"/>
                  </a:lnTo>
                  <a:lnTo>
                    <a:pt x="61" y="80"/>
                  </a:lnTo>
                  <a:lnTo>
                    <a:pt x="60" y="74"/>
                  </a:lnTo>
                  <a:lnTo>
                    <a:pt x="58" y="69"/>
                  </a:lnTo>
                  <a:lnTo>
                    <a:pt x="56" y="64"/>
                  </a:lnTo>
                  <a:lnTo>
                    <a:pt x="55" y="60"/>
                  </a:lnTo>
                  <a:lnTo>
                    <a:pt x="52" y="60"/>
                  </a:lnTo>
                  <a:lnTo>
                    <a:pt x="50" y="60"/>
                  </a:lnTo>
                  <a:lnTo>
                    <a:pt x="48" y="60"/>
                  </a:lnTo>
                  <a:lnTo>
                    <a:pt x="44" y="60"/>
                  </a:lnTo>
                  <a:lnTo>
                    <a:pt x="35" y="60"/>
                  </a:lnTo>
                  <a:lnTo>
                    <a:pt x="24" y="60"/>
                  </a:lnTo>
                  <a:lnTo>
                    <a:pt x="20" y="71"/>
                  </a:lnTo>
                  <a:lnTo>
                    <a:pt x="20" y="73"/>
                  </a:lnTo>
                  <a:lnTo>
                    <a:pt x="19" y="76"/>
                  </a:lnTo>
                  <a:lnTo>
                    <a:pt x="18" y="78"/>
                  </a:lnTo>
                  <a:lnTo>
                    <a:pt x="17" y="80"/>
                  </a:lnTo>
                  <a:lnTo>
                    <a:pt x="17" y="82"/>
                  </a:lnTo>
                  <a:lnTo>
                    <a:pt x="18" y="84"/>
                  </a:lnTo>
                  <a:lnTo>
                    <a:pt x="19" y="86"/>
                  </a:lnTo>
                  <a:lnTo>
                    <a:pt x="21" y="87"/>
                  </a:lnTo>
                  <a:lnTo>
                    <a:pt x="23" y="87"/>
                  </a:lnTo>
                  <a:lnTo>
                    <a:pt x="26" y="88"/>
                  </a:lnTo>
                  <a:lnTo>
                    <a:pt x="28" y="88"/>
                  </a:lnTo>
                  <a:lnTo>
                    <a:pt x="28" y="92"/>
                  </a:lnTo>
                  <a:lnTo>
                    <a:pt x="27" y="92"/>
                  </a:lnTo>
                  <a:lnTo>
                    <a:pt x="24" y="92"/>
                  </a:lnTo>
                  <a:lnTo>
                    <a:pt x="21" y="92"/>
                  </a:lnTo>
                  <a:lnTo>
                    <a:pt x="18" y="92"/>
                  </a:lnTo>
                  <a:lnTo>
                    <a:pt x="16" y="92"/>
                  </a:lnTo>
                  <a:lnTo>
                    <a:pt x="13" y="92"/>
                  </a:lnTo>
                  <a:lnTo>
                    <a:pt x="10" y="92"/>
                  </a:lnTo>
                  <a:lnTo>
                    <a:pt x="10" y="92"/>
                  </a:lnTo>
                  <a:lnTo>
                    <a:pt x="8" y="92"/>
                  </a:lnTo>
                  <a:lnTo>
                    <a:pt x="5" y="92"/>
                  </a:lnTo>
                  <a:lnTo>
                    <a:pt x="2" y="92"/>
                  </a:lnTo>
                  <a:lnTo>
                    <a:pt x="0" y="92"/>
                  </a:lnTo>
                  <a:lnTo>
                    <a:pt x="0" y="88"/>
                  </a:lnTo>
                  <a:lnTo>
                    <a:pt x="2" y="88"/>
                  </a:lnTo>
                  <a:lnTo>
                    <a:pt x="4" y="87"/>
                  </a:lnTo>
                  <a:lnTo>
                    <a:pt x="6" y="85"/>
                  </a:lnTo>
                  <a:lnTo>
                    <a:pt x="8" y="83"/>
                  </a:lnTo>
                  <a:lnTo>
                    <a:pt x="12" y="78"/>
                  </a:lnTo>
                  <a:lnTo>
                    <a:pt x="16" y="69"/>
                  </a:lnTo>
                  <a:lnTo>
                    <a:pt x="20" y="57"/>
                  </a:lnTo>
                  <a:lnTo>
                    <a:pt x="26" y="44"/>
                  </a:lnTo>
                  <a:lnTo>
                    <a:pt x="31" y="32"/>
                  </a:lnTo>
                  <a:lnTo>
                    <a:pt x="35" y="22"/>
                  </a:lnTo>
                  <a:lnTo>
                    <a:pt x="38"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 name="Freeform 47"/>
            <p:cNvSpPr>
              <a:spLocks/>
            </p:cNvSpPr>
            <p:nvPr/>
          </p:nvSpPr>
          <p:spPr bwMode="auto">
            <a:xfrm>
              <a:off x="1927" y="2676"/>
              <a:ext cx="48" cy="47"/>
            </a:xfrm>
            <a:custGeom>
              <a:avLst/>
              <a:gdLst>
                <a:gd name="T0" fmla="*/ 9 w 95"/>
                <a:gd name="T1" fmla="*/ 0 h 95"/>
                <a:gd name="T2" fmla="*/ 13 w 95"/>
                <a:gd name="T3" fmla="*/ 1 h 95"/>
                <a:gd name="T4" fmla="*/ 22 w 95"/>
                <a:gd name="T5" fmla="*/ 2 h 95"/>
                <a:gd name="T6" fmla="*/ 41 w 95"/>
                <a:gd name="T7" fmla="*/ 2 h 95"/>
                <a:gd name="T8" fmla="*/ 63 w 95"/>
                <a:gd name="T9" fmla="*/ 2 h 95"/>
                <a:gd name="T10" fmla="*/ 90 w 95"/>
                <a:gd name="T11" fmla="*/ 2 h 95"/>
                <a:gd name="T12" fmla="*/ 93 w 95"/>
                <a:gd name="T13" fmla="*/ 2 h 95"/>
                <a:gd name="T14" fmla="*/ 95 w 95"/>
                <a:gd name="T15" fmla="*/ 2 h 95"/>
                <a:gd name="T16" fmla="*/ 93 w 95"/>
                <a:gd name="T17" fmla="*/ 9 h 95"/>
                <a:gd name="T18" fmla="*/ 92 w 95"/>
                <a:gd name="T19" fmla="*/ 17 h 95"/>
                <a:gd name="T20" fmla="*/ 88 w 95"/>
                <a:gd name="T21" fmla="*/ 13 h 95"/>
                <a:gd name="T22" fmla="*/ 74 w 95"/>
                <a:gd name="T23" fmla="*/ 10 h 95"/>
                <a:gd name="T24" fmla="*/ 63 w 95"/>
                <a:gd name="T25" fmla="*/ 9 h 95"/>
                <a:gd name="T26" fmla="*/ 60 w 95"/>
                <a:gd name="T27" fmla="*/ 10 h 95"/>
                <a:gd name="T28" fmla="*/ 56 w 95"/>
                <a:gd name="T29" fmla="*/ 26 h 95"/>
                <a:gd name="T30" fmla="*/ 56 w 95"/>
                <a:gd name="T31" fmla="*/ 71 h 95"/>
                <a:gd name="T32" fmla="*/ 56 w 95"/>
                <a:gd name="T33" fmla="*/ 81 h 95"/>
                <a:gd name="T34" fmla="*/ 58 w 95"/>
                <a:gd name="T35" fmla="*/ 86 h 95"/>
                <a:gd name="T36" fmla="*/ 62 w 95"/>
                <a:gd name="T37" fmla="*/ 87 h 95"/>
                <a:gd name="T38" fmla="*/ 67 w 95"/>
                <a:gd name="T39" fmla="*/ 88 h 95"/>
                <a:gd name="T40" fmla="*/ 70 w 95"/>
                <a:gd name="T41" fmla="*/ 89 h 95"/>
                <a:gd name="T42" fmla="*/ 70 w 95"/>
                <a:gd name="T43" fmla="*/ 93 h 95"/>
                <a:gd name="T44" fmla="*/ 66 w 95"/>
                <a:gd name="T45" fmla="*/ 93 h 95"/>
                <a:gd name="T46" fmla="*/ 61 w 95"/>
                <a:gd name="T47" fmla="*/ 93 h 95"/>
                <a:gd name="T48" fmla="*/ 56 w 95"/>
                <a:gd name="T49" fmla="*/ 92 h 95"/>
                <a:gd name="T50" fmla="*/ 41 w 95"/>
                <a:gd name="T51" fmla="*/ 93 h 95"/>
                <a:gd name="T52" fmla="*/ 26 w 95"/>
                <a:gd name="T53" fmla="*/ 95 h 95"/>
                <a:gd name="T54" fmla="*/ 27 w 95"/>
                <a:gd name="T55" fmla="*/ 91 h 95"/>
                <a:gd name="T56" fmla="*/ 33 w 95"/>
                <a:gd name="T57" fmla="*/ 88 h 95"/>
                <a:gd name="T58" fmla="*/ 38 w 95"/>
                <a:gd name="T59" fmla="*/ 86 h 95"/>
                <a:gd name="T60" fmla="*/ 40 w 95"/>
                <a:gd name="T61" fmla="*/ 81 h 95"/>
                <a:gd name="T62" fmla="*/ 41 w 95"/>
                <a:gd name="T63" fmla="*/ 64 h 95"/>
                <a:gd name="T64" fmla="*/ 41 w 95"/>
                <a:gd name="T65" fmla="*/ 49 h 95"/>
                <a:gd name="T66" fmla="*/ 41 w 95"/>
                <a:gd name="T67" fmla="*/ 27 h 95"/>
                <a:gd name="T68" fmla="*/ 39 w 95"/>
                <a:gd name="T69" fmla="*/ 10 h 95"/>
                <a:gd name="T70" fmla="*/ 35 w 95"/>
                <a:gd name="T71" fmla="*/ 10 h 95"/>
                <a:gd name="T72" fmla="*/ 30 w 95"/>
                <a:gd name="T73" fmla="*/ 9 h 95"/>
                <a:gd name="T74" fmla="*/ 15 w 95"/>
                <a:gd name="T75" fmla="*/ 10 h 95"/>
                <a:gd name="T76" fmla="*/ 6 w 95"/>
                <a:gd name="T77" fmla="*/ 14 h 95"/>
                <a:gd name="T78" fmla="*/ 0 w 95"/>
                <a:gd name="T79" fmla="*/ 17 h 95"/>
                <a:gd name="T80" fmla="*/ 5 w 95"/>
                <a:gd name="T81" fmla="*/ 8 h 95"/>
                <a:gd name="T82" fmla="*/ 6 w 95"/>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95">
                  <a:moveTo>
                    <a:pt x="7" y="0"/>
                  </a:moveTo>
                  <a:lnTo>
                    <a:pt x="9" y="0"/>
                  </a:lnTo>
                  <a:lnTo>
                    <a:pt x="11" y="1"/>
                  </a:lnTo>
                  <a:lnTo>
                    <a:pt x="13" y="1"/>
                  </a:lnTo>
                  <a:lnTo>
                    <a:pt x="14" y="2"/>
                  </a:lnTo>
                  <a:lnTo>
                    <a:pt x="22" y="2"/>
                  </a:lnTo>
                  <a:lnTo>
                    <a:pt x="32" y="2"/>
                  </a:lnTo>
                  <a:lnTo>
                    <a:pt x="41" y="2"/>
                  </a:lnTo>
                  <a:lnTo>
                    <a:pt x="50" y="2"/>
                  </a:lnTo>
                  <a:lnTo>
                    <a:pt x="63" y="2"/>
                  </a:lnTo>
                  <a:lnTo>
                    <a:pt x="78" y="2"/>
                  </a:lnTo>
                  <a:lnTo>
                    <a:pt x="90" y="2"/>
                  </a:lnTo>
                  <a:lnTo>
                    <a:pt x="92" y="2"/>
                  </a:lnTo>
                  <a:lnTo>
                    <a:pt x="93" y="2"/>
                  </a:lnTo>
                  <a:lnTo>
                    <a:pt x="93" y="1"/>
                  </a:lnTo>
                  <a:lnTo>
                    <a:pt x="95" y="2"/>
                  </a:lnTo>
                  <a:lnTo>
                    <a:pt x="94" y="5"/>
                  </a:lnTo>
                  <a:lnTo>
                    <a:pt x="93" y="9"/>
                  </a:lnTo>
                  <a:lnTo>
                    <a:pt x="92" y="13"/>
                  </a:lnTo>
                  <a:lnTo>
                    <a:pt x="92" y="17"/>
                  </a:lnTo>
                  <a:lnTo>
                    <a:pt x="88" y="18"/>
                  </a:lnTo>
                  <a:lnTo>
                    <a:pt x="88" y="13"/>
                  </a:lnTo>
                  <a:lnTo>
                    <a:pt x="81" y="10"/>
                  </a:lnTo>
                  <a:lnTo>
                    <a:pt x="74" y="10"/>
                  </a:lnTo>
                  <a:lnTo>
                    <a:pt x="66" y="9"/>
                  </a:lnTo>
                  <a:lnTo>
                    <a:pt x="63" y="9"/>
                  </a:lnTo>
                  <a:lnTo>
                    <a:pt x="61" y="10"/>
                  </a:lnTo>
                  <a:lnTo>
                    <a:pt x="60" y="10"/>
                  </a:lnTo>
                  <a:lnTo>
                    <a:pt x="57" y="10"/>
                  </a:lnTo>
                  <a:lnTo>
                    <a:pt x="56" y="26"/>
                  </a:lnTo>
                  <a:lnTo>
                    <a:pt x="56" y="47"/>
                  </a:lnTo>
                  <a:lnTo>
                    <a:pt x="56" y="71"/>
                  </a:lnTo>
                  <a:lnTo>
                    <a:pt x="56" y="78"/>
                  </a:lnTo>
                  <a:lnTo>
                    <a:pt x="56" y="81"/>
                  </a:lnTo>
                  <a:lnTo>
                    <a:pt x="57" y="84"/>
                  </a:lnTo>
                  <a:lnTo>
                    <a:pt x="58" y="86"/>
                  </a:lnTo>
                  <a:lnTo>
                    <a:pt x="60" y="87"/>
                  </a:lnTo>
                  <a:lnTo>
                    <a:pt x="62" y="87"/>
                  </a:lnTo>
                  <a:lnTo>
                    <a:pt x="64" y="88"/>
                  </a:lnTo>
                  <a:lnTo>
                    <a:pt x="67" y="88"/>
                  </a:lnTo>
                  <a:lnTo>
                    <a:pt x="69" y="89"/>
                  </a:lnTo>
                  <a:lnTo>
                    <a:pt x="70" y="89"/>
                  </a:lnTo>
                  <a:lnTo>
                    <a:pt x="71" y="89"/>
                  </a:lnTo>
                  <a:lnTo>
                    <a:pt x="70" y="93"/>
                  </a:lnTo>
                  <a:lnTo>
                    <a:pt x="69" y="93"/>
                  </a:lnTo>
                  <a:lnTo>
                    <a:pt x="66" y="93"/>
                  </a:lnTo>
                  <a:lnTo>
                    <a:pt x="63" y="93"/>
                  </a:lnTo>
                  <a:lnTo>
                    <a:pt x="61" y="93"/>
                  </a:lnTo>
                  <a:lnTo>
                    <a:pt x="58" y="92"/>
                  </a:lnTo>
                  <a:lnTo>
                    <a:pt x="56" y="92"/>
                  </a:lnTo>
                  <a:lnTo>
                    <a:pt x="48" y="92"/>
                  </a:lnTo>
                  <a:lnTo>
                    <a:pt x="41" y="93"/>
                  </a:lnTo>
                  <a:lnTo>
                    <a:pt x="35" y="93"/>
                  </a:lnTo>
                  <a:lnTo>
                    <a:pt x="26" y="95"/>
                  </a:lnTo>
                  <a:lnTo>
                    <a:pt x="25" y="91"/>
                  </a:lnTo>
                  <a:lnTo>
                    <a:pt x="27" y="91"/>
                  </a:lnTo>
                  <a:lnTo>
                    <a:pt x="29" y="89"/>
                  </a:lnTo>
                  <a:lnTo>
                    <a:pt x="33" y="88"/>
                  </a:lnTo>
                  <a:lnTo>
                    <a:pt x="36" y="87"/>
                  </a:lnTo>
                  <a:lnTo>
                    <a:pt x="38" y="86"/>
                  </a:lnTo>
                  <a:lnTo>
                    <a:pt x="39" y="85"/>
                  </a:lnTo>
                  <a:lnTo>
                    <a:pt x="40" y="81"/>
                  </a:lnTo>
                  <a:lnTo>
                    <a:pt x="40" y="73"/>
                  </a:lnTo>
                  <a:lnTo>
                    <a:pt x="41" y="64"/>
                  </a:lnTo>
                  <a:lnTo>
                    <a:pt x="41" y="54"/>
                  </a:lnTo>
                  <a:lnTo>
                    <a:pt x="41" y="49"/>
                  </a:lnTo>
                  <a:lnTo>
                    <a:pt x="41" y="38"/>
                  </a:lnTo>
                  <a:lnTo>
                    <a:pt x="41" y="27"/>
                  </a:lnTo>
                  <a:lnTo>
                    <a:pt x="40" y="16"/>
                  </a:lnTo>
                  <a:lnTo>
                    <a:pt x="39" y="10"/>
                  </a:lnTo>
                  <a:lnTo>
                    <a:pt x="37" y="10"/>
                  </a:lnTo>
                  <a:lnTo>
                    <a:pt x="35" y="10"/>
                  </a:lnTo>
                  <a:lnTo>
                    <a:pt x="33" y="10"/>
                  </a:lnTo>
                  <a:lnTo>
                    <a:pt x="30" y="9"/>
                  </a:lnTo>
                  <a:lnTo>
                    <a:pt x="26" y="9"/>
                  </a:lnTo>
                  <a:lnTo>
                    <a:pt x="15" y="10"/>
                  </a:lnTo>
                  <a:lnTo>
                    <a:pt x="9" y="11"/>
                  </a:lnTo>
                  <a:lnTo>
                    <a:pt x="6" y="14"/>
                  </a:lnTo>
                  <a:lnTo>
                    <a:pt x="5" y="17"/>
                  </a:lnTo>
                  <a:lnTo>
                    <a:pt x="0" y="17"/>
                  </a:lnTo>
                  <a:lnTo>
                    <a:pt x="2" y="12"/>
                  </a:lnTo>
                  <a:lnTo>
                    <a:pt x="5" y="8"/>
                  </a:lnTo>
                  <a:lnTo>
                    <a:pt x="6" y="4"/>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48"/>
            <p:cNvSpPr>
              <a:spLocks/>
            </p:cNvSpPr>
            <p:nvPr/>
          </p:nvSpPr>
          <p:spPr bwMode="auto">
            <a:xfrm>
              <a:off x="2049" y="2676"/>
              <a:ext cx="47" cy="47"/>
            </a:xfrm>
            <a:custGeom>
              <a:avLst/>
              <a:gdLst>
                <a:gd name="T0" fmla="*/ 8 w 94"/>
                <a:gd name="T1" fmla="*/ 0 h 95"/>
                <a:gd name="T2" fmla="*/ 11 w 94"/>
                <a:gd name="T3" fmla="*/ 1 h 95"/>
                <a:gd name="T4" fmla="*/ 21 w 94"/>
                <a:gd name="T5" fmla="*/ 2 h 95"/>
                <a:gd name="T6" fmla="*/ 41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6 w 94"/>
                <a:gd name="T29" fmla="*/ 26 h 95"/>
                <a:gd name="T30" fmla="*/ 56 w 94"/>
                <a:gd name="T31" fmla="*/ 71 h 95"/>
                <a:gd name="T32" fmla="*/ 56 w 94"/>
                <a:gd name="T33" fmla="*/ 81 h 95"/>
                <a:gd name="T34" fmla="*/ 58 w 94"/>
                <a:gd name="T35" fmla="*/ 86 h 95"/>
                <a:gd name="T36" fmla="*/ 61 w 94"/>
                <a:gd name="T37" fmla="*/ 87 h 95"/>
                <a:gd name="T38" fmla="*/ 66 w 94"/>
                <a:gd name="T39" fmla="*/ 88 h 95"/>
                <a:gd name="T40" fmla="*/ 70 w 94"/>
                <a:gd name="T41" fmla="*/ 89 h 95"/>
                <a:gd name="T42" fmla="*/ 70 w 94"/>
                <a:gd name="T43" fmla="*/ 93 h 95"/>
                <a:gd name="T44" fmla="*/ 65 w 94"/>
                <a:gd name="T45" fmla="*/ 93 h 95"/>
                <a:gd name="T46" fmla="*/ 60 w 94"/>
                <a:gd name="T47" fmla="*/ 93 h 95"/>
                <a:gd name="T48" fmla="*/ 56 w 94"/>
                <a:gd name="T49" fmla="*/ 92 h 95"/>
                <a:gd name="T50" fmla="*/ 41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41 w 94"/>
                <a:gd name="T63" fmla="*/ 64 h 95"/>
                <a:gd name="T64" fmla="*/ 41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1"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6" y="26"/>
                  </a:lnTo>
                  <a:lnTo>
                    <a:pt x="56" y="47"/>
                  </a:lnTo>
                  <a:lnTo>
                    <a:pt x="56" y="71"/>
                  </a:lnTo>
                  <a:lnTo>
                    <a:pt x="56" y="78"/>
                  </a:lnTo>
                  <a:lnTo>
                    <a:pt x="56" y="81"/>
                  </a:lnTo>
                  <a:lnTo>
                    <a:pt x="57" y="84"/>
                  </a:lnTo>
                  <a:lnTo>
                    <a:pt x="58" y="86"/>
                  </a:lnTo>
                  <a:lnTo>
                    <a:pt x="59" y="87"/>
                  </a:lnTo>
                  <a:lnTo>
                    <a:pt x="61" y="87"/>
                  </a:lnTo>
                  <a:lnTo>
                    <a:pt x="63" y="88"/>
                  </a:lnTo>
                  <a:lnTo>
                    <a:pt x="66" y="88"/>
                  </a:lnTo>
                  <a:lnTo>
                    <a:pt x="68" y="89"/>
                  </a:lnTo>
                  <a:lnTo>
                    <a:pt x="70" y="89"/>
                  </a:lnTo>
                  <a:lnTo>
                    <a:pt x="70" y="89"/>
                  </a:lnTo>
                  <a:lnTo>
                    <a:pt x="70" y="93"/>
                  </a:lnTo>
                  <a:lnTo>
                    <a:pt x="67" y="93"/>
                  </a:lnTo>
                  <a:lnTo>
                    <a:pt x="65" y="93"/>
                  </a:lnTo>
                  <a:lnTo>
                    <a:pt x="62" y="93"/>
                  </a:lnTo>
                  <a:lnTo>
                    <a:pt x="60" y="93"/>
                  </a:lnTo>
                  <a:lnTo>
                    <a:pt x="57" y="92"/>
                  </a:lnTo>
                  <a:lnTo>
                    <a:pt x="56" y="92"/>
                  </a:lnTo>
                  <a:lnTo>
                    <a:pt x="47" y="92"/>
                  </a:lnTo>
                  <a:lnTo>
                    <a:pt x="41" y="93"/>
                  </a:lnTo>
                  <a:lnTo>
                    <a:pt x="34" y="93"/>
                  </a:lnTo>
                  <a:lnTo>
                    <a:pt x="25" y="95"/>
                  </a:lnTo>
                  <a:lnTo>
                    <a:pt x="24" y="91"/>
                  </a:lnTo>
                  <a:lnTo>
                    <a:pt x="25" y="91"/>
                  </a:lnTo>
                  <a:lnTo>
                    <a:pt x="29" y="89"/>
                  </a:lnTo>
                  <a:lnTo>
                    <a:pt x="32" y="88"/>
                  </a:lnTo>
                  <a:lnTo>
                    <a:pt x="35" y="87"/>
                  </a:lnTo>
                  <a:lnTo>
                    <a:pt x="37" y="86"/>
                  </a:lnTo>
                  <a:lnTo>
                    <a:pt x="38" y="85"/>
                  </a:lnTo>
                  <a:lnTo>
                    <a:pt x="39" y="81"/>
                  </a:lnTo>
                  <a:lnTo>
                    <a:pt x="39" y="73"/>
                  </a:lnTo>
                  <a:lnTo>
                    <a:pt x="41" y="64"/>
                  </a:lnTo>
                  <a:lnTo>
                    <a:pt x="41" y="54"/>
                  </a:lnTo>
                  <a:lnTo>
                    <a:pt x="41" y="49"/>
                  </a:lnTo>
                  <a:lnTo>
                    <a:pt x="41"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2" name="Freeform 49"/>
            <p:cNvSpPr>
              <a:spLocks noEditPoints="1"/>
            </p:cNvSpPr>
            <p:nvPr/>
          </p:nvSpPr>
          <p:spPr bwMode="auto">
            <a:xfrm>
              <a:off x="2176" y="2676"/>
              <a:ext cx="49" cy="47"/>
            </a:xfrm>
            <a:custGeom>
              <a:avLst/>
              <a:gdLst>
                <a:gd name="T0" fmla="*/ 45 w 97"/>
                <a:gd name="T1" fmla="*/ 5 h 94"/>
                <a:gd name="T2" fmla="*/ 40 w 97"/>
                <a:gd name="T3" fmla="*/ 5 h 94"/>
                <a:gd name="T4" fmla="*/ 34 w 97"/>
                <a:gd name="T5" fmla="*/ 8 h 94"/>
                <a:gd name="T6" fmla="*/ 28 w 97"/>
                <a:gd name="T7" fmla="*/ 11 h 94"/>
                <a:gd name="T8" fmla="*/ 22 w 97"/>
                <a:gd name="T9" fmla="*/ 16 h 94"/>
                <a:gd name="T10" fmla="*/ 18 w 97"/>
                <a:gd name="T11" fmla="*/ 26 h 94"/>
                <a:gd name="T12" fmla="*/ 16 w 97"/>
                <a:gd name="T13" fmla="*/ 38 h 94"/>
                <a:gd name="T14" fmla="*/ 17 w 97"/>
                <a:gd name="T15" fmla="*/ 50 h 94"/>
                <a:gd name="T16" fmla="*/ 20 w 97"/>
                <a:gd name="T17" fmla="*/ 62 h 94"/>
                <a:gd name="T18" fmla="*/ 24 w 97"/>
                <a:gd name="T19" fmla="*/ 72 h 94"/>
                <a:gd name="T20" fmla="*/ 31 w 97"/>
                <a:gd name="T21" fmla="*/ 81 h 94"/>
                <a:gd name="T22" fmla="*/ 41 w 97"/>
                <a:gd name="T23" fmla="*/ 86 h 94"/>
                <a:gd name="T24" fmla="*/ 50 w 97"/>
                <a:gd name="T25" fmla="*/ 88 h 94"/>
                <a:gd name="T26" fmla="*/ 56 w 97"/>
                <a:gd name="T27" fmla="*/ 88 h 94"/>
                <a:gd name="T28" fmla="*/ 62 w 97"/>
                <a:gd name="T29" fmla="*/ 86 h 94"/>
                <a:gd name="T30" fmla="*/ 69 w 97"/>
                <a:gd name="T31" fmla="*/ 82 h 94"/>
                <a:gd name="T32" fmla="*/ 74 w 97"/>
                <a:gd name="T33" fmla="*/ 77 h 94"/>
                <a:gd name="T34" fmla="*/ 78 w 97"/>
                <a:gd name="T35" fmla="*/ 68 h 94"/>
                <a:gd name="T36" fmla="*/ 79 w 97"/>
                <a:gd name="T37" fmla="*/ 56 h 94"/>
                <a:gd name="T38" fmla="*/ 78 w 97"/>
                <a:gd name="T39" fmla="*/ 46 h 94"/>
                <a:gd name="T40" fmla="*/ 76 w 97"/>
                <a:gd name="T41" fmla="*/ 35 h 94"/>
                <a:gd name="T42" fmla="*/ 72 w 97"/>
                <a:gd name="T43" fmla="*/ 24 h 94"/>
                <a:gd name="T44" fmla="*/ 65 w 97"/>
                <a:gd name="T45" fmla="*/ 14 h 94"/>
                <a:gd name="T46" fmla="*/ 56 w 97"/>
                <a:gd name="T47" fmla="*/ 8 h 94"/>
                <a:gd name="T48" fmla="*/ 45 w 97"/>
                <a:gd name="T49" fmla="*/ 5 h 94"/>
                <a:gd name="T50" fmla="*/ 48 w 97"/>
                <a:gd name="T51" fmla="*/ 0 h 94"/>
                <a:gd name="T52" fmla="*/ 63 w 97"/>
                <a:gd name="T53" fmla="*/ 2 h 94"/>
                <a:gd name="T54" fmla="*/ 76 w 97"/>
                <a:gd name="T55" fmla="*/ 9 h 94"/>
                <a:gd name="T56" fmla="*/ 87 w 97"/>
                <a:gd name="T57" fmla="*/ 18 h 94"/>
                <a:gd name="T58" fmla="*/ 93 w 97"/>
                <a:gd name="T59" fmla="*/ 31 h 94"/>
                <a:gd name="T60" fmla="*/ 97 w 97"/>
                <a:gd name="T61" fmla="*/ 46 h 94"/>
                <a:gd name="T62" fmla="*/ 93 w 97"/>
                <a:gd name="T63" fmla="*/ 60 h 94"/>
                <a:gd name="T64" fmla="*/ 88 w 97"/>
                <a:gd name="T65" fmla="*/ 73 h 94"/>
                <a:gd name="T66" fmla="*/ 77 w 97"/>
                <a:gd name="T67" fmla="*/ 84 h 94"/>
                <a:gd name="T68" fmla="*/ 64 w 97"/>
                <a:gd name="T69" fmla="*/ 91 h 94"/>
                <a:gd name="T70" fmla="*/ 48 w 97"/>
                <a:gd name="T71" fmla="*/ 94 h 94"/>
                <a:gd name="T72" fmla="*/ 31 w 97"/>
                <a:gd name="T73" fmla="*/ 91 h 94"/>
                <a:gd name="T74" fmla="*/ 18 w 97"/>
                <a:gd name="T75" fmla="*/ 84 h 94"/>
                <a:gd name="T76" fmla="*/ 7 w 97"/>
                <a:gd name="T77" fmla="*/ 73 h 94"/>
                <a:gd name="T78" fmla="*/ 2 w 97"/>
                <a:gd name="T79" fmla="*/ 60 h 94"/>
                <a:gd name="T80" fmla="*/ 0 w 97"/>
                <a:gd name="T81" fmla="*/ 46 h 94"/>
                <a:gd name="T82" fmla="*/ 2 w 97"/>
                <a:gd name="T83" fmla="*/ 30 h 94"/>
                <a:gd name="T84" fmla="*/ 9 w 97"/>
                <a:gd name="T85" fmla="*/ 17 h 94"/>
                <a:gd name="T86" fmla="*/ 20 w 97"/>
                <a:gd name="T87" fmla="*/ 8 h 94"/>
                <a:gd name="T88" fmla="*/ 34 w 97"/>
                <a:gd name="T89" fmla="*/ 2 h 94"/>
                <a:gd name="T90" fmla="*/ 48 w 97"/>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45" y="5"/>
                  </a:moveTo>
                  <a:lnTo>
                    <a:pt x="40" y="5"/>
                  </a:lnTo>
                  <a:lnTo>
                    <a:pt x="34" y="8"/>
                  </a:lnTo>
                  <a:lnTo>
                    <a:pt x="28" y="11"/>
                  </a:lnTo>
                  <a:lnTo>
                    <a:pt x="22" y="16"/>
                  </a:lnTo>
                  <a:lnTo>
                    <a:pt x="18" y="26"/>
                  </a:lnTo>
                  <a:lnTo>
                    <a:pt x="16" y="38"/>
                  </a:lnTo>
                  <a:lnTo>
                    <a:pt x="17" y="50"/>
                  </a:lnTo>
                  <a:lnTo>
                    <a:pt x="20" y="62"/>
                  </a:lnTo>
                  <a:lnTo>
                    <a:pt x="24" y="72"/>
                  </a:lnTo>
                  <a:lnTo>
                    <a:pt x="31" y="81"/>
                  </a:lnTo>
                  <a:lnTo>
                    <a:pt x="41" y="86"/>
                  </a:lnTo>
                  <a:lnTo>
                    <a:pt x="50" y="88"/>
                  </a:lnTo>
                  <a:lnTo>
                    <a:pt x="56" y="88"/>
                  </a:lnTo>
                  <a:lnTo>
                    <a:pt x="62" y="86"/>
                  </a:lnTo>
                  <a:lnTo>
                    <a:pt x="69" y="82"/>
                  </a:lnTo>
                  <a:lnTo>
                    <a:pt x="74" y="77"/>
                  </a:lnTo>
                  <a:lnTo>
                    <a:pt x="78" y="68"/>
                  </a:lnTo>
                  <a:lnTo>
                    <a:pt x="79" y="56"/>
                  </a:lnTo>
                  <a:lnTo>
                    <a:pt x="78" y="46"/>
                  </a:lnTo>
                  <a:lnTo>
                    <a:pt x="76" y="35"/>
                  </a:lnTo>
                  <a:lnTo>
                    <a:pt x="72" y="24"/>
                  </a:lnTo>
                  <a:lnTo>
                    <a:pt x="65" y="14"/>
                  </a:lnTo>
                  <a:lnTo>
                    <a:pt x="56" y="8"/>
                  </a:lnTo>
                  <a:lnTo>
                    <a:pt x="45" y="5"/>
                  </a:lnTo>
                  <a:close/>
                  <a:moveTo>
                    <a:pt x="48" y="0"/>
                  </a:moveTo>
                  <a:lnTo>
                    <a:pt x="63" y="2"/>
                  </a:lnTo>
                  <a:lnTo>
                    <a:pt x="76" y="9"/>
                  </a:lnTo>
                  <a:lnTo>
                    <a:pt x="87" y="18"/>
                  </a:lnTo>
                  <a:lnTo>
                    <a:pt x="93" y="31"/>
                  </a:lnTo>
                  <a:lnTo>
                    <a:pt x="97" y="46"/>
                  </a:lnTo>
                  <a:lnTo>
                    <a:pt x="93" y="60"/>
                  </a:lnTo>
                  <a:lnTo>
                    <a:pt x="88" y="73"/>
                  </a:lnTo>
                  <a:lnTo>
                    <a:pt x="77" y="84"/>
                  </a:lnTo>
                  <a:lnTo>
                    <a:pt x="64" y="91"/>
                  </a:lnTo>
                  <a:lnTo>
                    <a:pt x="48" y="94"/>
                  </a:lnTo>
                  <a:lnTo>
                    <a:pt x="31" y="91"/>
                  </a:lnTo>
                  <a:lnTo>
                    <a:pt x="18" y="84"/>
                  </a:lnTo>
                  <a:lnTo>
                    <a:pt x="7" y="73"/>
                  </a:lnTo>
                  <a:lnTo>
                    <a:pt x="2" y="60"/>
                  </a:lnTo>
                  <a:lnTo>
                    <a:pt x="0" y="46"/>
                  </a:lnTo>
                  <a:lnTo>
                    <a:pt x="2" y="30"/>
                  </a:lnTo>
                  <a:lnTo>
                    <a:pt x="9" y="17"/>
                  </a:lnTo>
                  <a:lnTo>
                    <a:pt x="20" y="8"/>
                  </a:lnTo>
                  <a:lnTo>
                    <a:pt x="34"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3" name="Freeform 50"/>
            <p:cNvSpPr>
              <a:spLocks noEditPoints="1"/>
            </p:cNvSpPr>
            <p:nvPr/>
          </p:nvSpPr>
          <p:spPr bwMode="auto">
            <a:xfrm>
              <a:off x="2306" y="2676"/>
              <a:ext cx="46" cy="48"/>
            </a:xfrm>
            <a:custGeom>
              <a:avLst/>
              <a:gdLst>
                <a:gd name="T0" fmla="*/ 31 w 92"/>
                <a:gd name="T1" fmla="*/ 4 h 96"/>
                <a:gd name="T2" fmla="*/ 28 w 92"/>
                <a:gd name="T3" fmla="*/ 7 h 96"/>
                <a:gd name="T4" fmla="*/ 27 w 92"/>
                <a:gd name="T5" fmla="*/ 12 h 96"/>
                <a:gd name="T6" fmla="*/ 26 w 92"/>
                <a:gd name="T7" fmla="*/ 26 h 96"/>
                <a:gd name="T8" fmla="*/ 26 w 92"/>
                <a:gd name="T9" fmla="*/ 43 h 96"/>
                <a:gd name="T10" fmla="*/ 28 w 92"/>
                <a:gd name="T11" fmla="*/ 44 h 96"/>
                <a:gd name="T12" fmla="*/ 32 w 92"/>
                <a:gd name="T13" fmla="*/ 44 h 96"/>
                <a:gd name="T14" fmla="*/ 43 w 92"/>
                <a:gd name="T15" fmla="*/ 43 h 96"/>
                <a:gd name="T16" fmla="*/ 53 w 92"/>
                <a:gd name="T17" fmla="*/ 35 h 96"/>
                <a:gd name="T18" fmla="*/ 54 w 92"/>
                <a:gd name="T19" fmla="*/ 22 h 96"/>
                <a:gd name="T20" fmla="*/ 49 w 92"/>
                <a:gd name="T21" fmla="*/ 11 h 96"/>
                <a:gd name="T22" fmla="*/ 35 w 92"/>
                <a:gd name="T23" fmla="*/ 4 h 96"/>
                <a:gd name="T24" fmla="*/ 50 w 92"/>
                <a:gd name="T25" fmla="*/ 1 h 96"/>
                <a:gd name="T26" fmla="*/ 65 w 92"/>
                <a:gd name="T27" fmla="*/ 11 h 96"/>
                <a:gd name="T28" fmla="*/ 70 w 92"/>
                <a:gd name="T29" fmla="*/ 24 h 96"/>
                <a:gd name="T30" fmla="*/ 60 w 92"/>
                <a:gd name="T31" fmla="*/ 42 h 96"/>
                <a:gd name="T32" fmla="*/ 61 w 92"/>
                <a:gd name="T33" fmla="*/ 67 h 96"/>
                <a:gd name="T34" fmla="*/ 82 w 92"/>
                <a:gd name="T35" fmla="*/ 90 h 96"/>
                <a:gd name="T36" fmla="*/ 92 w 92"/>
                <a:gd name="T37" fmla="*/ 96 h 96"/>
                <a:gd name="T38" fmla="*/ 77 w 92"/>
                <a:gd name="T39" fmla="*/ 95 h 96"/>
                <a:gd name="T40" fmla="*/ 56 w 92"/>
                <a:gd name="T41" fmla="*/ 82 h 96"/>
                <a:gd name="T42" fmla="*/ 35 w 92"/>
                <a:gd name="T43" fmla="*/ 49 h 96"/>
                <a:gd name="T44" fmla="*/ 28 w 92"/>
                <a:gd name="T45" fmla="*/ 49 h 96"/>
                <a:gd name="T46" fmla="*/ 26 w 92"/>
                <a:gd name="T47" fmla="*/ 51 h 96"/>
                <a:gd name="T48" fmla="*/ 25 w 92"/>
                <a:gd name="T49" fmla="*/ 57 h 96"/>
                <a:gd name="T50" fmla="*/ 25 w 92"/>
                <a:gd name="T51" fmla="*/ 67 h 96"/>
                <a:gd name="T52" fmla="*/ 26 w 92"/>
                <a:gd name="T53" fmla="*/ 81 h 96"/>
                <a:gd name="T54" fmla="*/ 29 w 92"/>
                <a:gd name="T55" fmla="*/ 86 h 96"/>
                <a:gd name="T56" fmla="*/ 35 w 92"/>
                <a:gd name="T57" fmla="*/ 88 h 96"/>
                <a:gd name="T58" fmla="*/ 37 w 92"/>
                <a:gd name="T59" fmla="*/ 93 h 96"/>
                <a:gd name="T60" fmla="*/ 29 w 92"/>
                <a:gd name="T61" fmla="*/ 92 h 96"/>
                <a:gd name="T62" fmla="*/ 24 w 92"/>
                <a:gd name="T63" fmla="*/ 92 h 96"/>
                <a:gd name="T64" fmla="*/ 18 w 92"/>
                <a:gd name="T65" fmla="*/ 92 h 96"/>
                <a:gd name="T66" fmla="*/ 9 w 92"/>
                <a:gd name="T67" fmla="*/ 92 h 96"/>
                <a:gd name="T68" fmla="*/ 0 w 92"/>
                <a:gd name="T69" fmla="*/ 88 h 96"/>
                <a:gd name="T70" fmla="*/ 7 w 92"/>
                <a:gd name="T71" fmla="*/ 86 h 96"/>
                <a:gd name="T72" fmla="*/ 10 w 92"/>
                <a:gd name="T73" fmla="*/ 81 h 96"/>
                <a:gd name="T74" fmla="*/ 11 w 92"/>
                <a:gd name="T75" fmla="*/ 66 h 96"/>
                <a:gd name="T76" fmla="*/ 11 w 92"/>
                <a:gd name="T77" fmla="*/ 44 h 96"/>
                <a:gd name="T78" fmla="*/ 11 w 92"/>
                <a:gd name="T79" fmla="*/ 26 h 96"/>
                <a:gd name="T80" fmla="*/ 11 w 92"/>
                <a:gd name="T81" fmla="*/ 15 h 96"/>
                <a:gd name="T82" fmla="*/ 10 w 92"/>
                <a:gd name="T83" fmla="*/ 10 h 96"/>
                <a:gd name="T84" fmla="*/ 7 w 92"/>
                <a:gd name="T85" fmla="*/ 7 h 96"/>
                <a:gd name="T86" fmla="*/ 2 w 92"/>
                <a:gd name="T87" fmla="*/ 5 h 96"/>
                <a:gd name="T88" fmla="*/ 1 w 92"/>
                <a:gd name="T89" fmla="*/ 1 h 96"/>
                <a:gd name="T90" fmla="*/ 7 w 92"/>
                <a:gd name="T91" fmla="*/ 1 h 96"/>
                <a:gd name="T92" fmla="*/ 12 w 92"/>
                <a:gd name="T93" fmla="*/ 1 h 96"/>
                <a:gd name="T94" fmla="*/ 15 w 92"/>
                <a:gd name="T95" fmla="*/ 1 h 96"/>
                <a:gd name="T96" fmla="*/ 22 w 92"/>
                <a:gd name="T97" fmla="*/ 1 h 96"/>
                <a:gd name="T98" fmla="*/ 29 w 92"/>
                <a:gd name="T99" fmla="*/ 0 h 96"/>
                <a:gd name="T100" fmla="*/ 36 w 92"/>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96">
                  <a:moveTo>
                    <a:pt x="35" y="4"/>
                  </a:moveTo>
                  <a:lnTo>
                    <a:pt x="31" y="4"/>
                  </a:lnTo>
                  <a:lnTo>
                    <a:pt x="29" y="5"/>
                  </a:lnTo>
                  <a:lnTo>
                    <a:pt x="28" y="7"/>
                  </a:lnTo>
                  <a:lnTo>
                    <a:pt x="27" y="9"/>
                  </a:lnTo>
                  <a:lnTo>
                    <a:pt x="27" y="12"/>
                  </a:lnTo>
                  <a:lnTo>
                    <a:pt x="26" y="15"/>
                  </a:lnTo>
                  <a:lnTo>
                    <a:pt x="26" y="26"/>
                  </a:lnTo>
                  <a:lnTo>
                    <a:pt x="26" y="34"/>
                  </a:lnTo>
                  <a:lnTo>
                    <a:pt x="26" y="43"/>
                  </a:lnTo>
                  <a:lnTo>
                    <a:pt x="27" y="44"/>
                  </a:lnTo>
                  <a:lnTo>
                    <a:pt x="28" y="44"/>
                  </a:lnTo>
                  <a:lnTo>
                    <a:pt x="30" y="44"/>
                  </a:lnTo>
                  <a:lnTo>
                    <a:pt x="32" y="44"/>
                  </a:lnTo>
                  <a:lnTo>
                    <a:pt x="38" y="44"/>
                  </a:lnTo>
                  <a:lnTo>
                    <a:pt x="43" y="43"/>
                  </a:lnTo>
                  <a:lnTo>
                    <a:pt x="49" y="40"/>
                  </a:lnTo>
                  <a:lnTo>
                    <a:pt x="53" y="35"/>
                  </a:lnTo>
                  <a:lnTo>
                    <a:pt x="54" y="26"/>
                  </a:lnTo>
                  <a:lnTo>
                    <a:pt x="54" y="22"/>
                  </a:lnTo>
                  <a:lnTo>
                    <a:pt x="52" y="16"/>
                  </a:lnTo>
                  <a:lnTo>
                    <a:pt x="49" y="11"/>
                  </a:lnTo>
                  <a:lnTo>
                    <a:pt x="43" y="7"/>
                  </a:lnTo>
                  <a:lnTo>
                    <a:pt x="35" y="4"/>
                  </a:lnTo>
                  <a:close/>
                  <a:moveTo>
                    <a:pt x="37" y="0"/>
                  </a:moveTo>
                  <a:lnTo>
                    <a:pt x="50" y="1"/>
                  </a:lnTo>
                  <a:lnTo>
                    <a:pt x="59" y="5"/>
                  </a:lnTo>
                  <a:lnTo>
                    <a:pt x="65" y="11"/>
                  </a:lnTo>
                  <a:lnTo>
                    <a:pt x="69" y="17"/>
                  </a:lnTo>
                  <a:lnTo>
                    <a:pt x="70" y="24"/>
                  </a:lnTo>
                  <a:lnTo>
                    <a:pt x="67" y="35"/>
                  </a:lnTo>
                  <a:lnTo>
                    <a:pt x="60" y="42"/>
                  </a:lnTo>
                  <a:lnTo>
                    <a:pt x="51" y="48"/>
                  </a:lnTo>
                  <a:lnTo>
                    <a:pt x="61" y="67"/>
                  </a:lnTo>
                  <a:lnTo>
                    <a:pt x="71" y="81"/>
                  </a:lnTo>
                  <a:lnTo>
                    <a:pt x="82" y="90"/>
                  </a:lnTo>
                  <a:lnTo>
                    <a:pt x="92" y="93"/>
                  </a:lnTo>
                  <a:lnTo>
                    <a:pt x="92" y="96"/>
                  </a:lnTo>
                  <a:lnTo>
                    <a:pt x="84" y="96"/>
                  </a:lnTo>
                  <a:lnTo>
                    <a:pt x="77" y="95"/>
                  </a:lnTo>
                  <a:lnTo>
                    <a:pt x="67" y="91"/>
                  </a:lnTo>
                  <a:lnTo>
                    <a:pt x="56" y="82"/>
                  </a:lnTo>
                  <a:lnTo>
                    <a:pt x="45" y="69"/>
                  </a:lnTo>
                  <a:lnTo>
                    <a:pt x="35" y="49"/>
                  </a:lnTo>
                  <a:lnTo>
                    <a:pt x="31" y="49"/>
                  </a:lnTo>
                  <a:lnTo>
                    <a:pt x="28" y="49"/>
                  </a:lnTo>
                  <a:lnTo>
                    <a:pt x="26" y="49"/>
                  </a:lnTo>
                  <a:lnTo>
                    <a:pt x="26" y="51"/>
                  </a:lnTo>
                  <a:lnTo>
                    <a:pt x="25" y="54"/>
                  </a:lnTo>
                  <a:lnTo>
                    <a:pt x="25" y="57"/>
                  </a:lnTo>
                  <a:lnTo>
                    <a:pt x="25" y="63"/>
                  </a:lnTo>
                  <a:lnTo>
                    <a:pt x="25" y="67"/>
                  </a:lnTo>
                  <a:lnTo>
                    <a:pt x="26" y="74"/>
                  </a:lnTo>
                  <a:lnTo>
                    <a:pt x="26" y="81"/>
                  </a:lnTo>
                  <a:lnTo>
                    <a:pt x="27" y="84"/>
                  </a:lnTo>
                  <a:lnTo>
                    <a:pt x="29" y="86"/>
                  </a:lnTo>
                  <a:lnTo>
                    <a:pt x="32" y="87"/>
                  </a:lnTo>
                  <a:lnTo>
                    <a:pt x="35" y="88"/>
                  </a:lnTo>
                  <a:lnTo>
                    <a:pt x="37" y="88"/>
                  </a:lnTo>
                  <a:lnTo>
                    <a:pt x="37" y="93"/>
                  </a:lnTo>
                  <a:lnTo>
                    <a:pt x="32" y="92"/>
                  </a:lnTo>
                  <a:lnTo>
                    <a:pt x="29" y="92"/>
                  </a:lnTo>
                  <a:lnTo>
                    <a:pt x="27" y="92"/>
                  </a:lnTo>
                  <a:lnTo>
                    <a:pt x="24" y="92"/>
                  </a:lnTo>
                  <a:lnTo>
                    <a:pt x="22" y="92"/>
                  </a:lnTo>
                  <a:lnTo>
                    <a:pt x="18" y="92"/>
                  </a:lnTo>
                  <a:lnTo>
                    <a:pt x="13" y="92"/>
                  </a:lnTo>
                  <a:lnTo>
                    <a:pt x="9" y="92"/>
                  </a:lnTo>
                  <a:lnTo>
                    <a:pt x="0" y="93"/>
                  </a:lnTo>
                  <a:lnTo>
                    <a:pt x="0" y="88"/>
                  </a:lnTo>
                  <a:lnTo>
                    <a:pt x="4" y="87"/>
                  </a:lnTo>
                  <a:lnTo>
                    <a:pt x="7" y="86"/>
                  </a:lnTo>
                  <a:lnTo>
                    <a:pt x="9" y="84"/>
                  </a:lnTo>
                  <a:lnTo>
                    <a:pt x="10" y="81"/>
                  </a:lnTo>
                  <a:lnTo>
                    <a:pt x="11" y="76"/>
                  </a:lnTo>
                  <a:lnTo>
                    <a:pt x="11" y="66"/>
                  </a:lnTo>
                  <a:lnTo>
                    <a:pt x="11" y="55"/>
                  </a:lnTo>
                  <a:lnTo>
                    <a:pt x="11" y="44"/>
                  </a:lnTo>
                  <a:lnTo>
                    <a:pt x="11" y="37"/>
                  </a:lnTo>
                  <a:lnTo>
                    <a:pt x="11" y="26"/>
                  </a:lnTo>
                  <a:lnTo>
                    <a:pt x="11" y="18"/>
                  </a:lnTo>
                  <a:lnTo>
                    <a:pt x="11" y="15"/>
                  </a:lnTo>
                  <a:lnTo>
                    <a:pt x="11" y="12"/>
                  </a:lnTo>
                  <a:lnTo>
                    <a:pt x="10" y="10"/>
                  </a:lnTo>
                  <a:lnTo>
                    <a:pt x="9" y="8"/>
                  </a:lnTo>
                  <a:lnTo>
                    <a:pt x="7" y="7"/>
                  </a:lnTo>
                  <a:lnTo>
                    <a:pt x="4" y="5"/>
                  </a:lnTo>
                  <a:lnTo>
                    <a:pt x="2" y="5"/>
                  </a:lnTo>
                  <a:lnTo>
                    <a:pt x="1" y="5"/>
                  </a:lnTo>
                  <a:lnTo>
                    <a:pt x="1" y="1"/>
                  </a:lnTo>
                  <a:lnTo>
                    <a:pt x="3" y="1"/>
                  </a:lnTo>
                  <a:lnTo>
                    <a:pt x="7" y="1"/>
                  </a:lnTo>
                  <a:lnTo>
                    <a:pt x="9" y="1"/>
                  </a:lnTo>
                  <a:lnTo>
                    <a:pt x="12" y="1"/>
                  </a:lnTo>
                  <a:lnTo>
                    <a:pt x="14" y="1"/>
                  </a:lnTo>
                  <a:lnTo>
                    <a:pt x="15" y="1"/>
                  </a:lnTo>
                  <a:lnTo>
                    <a:pt x="18" y="1"/>
                  </a:lnTo>
                  <a:lnTo>
                    <a:pt x="22" y="1"/>
                  </a:lnTo>
                  <a:lnTo>
                    <a:pt x="26" y="1"/>
                  </a:lnTo>
                  <a:lnTo>
                    <a:pt x="29" y="0"/>
                  </a:lnTo>
                  <a:lnTo>
                    <a:pt x="32" y="0"/>
                  </a:lnTo>
                  <a:lnTo>
                    <a:pt x="36"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51"/>
            <p:cNvSpPr>
              <a:spLocks/>
            </p:cNvSpPr>
            <p:nvPr/>
          </p:nvSpPr>
          <p:spPr bwMode="auto">
            <a:xfrm>
              <a:off x="2432" y="2676"/>
              <a:ext cx="53" cy="47"/>
            </a:xfrm>
            <a:custGeom>
              <a:avLst/>
              <a:gdLst>
                <a:gd name="T0" fmla="*/ 2 w 105"/>
                <a:gd name="T1" fmla="*/ 0 h 94"/>
                <a:gd name="T2" fmla="*/ 8 w 105"/>
                <a:gd name="T3" fmla="*/ 1 h 94"/>
                <a:gd name="T4" fmla="*/ 13 w 105"/>
                <a:gd name="T5" fmla="*/ 1 h 94"/>
                <a:gd name="T6" fmla="*/ 21 w 105"/>
                <a:gd name="T7" fmla="*/ 1 h 94"/>
                <a:gd name="T8" fmla="*/ 28 w 105"/>
                <a:gd name="T9" fmla="*/ 10 h 94"/>
                <a:gd name="T10" fmla="*/ 38 w 105"/>
                <a:gd name="T11" fmla="*/ 18 h 94"/>
                <a:gd name="T12" fmla="*/ 55 w 105"/>
                <a:gd name="T13" fmla="*/ 36 h 94"/>
                <a:gd name="T14" fmla="*/ 87 w 105"/>
                <a:gd name="T15" fmla="*/ 67 h 94"/>
                <a:gd name="T16" fmla="*/ 87 w 105"/>
                <a:gd name="T17" fmla="*/ 52 h 94"/>
                <a:gd name="T18" fmla="*/ 88 w 105"/>
                <a:gd name="T19" fmla="*/ 38 h 94"/>
                <a:gd name="T20" fmla="*/ 86 w 105"/>
                <a:gd name="T21" fmla="*/ 13 h 94"/>
                <a:gd name="T22" fmla="*/ 80 w 105"/>
                <a:gd name="T23" fmla="*/ 5 h 94"/>
                <a:gd name="T24" fmla="*/ 74 w 105"/>
                <a:gd name="T25" fmla="*/ 1 h 94"/>
                <a:gd name="T26" fmla="*/ 79 w 105"/>
                <a:gd name="T27" fmla="*/ 1 h 94"/>
                <a:gd name="T28" fmla="*/ 83 w 105"/>
                <a:gd name="T29" fmla="*/ 1 h 94"/>
                <a:gd name="T30" fmla="*/ 89 w 105"/>
                <a:gd name="T31" fmla="*/ 1 h 94"/>
                <a:gd name="T32" fmla="*/ 94 w 105"/>
                <a:gd name="T33" fmla="*/ 1 h 94"/>
                <a:gd name="T34" fmla="*/ 98 w 105"/>
                <a:gd name="T35" fmla="*/ 1 h 94"/>
                <a:gd name="T36" fmla="*/ 103 w 105"/>
                <a:gd name="T37" fmla="*/ 1 h 94"/>
                <a:gd name="T38" fmla="*/ 105 w 105"/>
                <a:gd name="T39" fmla="*/ 5 h 94"/>
                <a:gd name="T40" fmla="*/ 101 w 105"/>
                <a:gd name="T41" fmla="*/ 5 h 94"/>
                <a:gd name="T42" fmla="*/ 98 w 105"/>
                <a:gd name="T43" fmla="*/ 9 h 94"/>
                <a:gd name="T44" fmla="*/ 95 w 105"/>
                <a:gd name="T45" fmla="*/ 26 h 94"/>
                <a:gd name="T46" fmla="*/ 95 w 105"/>
                <a:gd name="T47" fmla="*/ 45 h 94"/>
                <a:gd name="T48" fmla="*/ 95 w 105"/>
                <a:gd name="T49" fmla="*/ 62 h 94"/>
                <a:gd name="T50" fmla="*/ 95 w 105"/>
                <a:gd name="T51" fmla="*/ 77 h 94"/>
                <a:gd name="T52" fmla="*/ 95 w 105"/>
                <a:gd name="T53" fmla="*/ 81 h 94"/>
                <a:gd name="T54" fmla="*/ 95 w 105"/>
                <a:gd name="T55" fmla="*/ 87 h 94"/>
                <a:gd name="T56" fmla="*/ 90 w 105"/>
                <a:gd name="T57" fmla="*/ 94 h 94"/>
                <a:gd name="T58" fmla="*/ 70 w 105"/>
                <a:gd name="T59" fmla="*/ 69 h 94"/>
                <a:gd name="T60" fmla="*/ 24 w 105"/>
                <a:gd name="T61" fmla="*/ 24 h 94"/>
                <a:gd name="T62" fmla="*/ 20 w 105"/>
                <a:gd name="T63" fmla="*/ 24 h 94"/>
                <a:gd name="T64" fmla="*/ 20 w 105"/>
                <a:gd name="T65" fmla="*/ 31 h 94"/>
                <a:gd name="T66" fmla="*/ 19 w 105"/>
                <a:gd name="T67" fmla="*/ 67 h 94"/>
                <a:gd name="T68" fmla="*/ 21 w 105"/>
                <a:gd name="T69" fmla="*/ 82 h 94"/>
                <a:gd name="T70" fmla="*/ 35 w 105"/>
                <a:gd name="T71" fmla="*/ 88 h 94"/>
                <a:gd name="T72" fmla="*/ 35 w 105"/>
                <a:gd name="T73" fmla="*/ 92 h 94"/>
                <a:gd name="T74" fmla="*/ 29 w 105"/>
                <a:gd name="T75" fmla="*/ 92 h 94"/>
                <a:gd name="T76" fmla="*/ 21 w 105"/>
                <a:gd name="T77" fmla="*/ 91 h 94"/>
                <a:gd name="T78" fmla="*/ 8 w 105"/>
                <a:gd name="T79" fmla="*/ 92 h 94"/>
                <a:gd name="T80" fmla="*/ 1 w 105"/>
                <a:gd name="T81" fmla="*/ 91 h 94"/>
                <a:gd name="T82" fmla="*/ 1 w 105"/>
                <a:gd name="T83" fmla="*/ 88 h 94"/>
                <a:gd name="T84" fmla="*/ 10 w 105"/>
                <a:gd name="T85" fmla="*/ 84 h 94"/>
                <a:gd name="T86" fmla="*/ 12 w 105"/>
                <a:gd name="T87" fmla="*/ 71 h 94"/>
                <a:gd name="T88" fmla="*/ 13 w 105"/>
                <a:gd name="T89" fmla="*/ 19 h 94"/>
                <a:gd name="T90" fmla="*/ 8 w 105"/>
                <a:gd name="T91" fmla="*/ 8 h 94"/>
                <a:gd name="T92" fmla="*/ 0 w 105"/>
                <a:gd name="T93" fmla="*/ 3 h 94"/>
                <a:gd name="T94" fmla="*/ 0 w 105"/>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4">
                  <a:moveTo>
                    <a:pt x="0" y="0"/>
                  </a:moveTo>
                  <a:lnTo>
                    <a:pt x="2" y="0"/>
                  </a:lnTo>
                  <a:lnTo>
                    <a:pt x="4" y="1"/>
                  </a:lnTo>
                  <a:lnTo>
                    <a:pt x="8" y="1"/>
                  </a:lnTo>
                  <a:lnTo>
                    <a:pt x="10" y="1"/>
                  </a:lnTo>
                  <a:lnTo>
                    <a:pt x="13" y="1"/>
                  </a:lnTo>
                  <a:lnTo>
                    <a:pt x="14" y="1"/>
                  </a:lnTo>
                  <a:lnTo>
                    <a:pt x="21" y="1"/>
                  </a:lnTo>
                  <a:lnTo>
                    <a:pt x="25" y="5"/>
                  </a:lnTo>
                  <a:lnTo>
                    <a:pt x="28" y="10"/>
                  </a:lnTo>
                  <a:lnTo>
                    <a:pt x="32" y="13"/>
                  </a:lnTo>
                  <a:lnTo>
                    <a:pt x="38" y="18"/>
                  </a:lnTo>
                  <a:lnTo>
                    <a:pt x="44" y="25"/>
                  </a:lnTo>
                  <a:lnTo>
                    <a:pt x="55" y="36"/>
                  </a:lnTo>
                  <a:lnTo>
                    <a:pt x="75" y="55"/>
                  </a:lnTo>
                  <a:lnTo>
                    <a:pt x="87" y="67"/>
                  </a:lnTo>
                  <a:lnTo>
                    <a:pt x="87" y="60"/>
                  </a:lnTo>
                  <a:lnTo>
                    <a:pt x="87" y="52"/>
                  </a:lnTo>
                  <a:lnTo>
                    <a:pt x="88" y="43"/>
                  </a:lnTo>
                  <a:lnTo>
                    <a:pt x="88" y="38"/>
                  </a:lnTo>
                  <a:lnTo>
                    <a:pt x="87" y="23"/>
                  </a:lnTo>
                  <a:lnTo>
                    <a:pt x="86" y="13"/>
                  </a:lnTo>
                  <a:lnTo>
                    <a:pt x="84" y="8"/>
                  </a:lnTo>
                  <a:lnTo>
                    <a:pt x="80" y="5"/>
                  </a:lnTo>
                  <a:lnTo>
                    <a:pt x="73" y="4"/>
                  </a:lnTo>
                  <a:lnTo>
                    <a:pt x="74" y="1"/>
                  </a:lnTo>
                  <a:lnTo>
                    <a:pt x="76" y="1"/>
                  </a:lnTo>
                  <a:lnTo>
                    <a:pt x="79" y="1"/>
                  </a:lnTo>
                  <a:lnTo>
                    <a:pt x="80" y="1"/>
                  </a:lnTo>
                  <a:lnTo>
                    <a:pt x="83" y="1"/>
                  </a:lnTo>
                  <a:lnTo>
                    <a:pt x="86" y="1"/>
                  </a:lnTo>
                  <a:lnTo>
                    <a:pt x="89" y="1"/>
                  </a:lnTo>
                  <a:lnTo>
                    <a:pt x="91" y="1"/>
                  </a:lnTo>
                  <a:lnTo>
                    <a:pt x="94" y="1"/>
                  </a:lnTo>
                  <a:lnTo>
                    <a:pt x="95" y="1"/>
                  </a:lnTo>
                  <a:lnTo>
                    <a:pt x="98" y="1"/>
                  </a:lnTo>
                  <a:lnTo>
                    <a:pt x="101" y="1"/>
                  </a:lnTo>
                  <a:lnTo>
                    <a:pt x="103" y="1"/>
                  </a:lnTo>
                  <a:lnTo>
                    <a:pt x="105" y="1"/>
                  </a:lnTo>
                  <a:lnTo>
                    <a:pt x="105" y="5"/>
                  </a:lnTo>
                  <a:lnTo>
                    <a:pt x="103" y="5"/>
                  </a:lnTo>
                  <a:lnTo>
                    <a:pt x="101" y="5"/>
                  </a:lnTo>
                  <a:lnTo>
                    <a:pt x="99" y="7"/>
                  </a:lnTo>
                  <a:lnTo>
                    <a:pt x="98" y="9"/>
                  </a:lnTo>
                  <a:lnTo>
                    <a:pt x="96" y="15"/>
                  </a:lnTo>
                  <a:lnTo>
                    <a:pt x="95" y="26"/>
                  </a:lnTo>
                  <a:lnTo>
                    <a:pt x="95" y="38"/>
                  </a:lnTo>
                  <a:lnTo>
                    <a:pt x="95" y="45"/>
                  </a:lnTo>
                  <a:lnTo>
                    <a:pt x="95" y="52"/>
                  </a:lnTo>
                  <a:lnTo>
                    <a:pt x="95" y="62"/>
                  </a:lnTo>
                  <a:lnTo>
                    <a:pt x="95" y="70"/>
                  </a:lnTo>
                  <a:lnTo>
                    <a:pt x="95" y="77"/>
                  </a:lnTo>
                  <a:lnTo>
                    <a:pt x="95" y="79"/>
                  </a:lnTo>
                  <a:lnTo>
                    <a:pt x="95" y="81"/>
                  </a:lnTo>
                  <a:lnTo>
                    <a:pt x="95" y="84"/>
                  </a:lnTo>
                  <a:lnTo>
                    <a:pt x="95" y="87"/>
                  </a:lnTo>
                  <a:lnTo>
                    <a:pt x="95" y="94"/>
                  </a:lnTo>
                  <a:lnTo>
                    <a:pt x="90" y="94"/>
                  </a:lnTo>
                  <a:lnTo>
                    <a:pt x="82" y="81"/>
                  </a:lnTo>
                  <a:lnTo>
                    <a:pt x="70" y="69"/>
                  </a:lnTo>
                  <a:lnTo>
                    <a:pt x="26" y="27"/>
                  </a:lnTo>
                  <a:lnTo>
                    <a:pt x="24" y="24"/>
                  </a:lnTo>
                  <a:lnTo>
                    <a:pt x="20" y="22"/>
                  </a:lnTo>
                  <a:lnTo>
                    <a:pt x="20" y="24"/>
                  </a:lnTo>
                  <a:lnTo>
                    <a:pt x="20" y="28"/>
                  </a:lnTo>
                  <a:lnTo>
                    <a:pt x="20" y="31"/>
                  </a:lnTo>
                  <a:lnTo>
                    <a:pt x="20" y="34"/>
                  </a:lnTo>
                  <a:lnTo>
                    <a:pt x="19" y="67"/>
                  </a:lnTo>
                  <a:lnTo>
                    <a:pt x="19" y="76"/>
                  </a:lnTo>
                  <a:lnTo>
                    <a:pt x="21" y="82"/>
                  </a:lnTo>
                  <a:lnTo>
                    <a:pt x="26" y="85"/>
                  </a:lnTo>
                  <a:lnTo>
                    <a:pt x="35" y="88"/>
                  </a:lnTo>
                  <a:lnTo>
                    <a:pt x="35" y="91"/>
                  </a:lnTo>
                  <a:lnTo>
                    <a:pt x="35" y="92"/>
                  </a:lnTo>
                  <a:lnTo>
                    <a:pt x="32" y="92"/>
                  </a:lnTo>
                  <a:lnTo>
                    <a:pt x="29" y="92"/>
                  </a:lnTo>
                  <a:lnTo>
                    <a:pt x="26" y="92"/>
                  </a:lnTo>
                  <a:lnTo>
                    <a:pt x="21" y="91"/>
                  </a:lnTo>
                  <a:lnTo>
                    <a:pt x="15" y="92"/>
                  </a:lnTo>
                  <a:lnTo>
                    <a:pt x="8" y="92"/>
                  </a:lnTo>
                  <a:lnTo>
                    <a:pt x="1" y="92"/>
                  </a:lnTo>
                  <a:lnTo>
                    <a:pt x="1" y="91"/>
                  </a:lnTo>
                  <a:lnTo>
                    <a:pt x="1" y="90"/>
                  </a:lnTo>
                  <a:lnTo>
                    <a:pt x="1" y="88"/>
                  </a:lnTo>
                  <a:lnTo>
                    <a:pt x="6" y="87"/>
                  </a:lnTo>
                  <a:lnTo>
                    <a:pt x="10" y="84"/>
                  </a:lnTo>
                  <a:lnTo>
                    <a:pt x="11" y="79"/>
                  </a:lnTo>
                  <a:lnTo>
                    <a:pt x="12" y="71"/>
                  </a:lnTo>
                  <a:lnTo>
                    <a:pt x="13" y="28"/>
                  </a:lnTo>
                  <a:lnTo>
                    <a:pt x="13" y="19"/>
                  </a:lnTo>
                  <a:lnTo>
                    <a:pt x="11" y="13"/>
                  </a:lnTo>
                  <a:lnTo>
                    <a:pt x="8" y="8"/>
                  </a:lnTo>
                  <a:lnTo>
                    <a:pt x="0" y="4"/>
                  </a:lnTo>
                  <a:lnTo>
                    <a:pt x="0" y="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5" name="Freeform 52"/>
            <p:cNvSpPr>
              <a:spLocks/>
            </p:cNvSpPr>
            <p:nvPr/>
          </p:nvSpPr>
          <p:spPr bwMode="auto">
            <a:xfrm>
              <a:off x="2565" y="2676"/>
              <a:ext cx="39" cy="46"/>
            </a:xfrm>
            <a:custGeom>
              <a:avLst/>
              <a:gdLst>
                <a:gd name="T0" fmla="*/ 71 w 77"/>
                <a:gd name="T1" fmla="*/ 10 h 92"/>
                <a:gd name="T2" fmla="*/ 68 w 77"/>
                <a:gd name="T3" fmla="*/ 19 h 92"/>
                <a:gd name="T4" fmla="*/ 64 w 77"/>
                <a:gd name="T5" fmla="*/ 19 h 92"/>
                <a:gd name="T6" fmla="*/ 66 w 77"/>
                <a:gd name="T7" fmla="*/ 14 h 92"/>
                <a:gd name="T8" fmla="*/ 57 w 77"/>
                <a:gd name="T9" fmla="*/ 7 h 92"/>
                <a:gd name="T10" fmla="*/ 28 w 77"/>
                <a:gd name="T11" fmla="*/ 8 h 92"/>
                <a:gd name="T12" fmla="*/ 26 w 77"/>
                <a:gd name="T13" fmla="*/ 29 h 92"/>
                <a:gd name="T14" fmla="*/ 26 w 77"/>
                <a:gd name="T15" fmla="*/ 35 h 92"/>
                <a:gd name="T16" fmla="*/ 26 w 77"/>
                <a:gd name="T17" fmla="*/ 42 h 92"/>
                <a:gd name="T18" fmla="*/ 34 w 77"/>
                <a:gd name="T19" fmla="*/ 42 h 92"/>
                <a:gd name="T20" fmla="*/ 48 w 77"/>
                <a:gd name="T21" fmla="*/ 42 h 92"/>
                <a:gd name="T22" fmla="*/ 58 w 77"/>
                <a:gd name="T23" fmla="*/ 41 h 92"/>
                <a:gd name="T24" fmla="*/ 60 w 77"/>
                <a:gd name="T25" fmla="*/ 38 h 92"/>
                <a:gd name="T26" fmla="*/ 61 w 77"/>
                <a:gd name="T27" fmla="*/ 34 h 92"/>
                <a:gd name="T28" fmla="*/ 64 w 77"/>
                <a:gd name="T29" fmla="*/ 32 h 92"/>
                <a:gd name="T30" fmla="*/ 61 w 77"/>
                <a:gd name="T31" fmla="*/ 60 h 92"/>
                <a:gd name="T32" fmla="*/ 59 w 77"/>
                <a:gd name="T33" fmla="*/ 51 h 92"/>
                <a:gd name="T34" fmla="*/ 48 w 77"/>
                <a:gd name="T35" fmla="*/ 48 h 92"/>
                <a:gd name="T36" fmla="*/ 33 w 77"/>
                <a:gd name="T37" fmla="*/ 48 h 92"/>
                <a:gd name="T38" fmla="*/ 28 w 77"/>
                <a:gd name="T39" fmla="*/ 48 h 92"/>
                <a:gd name="T40" fmla="*/ 26 w 77"/>
                <a:gd name="T41" fmla="*/ 52 h 92"/>
                <a:gd name="T42" fmla="*/ 26 w 77"/>
                <a:gd name="T43" fmla="*/ 65 h 92"/>
                <a:gd name="T44" fmla="*/ 26 w 77"/>
                <a:gd name="T45" fmla="*/ 72 h 92"/>
                <a:gd name="T46" fmla="*/ 27 w 77"/>
                <a:gd name="T47" fmla="*/ 81 h 92"/>
                <a:gd name="T48" fmla="*/ 37 w 77"/>
                <a:gd name="T49" fmla="*/ 85 h 92"/>
                <a:gd name="T50" fmla="*/ 58 w 77"/>
                <a:gd name="T51" fmla="*/ 85 h 92"/>
                <a:gd name="T52" fmla="*/ 70 w 77"/>
                <a:gd name="T53" fmla="*/ 78 h 92"/>
                <a:gd name="T54" fmla="*/ 74 w 77"/>
                <a:gd name="T55" fmla="*/ 70 h 92"/>
                <a:gd name="T56" fmla="*/ 76 w 77"/>
                <a:gd name="T57" fmla="*/ 78 h 92"/>
                <a:gd name="T58" fmla="*/ 72 w 77"/>
                <a:gd name="T59" fmla="*/ 92 h 92"/>
                <a:gd name="T60" fmla="*/ 50 w 77"/>
                <a:gd name="T61" fmla="*/ 91 h 92"/>
                <a:gd name="T62" fmla="*/ 40 w 77"/>
                <a:gd name="T63" fmla="*/ 91 h 92"/>
                <a:gd name="T64" fmla="*/ 23 w 77"/>
                <a:gd name="T65" fmla="*/ 91 h 92"/>
                <a:gd name="T66" fmla="*/ 0 w 77"/>
                <a:gd name="T67" fmla="*/ 92 h 92"/>
                <a:gd name="T68" fmla="*/ 3 w 77"/>
                <a:gd name="T69" fmla="*/ 87 h 92"/>
                <a:gd name="T70" fmla="*/ 7 w 77"/>
                <a:gd name="T71" fmla="*/ 86 h 92"/>
                <a:gd name="T72" fmla="*/ 10 w 77"/>
                <a:gd name="T73" fmla="*/ 82 h 92"/>
                <a:gd name="T74" fmla="*/ 11 w 77"/>
                <a:gd name="T75" fmla="*/ 62 h 92"/>
                <a:gd name="T76" fmla="*/ 12 w 77"/>
                <a:gd name="T77" fmla="*/ 40 h 92"/>
                <a:gd name="T78" fmla="*/ 11 w 77"/>
                <a:gd name="T79" fmla="*/ 27 h 92"/>
                <a:gd name="T80" fmla="*/ 11 w 77"/>
                <a:gd name="T81" fmla="*/ 14 h 92"/>
                <a:gd name="T82" fmla="*/ 10 w 77"/>
                <a:gd name="T83" fmla="*/ 8 h 92"/>
                <a:gd name="T84" fmla="*/ 6 w 77"/>
                <a:gd name="T85" fmla="*/ 4 h 92"/>
                <a:gd name="T86" fmla="*/ 2 w 77"/>
                <a:gd name="T87" fmla="*/ 4 h 92"/>
                <a:gd name="T88" fmla="*/ 2 w 77"/>
                <a:gd name="T89" fmla="*/ 1 h 92"/>
                <a:gd name="T90" fmla="*/ 59 w 77"/>
                <a:gd name="T9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92">
                  <a:moveTo>
                    <a:pt x="72" y="0"/>
                  </a:moveTo>
                  <a:lnTo>
                    <a:pt x="71" y="10"/>
                  </a:lnTo>
                  <a:lnTo>
                    <a:pt x="70" y="17"/>
                  </a:lnTo>
                  <a:lnTo>
                    <a:pt x="68" y="19"/>
                  </a:lnTo>
                  <a:lnTo>
                    <a:pt x="67" y="19"/>
                  </a:lnTo>
                  <a:lnTo>
                    <a:pt x="64" y="19"/>
                  </a:lnTo>
                  <a:lnTo>
                    <a:pt x="66" y="16"/>
                  </a:lnTo>
                  <a:lnTo>
                    <a:pt x="66" y="14"/>
                  </a:lnTo>
                  <a:lnTo>
                    <a:pt x="63" y="9"/>
                  </a:lnTo>
                  <a:lnTo>
                    <a:pt x="57" y="7"/>
                  </a:lnTo>
                  <a:lnTo>
                    <a:pt x="45" y="5"/>
                  </a:lnTo>
                  <a:lnTo>
                    <a:pt x="28" y="8"/>
                  </a:lnTo>
                  <a:lnTo>
                    <a:pt x="26" y="18"/>
                  </a:lnTo>
                  <a:lnTo>
                    <a:pt x="26" y="29"/>
                  </a:lnTo>
                  <a:lnTo>
                    <a:pt x="26" y="32"/>
                  </a:lnTo>
                  <a:lnTo>
                    <a:pt x="26" y="35"/>
                  </a:lnTo>
                  <a:lnTo>
                    <a:pt x="26" y="38"/>
                  </a:lnTo>
                  <a:lnTo>
                    <a:pt x="26" y="42"/>
                  </a:lnTo>
                  <a:lnTo>
                    <a:pt x="30" y="42"/>
                  </a:lnTo>
                  <a:lnTo>
                    <a:pt x="34" y="42"/>
                  </a:lnTo>
                  <a:lnTo>
                    <a:pt x="39" y="42"/>
                  </a:lnTo>
                  <a:lnTo>
                    <a:pt x="48" y="42"/>
                  </a:lnTo>
                  <a:lnTo>
                    <a:pt x="55" y="42"/>
                  </a:lnTo>
                  <a:lnTo>
                    <a:pt x="58" y="41"/>
                  </a:lnTo>
                  <a:lnTo>
                    <a:pt x="59" y="40"/>
                  </a:lnTo>
                  <a:lnTo>
                    <a:pt x="60" y="38"/>
                  </a:lnTo>
                  <a:lnTo>
                    <a:pt x="61" y="36"/>
                  </a:lnTo>
                  <a:lnTo>
                    <a:pt x="61" y="34"/>
                  </a:lnTo>
                  <a:lnTo>
                    <a:pt x="61" y="32"/>
                  </a:lnTo>
                  <a:lnTo>
                    <a:pt x="64" y="32"/>
                  </a:lnTo>
                  <a:lnTo>
                    <a:pt x="64" y="60"/>
                  </a:lnTo>
                  <a:lnTo>
                    <a:pt x="61" y="60"/>
                  </a:lnTo>
                  <a:lnTo>
                    <a:pt x="60" y="54"/>
                  </a:lnTo>
                  <a:lnTo>
                    <a:pt x="59" y="51"/>
                  </a:lnTo>
                  <a:lnTo>
                    <a:pt x="55" y="49"/>
                  </a:lnTo>
                  <a:lnTo>
                    <a:pt x="48" y="48"/>
                  </a:lnTo>
                  <a:lnTo>
                    <a:pt x="38" y="48"/>
                  </a:lnTo>
                  <a:lnTo>
                    <a:pt x="33" y="48"/>
                  </a:lnTo>
                  <a:lnTo>
                    <a:pt x="31" y="48"/>
                  </a:lnTo>
                  <a:lnTo>
                    <a:pt x="28" y="48"/>
                  </a:lnTo>
                  <a:lnTo>
                    <a:pt x="26" y="49"/>
                  </a:lnTo>
                  <a:lnTo>
                    <a:pt x="26" y="52"/>
                  </a:lnTo>
                  <a:lnTo>
                    <a:pt x="26" y="58"/>
                  </a:lnTo>
                  <a:lnTo>
                    <a:pt x="26" y="65"/>
                  </a:lnTo>
                  <a:lnTo>
                    <a:pt x="26" y="67"/>
                  </a:lnTo>
                  <a:lnTo>
                    <a:pt x="26" y="72"/>
                  </a:lnTo>
                  <a:lnTo>
                    <a:pt x="26" y="78"/>
                  </a:lnTo>
                  <a:lnTo>
                    <a:pt x="27" y="81"/>
                  </a:lnTo>
                  <a:lnTo>
                    <a:pt x="28" y="84"/>
                  </a:lnTo>
                  <a:lnTo>
                    <a:pt x="37" y="85"/>
                  </a:lnTo>
                  <a:lnTo>
                    <a:pt x="47" y="86"/>
                  </a:lnTo>
                  <a:lnTo>
                    <a:pt x="58" y="85"/>
                  </a:lnTo>
                  <a:lnTo>
                    <a:pt x="66" y="82"/>
                  </a:lnTo>
                  <a:lnTo>
                    <a:pt x="70" y="78"/>
                  </a:lnTo>
                  <a:lnTo>
                    <a:pt x="73" y="73"/>
                  </a:lnTo>
                  <a:lnTo>
                    <a:pt x="74" y="70"/>
                  </a:lnTo>
                  <a:lnTo>
                    <a:pt x="77" y="70"/>
                  </a:lnTo>
                  <a:lnTo>
                    <a:pt x="76" y="78"/>
                  </a:lnTo>
                  <a:lnTo>
                    <a:pt x="75" y="84"/>
                  </a:lnTo>
                  <a:lnTo>
                    <a:pt x="72" y="92"/>
                  </a:lnTo>
                  <a:lnTo>
                    <a:pt x="59" y="92"/>
                  </a:lnTo>
                  <a:lnTo>
                    <a:pt x="50" y="91"/>
                  </a:lnTo>
                  <a:lnTo>
                    <a:pt x="45" y="91"/>
                  </a:lnTo>
                  <a:lnTo>
                    <a:pt x="40" y="91"/>
                  </a:lnTo>
                  <a:lnTo>
                    <a:pt x="34" y="91"/>
                  </a:lnTo>
                  <a:lnTo>
                    <a:pt x="23" y="91"/>
                  </a:lnTo>
                  <a:lnTo>
                    <a:pt x="13" y="92"/>
                  </a:lnTo>
                  <a:lnTo>
                    <a:pt x="0" y="92"/>
                  </a:lnTo>
                  <a:lnTo>
                    <a:pt x="1" y="88"/>
                  </a:lnTo>
                  <a:lnTo>
                    <a:pt x="3" y="87"/>
                  </a:lnTo>
                  <a:lnTo>
                    <a:pt x="6" y="87"/>
                  </a:lnTo>
                  <a:lnTo>
                    <a:pt x="7" y="86"/>
                  </a:lnTo>
                  <a:lnTo>
                    <a:pt x="9" y="84"/>
                  </a:lnTo>
                  <a:lnTo>
                    <a:pt x="10" y="82"/>
                  </a:lnTo>
                  <a:lnTo>
                    <a:pt x="11" y="73"/>
                  </a:lnTo>
                  <a:lnTo>
                    <a:pt x="11" y="62"/>
                  </a:lnTo>
                  <a:lnTo>
                    <a:pt x="12" y="49"/>
                  </a:lnTo>
                  <a:lnTo>
                    <a:pt x="12" y="40"/>
                  </a:lnTo>
                  <a:lnTo>
                    <a:pt x="12" y="35"/>
                  </a:lnTo>
                  <a:lnTo>
                    <a:pt x="11" y="27"/>
                  </a:lnTo>
                  <a:lnTo>
                    <a:pt x="11" y="19"/>
                  </a:lnTo>
                  <a:lnTo>
                    <a:pt x="11" y="14"/>
                  </a:lnTo>
                  <a:lnTo>
                    <a:pt x="10" y="10"/>
                  </a:lnTo>
                  <a:lnTo>
                    <a:pt x="10" y="8"/>
                  </a:lnTo>
                  <a:lnTo>
                    <a:pt x="7" y="5"/>
                  </a:lnTo>
                  <a:lnTo>
                    <a:pt x="6" y="4"/>
                  </a:lnTo>
                  <a:lnTo>
                    <a:pt x="3" y="4"/>
                  </a:lnTo>
                  <a:lnTo>
                    <a:pt x="2" y="4"/>
                  </a:lnTo>
                  <a:lnTo>
                    <a:pt x="2" y="3"/>
                  </a:lnTo>
                  <a:lnTo>
                    <a:pt x="2" y="1"/>
                  </a:lnTo>
                  <a:lnTo>
                    <a:pt x="47" y="1"/>
                  </a:lnTo>
                  <a:lnTo>
                    <a:pt x="59" y="1"/>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53"/>
            <p:cNvSpPr>
              <a:spLocks/>
            </p:cNvSpPr>
            <p:nvPr/>
          </p:nvSpPr>
          <p:spPr bwMode="auto">
            <a:xfrm>
              <a:off x="2686" y="2677"/>
              <a:ext cx="48" cy="45"/>
            </a:xfrm>
            <a:custGeom>
              <a:avLst/>
              <a:gdLst>
                <a:gd name="T0" fmla="*/ 2 w 96"/>
                <a:gd name="T1" fmla="*/ 0 h 91"/>
                <a:gd name="T2" fmla="*/ 10 w 96"/>
                <a:gd name="T3" fmla="*/ 0 h 91"/>
                <a:gd name="T4" fmla="*/ 17 w 96"/>
                <a:gd name="T5" fmla="*/ 0 h 91"/>
                <a:gd name="T6" fmla="*/ 39 w 96"/>
                <a:gd name="T7" fmla="*/ 0 h 91"/>
                <a:gd name="T8" fmla="*/ 38 w 96"/>
                <a:gd name="T9" fmla="*/ 4 h 91"/>
                <a:gd name="T10" fmla="*/ 33 w 96"/>
                <a:gd name="T11" fmla="*/ 4 h 91"/>
                <a:gd name="T12" fmla="*/ 31 w 96"/>
                <a:gd name="T13" fmla="*/ 7 h 91"/>
                <a:gd name="T14" fmla="*/ 37 w 96"/>
                <a:gd name="T15" fmla="*/ 17 h 91"/>
                <a:gd name="T16" fmla="*/ 50 w 96"/>
                <a:gd name="T17" fmla="*/ 35 h 91"/>
                <a:gd name="T18" fmla="*/ 64 w 96"/>
                <a:gd name="T19" fmla="*/ 29 h 91"/>
                <a:gd name="T20" fmla="*/ 72 w 96"/>
                <a:gd name="T21" fmla="*/ 16 h 91"/>
                <a:gd name="T22" fmla="*/ 74 w 96"/>
                <a:gd name="T23" fmla="*/ 11 h 91"/>
                <a:gd name="T24" fmla="*/ 74 w 96"/>
                <a:gd name="T25" fmla="*/ 7 h 91"/>
                <a:gd name="T26" fmla="*/ 71 w 96"/>
                <a:gd name="T27" fmla="*/ 6 h 91"/>
                <a:gd name="T28" fmla="*/ 68 w 96"/>
                <a:gd name="T29" fmla="*/ 4 h 91"/>
                <a:gd name="T30" fmla="*/ 66 w 96"/>
                <a:gd name="T31" fmla="*/ 0 h 91"/>
                <a:gd name="T32" fmla="*/ 70 w 96"/>
                <a:gd name="T33" fmla="*/ 0 h 91"/>
                <a:gd name="T34" fmla="*/ 78 w 96"/>
                <a:gd name="T35" fmla="*/ 0 h 91"/>
                <a:gd name="T36" fmla="*/ 84 w 96"/>
                <a:gd name="T37" fmla="*/ 1 h 91"/>
                <a:gd name="T38" fmla="*/ 90 w 96"/>
                <a:gd name="T39" fmla="*/ 0 h 91"/>
                <a:gd name="T40" fmla="*/ 96 w 96"/>
                <a:gd name="T41" fmla="*/ 0 h 91"/>
                <a:gd name="T42" fmla="*/ 92 w 96"/>
                <a:gd name="T43" fmla="*/ 6 h 91"/>
                <a:gd name="T44" fmla="*/ 82 w 96"/>
                <a:gd name="T45" fmla="*/ 11 h 91"/>
                <a:gd name="T46" fmla="*/ 71 w 96"/>
                <a:gd name="T47" fmla="*/ 26 h 91"/>
                <a:gd name="T48" fmla="*/ 57 w 96"/>
                <a:gd name="T49" fmla="*/ 48 h 91"/>
                <a:gd name="T50" fmla="*/ 57 w 96"/>
                <a:gd name="T51" fmla="*/ 62 h 91"/>
                <a:gd name="T52" fmla="*/ 58 w 96"/>
                <a:gd name="T53" fmla="*/ 79 h 91"/>
                <a:gd name="T54" fmla="*/ 59 w 96"/>
                <a:gd name="T55" fmla="*/ 84 h 91"/>
                <a:gd name="T56" fmla="*/ 65 w 96"/>
                <a:gd name="T57" fmla="*/ 86 h 91"/>
                <a:gd name="T58" fmla="*/ 70 w 96"/>
                <a:gd name="T59" fmla="*/ 87 h 91"/>
                <a:gd name="T60" fmla="*/ 66 w 96"/>
                <a:gd name="T61" fmla="*/ 91 h 91"/>
                <a:gd name="T62" fmla="*/ 56 w 96"/>
                <a:gd name="T63" fmla="*/ 90 h 91"/>
                <a:gd name="T64" fmla="*/ 50 w 96"/>
                <a:gd name="T65" fmla="*/ 90 h 91"/>
                <a:gd name="T66" fmla="*/ 44 w 96"/>
                <a:gd name="T67" fmla="*/ 91 h 91"/>
                <a:gd name="T68" fmla="*/ 38 w 96"/>
                <a:gd name="T69" fmla="*/ 91 h 91"/>
                <a:gd name="T70" fmla="*/ 32 w 96"/>
                <a:gd name="T71" fmla="*/ 91 h 91"/>
                <a:gd name="T72" fmla="*/ 30 w 96"/>
                <a:gd name="T73" fmla="*/ 87 h 91"/>
                <a:gd name="T74" fmla="*/ 38 w 96"/>
                <a:gd name="T75" fmla="*/ 86 h 91"/>
                <a:gd name="T76" fmla="*/ 41 w 96"/>
                <a:gd name="T77" fmla="*/ 84 h 91"/>
                <a:gd name="T78" fmla="*/ 42 w 96"/>
                <a:gd name="T79" fmla="*/ 77 h 91"/>
                <a:gd name="T80" fmla="*/ 43 w 96"/>
                <a:gd name="T81" fmla="*/ 61 h 91"/>
                <a:gd name="T82" fmla="*/ 43 w 96"/>
                <a:gd name="T83" fmla="*/ 53 h 91"/>
                <a:gd name="T84" fmla="*/ 43 w 96"/>
                <a:gd name="T85" fmla="*/ 49 h 91"/>
                <a:gd name="T86" fmla="*/ 37 w 96"/>
                <a:gd name="T87" fmla="*/ 40 h 91"/>
                <a:gd name="T88" fmla="*/ 27 w 96"/>
                <a:gd name="T89" fmla="*/ 26 h 91"/>
                <a:gd name="T90" fmla="*/ 14 w 96"/>
                <a:gd name="T91" fmla="*/ 10 h 91"/>
                <a:gd name="T92" fmla="*/ 0 w 96"/>
                <a:gd name="T9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0" y="0"/>
                  </a:moveTo>
                  <a:lnTo>
                    <a:pt x="2" y="0"/>
                  </a:lnTo>
                  <a:lnTo>
                    <a:pt x="5" y="0"/>
                  </a:lnTo>
                  <a:lnTo>
                    <a:pt x="10" y="0"/>
                  </a:lnTo>
                  <a:lnTo>
                    <a:pt x="14" y="0"/>
                  </a:lnTo>
                  <a:lnTo>
                    <a:pt x="17" y="0"/>
                  </a:lnTo>
                  <a:lnTo>
                    <a:pt x="19" y="0"/>
                  </a:lnTo>
                  <a:lnTo>
                    <a:pt x="39" y="0"/>
                  </a:lnTo>
                  <a:lnTo>
                    <a:pt x="39" y="4"/>
                  </a:lnTo>
                  <a:lnTo>
                    <a:pt x="38" y="4"/>
                  </a:lnTo>
                  <a:lnTo>
                    <a:pt x="36" y="4"/>
                  </a:lnTo>
                  <a:lnTo>
                    <a:pt x="33" y="4"/>
                  </a:lnTo>
                  <a:lnTo>
                    <a:pt x="31" y="6"/>
                  </a:lnTo>
                  <a:lnTo>
                    <a:pt x="31" y="7"/>
                  </a:lnTo>
                  <a:lnTo>
                    <a:pt x="32" y="11"/>
                  </a:lnTo>
                  <a:lnTo>
                    <a:pt x="37" y="17"/>
                  </a:lnTo>
                  <a:lnTo>
                    <a:pt x="43" y="26"/>
                  </a:lnTo>
                  <a:lnTo>
                    <a:pt x="50" y="35"/>
                  </a:lnTo>
                  <a:lnTo>
                    <a:pt x="55" y="42"/>
                  </a:lnTo>
                  <a:lnTo>
                    <a:pt x="64" y="29"/>
                  </a:lnTo>
                  <a:lnTo>
                    <a:pt x="69" y="22"/>
                  </a:lnTo>
                  <a:lnTo>
                    <a:pt x="72" y="16"/>
                  </a:lnTo>
                  <a:lnTo>
                    <a:pt x="73" y="12"/>
                  </a:lnTo>
                  <a:lnTo>
                    <a:pt x="74" y="11"/>
                  </a:lnTo>
                  <a:lnTo>
                    <a:pt x="74" y="9"/>
                  </a:lnTo>
                  <a:lnTo>
                    <a:pt x="74" y="7"/>
                  </a:lnTo>
                  <a:lnTo>
                    <a:pt x="73" y="6"/>
                  </a:lnTo>
                  <a:lnTo>
                    <a:pt x="71" y="6"/>
                  </a:lnTo>
                  <a:lnTo>
                    <a:pt x="70" y="4"/>
                  </a:lnTo>
                  <a:lnTo>
                    <a:pt x="68" y="4"/>
                  </a:lnTo>
                  <a:lnTo>
                    <a:pt x="66" y="4"/>
                  </a:lnTo>
                  <a:lnTo>
                    <a:pt x="66" y="0"/>
                  </a:lnTo>
                  <a:lnTo>
                    <a:pt x="68" y="0"/>
                  </a:lnTo>
                  <a:lnTo>
                    <a:pt x="70" y="0"/>
                  </a:lnTo>
                  <a:lnTo>
                    <a:pt x="73" y="0"/>
                  </a:lnTo>
                  <a:lnTo>
                    <a:pt x="78" y="0"/>
                  </a:lnTo>
                  <a:lnTo>
                    <a:pt x="82" y="1"/>
                  </a:lnTo>
                  <a:lnTo>
                    <a:pt x="84" y="1"/>
                  </a:lnTo>
                  <a:lnTo>
                    <a:pt x="87" y="0"/>
                  </a:lnTo>
                  <a:lnTo>
                    <a:pt x="90" y="0"/>
                  </a:lnTo>
                  <a:lnTo>
                    <a:pt x="94" y="0"/>
                  </a:lnTo>
                  <a:lnTo>
                    <a:pt x="96" y="0"/>
                  </a:lnTo>
                  <a:lnTo>
                    <a:pt x="96" y="6"/>
                  </a:lnTo>
                  <a:lnTo>
                    <a:pt x="92" y="6"/>
                  </a:lnTo>
                  <a:lnTo>
                    <a:pt x="87" y="8"/>
                  </a:lnTo>
                  <a:lnTo>
                    <a:pt x="82" y="11"/>
                  </a:lnTo>
                  <a:lnTo>
                    <a:pt x="78" y="16"/>
                  </a:lnTo>
                  <a:lnTo>
                    <a:pt x="71" y="26"/>
                  </a:lnTo>
                  <a:lnTo>
                    <a:pt x="64" y="38"/>
                  </a:lnTo>
                  <a:lnTo>
                    <a:pt x="57" y="48"/>
                  </a:lnTo>
                  <a:lnTo>
                    <a:pt x="57" y="53"/>
                  </a:lnTo>
                  <a:lnTo>
                    <a:pt x="57" y="62"/>
                  </a:lnTo>
                  <a:lnTo>
                    <a:pt x="57" y="70"/>
                  </a:lnTo>
                  <a:lnTo>
                    <a:pt x="58" y="79"/>
                  </a:lnTo>
                  <a:lnTo>
                    <a:pt x="58" y="82"/>
                  </a:lnTo>
                  <a:lnTo>
                    <a:pt x="59" y="84"/>
                  </a:lnTo>
                  <a:lnTo>
                    <a:pt x="61" y="85"/>
                  </a:lnTo>
                  <a:lnTo>
                    <a:pt x="65" y="86"/>
                  </a:lnTo>
                  <a:lnTo>
                    <a:pt x="68" y="87"/>
                  </a:lnTo>
                  <a:lnTo>
                    <a:pt x="70" y="87"/>
                  </a:lnTo>
                  <a:lnTo>
                    <a:pt x="70" y="91"/>
                  </a:lnTo>
                  <a:lnTo>
                    <a:pt x="66" y="91"/>
                  </a:lnTo>
                  <a:lnTo>
                    <a:pt x="61" y="91"/>
                  </a:lnTo>
                  <a:lnTo>
                    <a:pt x="56" y="90"/>
                  </a:lnTo>
                  <a:lnTo>
                    <a:pt x="52" y="90"/>
                  </a:lnTo>
                  <a:lnTo>
                    <a:pt x="50" y="90"/>
                  </a:lnTo>
                  <a:lnTo>
                    <a:pt x="47" y="90"/>
                  </a:lnTo>
                  <a:lnTo>
                    <a:pt x="44" y="91"/>
                  </a:lnTo>
                  <a:lnTo>
                    <a:pt x="41" y="91"/>
                  </a:lnTo>
                  <a:lnTo>
                    <a:pt x="38" y="91"/>
                  </a:lnTo>
                  <a:lnTo>
                    <a:pt x="34" y="91"/>
                  </a:lnTo>
                  <a:lnTo>
                    <a:pt x="32" y="91"/>
                  </a:lnTo>
                  <a:lnTo>
                    <a:pt x="30" y="91"/>
                  </a:lnTo>
                  <a:lnTo>
                    <a:pt x="30" y="87"/>
                  </a:lnTo>
                  <a:lnTo>
                    <a:pt x="36" y="87"/>
                  </a:lnTo>
                  <a:lnTo>
                    <a:pt x="38" y="86"/>
                  </a:lnTo>
                  <a:lnTo>
                    <a:pt x="40" y="85"/>
                  </a:lnTo>
                  <a:lnTo>
                    <a:pt x="41" y="84"/>
                  </a:lnTo>
                  <a:lnTo>
                    <a:pt x="42" y="82"/>
                  </a:lnTo>
                  <a:lnTo>
                    <a:pt x="42" y="77"/>
                  </a:lnTo>
                  <a:lnTo>
                    <a:pt x="43" y="69"/>
                  </a:lnTo>
                  <a:lnTo>
                    <a:pt x="43" y="61"/>
                  </a:lnTo>
                  <a:lnTo>
                    <a:pt x="43" y="54"/>
                  </a:lnTo>
                  <a:lnTo>
                    <a:pt x="43" y="53"/>
                  </a:lnTo>
                  <a:lnTo>
                    <a:pt x="43" y="51"/>
                  </a:lnTo>
                  <a:lnTo>
                    <a:pt x="43" y="49"/>
                  </a:lnTo>
                  <a:lnTo>
                    <a:pt x="40" y="44"/>
                  </a:lnTo>
                  <a:lnTo>
                    <a:pt x="37" y="40"/>
                  </a:lnTo>
                  <a:lnTo>
                    <a:pt x="32" y="34"/>
                  </a:lnTo>
                  <a:lnTo>
                    <a:pt x="27" y="26"/>
                  </a:lnTo>
                  <a:lnTo>
                    <a:pt x="19" y="15"/>
                  </a:lnTo>
                  <a:lnTo>
                    <a:pt x="14" y="10"/>
                  </a:lnTo>
                  <a:lnTo>
                    <a:pt x="9" y="6"/>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 name="Freeform 54"/>
            <p:cNvSpPr>
              <a:spLocks/>
            </p:cNvSpPr>
            <p:nvPr/>
          </p:nvSpPr>
          <p:spPr bwMode="auto">
            <a:xfrm>
              <a:off x="2814" y="2677"/>
              <a:ext cx="32" cy="45"/>
            </a:xfrm>
            <a:custGeom>
              <a:avLst/>
              <a:gdLst>
                <a:gd name="T0" fmla="*/ 39 w 65"/>
                <a:gd name="T1" fmla="*/ 0 h 92"/>
                <a:gd name="T2" fmla="*/ 52 w 65"/>
                <a:gd name="T3" fmla="*/ 1 h 92"/>
                <a:gd name="T4" fmla="*/ 57 w 65"/>
                <a:gd name="T5" fmla="*/ 1 h 92"/>
                <a:gd name="T6" fmla="*/ 62 w 65"/>
                <a:gd name="T7" fmla="*/ 1 h 92"/>
                <a:gd name="T8" fmla="*/ 62 w 65"/>
                <a:gd name="T9" fmla="*/ 4 h 92"/>
                <a:gd name="T10" fmla="*/ 62 w 65"/>
                <a:gd name="T11" fmla="*/ 9 h 92"/>
                <a:gd name="T12" fmla="*/ 62 w 65"/>
                <a:gd name="T13" fmla="*/ 11 h 92"/>
                <a:gd name="T14" fmla="*/ 62 w 65"/>
                <a:gd name="T15" fmla="*/ 15 h 92"/>
                <a:gd name="T16" fmla="*/ 62 w 65"/>
                <a:gd name="T17" fmla="*/ 17 h 92"/>
                <a:gd name="T18" fmla="*/ 58 w 65"/>
                <a:gd name="T19" fmla="*/ 22 h 92"/>
                <a:gd name="T20" fmla="*/ 49 w 65"/>
                <a:gd name="T21" fmla="*/ 8 h 92"/>
                <a:gd name="T22" fmla="*/ 37 w 65"/>
                <a:gd name="T23" fmla="*/ 3 h 92"/>
                <a:gd name="T24" fmla="*/ 29 w 65"/>
                <a:gd name="T25" fmla="*/ 4 h 92"/>
                <a:gd name="T26" fmla="*/ 23 w 65"/>
                <a:gd name="T27" fmla="*/ 7 h 92"/>
                <a:gd name="T28" fmla="*/ 18 w 65"/>
                <a:gd name="T29" fmla="*/ 12 h 92"/>
                <a:gd name="T30" fmla="*/ 17 w 65"/>
                <a:gd name="T31" fmla="*/ 17 h 92"/>
                <a:gd name="T32" fmla="*/ 18 w 65"/>
                <a:gd name="T33" fmla="*/ 25 h 92"/>
                <a:gd name="T34" fmla="*/ 27 w 65"/>
                <a:gd name="T35" fmla="*/ 34 h 92"/>
                <a:gd name="T36" fmla="*/ 44 w 65"/>
                <a:gd name="T37" fmla="*/ 41 h 92"/>
                <a:gd name="T38" fmla="*/ 58 w 65"/>
                <a:gd name="T39" fmla="*/ 50 h 92"/>
                <a:gd name="T40" fmla="*/ 65 w 65"/>
                <a:gd name="T41" fmla="*/ 66 h 92"/>
                <a:gd name="T42" fmla="*/ 63 w 65"/>
                <a:gd name="T43" fmla="*/ 77 h 92"/>
                <a:gd name="T44" fmla="*/ 53 w 65"/>
                <a:gd name="T45" fmla="*/ 87 h 92"/>
                <a:gd name="T46" fmla="*/ 32 w 65"/>
                <a:gd name="T47" fmla="*/ 92 h 92"/>
                <a:gd name="T48" fmla="*/ 11 w 65"/>
                <a:gd name="T49" fmla="*/ 90 h 92"/>
                <a:gd name="T50" fmla="*/ 10 w 65"/>
                <a:gd name="T51" fmla="*/ 89 h 92"/>
                <a:gd name="T52" fmla="*/ 9 w 65"/>
                <a:gd name="T53" fmla="*/ 90 h 92"/>
                <a:gd name="T54" fmla="*/ 4 w 65"/>
                <a:gd name="T55" fmla="*/ 91 h 92"/>
                <a:gd name="T56" fmla="*/ 2 w 65"/>
                <a:gd name="T57" fmla="*/ 76 h 92"/>
                <a:gd name="T58" fmla="*/ 3 w 65"/>
                <a:gd name="T59" fmla="*/ 66 h 92"/>
                <a:gd name="T60" fmla="*/ 7 w 65"/>
                <a:gd name="T61" fmla="*/ 73 h 92"/>
                <a:gd name="T62" fmla="*/ 13 w 65"/>
                <a:gd name="T63" fmla="*/ 79 h 92"/>
                <a:gd name="T64" fmla="*/ 28 w 65"/>
                <a:gd name="T65" fmla="*/ 85 h 92"/>
                <a:gd name="T66" fmla="*/ 39 w 65"/>
                <a:gd name="T67" fmla="*/ 86 h 92"/>
                <a:gd name="T68" fmla="*/ 43 w 65"/>
                <a:gd name="T69" fmla="*/ 86 h 92"/>
                <a:gd name="T70" fmla="*/ 48 w 65"/>
                <a:gd name="T71" fmla="*/ 84 h 92"/>
                <a:gd name="T72" fmla="*/ 51 w 65"/>
                <a:gd name="T73" fmla="*/ 80 h 92"/>
                <a:gd name="T74" fmla="*/ 52 w 65"/>
                <a:gd name="T75" fmla="*/ 72 h 92"/>
                <a:gd name="T76" fmla="*/ 45 w 65"/>
                <a:gd name="T77" fmla="*/ 59 h 92"/>
                <a:gd name="T78" fmla="*/ 29 w 65"/>
                <a:gd name="T79" fmla="*/ 52 h 92"/>
                <a:gd name="T80" fmla="*/ 12 w 65"/>
                <a:gd name="T81" fmla="*/ 42 h 92"/>
                <a:gd name="T82" fmla="*/ 6 w 65"/>
                <a:gd name="T83" fmla="*/ 25 h 92"/>
                <a:gd name="T84" fmla="*/ 13 w 65"/>
                <a:gd name="T85" fmla="*/ 7 h 92"/>
                <a:gd name="T86" fmla="*/ 36 w 6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92">
                  <a:moveTo>
                    <a:pt x="36" y="0"/>
                  </a:moveTo>
                  <a:lnTo>
                    <a:pt x="39" y="0"/>
                  </a:lnTo>
                  <a:lnTo>
                    <a:pt x="45" y="0"/>
                  </a:lnTo>
                  <a:lnTo>
                    <a:pt x="52" y="1"/>
                  </a:lnTo>
                  <a:lnTo>
                    <a:pt x="55" y="1"/>
                  </a:lnTo>
                  <a:lnTo>
                    <a:pt x="57" y="1"/>
                  </a:lnTo>
                  <a:lnTo>
                    <a:pt x="59" y="0"/>
                  </a:lnTo>
                  <a:lnTo>
                    <a:pt x="62" y="1"/>
                  </a:lnTo>
                  <a:lnTo>
                    <a:pt x="62" y="2"/>
                  </a:lnTo>
                  <a:lnTo>
                    <a:pt x="62" y="4"/>
                  </a:lnTo>
                  <a:lnTo>
                    <a:pt x="62" y="7"/>
                  </a:lnTo>
                  <a:lnTo>
                    <a:pt x="62" y="9"/>
                  </a:lnTo>
                  <a:lnTo>
                    <a:pt x="62" y="10"/>
                  </a:lnTo>
                  <a:lnTo>
                    <a:pt x="62" y="11"/>
                  </a:lnTo>
                  <a:lnTo>
                    <a:pt x="62" y="13"/>
                  </a:lnTo>
                  <a:lnTo>
                    <a:pt x="62" y="15"/>
                  </a:lnTo>
                  <a:lnTo>
                    <a:pt x="62" y="17"/>
                  </a:lnTo>
                  <a:lnTo>
                    <a:pt x="62" y="17"/>
                  </a:lnTo>
                  <a:lnTo>
                    <a:pt x="62" y="22"/>
                  </a:lnTo>
                  <a:lnTo>
                    <a:pt x="58" y="22"/>
                  </a:lnTo>
                  <a:lnTo>
                    <a:pt x="55" y="13"/>
                  </a:lnTo>
                  <a:lnTo>
                    <a:pt x="49" y="8"/>
                  </a:lnTo>
                  <a:lnTo>
                    <a:pt x="42" y="4"/>
                  </a:lnTo>
                  <a:lnTo>
                    <a:pt x="37" y="3"/>
                  </a:lnTo>
                  <a:lnTo>
                    <a:pt x="34" y="3"/>
                  </a:lnTo>
                  <a:lnTo>
                    <a:pt x="29" y="4"/>
                  </a:lnTo>
                  <a:lnTo>
                    <a:pt x="26" y="6"/>
                  </a:lnTo>
                  <a:lnTo>
                    <a:pt x="23" y="7"/>
                  </a:lnTo>
                  <a:lnTo>
                    <a:pt x="21" y="9"/>
                  </a:lnTo>
                  <a:lnTo>
                    <a:pt x="18" y="12"/>
                  </a:lnTo>
                  <a:lnTo>
                    <a:pt x="17" y="14"/>
                  </a:lnTo>
                  <a:lnTo>
                    <a:pt x="17" y="17"/>
                  </a:lnTo>
                  <a:lnTo>
                    <a:pt x="17" y="20"/>
                  </a:lnTo>
                  <a:lnTo>
                    <a:pt x="18" y="25"/>
                  </a:lnTo>
                  <a:lnTo>
                    <a:pt x="21" y="29"/>
                  </a:lnTo>
                  <a:lnTo>
                    <a:pt x="27" y="34"/>
                  </a:lnTo>
                  <a:lnTo>
                    <a:pt x="38" y="38"/>
                  </a:lnTo>
                  <a:lnTo>
                    <a:pt x="44" y="41"/>
                  </a:lnTo>
                  <a:lnTo>
                    <a:pt x="52" y="44"/>
                  </a:lnTo>
                  <a:lnTo>
                    <a:pt x="58" y="50"/>
                  </a:lnTo>
                  <a:lnTo>
                    <a:pt x="64" y="57"/>
                  </a:lnTo>
                  <a:lnTo>
                    <a:pt x="65" y="66"/>
                  </a:lnTo>
                  <a:lnTo>
                    <a:pt x="65" y="71"/>
                  </a:lnTo>
                  <a:lnTo>
                    <a:pt x="63" y="77"/>
                  </a:lnTo>
                  <a:lnTo>
                    <a:pt x="59" y="82"/>
                  </a:lnTo>
                  <a:lnTo>
                    <a:pt x="53" y="87"/>
                  </a:lnTo>
                  <a:lnTo>
                    <a:pt x="44" y="91"/>
                  </a:lnTo>
                  <a:lnTo>
                    <a:pt x="32" y="92"/>
                  </a:lnTo>
                  <a:lnTo>
                    <a:pt x="22" y="91"/>
                  </a:lnTo>
                  <a:lnTo>
                    <a:pt x="11" y="90"/>
                  </a:lnTo>
                  <a:lnTo>
                    <a:pt x="11" y="90"/>
                  </a:lnTo>
                  <a:lnTo>
                    <a:pt x="10" y="89"/>
                  </a:lnTo>
                  <a:lnTo>
                    <a:pt x="9" y="90"/>
                  </a:lnTo>
                  <a:lnTo>
                    <a:pt x="9" y="90"/>
                  </a:lnTo>
                  <a:lnTo>
                    <a:pt x="9" y="91"/>
                  </a:lnTo>
                  <a:lnTo>
                    <a:pt x="4" y="91"/>
                  </a:lnTo>
                  <a:lnTo>
                    <a:pt x="3" y="83"/>
                  </a:lnTo>
                  <a:lnTo>
                    <a:pt x="2" y="76"/>
                  </a:lnTo>
                  <a:lnTo>
                    <a:pt x="0" y="67"/>
                  </a:lnTo>
                  <a:lnTo>
                    <a:pt x="3" y="66"/>
                  </a:lnTo>
                  <a:lnTo>
                    <a:pt x="4" y="69"/>
                  </a:lnTo>
                  <a:lnTo>
                    <a:pt x="7" y="73"/>
                  </a:lnTo>
                  <a:lnTo>
                    <a:pt x="9" y="77"/>
                  </a:lnTo>
                  <a:lnTo>
                    <a:pt x="13" y="79"/>
                  </a:lnTo>
                  <a:lnTo>
                    <a:pt x="18" y="82"/>
                  </a:lnTo>
                  <a:lnTo>
                    <a:pt x="28" y="85"/>
                  </a:lnTo>
                  <a:lnTo>
                    <a:pt x="38" y="86"/>
                  </a:lnTo>
                  <a:lnTo>
                    <a:pt x="39" y="86"/>
                  </a:lnTo>
                  <a:lnTo>
                    <a:pt x="41" y="86"/>
                  </a:lnTo>
                  <a:lnTo>
                    <a:pt x="43" y="86"/>
                  </a:lnTo>
                  <a:lnTo>
                    <a:pt x="45" y="85"/>
                  </a:lnTo>
                  <a:lnTo>
                    <a:pt x="48" y="84"/>
                  </a:lnTo>
                  <a:lnTo>
                    <a:pt x="50" y="82"/>
                  </a:lnTo>
                  <a:lnTo>
                    <a:pt x="51" y="80"/>
                  </a:lnTo>
                  <a:lnTo>
                    <a:pt x="52" y="77"/>
                  </a:lnTo>
                  <a:lnTo>
                    <a:pt x="52" y="72"/>
                  </a:lnTo>
                  <a:lnTo>
                    <a:pt x="51" y="65"/>
                  </a:lnTo>
                  <a:lnTo>
                    <a:pt x="45" y="59"/>
                  </a:lnTo>
                  <a:lnTo>
                    <a:pt x="38" y="55"/>
                  </a:lnTo>
                  <a:lnTo>
                    <a:pt x="29" y="52"/>
                  </a:lnTo>
                  <a:lnTo>
                    <a:pt x="20" y="48"/>
                  </a:lnTo>
                  <a:lnTo>
                    <a:pt x="12" y="42"/>
                  </a:lnTo>
                  <a:lnTo>
                    <a:pt x="7" y="36"/>
                  </a:lnTo>
                  <a:lnTo>
                    <a:pt x="6" y="25"/>
                  </a:lnTo>
                  <a:lnTo>
                    <a:pt x="8" y="15"/>
                  </a:lnTo>
                  <a:lnTo>
                    <a:pt x="13" y="7"/>
                  </a:lnTo>
                  <a:lnTo>
                    <a:pt x="23" y="1"/>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Freeform 55"/>
            <p:cNvSpPr>
              <a:spLocks noEditPoints="1"/>
            </p:cNvSpPr>
            <p:nvPr/>
          </p:nvSpPr>
          <p:spPr bwMode="auto">
            <a:xfrm>
              <a:off x="2980" y="2676"/>
              <a:ext cx="43" cy="46"/>
            </a:xfrm>
            <a:custGeom>
              <a:avLst/>
              <a:gdLst>
                <a:gd name="T0" fmla="*/ 27 w 87"/>
                <a:gd name="T1" fmla="*/ 54 h 92"/>
                <a:gd name="T2" fmla="*/ 36 w 87"/>
                <a:gd name="T3" fmla="*/ 55 h 92"/>
                <a:gd name="T4" fmla="*/ 46 w 87"/>
                <a:gd name="T5" fmla="*/ 55 h 92"/>
                <a:gd name="T6" fmla="*/ 51 w 87"/>
                <a:gd name="T7" fmla="*/ 55 h 92"/>
                <a:gd name="T8" fmla="*/ 40 w 87"/>
                <a:gd name="T9" fmla="*/ 24 h 92"/>
                <a:gd name="T10" fmla="*/ 47 w 87"/>
                <a:gd name="T11" fmla="*/ 0 h 92"/>
                <a:gd name="T12" fmla="*/ 49 w 87"/>
                <a:gd name="T13" fmla="*/ 7 h 92"/>
                <a:gd name="T14" fmla="*/ 52 w 87"/>
                <a:gd name="T15" fmla="*/ 17 h 92"/>
                <a:gd name="T16" fmla="*/ 60 w 87"/>
                <a:gd name="T17" fmla="*/ 38 h 92"/>
                <a:gd name="T18" fmla="*/ 69 w 87"/>
                <a:gd name="T19" fmla="*/ 58 h 92"/>
                <a:gd name="T20" fmla="*/ 75 w 87"/>
                <a:gd name="T21" fmla="*/ 76 h 92"/>
                <a:gd name="T22" fmla="*/ 82 w 87"/>
                <a:gd name="T23" fmla="*/ 86 h 92"/>
                <a:gd name="T24" fmla="*/ 87 w 87"/>
                <a:gd name="T25" fmla="*/ 88 h 92"/>
                <a:gd name="T26" fmla="*/ 82 w 87"/>
                <a:gd name="T27" fmla="*/ 91 h 92"/>
                <a:gd name="T28" fmla="*/ 74 w 87"/>
                <a:gd name="T29" fmla="*/ 91 h 92"/>
                <a:gd name="T30" fmla="*/ 55 w 87"/>
                <a:gd name="T31" fmla="*/ 92 h 92"/>
                <a:gd name="T32" fmla="*/ 57 w 87"/>
                <a:gd name="T33" fmla="*/ 88 h 92"/>
                <a:gd name="T34" fmla="*/ 61 w 87"/>
                <a:gd name="T35" fmla="*/ 85 h 92"/>
                <a:gd name="T36" fmla="*/ 61 w 87"/>
                <a:gd name="T37" fmla="*/ 80 h 92"/>
                <a:gd name="T38" fmla="*/ 57 w 87"/>
                <a:gd name="T39" fmla="*/ 69 h 92"/>
                <a:gd name="T40" fmla="*/ 54 w 87"/>
                <a:gd name="T41" fmla="*/ 60 h 92"/>
                <a:gd name="T42" fmla="*/ 50 w 87"/>
                <a:gd name="T43" fmla="*/ 60 h 92"/>
                <a:gd name="T44" fmla="*/ 44 w 87"/>
                <a:gd name="T45" fmla="*/ 60 h 92"/>
                <a:gd name="T46" fmla="*/ 24 w 87"/>
                <a:gd name="T47" fmla="*/ 60 h 92"/>
                <a:gd name="T48" fmla="*/ 19 w 87"/>
                <a:gd name="T49" fmla="*/ 73 h 92"/>
                <a:gd name="T50" fmla="*/ 17 w 87"/>
                <a:gd name="T51" fmla="*/ 78 h 92"/>
                <a:gd name="T52" fmla="*/ 17 w 87"/>
                <a:gd name="T53" fmla="*/ 82 h 92"/>
                <a:gd name="T54" fmla="*/ 18 w 87"/>
                <a:gd name="T55" fmla="*/ 86 h 92"/>
                <a:gd name="T56" fmla="*/ 22 w 87"/>
                <a:gd name="T57" fmla="*/ 87 h 92"/>
                <a:gd name="T58" fmla="*/ 28 w 87"/>
                <a:gd name="T59" fmla="*/ 88 h 92"/>
                <a:gd name="T60" fmla="*/ 26 w 87"/>
                <a:gd name="T61" fmla="*/ 92 h 92"/>
                <a:gd name="T62" fmla="*/ 21 w 87"/>
                <a:gd name="T63" fmla="*/ 92 h 92"/>
                <a:gd name="T64" fmla="*/ 15 w 87"/>
                <a:gd name="T65" fmla="*/ 92 h 92"/>
                <a:gd name="T66" fmla="*/ 10 w 87"/>
                <a:gd name="T67" fmla="*/ 92 h 92"/>
                <a:gd name="T68" fmla="*/ 7 w 87"/>
                <a:gd name="T69" fmla="*/ 92 h 92"/>
                <a:gd name="T70" fmla="*/ 2 w 87"/>
                <a:gd name="T71" fmla="*/ 92 h 92"/>
                <a:gd name="T72" fmla="*/ 0 w 87"/>
                <a:gd name="T73" fmla="*/ 88 h 92"/>
                <a:gd name="T74" fmla="*/ 4 w 87"/>
                <a:gd name="T75" fmla="*/ 87 h 92"/>
                <a:gd name="T76" fmla="*/ 8 w 87"/>
                <a:gd name="T77" fmla="*/ 83 h 92"/>
                <a:gd name="T78" fmla="*/ 15 w 87"/>
                <a:gd name="T79" fmla="*/ 69 h 92"/>
                <a:gd name="T80" fmla="*/ 26 w 87"/>
                <a:gd name="T81" fmla="*/ 44 h 92"/>
                <a:gd name="T82" fmla="*/ 35 w 87"/>
                <a:gd name="T83" fmla="*/ 22 h 92"/>
                <a:gd name="T84" fmla="*/ 40 w 87"/>
                <a:gd name="T85" fmla="*/ 9 h 92"/>
                <a:gd name="T86" fmla="*/ 42 w 87"/>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2">
                  <a:moveTo>
                    <a:pt x="40" y="24"/>
                  </a:moveTo>
                  <a:lnTo>
                    <a:pt x="27" y="54"/>
                  </a:lnTo>
                  <a:lnTo>
                    <a:pt x="31" y="55"/>
                  </a:lnTo>
                  <a:lnTo>
                    <a:pt x="36" y="55"/>
                  </a:lnTo>
                  <a:lnTo>
                    <a:pt x="43" y="55"/>
                  </a:lnTo>
                  <a:lnTo>
                    <a:pt x="46" y="55"/>
                  </a:lnTo>
                  <a:lnTo>
                    <a:pt x="49" y="55"/>
                  </a:lnTo>
                  <a:lnTo>
                    <a:pt x="51" y="55"/>
                  </a:lnTo>
                  <a:lnTo>
                    <a:pt x="46" y="39"/>
                  </a:lnTo>
                  <a:lnTo>
                    <a:pt x="40" y="24"/>
                  </a:lnTo>
                  <a:close/>
                  <a:moveTo>
                    <a:pt x="43" y="0"/>
                  </a:moveTo>
                  <a:lnTo>
                    <a:pt x="47" y="0"/>
                  </a:lnTo>
                  <a:lnTo>
                    <a:pt x="48" y="3"/>
                  </a:lnTo>
                  <a:lnTo>
                    <a:pt x="49" y="7"/>
                  </a:lnTo>
                  <a:lnTo>
                    <a:pt x="50" y="11"/>
                  </a:lnTo>
                  <a:lnTo>
                    <a:pt x="52" y="17"/>
                  </a:lnTo>
                  <a:lnTo>
                    <a:pt x="57" y="27"/>
                  </a:lnTo>
                  <a:lnTo>
                    <a:pt x="60" y="38"/>
                  </a:lnTo>
                  <a:lnTo>
                    <a:pt x="64" y="49"/>
                  </a:lnTo>
                  <a:lnTo>
                    <a:pt x="69" y="58"/>
                  </a:lnTo>
                  <a:lnTo>
                    <a:pt x="71" y="64"/>
                  </a:lnTo>
                  <a:lnTo>
                    <a:pt x="75" y="76"/>
                  </a:lnTo>
                  <a:lnTo>
                    <a:pt x="78" y="82"/>
                  </a:lnTo>
                  <a:lnTo>
                    <a:pt x="82" y="86"/>
                  </a:lnTo>
                  <a:lnTo>
                    <a:pt x="84" y="88"/>
                  </a:lnTo>
                  <a:lnTo>
                    <a:pt x="87" y="88"/>
                  </a:lnTo>
                  <a:lnTo>
                    <a:pt x="87" y="92"/>
                  </a:lnTo>
                  <a:lnTo>
                    <a:pt x="82" y="91"/>
                  </a:lnTo>
                  <a:lnTo>
                    <a:pt x="78" y="91"/>
                  </a:lnTo>
                  <a:lnTo>
                    <a:pt x="74" y="91"/>
                  </a:lnTo>
                  <a:lnTo>
                    <a:pt x="63" y="92"/>
                  </a:lnTo>
                  <a:lnTo>
                    <a:pt x="55" y="92"/>
                  </a:lnTo>
                  <a:lnTo>
                    <a:pt x="55" y="88"/>
                  </a:lnTo>
                  <a:lnTo>
                    <a:pt x="57" y="88"/>
                  </a:lnTo>
                  <a:lnTo>
                    <a:pt x="59" y="87"/>
                  </a:lnTo>
                  <a:lnTo>
                    <a:pt x="61" y="85"/>
                  </a:lnTo>
                  <a:lnTo>
                    <a:pt x="61" y="83"/>
                  </a:lnTo>
                  <a:lnTo>
                    <a:pt x="61" y="80"/>
                  </a:lnTo>
                  <a:lnTo>
                    <a:pt x="59" y="74"/>
                  </a:lnTo>
                  <a:lnTo>
                    <a:pt x="57" y="69"/>
                  </a:lnTo>
                  <a:lnTo>
                    <a:pt x="55" y="64"/>
                  </a:lnTo>
                  <a:lnTo>
                    <a:pt x="54" y="60"/>
                  </a:lnTo>
                  <a:lnTo>
                    <a:pt x="51" y="60"/>
                  </a:lnTo>
                  <a:lnTo>
                    <a:pt x="50" y="60"/>
                  </a:lnTo>
                  <a:lnTo>
                    <a:pt x="47" y="60"/>
                  </a:lnTo>
                  <a:lnTo>
                    <a:pt x="44" y="60"/>
                  </a:lnTo>
                  <a:lnTo>
                    <a:pt x="34" y="60"/>
                  </a:lnTo>
                  <a:lnTo>
                    <a:pt x="24" y="60"/>
                  </a:lnTo>
                  <a:lnTo>
                    <a:pt x="20" y="71"/>
                  </a:lnTo>
                  <a:lnTo>
                    <a:pt x="19" y="73"/>
                  </a:lnTo>
                  <a:lnTo>
                    <a:pt x="18" y="76"/>
                  </a:lnTo>
                  <a:lnTo>
                    <a:pt x="17" y="78"/>
                  </a:lnTo>
                  <a:lnTo>
                    <a:pt x="17" y="80"/>
                  </a:lnTo>
                  <a:lnTo>
                    <a:pt x="17" y="82"/>
                  </a:lnTo>
                  <a:lnTo>
                    <a:pt x="17" y="84"/>
                  </a:lnTo>
                  <a:lnTo>
                    <a:pt x="18" y="86"/>
                  </a:lnTo>
                  <a:lnTo>
                    <a:pt x="20" y="87"/>
                  </a:lnTo>
                  <a:lnTo>
                    <a:pt x="22" y="87"/>
                  </a:lnTo>
                  <a:lnTo>
                    <a:pt x="26" y="88"/>
                  </a:lnTo>
                  <a:lnTo>
                    <a:pt x="28" y="88"/>
                  </a:lnTo>
                  <a:lnTo>
                    <a:pt x="28" y="92"/>
                  </a:lnTo>
                  <a:lnTo>
                    <a:pt x="26" y="92"/>
                  </a:lnTo>
                  <a:lnTo>
                    <a:pt x="23" y="92"/>
                  </a:lnTo>
                  <a:lnTo>
                    <a:pt x="21" y="92"/>
                  </a:lnTo>
                  <a:lnTo>
                    <a:pt x="18" y="92"/>
                  </a:lnTo>
                  <a:lnTo>
                    <a:pt x="15" y="92"/>
                  </a:lnTo>
                  <a:lnTo>
                    <a:pt x="13" y="92"/>
                  </a:lnTo>
                  <a:lnTo>
                    <a:pt x="10" y="92"/>
                  </a:lnTo>
                  <a:lnTo>
                    <a:pt x="9" y="92"/>
                  </a:lnTo>
                  <a:lnTo>
                    <a:pt x="7" y="92"/>
                  </a:lnTo>
                  <a:lnTo>
                    <a:pt x="5" y="92"/>
                  </a:lnTo>
                  <a:lnTo>
                    <a:pt x="2" y="92"/>
                  </a:lnTo>
                  <a:lnTo>
                    <a:pt x="0" y="92"/>
                  </a:lnTo>
                  <a:lnTo>
                    <a:pt x="0" y="88"/>
                  </a:lnTo>
                  <a:lnTo>
                    <a:pt x="2" y="88"/>
                  </a:lnTo>
                  <a:lnTo>
                    <a:pt x="4" y="87"/>
                  </a:lnTo>
                  <a:lnTo>
                    <a:pt x="6" y="85"/>
                  </a:lnTo>
                  <a:lnTo>
                    <a:pt x="8" y="83"/>
                  </a:lnTo>
                  <a:lnTo>
                    <a:pt x="10" y="78"/>
                  </a:lnTo>
                  <a:lnTo>
                    <a:pt x="15" y="69"/>
                  </a:lnTo>
                  <a:lnTo>
                    <a:pt x="20" y="57"/>
                  </a:lnTo>
                  <a:lnTo>
                    <a:pt x="26" y="44"/>
                  </a:lnTo>
                  <a:lnTo>
                    <a:pt x="30" y="32"/>
                  </a:lnTo>
                  <a:lnTo>
                    <a:pt x="35" y="22"/>
                  </a:lnTo>
                  <a:lnTo>
                    <a:pt x="38" y="13"/>
                  </a:lnTo>
                  <a:lnTo>
                    <a:pt x="40" y="9"/>
                  </a:lnTo>
                  <a:lnTo>
                    <a:pt x="42" y="5"/>
                  </a:lnTo>
                  <a:lnTo>
                    <a:pt x="42" y="2"/>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 name="Freeform 56"/>
            <p:cNvSpPr>
              <a:spLocks/>
            </p:cNvSpPr>
            <p:nvPr/>
          </p:nvSpPr>
          <p:spPr bwMode="auto">
            <a:xfrm>
              <a:off x="3084" y="2676"/>
              <a:ext cx="48" cy="47"/>
            </a:xfrm>
            <a:custGeom>
              <a:avLst/>
              <a:gdLst>
                <a:gd name="T0" fmla="*/ 8 w 94"/>
                <a:gd name="T1" fmla="*/ 0 h 95"/>
                <a:gd name="T2" fmla="*/ 11 w 94"/>
                <a:gd name="T3" fmla="*/ 1 h 95"/>
                <a:gd name="T4" fmla="*/ 21 w 94"/>
                <a:gd name="T5" fmla="*/ 2 h 95"/>
                <a:gd name="T6" fmla="*/ 40 w 94"/>
                <a:gd name="T7" fmla="*/ 2 h 95"/>
                <a:gd name="T8" fmla="*/ 62 w 94"/>
                <a:gd name="T9" fmla="*/ 2 h 95"/>
                <a:gd name="T10" fmla="*/ 89 w 94"/>
                <a:gd name="T11" fmla="*/ 2 h 95"/>
                <a:gd name="T12" fmla="*/ 91 w 94"/>
                <a:gd name="T13" fmla="*/ 2 h 95"/>
                <a:gd name="T14" fmla="*/ 94 w 94"/>
                <a:gd name="T15" fmla="*/ 2 h 95"/>
                <a:gd name="T16" fmla="*/ 92 w 94"/>
                <a:gd name="T17" fmla="*/ 9 h 95"/>
                <a:gd name="T18" fmla="*/ 90 w 94"/>
                <a:gd name="T19" fmla="*/ 17 h 95"/>
                <a:gd name="T20" fmla="*/ 87 w 94"/>
                <a:gd name="T21" fmla="*/ 13 h 95"/>
                <a:gd name="T22" fmla="*/ 73 w 94"/>
                <a:gd name="T23" fmla="*/ 10 h 95"/>
                <a:gd name="T24" fmla="*/ 62 w 94"/>
                <a:gd name="T25" fmla="*/ 9 h 95"/>
                <a:gd name="T26" fmla="*/ 58 w 94"/>
                <a:gd name="T27" fmla="*/ 10 h 95"/>
                <a:gd name="T28" fmla="*/ 55 w 94"/>
                <a:gd name="T29" fmla="*/ 26 h 95"/>
                <a:gd name="T30" fmla="*/ 55 w 94"/>
                <a:gd name="T31" fmla="*/ 71 h 95"/>
                <a:gd name="T32" fmla="*/ 55 w 94"/>
                <a:gd name="T33" fmla="*/ 81 h 95"/>
                <a:gd name="T34" fmla="*/ 58 w 94"/>
                <a:gd name="T35" fmla="*/ 86 h 95"/>
                <a:gd name="T36" fmla="*/ 61 w 94"/>
                <a:gd name="T37" fmla="*/ 87 h 95"/>
                <a:gd name="T38" fmla="*/ 66 w 94"/>
                <a:gd name="T39" fmla="*/ 88 h 95"/>
                <a:gd name="T40" fmla="*/ 69 w 94"/>
                <a:gd name="T41" fmla="*/ 89 h 95"/>
                <a:gd name="T42" fmla="*/ 69 w 94"/>
                <a:gd name="T43" fmla="*/ 93 h 95"/>
                <a:gd name="T44" fmla="*/ 65 w 94"/>
                <a:gd name="T45" fmla="*/ 93 h 95"/>
                <a:gd name="T46" fmla="*/ 60 w 94"/>
                <a:gd name="T47" fmla="*/ 93 h 95"/>
                <a:gd name="T48" fmla="*/ 55 w 94"/>
                <a:gd name="T49" fmla="*/ 92 h 95"/>
                <a:gd name="T50" fmla="*/ 40 w 94"/>
                <a:gd name="T51" fmla="*/ 93 h 95"/>
                <a:gd name="T52" fmla="*/ 25 w 94"/>
                <a:gd name="T53" fmla="*/ 95 h 95"/>
                <a:gd name="T54" fmla="*/ 25 w 94"/>
                <a:gd name="T55" fmla="*/ 91 h 95"/>
                <a:gd name="T56" fmla="*/ 32 w 94"/>
                <a:gd name="T57" fmla="*/ 88 h 95"/>
                <a:gd name="T58" fmla="*/ 37 w 94"/>
                <a:gd name="T59" fmla="*/ 86 h 95"/>
                <a:gd name="T60" fmla="*/ 39 w 94"/>
                <a:gd name="T61" fmla="*/ 81 h 95"/>
                <a:gd name="T62" fmla="*/ 39 w 94"/>
                <a:gd name="T63" fmla="*/ 64 h 95"/>
                <a:gd name="T64" fmla="*/ 40 w 94"/>
                <a:gd name="T65" fmla="*/ 49 h 95"/>
                <a:gd name="T66" fmla="*/ 39 w 94"/>
                <a:gd name="T67" fmla="*/ 27 h 95"/>
                <a:gd name="T68" fmla="*/ 38 w 94"/>
                <a:gd name="T69" fmla="*/ 10 h 95"/>
                <a:gd name="T70" fmla="*/ 34 w 94"/>
                <a:gd name="T71" fmla="*/ 10 h 95"/>
                <a:gd name="T72" fmla="*/ 29 w 94"/>
                <a:gd name="T73" fmla="*/ 9 h 95"/>
                <a:gd name="T74" fmla="*/ 15 w 94"/>
                <a:gd name="T75" fmla="*/ 10 h 95"/>
                <a:gd name="T76" fmla="*/ 5 w 94"/>
                <a:gd name="T77" fmla="*/ 14 h 95"/>
                <a:gd name="T78" fmla="*/ 0 w 94"/>
                <a:gd name="T79" fmla="*/ 17 h 95"/>
                <a:gd name="T80" fmla="*/ 3 w 94"/>
                <a:gd name="T81" fmla="*/ 8 h 95"/>
                <a:gd name="T82" fmla="*/ 5 w 94"/>
                <a:gd name="T8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 y="0"/>
                  </a:moveTo>
                  <a:lnTo>
                    <a:pt x="8" y="0"/>
                  </a:lnTo>
                  <a:lnTo>
                    <a:pt x="9" y="1"/>
                  </a:lnTo>
                  <a:lnTo>
                    <a:pt x="11" y="1"/>
                  </a:lnTo>
                  <a:lnTo>
                    <a:pt x="14" y="2"/>
                  </a:lnTo>
                  <a:lnTo>
                    <a:pt x="21" y="2"/>
                  </a:lnTo>
                  <a:lnTo>
                    <a:pt x="31" y="2"/>
                  </a:lnTo>
                  <a:lnTo>
                    <a:pt x="40" y="2"/>
                  </a:lnTo>
                  <a:lnTo>
                    <a:pt x="49" y="2"/>
                  </a:lnTo>
                  <a:lnTo>
                    <a:pt x="62" y="2"/>
                  </a:lnTo>
                  <a:lnTo>
                    <a:pt x="77" y="2"/>
                  </a:lnTo>
                  <a:lnTo>
                    <a:pt x="89" y="2"/>
                  </a:lnTo>
                  <a:lnTo>
                    <a:pt x="91" y="2"/>
                  </a:lnTo>
                  <a:lnTo>
                    <a:pt x="91" y="2"/>
                  </a:lnTo>
                  <a:lnTo>
                    <a:pt x="92" y="1"/>
                  </a:lnTo>
                  <a:lnTo>
                    <a:pt x="94" y="2"/>
                  </a:lnTo>
                  <a:lnTo>
                    <a:pt x="93" y="5"/>
                  </a:lnTo>
                  <a:lnTo>
                    <a:pt x="92" y="9"/>
                  </a:lnTo>
                  <a:lnTo>
                    <a:pt x="91" y="13"/>
                  </a:lnTo>
                  <a:lnTo>
                    <a:pt x="90" y="17"/>
                  </a:lnTo>
                  <a:lnTo>
                    <a:pt x="86" y="18"/>
                  </a:lnTo>
                  <a:lnTo>
                    <a:pt x="87" y="13"/>
                  </a:lnTo>
                  <a:lnTo>
                    <a:pt x="80" y="10"/>
                  </a:lnTo>
                  <a:lnTo>
                    <a:pt x="73" y="10"/>
                  </a:lnTo>
                  <a:lnTo>
                    <a:pt x="65" y="9"/>
                  </a:lnTo>
                  <a:lnTo>
                    <a:pt x="62" y="9"/>
                  </a:lnTo>
                  <a:lnTo>
                    <a:pt x="60" y="10"/>
                  </a:lnTo>
                  <a:lnTo>
                    <a:pt x="58" y="10"/>
                  </a:lnTo>
                  <a:lnTo>
                    <a:pt x="57" y="10"/>
                  </a:lnTo>
                  <a:lnTo>
                    <a:pt x="55" y="26"/>
                  </a:lnTo>
                  <a:lnTo>
                    <a:pt x="55" y="47"/>
                  </a:lnTo>
                  <a:lnTo>
                    <a:pt x="55" y="71"/>
                  </a:lnTo>
                  <a:lnTo>
                    <a:pt x="55" y="78"/>
                  </a:lnTo>
                  <a:lnTo>
                    <a:pt x="55" y="81"/>
                  </a:lnTo>
                  <a:lnTo>
                    <a:pt x="57" y="84"/>
                  </a:lnTo>
                  <a:lnTo>
                    <a:pt x="58" y="86"/>
                  </a:lnTo>
                  <a:lnTo>
                    <a:pt x="59" y="87"/>
                  </a:lnTo>
                  <a:lnTo>
                    <a:pt x="61" y="87"/>
                  </a:lnTo>
                  <a:lnTo>
                    <a:pt x="63" y="88"/>
                  </a:lnTo>
                  <a:lnTo>
                    <a:pt x="66" y="88"/>
                  </a:lnTo>
                  <a:lnTo>
                    <a:pt x="68" y="89"/>
                  </a:lnTo>
                  <a:lnTo>
                    <a:pt x="69" y="89"/>
                  </a:lnTo>
                  <a:lnTo>
                    <a:pt x="69" y="89"/>
                  </a:lnTo>
                  <a:lnTo>
                    <a:pt x="69" y="93"/>
                  </a:lnTo>
                  <a:lnTo>
                    <a:pt x="67" y="93"/>
                  </a:lnTo>
                  <a:lnTo>
                    <a:pt x="65" y="93"/>
                  </a:lnTo>
                  <a:lnTo>
                    <a:pt x="62" y="93"/>
                  </a:lnTo>
                  <a:lnTo>
                    <a:pt x="60" y="93"/>
                  </a:lnTo>
                  <a:lnTo>
                    <a:pt x="57" y="92"/>
                  </a:lnTo>
                  <a:lnTo>
                    <a:pt x="55" y="92"/>
                  </a:lnTo>
                  <a:lnTo>
                    <a:pt x="47" y="92"/>
                  </a:lnTo>
                  <a:lnTo>
                    <a:pt x="40" y="93"/>
                  </a:lnTo>
                  <a:lnTo>
                    <a:pt x="34" y="93"/>
                  </a:lnTo>
                  <a:lnTo>
                    <a:pt x="25" y="95"/>
                  </a:lnTo>
                  <a:lnTo>
                    <a:pt x="24" y="91"/>
                  </a:lnTo>
                  <a:lnTo>
                    <a:pt x="25" y="91"/>
                  </a:lnTo>
                  <a:lnTo>
                    <a:pt x="29" y="89"/>
                  </a:lnTo>
                  <a:lnTo>
                    <a:pt x="32" y="88"/>
                  </a:lnTo>
                  <a:lnTo>
                    <a:pt x="34" y="87"/>
                  </a:lnTo>
                  <a:lnTo>
                    <a:pt x="37" y="86"/>
                  </a:lnTo>
                  <a:lnTo>
                    <a:pt x="38" y="85"/>
                  </a:lnTo>
                  <a:lnTo>
                    <a:pt x="39" y="81"/>
                  </a:lnTo>
                  <a:lnTo>
                    <a:pt x="39" y="73"/>
                  </a:lnTo>
                  <a:lnTo>
                    <a:pt x="39" y="64"/>
                  </a:lnTo>
                  <a:lnTo>
                    <a:pt x="40" y="54"/>
                  </a:lnTo>
                  <a:lnTo>
                    <a:pt x="40" y="49"/>
                  </a:lnTo>
                  <a:lnTo>
                    <a:pt x="40" y="38"/>
                  </a:lnTo>
                  <a:lnTo>
                    <a:pt x="39" y="27"/>
                  </a:lnTo>
                  <a:lnTo>
                    <a:pt x="39" y="16"/>
                  </a:lnTo>
                  <a:lnTo>
                    <a:pt x="38" y="10"/>
                  </a:lnTo>
                  <a:lnTo>
                    <a:pt x="36" y="10"/>
                  </a:lnTo>
                  <a:lnTo>
                    <a:pt x="34" y="10"/>
                  </a:lnTo>
                  <a:lnTo>
                    <a:pt x="32" y="10"/>
                  </a:lnTo>
                  <a:lnTo>
                    <a:pt x="29" y="9"/>
                  </a:lnTo>
                  <a:lnTo>
                    <a:pt x="25" y="9"/>
                  </a:lnTo>
                  <a:lnTo>
                    <a:pt x="15" y="10"/>
                  </a:lnTo>
                  <a:lnTo>
                    <a:pt x="8" y="11"/>
                  </a:lnTo>
                  <a:lnTo>
                    <a:pt x="5" y="14"/>
                  </a:lnTo>
                  <a:lnTo>
                    <a:pt x="4" y="17"/>
                  </a:lnTo>
                  <a:lnTo>
                    <a:pt x="0" y="17"/>
                  </a:lnTo>
                  <a:lnTo>
                    <a:pt x="2" y="12"/>
                  </a:lnTo>
                  <a:lnTo>
                    <a:pt x="3" y="8"/>
                  </a:lnTo>
                  <a:lnTo>
                    <a:pt x="4" y="4"/>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0" name="Freeform 57"/>
            <p:cNvSpPr>
              <a:spLocks/>
            </p:cNvSpPr>
            <p:nvPr/>
          </p:nvSpPr>
          <p:spPr bwMode="auto">
            <a:xfrm>
              <a:off x="3258" y="2677"/>
              <a:ext cx="37" cy="45"/>
            </a:xfrm>
            <a:custGeom>
              <a:avLst/>
              <a:gdLst>
                <a:gd name="T0" fmla="*/ 38 w 75"/>
                <a:gd name="T1" fmla="*/ 3 h 92"/>
                <a:gd name="T2" fmla="*/ 31 w 75"/>
                <a:gd name="T3" fmla="*/ 4 h 92"/>
                <a:gd name="T4" fmla="*/ 28 w 75"/>
                <a:gd name="T5" fmla="*/ 8 h 92"/>
                <a:gd name="T6" fmla="*/ 26 w 75"/>
                <a:gd name="T7" fmla="*/ 21 h 92"/>
                <a:gd name="T8" fmla="*/ 26 w 75"/>
                <a:gd name="T9" fmla="*/ 38 h 92"/>
                <a:gd name="T10" fmla="*/ 25 w 75"/>
                <a:gd name="T11" fmla="*/ 66 h 92"/>
                <a:gd name="T12" fmla="*/ 26 w 75"/>
                <a:gd name="T13" fmla="*/ 77 h 92"/>
                <a:gd name="T14" fmla="*/ 27 w 75"/>
                <a:gd name="T15" fmla="*/ 82 h 92"/>
                <a:gd name="T16" fmla="*/ 30 w 75"/>
                <a:gd name="T17" fmla="*/ 84 h 92"/>
                <a:gd name="T18" fmla="*/ 38 w 75"/>
                <a:gd name="T19" fmla="*/ 84 h 92"/>
                <a:gd name="T20" fmla="*/ 61 w 75"/>
                <a:gd name="T21" fmla="*/ 81 h 92"/>
                <a:gd name="T22" fmla="*/ 70 w 75"/>
                <a:gd name="T23" fmla="*/ 75 h 92"/>
                <a:gd name="T24" fmla="*/ 75 w 75"/>
                <a:gd name="T25" fmla="*/ 71 h 92"/>
                <a:gd name="T26" fmla="*/ 74 w 75"/>
                <a:gd name="T27" fmla="*/ 78 h 92"/>
                <a:gd name="T28" fmla="*/ 70 w 75"/>
                <a:gd name="T29" fmla="*/ 92 h 92"/>
                <a:gd name="T30" fmla="*/ 64 w 75"/>
                <a:gd name="T31" fmla="*/ 91 h 92"/>
                <a:gd name="T32" fmla="*/ 52 w 75"/>
                <a:gd name="T33" fmla="*/ 90 h 92"/>
                <a:gd name="T34" fmla="*/ 0 w 75"/>
                <a:gd name="T35" fmla="*/ 90 h 92"/>
                <a:gd name="T36" fmla="*/ 2 w 75"/>
                <a:gd name="T37" fmla="*/ 86 h 92"/>
                <a:gd name="T38" fmla="*/ 7 w 75"/>
                <a:gd name="T39" fmla="*/ 84 h 92"/>
                <a:gd name="T40" fmla="*/ 9 w 75"/>
                <a:gd name="T41" fmla="*/ 81 h 92"/>
                <a:gd name="T42" fmla="*/ 11 w 75"/>
                <a:gd name="T43" fmla="*/ 71 h 92"/>
                <a:gd name="T44" fmla="*/ 11 w 75"/>
                <a:gd name="T45" fmla="*/ 43 h 92"/>
                <a:gd name="T46" fmla="*/ 11 w 75"/>
                <a:gd name="T47" fmla="*/ 22 h 92"/>
                <a:gd name="T48" fmla="*/ 11 w 75"/>
                <a:gd name="T49" fmla="*/ 13 h 92"/>
                <a:gd name="T50" fmla="*/ 10 w 75"/>
                <a:gd name="T51" fmla="*/ 8 h 92"/>
                <a:gd name="T52" fmla="*/ 7 w 75"/>
                <a:gd name="T53" fmla="*/ 4 h 92"/>
                <a:gd name="T54" fmla="*/ 3 w 75"/>
                <a:gd name="T55" fmla="*/ 3 h 92"/>
                <a:gd name="T56" fmla="*/ 1 w 75"/>
                <a:gd name="T57" fmla="*/ 0 h 92"/>
                <a:gd name="T58" fmla="*/ 11 w 75"/>
                <a:gd name="T59" fmla="*/ 0 h 92"/>
                <a:gd name="T60" fmla="*/ 27 w 75"/>
                <a:gd name="T61" fmla="*/ 0 h 92"/>
                <a:gd name="T62" fmla="*/ 38 w 75"/>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92">
                  <a:moveTo>
                    <a:pt x="38" y="0"/>
                  </a:moveTo>
                  <a:lnTo>
                    <a:pt x="38" y="3"/>
                  </a:lnTo>
                  <a:lnTo>
                    <a:pt x="35" y="4"/>
                  </a:lnTo>
                  <a:lnTo>
                    <a:pt x="31" y="4"/>
                  </a:lnTo>
                  <a:lnTo>
                    <a:pt x="29" y="7"/>
                  </a:lnTo>
                  <a:lnTo>
                    <a:pt x="28" y="8"/>
                  </a:lnTo>
                  <a:lnTo>
                    <a:pt x="27" y="12"/>
                  </a:lnTo>
                  <a:lnTo>
                    <a:pt x="26" y="21"/>
                  </a:lnTo>
                  <a:lnTo>
                    <a:pt x="26" y="29"/>
                  </a:lnTo>
                  <a:lnTo>
                    <a:pt x="26" y="38"/>
                  </a:lnTo>
                  <a:lnTo>
                    <a:pt x="26" y="44"/>
                  </a:lnTo>
                  <a:lnTo>
                    <a:pt x="25" y="66"/>
                  </a:lnTo>
                  <a:lnTo>
                    <a:pt x="25" y="72"/>
                  </a:lnTo>
                  <a:lnTo>
                    <a:pt x="26" y="77"/>
                  </a:lnTo>
                  <a:lnTo>
                    <a:pt x="26" y="80"/>
                  </a:lnTo>
                  <a:lnTo>
                    <a:pt x="27" y="82"/>
                  </a:lnTo>
                  <a:lnTo>
                    <a:pt x="28" y="83"/>
                  </a:lnTo>
                  <a:lnTo>
                    <a:pt x="30" y="84"/>
                  </a:lnTo>
                  <a:lnTo>
                    <a:pt x="33" y="84"/>
                  </a:lnTo>
                  <a:lnTo>
                    <a:pt x="38" y="84"/>
                  </a:lnTo>
                  <a:lnTo>
                    <a:pt x="52" y="83"/>
                  </a:lnTo>
                  <a:lnTo>
                    <a:pt x="61" y="81"/>
                  </a:lnTo>
                  <a:lnTo>
                    <a:pt x="67" y="79"/>
                  </a:lnTo>
                  <a:lnTo>
                    <a:pt x="70" y="75"/>
                  </a:lnTo>
                  <a:lnTo>
                    <a:pt x="72" y="71"/>
                  </a:lnTo>
                  <a:lnTo>
                    <a:pt x="75" y="71"/>
                  </a:lnTo>
                  <a:lnTo>
                    <a:pt x="74" y="75"/>
                  </a:lnTo>
                  <a:lnTo>
                    <a:pt x="74" y="78"/>
                  </a:lnTo>
                  <a:lnTo>
                    <a:pt x="72" y="83"/>
                  </a:lnTo>
                  <a:lnTo>
                    <a:pt x="70" y="92"/>
                  </a:lnTo>
                  <a:lnTo>
                    <a:pt x="67" y="91"/>
                  </a:lnTo>
                  <a:lnTo>
                    <a:pt x="64" y="91"/>
                  </a:lnTo>
                  <a:lnTo>
                    <a:pt x="60" y="91"/>
                  </a:lnTo>
                  <a:lnTo>
                    <a:pt x="52" y="90"/>
                  </a:lnTo>
                  <a:lnTo>
                    <a:pt x="40" y="90"/>
                  </a:lnTo>
                  <a:lnTo>
                    <a:pt x="0" y="90"/>
                  </a:lnTo>
                  <a:lnTo>
                    <a:pt x="0" y="86"/>
                  </a:lnTo>
                  <a:lnTo>
                    <a:pt x="2" y="86"/>
                  </a:lnTo>
                  <a:lnTo>
                    <a:pt x="4" y="85"/>
                  </a:lnTo>
                  <a:lnTo>
                    <a:pt x="7" y="84"/>
                  </a:lnTo>
                  <a:lnTo>
                    <a:pt x="8" y="83"/>
                  </a:lnTo>
                  <a:lnTo>
                    <a:pt x="9" y="81"/>
                  </a:lnTo>
                  <a:lnTo>
                    <a:pt x="10" y="78"/>
                  </a:lnTo>
                  <a:lnTo>
                    <a:pt x="11" y="71"/>
                  </a:lnTo>
                  <a:lnTo>
                    <a:pt x="11" y="61"/>
                  </a:lnTo>
                  <a:lnTo>
                    <a:pt x="11" y="43"/>
                  </a:lnTo>
                  <a:lnTo>
                    <a:pt x="11" y="30"/>
                  </a:lnTo>
                  <a:lnTo>
                    <a:pt x="11" y="22"/>
                  </a:lnTo>
                  <a:lnTo>
                    <a:pt x="11" y="16"/>
                  </a:lnTo>
                  <a:lnTo>
                    <a:pt x="11" y="13"/>
                  </a:lnTo>
                  <a:lnTo>
                    <a:pt x="10" y="11"/>
                  </a:lnTo>
                  <a:lnTo>
                    <a:pt x="10" y="8"/>
                  </a:lnTo>
                  <a:lnTo>
                    <a:pt x="9" y="6"/>
                  </a:lnTo>
                  <a:lnTo>
                    <a:pt x="7" y="4"/>
                  </a:lnTo>
                  <a:lnTo>
                    <a:pt x="5" y="4"/>
                  </a:lnTo>
                  <a:lnTo>
                    <a:pt x="3" y="3"/>
                  </a:lnTo>
                  <a:lnTo>
                    <a:pt x="1" y="3"/>
                  </a:lnTo>
                  <a:lnTo>
                    <a:pt x="1" y="0"/>
                  </a:lnTo>
                  <a:lnTo>
                    <a:pt x="5" y="0"/>
                  </a:lnTo>
                  <a:lnTo>
                    <a:pt x="11" y="0"/>
                  </a:lnTo>
                  <a:lnTo>
                    <a:pt x="18" y="0"/>
                  </a:lnTo>
                  <a:lnTo>
                    <a:pt x="27" y="0"/>
                  </a:lnTo>
                  <a:lnTo>
                    <a:pt x="32"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1" name="Freeform 58"/>
            <p:cNvSpPr>
              <a:spLocks noEditPoints="1"/>
            </p:cNvSpPr>
            <p:nvPr/>
          </p:nvSpPr>
          <p:spPr bwMode="auto">
            <a:xfrm>
              <a:off x="3369" y="2676"/>
              <a:ext cx="45" cy="46"/>
            </a:xfrm>
            <a:custGeom>
              <a:avLst/>
              <a:gdLst>
                <a:gd name="T0" fmla="*/ 28 w 88"/>
                <a:gd name="T1" fmla="*/ 54 h 92"/>
                <a:gd name="T2" fmla="*/ 38 w 88"/>
                <a:gd name="T3" fmla="*/ 55 h 92"/>
                <a:gd name="T4" fmla="*/ 47 w 88"/>
                <a:gd name="T5" fmla="*/ 55 h 92"/>
                <a:gd name="T6" fmla="*/ 53 w 88"/>
                <a:gd name="T7" fmla="*/ 55 h 92"/>
                <a:gd name="T8" fmla="*/ 40 w 88"/>
                <a:gd name="T9" fmla="*/ 24 h 92"/>
                <a:gd name="T10" fmla="*/ 47 w 88"/>
                <a:gd name="T11" fmla="*/ 0 h 92"/>
                <a:gd name="T12" fmla="*/ 50 w 88"/>
                <a:gd name="T13" fmla="*/ 7 h 92"/>
                <a:gd name="T14" fmla="*/ 54 w 88"/>
                <a:gd name="T15" fmla="*/ 17 h 92"/>
                <a:gd name="T16" fmla="*/ 61 w 88"/>
                <a:gd name="T17" fmla="*/ 38 h 92"/>
                <a:gd name="T18" fmla="*/ 69 w 88"/>
                <a:gd name="T19" fmla="*/ 58 h 92"/>
                <a:gd name="T20" fmla="*/ 75 w 88"/>
                <a:gd name="T21" fmla="*/ 76 h 92"/>
                <a:gd name="T22" fmla="*/ 82 w 88"/>
                <a:gd name="T23" fmla="*/ 86 h 92"/>
                <a:gd name="T24" fmla="*/ 88 w 88"/>
                <a:gd name="T25" fmla="*/ 88 h 92"/>
                <a:gd name="T26" fmla="*/ 83 w 88"/>
                <a:gd name="T27" fmla="*/ 91 h 92"/>
                <a:gd name="T28" fmla="*/ 75 w 88"/>
                <a:gd name="T29" fmla="*/ 91 h 92"/>
                <a:gd name="T30" fmla="*/ 55 w 88"/>
                <a:gd name="T31" fmla="*/ 92 h 92"/>
                <a:gd name="T32" fmla="*/ 58 w 88"/>
                <a:gd name="T33" fmla="*/ 88 h 92"/>
                <a:gd name="T34" fmla="*/ 61 w 88"/>
                <a:gd name="T35" fmla="*/ 85 h 92"/>
                <a:gd name="T36" fmla="*/ 61 w 88"/>
                <a:gd name="T37" fmla="*/ 80 h 92"/>
                <a:gd name="T38" fmla="*/ 57 w 88"/>
                <a:gd name="T39" fmla="*/ 69 h 92"/>
                <a:gd name="T40" fmla="*/ 55 w 88"/>
                <a:gd name="T41" fmla="*/ 60 h 92"/>
                <a:gd name="T42" fmla="*/ 51 w 88"/>
                <a:gd name="T43" fmla="*/ 60 h 92"/>
                <a:gd name="T44" fmla="*/ 44 w 88"/>
                <a:gd name="T45" fmla="*/ 60 h 92"/>
                <a:gd name="T46" fmla="*/ 25 w 88"/>
                <a:gd name="T47" fmla="*/ 60 h 92"/>
                <a:gd name="T48" fmla="*/ 19 w 88"/>
                <a:gd name="T49" fmla="*/ 73 h 92"/>
                <a:gd name="T50" fmla="*/ 18 w 88"/>
                <a:gd name="T51" fmla="*/ 78 h 92"/>
                <a:gd name="T52" fmla="*/ 17 w 88"/>
                <a:gd name="T53" fmla="*/ 82 h 92"/>
                <a:gd name="T54" fmla="*/ 19 w 88"/>
                <a:gd name="T55" fmla="*/ 86 h 92"/>
                <a:gd name="T56" fmla="*/ 24 w 88"/>
                <a:gd name="T57" fmla="*/ 87 h 92"/>
                <a:gd name="T58" fmla="*/ 28 w 88"/>
                <a:gd name="T59" fmla="*/ 88 h 92"/>
                <a:gd name="T60" fmla="*/ 27 w 88"/>
                <a:gd name="T61" fmla="*/ 92 h 92"/>
                <a:gd name="T62" fmla="*/ 22 w 88"/>
                <a:gd name="T63" fmla="*/ 92 h 92"/>
                <a:gd name="T64" fmla="*/ 15 w 88"/>
                <a:gd name="T65" fmla="*/ 92 h 92"/>
                <a:gd name="T66" fmla="*/ 11 w 88"/>
                <a:gd name="T67" fmla="*/ 92 h 92"/>
                <a:gd name="T68" fmla="*/ 9 w 88"/>
                <a:gd name="T69" fmla="*/ 92 h 92"/>
                <a:gd name="T70" fmla="*/ 2 w 88"/>
                <a:gd name="T71" fmla="*/ 92 h 92"/>
                <a:gd name="T72" fmla="*/ 0 w 88"/>
                <a:gd name="T73" fmla="*/ 88 h 92"/>
                <a:gd name="T74" fmla="*/ 4 w 88"/>
                <a:gd name="T75" fmla="*/ 87 h 92"/>
                <a:gd name="T76" fmla="*/ 9 w 88"/>
                <a:gd name="T77" fmla="*/ 83 h 92"/>
                <a:gd name="T78" fmla="*/ 16 w 88"/>
                <a:gd name="T79" fmla="*/ 69 h 92"/>
                <a:gd name="T80" fmla="*/ 26 w 88"/>
                <a:gd name="T81" fmla="*/ 44 h 92"/>
                <a:gd name="T82" fmla="*/ 36 w 88"/>
                <a:gd name="T83" fmla="*/ 22 h 92"/>
                <a:gd name="T84" fmla="*/ 41 w 88"/>
                <a:gd name="T85" fmla="*/ 9 h 92"/>
                <a:gd name="T86" fmla="*/ 43 w 88"/>
                <a:gd name="T8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40" y="24"/>
                  </a:moveTo>
                  <a:lnTo>
                    <a:pt x="28" y="54"/>
                  </a:lnTo>
                  <a:lnTo>
                    <a:pt x="32" y="55"/>
                  </a:lnTo>
                  <a:lnTo>
                    <a:pt x="38" y="55"/>
                  </a:lnTo>
                  <a:lnTo>
                    <a:pt x="43" y="55"/>
                  </a:lnTo>
                  <a:lnTo>
                    <a:pt x="47" y="55"/>
                  </a:lnTo>
                  <a:lnTo>
                    <a:pt x="51" y="55"/>
                  </a:lnTo>
                  <a:lnTo>
                    <a:pt x="53" y="55"/>
                  </a:lnTo>
                  <a:lnTo>
                    <a:pt x="46" y="39"/>
                  </a:lnTo>
                  <a:lnTo>
                    <a:pt x="40" y="24"/>
                  </a:lnTo>
                  <a:close/>
                  <a:moveTo>
                    <a:pt x="44" y="0"/>
                  </a:moveTo>
                  <a:lnTo>
                    <a:pt x="47" y="0"/>
                  </a:lnTo>
                  <a:lnTo>
                    <a:pt x="48" y="3"/>
                  </a:lnTo>
                  <a:lnTo>
                    <a:pt x="50" y="7"/>
                  </a:lnTo>
                  <a:lnTo>
                    <a:pt x="51" y="11"/>
                  </a:lnTo>
                  <a:lnTo>
                    <a:pt x="54" y="17"/>
                  </a:lnTo>
                  <a:lnTo>
                    <a:pt x="57" y="27"/>
                  </a:lnTo>
                  <a:lnTo>
                    <a:pt x="61" y="38"/>
                  </a:lnTo>
                  <a:lnTo>
                    <a:pt x="66" y="49"/>
                  </a:lnTo>
                  <a:lnTo>
                    <a:pt x="69" y="58"/>
                  </a:lnTo>
                  <a:lnTo>
                    <a:pt x="71" y="64"/>
                  </a:lnTo>
                  <a:lnTo>
                    <a:pt x="75" y="76"/>
                  </a:lnTo>
                  <a:lnTo>
                    <a:pt x="80" y="82"/>
                  </a:lnTo>
                  <a:lnTo>
                    <a:pt x="82" y="86"/>
                  </a:lnTo>
                  <a:lnTo>
                    <a:pt x="85" y="88"/>
                  </a:lnTo>
                  <a:lnTo>
                    <a:pt x="88" y="88"/>
                  </a:lnTo>
                  <a:lnTo>
                    <a:pt x="88" y="92"/>
                  </a:lnTo>
                  <a:lnTo>
                    <a:pt x="83" y="91"/>
                  </a:lnTo>
                  <a:lnTo>
                    <a:pt x="80" y="91"/>
                  </a:lnTo>
                  <a:lnTo>
                    <a:pt x="75" y="91"/>
                  </a:lnTo>
                  <a:lnTo>
                    <a:pt x="64" y="92"/>
                  </a:lnTo>
                  <a:lnTo>
                    <a:pt x="55" y="92"/>
                  </a:lnTo>
                  <a:lnTo>
                    <a:pt x="55" y="88"/>
                  </a:lnTo>
                  <a:lnTo>
                    <a:pt x="58" y="88"/>
                  </a:lnTo>
                  <a:lnTo>
                    <a:pt x="60" y="87"/>
                  </a:lnTo>
                  <a:lnTo>
                    <a:pt x="61" y="85"/>
                  </a:lnTo>
                  <a:lnTo>
                    <a:pt x="62" y="83"/>
                  </a:lnTo>
                  <a:lnTo>
                    <a:pt x="61" y="80"/>
                  </a:lnTo>
                  <a:lnTo>
                    <a:pt x="59" y="74"/>
                  </a:lnTo>
                  <a:lnTo>
                    <a:pt x="57" y="69"/>
                  </a:lnTo>
                  <a:lnTo>
                    <a:pt x="56" y="64"/>
                  </a:lnTo>
                  <a:lnTo>
                    <a:pt x="55" y="60"/>
                  </a:lnTo>
                  <a:lnTo>
                    <a:pt x="53" y="60"/>
                  </a:lnTo>
                  <a:lnTo>
                    <a:pt x="51" y="60"/>
                  </a:lnTo>
                  <a:lnTo>
                    <a:pt x="48" y="60"/>
                  </a:lnTo>
                  <a:lnTo>
                    <a:pt x="44" y="60"/>
                  </a:lnTo>
                  <a:lnTo>
                    <a:pt x="36" y="60"/>
                  </a:lnTo>
                  <a:lnTo>
                    <a:pt x="25" y="60"/>
                  </a:lnTo>
                  <a:lnTo>
                    <a:pt x="20" y="71"/>
                  </a:lnTo>
                  <a:lnTo>
                    <a:pt x="19" y="73"/>
                  </a:lnTo>
                  <a:lnTo>
                    <a:pt x="19" y="76"/>
                  </a:lnTo>
                  <a:lnTo>
                    <a:pt x="18" y="78"/>
                  </a:lnTo>
                  <a:lnTo>
                    <a:pt x="17" y="80"/>
                  </a:lnTo>
                  <a:lnTo>
                    <a:pt x="17" y="82"/>
                  </a:lnTo>
                  <a:lnTo>
                    <a:pt x="17" y="84"/>
                  </a:lnTo>
                  <a:lnTo>
                    <a:pt x="19" y="86"/>
                  </a:lnTo>
                  <a:lnTo>
                    <a:pt x="22" y="87"/>
                  </a:lnTo>
                  <a:lnTo>
                    <a:pt x="24" y="87"/>
                  </a:lnTo>
                  <a:lnTo>
                    <a:pt x="26" y="88"/>
                  </a:lnTo>
                  <a:lnTo>
                    <a:pt x="28" y="88"/>
                  </a:lnTo>
                  <a:lnTo>
                    <a:pt x="28" y="92"/>
                  </a:lnTo>
                  <a:lnTo>
                    <a:pt x="27" y="92"/>
                  </a:lnTo>
                  <a:lnTo>
                    <a:pt x="25" y="92"/>
                  </a:lnTo>
                  <a:lnTo>
                    <a:pt x="22" y="92"/>
                  </a:lnTo>
                  <a:lnTo>
                    <a:pt x="18" y="92"/>
                  </a:lnTo>
                  <a:lnTo>
                    <a:pt x="15" y="92"/>
                  </a:lnTo>
                  <a:lnTo>
                    <a:pt x="13" y="92"/>
                  </a:lnTo>
                  <a:lnTo>
                    <a:pt x="11" y="92"/>
                  </a:lnTo>
                  <a:lnTo>
                    <a:pt x="11" y="92"/>
                  </a:lnTo>
                  <a:lnTo>
                    <a:pt x="9" y="92"/>
                  </a:lnTo>
                  <a:lnTo>
                    <a:pt x="5" y="92"/>
                  </a:lnTo>
                  <a:lnTo>
                    <a:pt x="2" y="92"/>
                  </a:lnTo>
                  <a:lnTo>
                    <a:pt x="0" y="92"/>
                  </a:lnTo>
                  <a:lnTo>
                    <a:pt x="0" y="88"/>
                  </a:lnTo>
                  <a:lnTo>
                    <a:pt x="2" y="88"/>
                  </a:lnTo>
                  <a:lnTo>
                    <a:pt x="4" y="87"/>
                  </a:lnTo>
                  <a:lnTo>
                    <a:pt x="6" y="85"/>
                  </a:lnTo>
                  <a:lnTo>
                    <a:pt x="9" y="83"/>
                  </a:lnTo>
                  <a:lnTo>
                    <a:pt x="12" y="78"/>
                  </a:lnTo>
                  <a:lnTo>
                    <a:pt x="16" y="69"/>
                  </a:lnTo>
                  <a:lnTo>
                    <a:pt x="20" y="57"/>
                  </a:lnTo>
                  <a:lnTo>
                    <a:pt x="26" y="44"/>
                  </a:lnTo>
                  <a:lnTo>
                    <a:pt x="31" y="32"/>
                  </a:lnTo>
                  <a:lnTo>
                    <a:pt x="36" y="22"/>
                  </a:lnTo>
                  <a:lnTo>
                    <a:pt x="39" y="13"/>
                  </a:lnTo>
                  <a:lnTo>
                    <a:pt x="41" y="9"/>
                  </a:lnTo>
                  <a:lnTo>
                    <a:pt x="42" y="5"/>
                  </a:lnTo>
                  <a:lnTo>
                    <a:pt x="43"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2" name="Freeform 59"/>
            <p:cNvSpPr>
              <a:spLocks/>
            </p:cNvSpPr>
            <p:nvPr/>
          </p:nvSpPr>
          <p:spPr bwMode="auto">
            <a:xfrm>
              <a:off x="3480" y="2677"/>
              <a:ext cx="70" cy="46"/>
            </a:xfrm>
            <a:custGeom>
              <a:avLst/>
              <a:gdLst>
                <a:gd name="T0" fmla="*/ 139 w 140"/>
                <a:gd name="T1" fmla="*/ 3 h 94"/>
                <a:gd name="T2" fmla="*/ 132 w 140"/>
                <a:gd name="T3" fmla="*/ 6 h 94"/>
                <a:gd name="T4" fmla="*/ 128 w 140"/>
                <a:gd name="T5" fmla="*/ 10 h 94"/>
                <a:gd name="T6" fmla="*/ 122 w 140"/>
                <a:gd name="T7" fmla="*/ 18 h 94"/>
                <a:gd name="T8" fmla="*/ 113 w 140"/>
                <a:gd name="T9" fmla="*/ 44 h 94"/>
                <a:gd name="T10" fmla="*/ 102 w 140"/>
                <a:gd name="T11" fmla="*/ 73 h 94"/>
                <a:gd name="T12" fmla="*/ 94 w 140"/>
                <a:gd name="T13" fmla="*/ 94 h 94"/>
                <a:gd name="T14" fmla="*/ 91 w 140"/>
                <a:gd name="T15" fmla="*/ 92 h 94"/>
                <a:gd name="T16" fmla="*/ 89 w 140"/>
                <a:gd name="T17" fmla="*/ 87 h 94"/>
                <a:gd name="T18" fmla="*/ 63 w 140"/>
                <a:gd name="T19" fmla="*/ 52 h 94"/>
                <a:gd name="T20" fmla="*/ 54 w 140"/>
                <a:gd name="T21" fmla="*/ 73 h 94"/>
                <a:gd name="T22" fmla="*/ 49 w 140"/>
                <a:gd name="T23" fmla="*/ 87 h 94"/>
                <a:gd name="T24" fmla="*/ 44 w 140"/>
                <a:gd name="T25" fmla="*/ 94 h 94"/>
                <a:gd name="T26" fmla="*/ 38 w 140"/>
                <a:gd name="T27" fmla="*/ 78 h 94"/>
                <a:gd name="T28" fmla="*/ 29 w 140"/>
                <a:gd name="T29" fmla="*/ 50 h 94"/>
                <a:gd name="T30" fmla="*/ 18 w 140"/>
                <a:gd name="T31" fmla="*/ 23 h 94"/>
                <a:gd name="T32" fmla="*/ 10 w 140"/>
                <a:gd name="T33" fmla="*/ 7 h 94"/>
                <a:gd name="T34" fmla="*/ 6 w 140"/>
                <a:gd name="T35" fmla="*/ 4 h 94"/>
                <a:gd name="T36" fmla="*/ 0 w 140"/>
                <a:gd name="T37" fmla="*/ 3 h 94"/>
                <a:gd name="T38" fmla="*/ 3 w 140"/>
                <a:gd name="T39" fmla="*/ 0 h 94"/>
                <a:gd name="T40" fmla="*/ 12 w 140"/>
                <a:gd name="T41" fmla="*/ 0 h 94"/>
                <a:gd name="T42" fmla="*/ 19 w 140"/>
                <a:gd name="T43" fmla="*/ 0 h 94"/>
                <a:gd name="T44" fmla="*/ 23 w 140"/>
                <a:gd name="T45" fmla="*/ 0 h 94"/>
                <a:gd name="T46" fmla="*/ 32 w 140"/>
                <a:gd name="T47" fmla="*/ 0 h 94"/>
                <a:gd name="T48" fmla="*/ 42 w 140"/>
                <a:gd name="T49" fmla="*/ 4 h 94"/>
                <a:gd name="T50" fmla="*/ 34 w 140"/>
                <a:gd name="T51" fmla="*/ 6 h 94"/>
                <a:gd name="T52" fmla="*/ 31 w 140"/>
                <a:gd name="T53" fmla="*/ 8 h 94"/>
                <a:gd name="T54" fmla="*/ 31 w 140"/>
                <a:gd name="T55" fmla="*/ 10 h 94"/>
                <a:gd name="T56" fmla="*/ 34 w 140"/>
                <a:gd name="T57" fmla="*/ 23 h 94"/>
                <a:gd name="T58" fmla="*/ 43 w 140"/>
                <a:gd name="T59" fmla="*/ 47 h 94"/>
                <a:gd name="T60" fmla="*/ 50 w 140"/>
                <a:gd name="T61" fmla="*/ 68 h 94"/>
                <a:gd name="T62" fmla="*/ 59 w 140"/>
                <a:gd name="T63" fmla="*/ 49 h 94"/>
                <a:gd name="T64" fmla="*/ 68 w 140"/>
                <a:gd name="T65" fmla="*/ 28 h 94"/>
                <a:gd name="T66" fmla="*/ 61 w 140"/>
                <a:gd name="T67" fmla="*/ 11 h 94"/>
                <a:gd name="T68" fmla="*/ 55 w 140"/>
                <a:gd name="T69" fmla="*/ 6 h 94"/>
                <a:gd name="T70" fmla="*/ 50 w 140"/>
                <a:gd name="T71" fmla="*/ 0 h 94"/>
                <a:gd name="T72" fmla="*/ 73 w 140"/>
                <a:gd name="T73" fmla="*/ 0 h 94"/>
                <a:gd name="T74" fmla="*/ 89 w 140"/>
                <a:gd name="T75" fmla="*/ 0 h 94"/>
                <a:gd name="T76" fmla="*/ 85 w 140"/>
                <a:gd name="T77" fmla="*/ 4 h 94"/>
                <a:gd name="T78" fmla="*/ 79 w 140"/>
                <a:gd name="T79" fmla="*/ 7 h 94"/>
                <a:gd name="T80" fmla="*/ 78 w 140"/>
                <a:gd name="T81" fmla="*/ 10 h 94"/>
                <a:gd name="T82" fmla="*/ 82 w 140"/>
                <a:gd name="T83" fmla="*/ 23 h 94"/>
                <a:gd name="T84" fmla="*/ 89 w 140"/>
                <a:gd name="T85" fmla="*/ 44 h 94"/>
                <a:gd name="T86" fmla="*/ 97 w 140"/>
                <a:gd name="T87" fmla="*/ 64 h 94"/>
                <a:gd name="T88" fmla="*/ 102 w 140"/>
                <a:gd name="T89" fmla="*/ 58 h 94"/>
                <a:gd name="T90" fmla="*/ 111 w 140"/>
                <a:gd name="T91" fmla="*/ 37 h 94"/>
                <a:gd name="T92" fmla="*/ 116 w 140"/>
                <a:gd name="T93" fmla="*/ 17 h 94"/>
                <a:gd name="T94" fmla="*/ 117 w 140"/>
                <a:gd name="T95" fmla="*/ 9 h 94"/>
                <a:gd name="T96" fmla="*/ 114 w 140"/>
                <a:gd name="T97" fmla="*/ 6 h 94"/>
                <a:gd name="T98" fmla="*/ 108 w 140"/>
                <a:gd name="T99" fmla="*/ 4 h 94"/>
                <a:gd name="T100" fmla="*/ 104 w 140"/>
                <a:gd name="T101" fmla="*/ 4 h 94"/>
                <a:gd name="T102" fmla="*/ 122 w 140"/>
                <a:gd name="T103" fmla="*/ 0 h 94"/>
                <a:gd name="T104" fmla="*/ 140 w 140"/>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4">
                  <a:moveTo>
                    <a:pt x="140" y="0"/>
                  </a:moveTo>
                  <a:lnTo>
                    <a:pt x="139" y="3"/>
                  </a:lnTo>
                  <a:lnTo>
                    <a:pt x="135" y="4"/>
                  </a:lnTo>
                  <a:lnTo>
                    <a:pt x="132" y="6"/>
                  </a:lnTo>
                  <a:lnTo>
                    <a:pt x="130" y="8"/>
                  </a:lnTo>
                  <a:lnTo>
                    <a:pt x="128" y="10"/>
                  </a:lnTo>
                  <a:lnTo>
                    <a:pt x="126" y="12"/>
                  </a:lnTo>
                  <a:lnTo>
                    <a:pt x="122" y="18"/>
                  </a:lnTo>
                  <a:lnTo>
                    <a:pt x="118" y="30"/>
                  </a:lnTo>
                  <a:lnTo>
                    <a:pt x="113" y="44"/>
                  </a:lnTo>
                  <a:lnTo>
                    <a:pt x="107" y="59"/>
                  </a:lnTo>
                  <a:lnTo>
                    <a:pt x="102" y="73"/>
                  </a:lnTo>
                  <a:lnTo>
                    <a:pt x="98" y="85"/>
                  </a:lnTo>
                  <a:lnTo>
                    <a:pt x="94" y="94"/>
                  </a:lnTo>
                  <a:lnTo>
                    <a:pt x="91" y="94"/>
                  </a:lnTo>
                  <a:lnTo>
                    <a:pt x="91" y="92"/>
                  </a:lnTo>
                  <a:lnTo>
                    <a:pt x="90" y="90"/>
                  </a:lnTo>
                  <a:lnTo>
                    <a:pt x="89" y="87"/>
                  </a:lnTo>
                  <a:lnTo>
                    <a:pt x="71" y="36"/>
                  </a:lnTo>
                  <a:lnTo>
                    <a:pt x="63" y="52"/>
                  </a:lnTo>
                  <a:lnTo>
                    <a:pt x="58" y="64"/>
                  </a:lnTo>
                  <a:lnTo>
                    <a:pt x="54" y="73"/>
                  </a:lnTo>
                  <a:lnTo>
                    <a:pt x="51" y="81"/>
                  </a:lnTo>
                  <a:lnTo>
                    <a:pt x="49" y="87"/>
                  </a:lnTo>
                  <a:lnTo>
                    <a:pt x="47" y="94"/>
                  </a:lnTo>
                  <a:lnTo>
                    <a:pt x="44" y="94"/>
                  </a:lnTo>
                  <a:lnTo>
                    <a:pt x="42" y="89"/>
                  </a:lnTo>
                  <a:lnTo>
                    <a:pt x="38" y="78"/>
                  </a:lnTo>
                  <a:lnTo>
                    <a:pt x="34" y="65"/>
                  </a:lnTo>
                  <a:lnTo>
                    <a:pt x="29" y="50"/>
                  </a:lnTo>
                  <a:lnTo>
                    <a:pt x="23" y="36"/>
                  </a:lnTo>
                  <a:lnTo>
                    <a:pt x="18" y="23"/>
                  </a:lnTo>
                  <a:lnTo>
                    <a:pt x="14" y="12"/>
                  </a:lnTo>
                  <a:lnTo>
                    <a:pt x="10" y="7"/>
                  </a:lnTo>
                  <a:lnTo>
                    <a:pt x="8" y="6"/>
                  </a:lnTo>
                  <a:lnTo>
                    <a:pt x="6" y="4"/>
                  </a:lnTo>
                  <a:lnTo>
                    <a:pt x="3" y="4"/>
                  </a:lnTo>
                  <a:lnTo>
                    <a:pt x="0" y="3"/>
                  </a:lnTo>
                  <a:lnTo>
                    <a:pt x="0" y="0"/>
                  </a:lnTo>
                  <a:lnTo>
                    <a:pt x="3" y="0"/>
                  </a:lnTo>
                  <a:lnTo>
                    <a:pt x="7" y="0"/>
                  </a:lnTo>
                  <a:lnTo>
                    <a:pt x="12" y="0"/>
                  </a:lnTo>
                  <a:lnTo>
                    <a:pt x="15" y="0"/>
                  </a:lnTo>
                  <a:lnTo>
                    <a:pt x="19" y="0"/>
                  </a:lnTo>
                  <a:lnTo>
                    <a:pt x="21" y="0"/>
                  </a:lnTo>
                  <a:lnTo>
                    <a:pt x="23" y="0"/>
                  </a:lnTo>
                  <a:lnTo>
                    <a:pt x="28" y="0"/>
                  </a:lnTo>
                  <a:lnTo>
                    <a:pt x="32" y="0"/>
                  </a:lnTo>
                  <a:lnTo>
                    <a:pt x="41" y="0"/>
                  </a:lnTo>
                  <a:lnTo>
                    <a:pt x="42" y="4"/>
                  </a:lnTo>
                  <a:lnTo>
                    <a:pt x="36" y="6"/>
                  </a:lnTo>
                  <a:lnTo>
                    <a:pt x="34" y="6"/>
                  </a:lnTo>
                  <a:lnTo>
                    <a:pt x="32" y="7"/>
                  </a:lnTo>
                  <a:lnTo>
                    <a:pt x="31" y="8"/>
                  </a:lnTo>
                  <a:lnTo>
                    <a:pt x="31" y="9"/>
                  </a:lnTo>
                  <a:lnTo>
                    <a:pt x="31" y="10"/>
                  </a:lnTo>
                  <a:lnTo>
                    <a:pt x="32" y="14"/>
                  </a:lnTo>
                  <a:lnTo>
                    <a:pt x="34" y="23"/>
                  </a:lnTo>
                  <a:lnTo>
                    <a:pt x="38" y="34"/>
                  </a:lnTo>
                  <a:lnTo>
                    <a:pt x="43" y="47"/>
                  </a:lnTo>
                  <a:lnTo>
                    <a:pt x="47" y="58"/>
                  </a:lnTo>
                  <a:lnTo>
                    <a:pt x="50" y="68"/>
                  </a:lnTo>
                  <a:lnTo>
                    <a:pt x="55" y="57"/>
                  </a:lnTo>
                  <a:lnTo>
                    <a:pt x="59" y="49"/>
                  </a:lnTo>
                  <a:lnTo>
                    <a:pt x="63" y="40"/>
                  </a:lnTo>
                  <a:lnTo>
                    <a:pt x="68" y="28"/>
                  </a:lnTo>
                  <a:lnTo>
                    <a:pt x="64" y="17"/>
                  </a:lnTo>
                  <a:lnTo>
                    <a:pt x="61" y="11"/>
                  </a:lnTo>
                  <a:lnTo>
                    <a:pt x="58" y="7"/>
                  </a:lnTo>
                  <a:lnTo>
                    <a:pt x="55" y="6"/>
                  </a:lnTo>
                  <a:lnTo>
                    <a:pt x="50" y="4"/>
                  </a:lnTo>
                  <a:lnTo>
                    <a:pt x="50" y="0"/>
                  </a:lnTo>
                  <a:lnTo>
                    <a:pt x="62" y="0"/>
                  </a:lnTo>
                  <a:lnTo>
                    <a:pt x="73" y="0"/>
                  </a:lnTo>
                  <a:lnTo>
                    <a:pt x="83" y="0"/>
                  </a:lnTo>
                  <a:lnTo>
                    <a:pt x="89" y="0"/>
                  </a:lnTo>
                  <a:lnTo>
                    <a:pt x="89" y="4"/>
                  </a:lnTo>
                  <a:lnTo>
                    <a:pt x="85" y="4"/>
                  </a:lnTo>
                  <a:lnTo>
                    <a:pt x="82" y="6"/>
                  </a:lnTo>
                  <a:lnTo>
                    <a:pt x="79" y="7"/>
                  </a:lnTo>
                  <a:lnTo>
                    <a:pt x="79" y="8"/>
                  </a:lnTo>
                  <a:lnTo>
                    <a:pt x="78" y="10"/>
                  </a:lnTo>
                  <a:lnTo>
                    <a:pt x="79" y="14"/>
                  </a:lnTo>
                  <a:lnTo>
                    <a:pt x="82" y="23"/>
                  </a:lnTo>
                  <a:lnTo>
                    <a:pt x="86" y="34"/>
                  </a:lnTo>
                  <a:lnTo>
                    <a:pt x="89" y="44"/>
                  </a:lnTo>
                  <a:lnTo>
                    <a:pt x="93" y="55"/>
                  </a:lnTo>
                  <a:lnTo>
                    <a:pt x="97" y="64"/>
                  </a:lnTo>
                  <a:lnTo>
                    <a:pt x="99" y="68"/>
                  </a:lnTo>
                  <a:lnTo>
                    <a:pt x="102" y="58"/>
                  </a:lnTo>
                  <a:lnTo>
                    <a:pt x="106" y="48"/>
                  </a:lnTo>
                  <a:lnTo>
                    <a:pt x="111" y="37"/>
                  </a:lnTo>
                  <a:lnTo>
                    <a:pt x="114" y="26"/>
                  </a:lnTo>
                  <a:lnTo>
                    <a:pt x="116" y="17"/>
                  </a:lnTo>
                  <a:lnTo>
                    <a:pt x="117" y="12"/>
                  </a:lnTo>
                  <a:lnTo>
                    <a:pt x="117" y="9"/>
                  </a:lnTo>
                  <a:lnTo>
                    <a:pt x="115" y="7"/>
                  </a:lnTo>
                  <a:lnTo>
                    <a:pt x="114" y="6"/>
                  </a:lnTo>
                  <a:lnTo>
                    <a:pt x="111" y="4"/>
                  </a:lnTo>
                  <a:lnTo>
                    <a:pt x="108" y="4"/>
                  </a:lnTo>
                  <a:lnTo>
                    <a:pt x="106" y="4"/>
                  </a:lnTo>
                  <a:lnTo>
                    <a:pt x="104" y="4"/>
                  </a:lnTo>
                  <a:lnTo>
                    <a:pt x="103" y="0"/>
                  </a:lnTo>
                  <a:lnTo>
                    <a:pt x="122" y="0"/>
                  </a:lnTo>
                  <a:lnTo>
                    <a:pt x="131"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33" name="Slide Number Placeholder 5"/>
          <p:cNvSpPr>
            <a:spLocks noGrp="1"/>
          </p:cNvSpPr>
          <p:nvPr>
            <p:ph type="sldNum" sz="quarter" idx="12"/>
          </p:nvPr>
        </p:nvSpPr>
        <p:spPr>
          <a:xfrm>
            <a:off x="11201384" y="6170822"/>
            <a:ext cx="670560" cy="502920"/>
          </a:xfrm>
        </p:spPr>
        <p:txBody>
          <a:bodyPr/>
          <a:lstStyle/>
          <a:p>
            <a:fld id="{744A799C-866D-40C8-98C5-5447A697435F}" type="slidenum">
              <a:rPr lang="en-US" smtClean="0"/>
              <a:t>9</a:t>
            </a:fld>
            <a:endParaRPr lang="en-US" dirty="0"/>
          </a:p>
        </p:txBody>
      </p:sp>
      <p:cxnSp>
        <p:nvCxnSpPr>
          <p:cNvPr id="35" name="Curved Connector 34"/>
          <p:cNvCxnSpPr>
            <a:stCxn id="134" idx="2"/>
            <a:endCxn id="44" idx="2"/>
          </p:cNvCxnSpPr>
          <p:nvPr/>
        </p:nvCxnSpPr>
        <p:spPr>
          <a:xfrm rot="10800000">
            <a:off x="2458800" y="1643229"/>
            <a:ext cx="4573608" cy="3957922"/>
          </a:xfrm>
          <a:prstGeom prst="curvedConnector3">
            <a:avLst>
              <a:gd name="adj1" fmla="val 104998"/>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36" name="Straight Arrow Connector 35"/>
          <p:cNvCxnSpPr>
            <a:stCxn id="44" idx="4"/>
            <a:endCxn id="49" idx="1"/>
          </p:cNvCxnSpPr>
          <p:nvPr/>
        </p:nvCxnSpPr>
        <p:spPr>
          <a:xfrm>
            <a:off x="2961720" y="2146149"/>
            <a:ext cx="522476" cy="1072580"/>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37" name="Straight Arrow Connector 36"/>
          <p:cNvCxnSpPr>
            <a:stCxn id="49" idx="7"/>
            <a:endCxn id="128" idx="3"/>
          </p:cNvCxnSpPr>
          <p:nvPr/>
        </p:nvCxnSpPr>
        <p:spPr>
          <a:xfrm flipV="1">
            <a:off x="4195432" y="1998847"/>
            <a:ext cx="1544950" cy="1219882"/>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38" name="Straight Arrow Connector 37"/>
          <p:cNvCxnSpPr>
            <a:stCxn id="76" idx="3"/>
            <a:endCxn id="134" idx="7"/>
          </p:cNvCxnSpPr>
          <p:nvPr/>
        </p:nvCxnSpPr>
        <p:spPr>
          <a:xfrm flipH="1">
            <a:off x="7890946" y="4620127"/>
            <a:ext cx="983716" cy="625406"/>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39" name="Straight Arrow Connector 38"/>
          <p:cNvCxnSpPr>
            <a:stCxn id="92" idx="5"/>
            <a:endCxn id="134" idx="1"/>
          </p:cNvCxnSpPr>
          <p:nvPr/>
        </p:nvCxnSpPr>
        <p:spPr>
          <a:xfrm>
            <a:off x="6451618" y="4620127"/>
            <a:ext cx="728092" cy="625406"/>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40" name="Straight Arrow Connector 39"/>
          <p:cNvCxnSpPr>
            <a:stCxn id="128" idx="5"/>
            <a:endCxn id="76" idx="1"/>
          </p:cNvCxnSpPr>
          <p:nvPr/>
        </p:nvCxnSpPr>
        <p:spPr>
          <a:xfrm>
            <a:off x="6451618" y="1998847"/>
            <a:ext cx="2423044" cy="1910044"/>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41" name="Straight Arrow Connector 40"/>
          <p:cNvCxnSpPr>
            <a:stCxn id="128" idx="4"/>
            <a:endCxn id="92" idx="0"/>
          </p:cNvCxnSpPr>
          <p:nvPr/>
        </p:nvCxnSpPr>
        <p:spPr>
          <a:xfrm>
            <a:off x="6096000" y="2146149"/>
            <a:ext cx="0" cy="1615440"/>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cxnSp>
        <p:nvCxnSpPr>
          <p:cNvPr id="42" name="Straight Arrow Connector 41"/>
          <p:cNvCxnSpPr>
            <a:stCxn id="59" idx="4"/>
            <a:endCxn id="76" idx="0"/>
          </p:cNvCxnSpPr>
          <p:nvPr/>
        </p:nvCxnSpPr>
        <p:spPr>
          <a:xfrm>
            <a:off x="9230280" y="2146149"/>
            <a:ext cx="0" cy="1615440"/>
          </a:xfrm>
          <a:prstGeom prst="straightConnector1">
            <a:avLst/>
          </a:prstGeom>
          <a:ln w="152400" cap="rnd" cmpd="sng" algn="ctr">
            <a:solidFill>
              <a:srgbClr val="879AAD"/>
            </a:solidFill>
            <a:prstDash val="solid"/>
            <a:round/>
            <a:headEnd type="none" w="sm" len="sm"/>
            <a:tailEnd type="triangle" w="sm" len="sm"/>
          </a:ln>
        </p:spPr>
        <p:style>
          <a:lnRef idx="0">
            <a:scrgbClr r="0" g="0" b="0"/>
          </a:lnRef>
          <a:fillRef idx="0">
            <a:scrgbClr r="0" g="0" b="0"/>
          </a:fillRef>
          <a:effectRef idx="0">
            <a:scrgbClr r="0" g="0" b="0"/>
          </a:effectRef>
          <a:fontRef idx="minor">
            <a:schemeClr val="tx1"/>
          </a:fontRef>
        </p:style>
      </p:cxnSp>
      <p:grpSp>
        <p:nvGrpSpPr>
          <p:cNvPr id="43" name="Plan Sponsor"/>
          <p:cNvGrpSpPr>
            <a:grpSpLocks noChangeAspect="1"/>
          </p:cNvGrpSpPr>
          <p:nvPr/>
        </p:nvGrpSpPr>
        <p:grpSpPr>
          <a:xfrm>
            <a:off x="2458800" y="1140309"/>
            <a:ext cx="1005840" cy="1005840"/>
            <a:chOff x="2795013" y="2240472"/>
            <a:chExt cx="1371600" cy="1371600"/>
          </a:xfrm>
        </p:grpSpPr>
        <p:sp>
          <p:nvSpPr>
            <p:cNvPr id="44" name="Oval 43"/>
            <p:cNvSpPr/>
            <p:nvPr/>
          </p:nvSpPr>
          <p:spPr>
            <a:xfrm>
              <a:off x="2795013" y="2240472"/>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a:grpSpLocks noChangeAspect="1"/>
            </p:cNvGrpSpPr>
            <p:nvPr/>
          </p:nvGrpSpPr>
          <p:grpSpPr>
            <a:xfrm>
              <a:off x="3134175" y="2560512"/>
              <a:ext cx="650240" cy="731520"/>
              <a:chOff x="3945590" y="4249739"/>
              <a:chExt cx="508000" cy="571500"/>
            </a:xfrm>
          </p:grpSpPr>
          <p:sp>
            <p:nvSpPr>
              <p:cNvPr id="46" name="Skyscraper 161"/>
              <p:cNvSpPr>
                <a:spLocks noEditPoints="1"/>
              </p:cNvSpPr>
              <p:nvPr/>
            </p:nvSpPr>
            <p:spPr bwMode="auto">
              <a:xfrm>
                <a:off x="3945590" y="4513264"/>
                <a:ext cx="249238" cy="307975"/>
              </a:xfrm>
              <a:custGeom>
                <a:avLst/>
                <a:gdLst>
                  <a:gd name="T0" fmla="*/ 17 w 157"/>
                  <a:gd name="T1" fmla="*/ 1 h 194"/>
                  <a:gd name="T2" fmla="*/ 3 w 157"/>
                  <a:gd name="T3" fmla="*/ 12 h 194"/>
                  <a:gd name="T4" fmla="*/ 0 w 157"/>
                  <a:gd name="T5" fmla="*/ 169 h 194"/>
                  <a:gd name="T6" fmla="*/ 6 w 157"/>
                  <a:gd name="T7" fmla="*/ 187 h 194"/>
                  <a:gd name="T8" fmla="*/ 24 w 157"/>
                  <a:gd name="T9" fmla="*/ 194 h 194"/>
                  <a:gd name="T10" fmla="*/ 144 w 157"/>
                  <a:gd name="T11" fmla="*/ 191 h 194"/>
                  <a:gd name="T12" fmla="*/ 155 w 157"/>
                  <a:gd name="T13" fmla="*/ 176 h 194"/>
                  <a:gd name="T14" fmla="*/ 155 w 157"/>
                  <a:gd name="T15" fmla="*/ 19 h 194"/>
                  <a:gd name="T16" fmla="*/ 144 w 157"/>
                  <a:gd name="T17" fmla="*/ 3 h 194"/>
                  <a:gd name="T18" fmla="*/ 68 w 157"/>
                  <a:gd name="T19" fmla="*/ 160 h 194"/>
                  <a:gd name="T20" fmla="*/ 58 w 157"/>
                  <a:gd name="T21" fmla="*/ 169 h 194"/>
                  <a:gd name="T22" fmla="*/ 22 w 157"/>
                  <a:gd name="T23" fmla="*/ 165 h 194"/>
                  <a:gd name="T24" fmla="*/ 22 w 157"/>
                  <a:gd name="T25" fmla="*/ 131 h 194"/>
                  <a:gd name="T26" fmla="*/ 58 w 157"/>
                  <a:gd name="T27" fmla="*/ 127 h 194"/>
                  <a:gd name="T28" fmla="*/ 68 w 157"/>
                  <a:gd name="T29" fmla="*/ 135 h 194"/>
                  <a:gd name="T30" fmla="*/ 66 w 157"/>
                  <a:gd name="T31" fmla="*/ 106 h 194"/>
                  <a:gd name="T32" fmla="*/ 29 w 157"/>
                  <a:gd name="T33" fmla="*/ 110 h 194"/>
                  <a:gd name="T34" fmla="*/ 21 w 157"/>
                  <a:gd name="T35" fmla="*/ 102 h 194"/>
                  <a:gd name="T36" fmla="*/ 25 w 157"/>
                  <a:gd name="T37" fmla="*/ 69 h 194"/>
                  <a:gd name="T38" fmla="*/ 63 w 157"/>
                  <a:gd name="T39" fmla="*/ 69 h 194"/>
                  <a:gd name="T40" fmla="*/ 68 w 157"/>
                  <a:gd name="T41" fmla="*/ 102 h 194"/>
                  <a:gd name="T42" fmla="*/ 63 w 157"/>
                  <a:gd name="T43" fmla="*/ 58 h 194"/>
                  <a:gd name="T44" fmla="*/ 25 w 157"/>
                  <a:gd name="T45" fmla="*/ 58 h 194"/>
                  <a:gd name="T46" fmla="*/ 21 w 157"/>
                  <a:gd name="T47" fmla="*/ 25 h 194"/>
                  <a:gd name="T48" fmla="*/ 29 w 157"/>
                  <a:gd name="T49" fmla="*/ 17 h 194"/>
                  <a:gd name="T50" fmla="*/ 66 w 157"/>
                  <a:gd name="T51" fmla="*/ 22 h 194"/>
                  <a:gd name="T52" fmla="*/ 134 w 157"/>
                  <a:gd name="T53" fmla="*/ 160 h 194"/>
                  <a:gd name="T54" fmla="*/ 126 w 157"/>
                  <a:gd name="T55" fmla="*/ 169 h 194"/>
                  <a:gd name="T56" fmla="*/ 89 w 157"/>
                  <a:gd name="T57" fmla="*/ 165 h 194"/>
                  <a:gd name="T58" fmla="*/ 89 w 157"/>
                  <a:gd name="T59" fmla="*/ 131 h 194"/>
                  <a:gd name="T60" fmla="*/ 126 w 157"/>
                  <a:gd name="T61" fmla="*/ 127 h 194"/>
                  <a:gd name="T62" fmla="*/ 134 w 157"/>
                  <a:gd name="T63" fmla="*/ 135 h 194"/>
                  <a:gd name="T64" fmla="*/ 134 w 157"/>
                  <a:gd name="T65" fmla="*/ 106 h 194"/>
                  <a:gd name="T66" fmla="*/ 97 w 157"/>
                  <a:gd name="T67" fmla="*/ 110 h 194"/>
                  <a:gd name="T68" fmla="*/ 89 w 157"/>
                  <a:gd name="T69" fmla="*/ 102 h 194"/>
                  <a:gd name="T70" fmla="*/ 92 w 157"/>
                  <a:gd name="T71" fmla="*/ 69 h 194"/>
                  <a:gd name="T72" fmla="*/ 131 w 157"/>
                  <a:gd name="T73" fmla="*/ 69 h 194"/>
                  <a:gd name="T74" fmla="*/ 134 w 157"/>
                  <a:gd name="T75" fmla="*/ 102 h 194"/>
                  <a:gd name="T76" fmla="*/ 131 w 157"/>
                  <a:gd name="T77" fmla="*/ 58 h 194"/>
                  <a:gd name="T78" fmla="*/ 92 w 157"/>
                  <a:gd name="T79" fmla="*/ 58 h 194"/>
                  <a:gd name="T80" fmla="*/ 89 w 157"/>
                  <a:gd name="T81" fmla="*/ 25 h 194"/>
                  <a:gd name="T82" fmla="*/ 97 w 157"/>
                  <a:gd name="T83" fmla="*/ 17 h 194"/>
                  <a:gd name="T84" fmla="*/ 134 w 157"/>
                  <a:gd name="T85" fmla="*/ 2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94">
                    <a:moveTo>
                      <a:pt x="131" y="0"/>
                    </a:moveTo>
                    <a:lnTo>
                      <a:pt x="24" y="0"/>
                    </a:lnTo>
                    <a:lnTo>
                      <a:pt x="17" y="1"/>
                    </a:lnTo>
                    <a:lnTo>
                      <a:pt x="11" y="3"/>
                    </a:lnTo>
                    <a:lnTo>
                      <a:pt x="6" y="8"/>
                    </a:lnTo>
                    <a:lnTo>
                      <a:pt x="3" y="12"/>
                    </a:lnTo>
                    <a:lnTo>
                      <a:pt x="0" y="19"/>
                    </a:lnTo>
                    <a:lnTo>
                      <a:pt x="0" y="25"/>
                    </a:lnTo>
                    <a:lnTo>
                      <a:pt x="0" y="169"/>
                    </a:lnTo>
                    <a:lnTo>
                      <a:pt x="0" y="176"/>
                    </a:lnTo>
                    <a:lnTo>
                      <a:pt x="3" y="182"/>
                    </a:lnTo>
                    <a:lnTo>
                      <a:pt x="6" y="187"/>
                    </a:lnTo>
                    <a:lnTo>
                      <a:pt x="11" y="191"/>
                    </a:lnTo>
                    <a:lnTo>
                      <a:pt x="17" y="194"/>
                    </a:lnTo>
                    <a:lnTo>
                      <a:pt x="24" y="194"/>
                    </a:lnTo>
                    <a:lnTo>
                      <a:pt x="131" y="194"/>
                    </a:lnTo>
                    <a:lnTo>
                      <a:pt x="137" y="194"/>
                    </a:lnTo>
                    <a:lnTo>
                      <a:pt x="144" y="191"/>
                    </a:lnTo>
                    <a:lnTo>
                      <a:pt x="148" y="187"/>
                    </a:lnTo>
                    <a:lnTo>
                      <a:pt x="153" y="182"/>
                    </a:lnTo>
                    <a:lnTo>
                      <a:pt x="155" y="176"/>
                    </a:lnTo>
                    <a:lnTo>
                      <a:pt x="157" y="169"/>
                    </a:lnTo>
                    <a:lnTo>
                      <a:pt x="157" y="25"/>
                    </a:lnTo>
                    <a:lnTo>
                      <a:pt x="155" y="19"/>
                    </a:lnTo>
                    <a:lnTo>
                      <a:pt x="153" y="12"/>
                    </a:lnTo>
                    <a:lnTo>
                      <a:pt x="148" y="8"/>
                    </a:lnTo>
                    <a:lnTo>
                      <a:pt x="144" y="3"/>
                    </a:lnTo>
                    <a:lnTo>
                      <a:pt x="137" y="1"/>
                    </a:lnTo>
                    <a:lnTo>
                      <a:pt x="131" y="0"/>
                    </a:lnTo>
                    <a:close/>
                    <a:moveTo>
                      <a:pt x="68" y="160"/>
                    </a:moveTo>
                    <a:lnTo>
                      <a:pt x="66" y="165"/>
                    </a:lnTo>
                    <a:lnTo>
                      <a:pt x="63" y="168"/>
                    </a:lnTo>
                    <a:lnTo>
                      <a:pt x="58" y="169"/>
                    </a:lnTo>
                    <a:lnTo>
                      <a:pt x="29" y="169"/>
                    </a:lnTo>
                    <a:lnTo>
                      <a:pt x="25" y="168"/>
                    </a:lnTo>
                    <a:lnTo>
                      <a:pt x="22" y="165"/>
                    </a:lnTo>
                    <a:lnTo>
                      <a:pt x="21" y="160"/>
                    </a:lnTo>
                    <a:lnTo>
                      <a:pt x="21" y="135"/>
                    </a:lnTo>
                    <a:lnTo>
                      <a:pt x="22" y="131"/>
                    </a:lnTo>
                    <a:lnTo>
                      <a:pt x="25" y="127"/>
                    </a:lnTo>
                    <a:lnTo>
                      <a:pt x="29" y="127"/>
                    </a:lnTo>
                    <a:lnTo>
                      <a:pt x="58" y="127"/>
                    </a:lnTo>
                    <a:lnTo>
                      <a:pt x="63" y="127"/>
                    </a:lnTo>
                    <a:lnTo>
                      <a:pt x="66" y="131"/>
                    </a:lnTo>
                    <a:lnTo>
                      <a:pt x="68" y="135"/>
                    </a:lnTo>
                    <a:lnTo>
                      <a:pt x="68" y="160"/>
                    </a:lnTo>
                    <a:close/>
                    <a:moveTo>
                      <a:pt x="68" y="102"/>
                    </a:moveTo>
                    <a:lnTo>
                      <a:pt x="66" y="106"/>
                    </a:lnTo>
                    <a:lnTo>
                      <a:pt x="63" y="110"/>
                    </a:lnTo>
                    <a:lnTo>
                      <a:pt x="58" y="110"/>
                    </a:lnTo>
                    <a:lnTo>
                      <a:pt x="29" y="110"/>
                    </a:lnTo>
                    <a:lnTo>
                      <a:pt x="25" y="110"/>
                    </a:lnTo>
                    <a:lnTo>
                      <a:pt x="22" y="106"/>
                    </a:lnTo>
                    <a:lnTo>
                      <a:pt x="21" y="102"/>
                    </a:lnTo>
                    <a:lnTo>
                      <a:pt x="21" y="76"/>
                    </a:lnTo>
                    <a:lnTo>
                      <a:pt x="22" y="72"/>
                    </a:lnTo>
                    <a:lnTo>
                      <a:pt x="25" y="69"/>
                    </a:lnTo>
                    <a:lnTo>
                      <a:pt x="29" y="68"/>
                    </a:lnTo>
                    <a:lnTo>
                      <a:pt x="58" y="68"/>
                    </a:lnTo>
                    <a:lnTo>
                      <a:pt x="63" y="69"/>
                    </a:lnTo>
                    <a:lnTo>
                      <a:pt x="66" y="72"/>
                    </a:lnTo>
                    <a:lnTo>
                      <a:pt x="68" y="76"/>
                    </a:lnTo>
                    <a:lnTo>
                      <a:pt x="68" y="102"/>
                    </a:lnTo>
                    <a:close/>
                    <a:moveTo>
                      <a:pt x="68" y="51"/>
                    </a:moveTo>
                    <a:lnTo>
                      <a:pt x="66" y="55"/>
                    </a:lnTo>
                    <a:lnTo>
                      <a:pt x="63" y="58"/>
                    </a:lnTo>
                    <a:lnTo>
                      <a:pt x="58" y="59"/>
                    </a:lnTo>
                    <a:lnTo>
                      <a:pt x="29" y="59"/>
                    </a:lnTo>
                    <a:lnTo>
                      <a:pt x="25" y="58"/>
                    </a:lnTo>
                    <a:lnTo>
                      <a:pt x="22" y="55"/>
                    </a:lnTo>
                    <a:lnTo>
                      <a:pt x="21" y="51"/>
                    </a:lnTo>
                    <a:lnTo>
                      <a:pt x="21" y="25"/>
                    </a:lnTo>
                    <a:lnTo>
                      <a:pt x="22" y="22"/>
                    </a:lnTo>
                    <a:lnTo>
                      <a:pt x="25" y="19"/>
                    </a:lnTo>
                    <a:lnTo>
                      <a:pt x="29" y="17"/>
                    </a:lnTo>
                    <a:lnTo>
                      <a:pt x="58" y="17"/>
                    </a:lnTo>
                    <a:lnTo>
                      <a:pt x="63" y="19"/>
                    </a:lnTo>
                    <a:lnTo>
                      <a:pt x="66" y="22"/>
                    </a:lnTo>
                    <a:lnTo>
                      <a:pt x="68" y="25"/>
                    </a:lnTo>
                    <a:lnTo>
                      <a:pt x="68" y="51"/>
                    </a:lnTo>
                    <a:close/>
                    <a:moveTo>
                      <a:pt x="134" y="160"/>
                    </a:moveTo>
                    <a:lnTo>
                      <a:pt x="134" y="165"/>
                    </a:lnTo>
                    <a:lnTo>
                      <a:pt x="131" y="168"/>
                    </a:lnTo>
                    <a:lnTo>
                      <a:pt x="126" y="169"/>
                    </a:lnTo>
                    <a:lnTo>
                      <a:pt x="97" y="169"/>
                    </a:lnTo>
                    <a:lnTo>
                      <a:pt x="92" y="168"/>
                    </a:lnTo>
                    <a:lnTo>
                      <a:pt x="89" y="165"/>
                    </a:lnTo>
                    <a:lnTo>
                      <a:pt x="89" y="160"/>
                    </a:lnTo>
                    <a:lnTo>
                      <a:pt x="89" y="135"/>
                    </a:lnTo>
                    <a:lnTo>
                      <a:pt x="89" y="131"/>
                    </a:lnTo>
                    <a:lnTo>
                      <a:pt x="92" y="127"/>
                    </a:lnTo>
                    <a:lnTo>
                      <a:pt x="97" y="127"/>
                    </a:lnTo>
                    <a:lnTo>
                      <a:pt x="126" y="127"/>
                    </a:lnTo>
                    <a:lnTo>
                      <a:pt x="131" y="127"/>
                    </a:lnTo>
                    <a:lnTo>
                      <a:pt x="134" y="131"/>
                    </a:lnTo>
                    <a:lnTo>
                      <a:pt x="134" y="135"/>
                    </a:lnTo>
                    <a:lnTo>
                      <a:pt x="134" y="160"/>
                    </a:lnTo>
                    <a:close/>
                    <a:moveTo>
                      <a:pt x="134" y="102"/>
                    </a:moveTo>
                    <a:lnTo>
                      <a:pt x="134" y="106"/>
                    </a:lnTo>
                    <a:lnTo>
                      <a:pt x="131" y="110"/>
                    </a:lnTo>
                    <a:lnTo>
                      <a:pt x="126" y="110"/>
                    </a:lnTo>
                    <a:lnTo>
                      <a:pt x="97" y="110"/>
                    </a:lnTo>
                    <a:lnTo>
                      <a:pt x="92" y="110"/>
                    </a:lnTo>
                    <a:lnTo>
                      <a:pt x="89" y="106"/>
                    </a:lnTo>
                    <a:lnTo>
                      <a:pt x="89" y="102"/>
                    </a:lnTo>
                    <a:lnTo>
                      <a:pt x="89" y="76"/>
                    </a:lnTo>
                    <a:lnTo>
                      <a:pt x="89" y="72"/>
                    </a:lnTo>
                    <a:lnTo>
                      <a:pt x="92" y="69"/>
                    </a:lnTo>
                    <a:lnTo>
                      <a:pt x="97" y="68"/>
                    </a:lnTo>
                    <a:lnTo>
                      <a:pt x="126" y="68"/>
                    </a:lnTo>
                    <a:lnTo>
                      <a:pt x="131" y="69"/>
                    </a:lnTo>
                    <a:lnTo>
                      <a:pt x="134" y="72"/>
                    </a:lnTo>
                    <a:lnTo>
                      <a:pt x="134" y="76"/>
                    </a:lnTo>
                    <a:lnTo>
                      <a:pt x="134" y="102"/>
                    </a:lnTo>
                    <a:close/>
                    <a:moveTo>
                      <a:pt x="134" y="51"/>
                    </a:moveTo>
                    <a:lnTo>
                      <a:pt x="134" y="55"/>
                    </a:lnTo>
                    <a:lnTo>
                      <a:pt x="131" y="58"/>
                    </a:lnTo>
                    <a:lnTo>
                      <a:pt x="126" y="59"/>
                    </a:lnTo>
                    <a:lnTo>
                      <a:pt x="97" y="59"/>
                    </a:lnTo>
                    <a:lnTo>
                      <a:pt x="92" y="58"/>
                    </a:lnTo>
                    <a:lnTo>
                      <a:pt x="89" y="55"/>
                    </a:lnTo>
                    <a:lnTo>
                      <a:pt x="89" y="51"/>
                    </a:lnTo>
                    <a:lnTo>
                      <a:pt x="89" y="25"/>
                    </a:lnTo>
                    <a:lnTo>
                      <a:pt x="89" y="22"/>
                    </a:lnTo>
                    <a:lnTo>
                      <a:pt x="92" y="19"/>
                    </a:lnTo>
                    <a:lnTo>
                      <a:pt x="97" y="17"/>
                    </a:lnTo>
                    <a:lnTo>
                      <a:pt x="126" y="17"/>
                    </a:lnTo>
                    <a:lnTo>
                      <a:pt x="131" y="19"/>
                    </a:lnTo>
                    <a:lnTo>
                      <a:pt x="134" y="22"/>
                    </a:lnTo>
                    <a:lnTo>
                      <a:pt x="134" y="25"/>
                    </a:lnTo>
                    <a:lnTo>
                      <a:pt x="134" y="51"/>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Skyscraper 162"/>
              <p:cNvSpPr>
                <a:spLocks noEditPoints="1"/>
              </p:cNvSpPr>
              <p:nvPr/>
            </p:nvSpPr>
            <p:spPr bwMode="auto">
              <a:xfrm>
                <a:off x="4204352" y="4249739"/>
                <a:ext cx="249238" cy="571500"/>
              </a:xfrm>
              <a:custGeom>
                <a:avLst/>
                <a:gdLst>
                  <a:gd name="T0" fmla="*/ 11 w 157"/>
                  <a:gd name="T1" fmla="*/ 4 h 360"/>
                  <a:gd name="T2" fmla="*/ 0 w 157"/>
                  <a:gd name="T3" fmla="*/ 25 h 360"/>
                  <a:gd name="T4" fmla="*/ 7 w 157"/>
                  <a:gd name="T5" fmla="*/ 353 h 360"/>
                  <a:gd name="T6" fmla="*/ 131 w 157"/>
                  <a:gd name="T7" fmla="*/ 360 h 360"/>
                  <a:gd name="T8" fmla="*/ 154 w 157"/>
                  <a:gd name="T9" fmla="*/ 348 h 360"/>
                  <a:gd name="T10" fmla="*/ 155 w 157"/>
                  <a:gd name="T11" fmla="*/ 18 h 360"/>
                  <a:gd name="T12" fmla="*/ 139 w 157"/>
                  <a:gd name="T13" fmla="*/ 0 h 360"/>
                  <a:gd name="T14" fmla="*/ 63 w 157"/>
                  <a:gd name="T15" fmla="*/ 334 h 360"/>
                  <a:gd name="T16" fmla="*/ 23 w 157"/>
                  <a:gd name="T17" fmla="*/ 331 h 360"/>
                  <a:gd name="T18" fmla="*/ 26 w 157"/>
                  <a:gd name="T19" fmla="*/ 293 h 360"/>
                  <a:gd name="T20" fmla="*/ 66 w 157"/>
                  <a:gd name="T21" fmla="*/ 297 h 360"/>
                  <a:gd name="T22" fmla="*/ 66 w 157"/>
                  <a:gd name="T23" fmla="*/ 272 h 360"/>
                  <a:gd name="T24" fmla="*/ 26 w 157"/>
                  <a:gd name="T25" fmla="*/ 276 h 360"/>
                  <a:gd name="T26" fmla="*/ 23 w 157"/>
                  <a:gd name="T27" fmla="*/ 238 h 360"/>
                  <a:gd name="T28" fmla="*/ 63 w 157"/>
                  <a:gd name="T29" fmla="*/ 235 h 360"/>
                  <a:gd name="T30" fmla="*/ 68 w 157"/>
                  <a:gd name="T31" fmla="*/ 217 h 360"/>
                  <a:gd name="T32" fmla="*/ 29 w 157"/>
                  <a:gd name="T33" fmla="*/ 225 h 360"/>
                  <a:gd name="T34" fmla="*/ 21 w 157"/>
                  <a:gd name="T35" fmla="*/ 191 h 360"/>
                  <a:gd name="T36" fmla="*/ 60 w 157"/>
                  <a:gd name="T37" fmla="*/ 183 h 360"/>
                  <a:gd name="T38" fmla="*/ 68 w 157"/>
                  <a:gd name="T39" fmla="*/ 217 h 360"/>
                  <a:gd name="T40" fmla="*/ 60 w 157"/>
                  <a:gd name="T41" fmla="*/ 169 h 360"/>
                  <a:gd name="T42" fmla="*/ 21 w 157"/>
                  <a:gd name="T43" fmla="*/ 161 h 360"/>
                  <a:gd name="T44" fmla="*/ 29 w 157"/>
                  <a:gd name="T45" fmla="*/ 127 h 360"/>
                  <a:gd name="T46" fmla="*/ 68 w 157"/>
                  <a:gd name="T47" fmla="*/ 135 h 360"/>
                  <a:gd name="T48" fmla="*/ 63 w 157"/>
                  <a:gd name="T49" fmla="*/ 109 h 360"/>
                  <a:gd name="T50" fmla="*/ 23 w 157"/>
                  <a:gd name="T51" fmla="*/ 106 h 360"/>
                  <a:gd name="T52" fmla="*/ 26 w 157"/>
                  <a:gd name="T53" fmla="*/ 70 h 360"/>
                  <a:gd name="T54" fmla="*/ 66 w 157"/>
                  <a:gd name="T55" fmla="*/ 72 h 360"/>
                  <a:gd name="T56" fmla="*/ 66 w 157"/>
                  <a:gd name="T57" fmla="*/ 55 h 360"/>
                  <a:gd name="T58" fmla="*/ 26 w 157"/>
                  <a:gd name="T59" fmla="*/ 59 h 360"/>
                  <a:gd name="T60" fmla="*/ 23 w 157"/>
                  <a:gd name="T61" fmla="*/ 21 h 360"/>
                  <a:gd name="T62" fmla="*/ 63 w 157"/>
                  <a:gd name="T63" fmla="*/ 18 h 360"/>
                  <a:gd name="T64" fmla="*/ 134 w 157"/>
                  <a:gd name="T65" fmla="*/ 326 h 360"/>
                  <a:gd name="T66" fmla="*/ 97 w 157"/>
                  <a:gd name="T67" fmla="*/ 335 h 360"/>
                  <a:gd name="T68" fmla="*/ 89 w 157"/>
                  <a:gd name="T69" fmla="*/ 301 h 360"/>
                  <a:gd name="T70" fmla="*/ 126 w 157"/>
                  <a:gd name="T71" fmla="*/ 293 h 360"/>
                  <a:gd name="T72" fmla="*/ 134 w 157"/>
                  <a:gd name="T73" fmla="*/ 326 h 360"/>
                  <a:gd name="T74" fmla="*/ 126 w 157"/>
                  <a:gd name="T75" fmla="*/ 276 h 360"/>
                  <a:gd name="T76" fmla="*/ 89 w 157"/>
                  <a:gd name="T77" fmla="*/ 268 h 360"/>
                  <a:gd name="T78" fmla="*/ 97 w 157"/>
                  <a:gd name="T79" fmla="*/ 234 h 360"/>
                  <a:gd name="T80" fmla="*/ 134 w 157"/>
                  <a:gd name="T81" fmla="*/ 242 h 360"/>
                  <a:gd name="T82" fmla="*/ 131 w 157"/>
                  <a:gd name="T83" fmla="*/ 224 h 360"/>
                  <a:gd name="T84" fmla="*/ 91 w 157"/>
                  <a:gd name="T85" fmla="*/ 221 h 360"/>
                  <a:gd name="T86" fmla="*/ 92 w 157"/>
                  <a:gd name="T87" fmla="*/ 185 h 360"/>
                  <a:gd name="T88" fmla="*/ 134 w 157"/>
                  <a:gd name="T89" fmla="*/ 188 h 360"/>
                  <a:gd name="T90" fmla="*/ 134 w 157"/>
                  <a:gd name="T91" fmla="*/ 166 h 360"/>
                  <a:gd name="T92" fmla="*/ 92 w 157"/>
                  <a:gd name="T93" fmla="*/ 167 h 360"/>
                  <a:gd name="T94" fmla="*/ 91 w 157"/>
                  <a:gd name="T95" fmla="*/ 132 h 360"/>
                  <a:gd name="T96" fmla="*/ 131 w 157"/>
                  <a:gd name="T97" fmla="*/ 128 h 360"/>
                  <a:gd name="T98" fmla="*/ 134 w 157"/>
                  <a:gd name="T99" fmla="*/ 102 h 360"/>
                  <a:gd name="T100" fmla="*/ 97 w 157"/>
                  <a:gd name="T101" fmla="*/ 111 h 360"/>
                  <a:gd name="T102" fmla="*/ 89 w 157"/>
                  <a:gd name="T103" fmla="*/ 77 h 360"/>
                  <a:gd name="T104" fmla="*/ 126 w 157"/>
                  <a:gd name="T105" fmla="*/ 68 h 360"/>
                  <a:gd name="T106" fmla="*/ 134 w 157"/>
                  <a:gd name="T107" fmla="*/ 102 h 360"/>
                  <a:gd name="T108" fmla="*/ 126 w 157"/>
                  <a:gd name="T109" fmla="*/ 60 h 360"/>
                  <a:gd name="T110" fmla="*/ 89 w 157"/>
                  <a:gd name="T111" fmla="*/ 51 h 360"/>
                  <a:gd name="T112" fmla="*/ 97 w 157"/>
                  <a:gd name="T113" fmla="*/ 18 h 360"/>
                  <a:gd name="T114" fmla="*/ 134 w 157"/>
                  <a:gd name="T115" fmla="*/ 2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 h="360">
                    <a:moveTo>
                      <a:pt x="131" y="0"/>
                    </a:moveTo>
                    <a:lnTo>
                      <a:pt x="24" y="0"/>
                    </a:lnTo>
                    <a:lnTo>
                      <a:pt x="18" y="0"/>
                    </a:lnTo>
                    <a:lnTo>
                      <a:pt x="11" y="4"/>
                    </a:lnTo>
                    <a:lnTo>
                      <a:pt x="7" y="7"/>
                    </a:lnTo>
                    <a:lnTo>
                      <a:pt x="3" y="12"/>
                    </a:lnTo>
                    <a:lnTo>
                      <a:pt x="0" y="18"/>
                    </a:lnTo>
                    <a:lnTo>
                      <a:pt x="0" y="25"/>
                    </a:lnTo>
                    <a:lnTo>
                      <a:pt x="0" y="335"/>
                    </a:lnTo>
                    <a:lnTo>
                      <a:pt x="0" y="342"/>
                    </a:lnTo>
                    <a:lnTo>
                      <a:pt x="3" y="348"/>
                    </a:lnTo>
                    <a:lnTo>
                      <a:pt x="7" y="353"/>
                    </a:lnTo>
                    <a:lnTo>
                      <a:pt x="11" y="357"/>
                    </a:lnTo>
                    <a:lnTo>
                      <a:pt x="18" y="360"/>
                    </a:lnTo>
                    <a:lnTo>
                      <a:pt x="24" y="360"/>
                    </a:lnTo>
                    <a:lnTo>
                      <a:pt x="131" y="360"/>
                    </a:lnTo>
                    <a:lnTo>
                      <a:pt x="139" y="360"/>
                    </a:lnTo>
                    <a:lnTo>
                      <a:pt x="144" y="357"/>
                    </a:lnTo>
                    <a:lnTo>
                      <a:pt x="149" y="353"/>
                    </a:lnTo>
                    <a:lnTo>
                      <a:pt x="154" y="348"/>
                    </a:lnTo>
                    <a:lnTo>
                      <a:pt x="155" y="342"/>
                    </a:lnTo>
                    <a:lnTo>
                      <a:pt x="157" y="335"/>
                    </a:lnTo>
                    <a:lnTo>
                      <a:pt x="157" y="25"/>
                    </a:lnTo>
                    <a:lnTo>
                      <a:pt x="155" y="18"/>
                    </a:lnTo>
                    <a:lnTo>
                      <a:pt x="154" y="12"/>
                    </a:lnTo>
                    <a:lnTo>
                      <a:pt x="149" y="7"/>
                    </a:lnTo>
                    <a:lnTo>
                      <a:pt x="144" y="4"/>
                    </a:lnTo>
                    <a:lnTo>
                      <a:pt x="139" y="0"/>
                    </a:lnTo>
                    <a:lnTo>
                      <a:pt x="131" y="0"/>
                    </a:lnTo>
                    <a:close/>
                    <a:moveTo>
                      <a:pt x="68" y="326"/>
                    </a:moveTo>
                    <a:lnTo>
                      <a:pt x="66" y="331"/>
                    </a:lnTo>
                    <a:lnTo>
                      <a:pt x="63" y="334"/>
                    </a:lnTo>
                    <a:lnTo>
                      <a:pt x="60" y="335"/>
                    </a:lnTo>
                    <a:lnTo>
                      <a:pt x="29" y="335"/>
                    </a:lnTo>
                    <a:lnTo>
                      <a:pt x="26" y="334"/>
                    </a:lnTo>
                    <a:lnTo>
                      <a:pt x="23" y="331"/>
                    </a:lnTo>
                    <a:lnTo>
                      <a:pt x="21" y="326"/>
                    </a:lnTo>
                    <a:lnTo>
                      <a:pt x="21" y="301"/>
                    </a:lnTo>
                    <a:lnTo>
                      <a:pt x="23" y="297"/>
                    </a:lnTo>
                    <a:lnTo>
                      <a:pt x="26" y="293"/>
                    </a:lnTo>
                    <a:lnTo>
                      <a:pt x="29" y="293"/>
                    </a:lnTo>
                    <a:lnTo>
                      <a:pt x="60" y="293"/>
                    </a:lnTo>
                    <a:lnTo>
                      <a:pt x="63" y="293"/>
                    </a:lnTo>
                    <a:lnTo>
                      <a:pt x="66" y="297"/>
                    </a:lnTo>
                    <a:lnTo>
                      <a:pt x="68" y="301"/>
                    </a:lnTo>
                    <a:lnTo>
                      <a:pt x="68" y="326"/>
                    </a:lnTo>
                    <a:close/>
                    <a:moveTo>
                      <a:pt x="68" y="268"/>
                    </a:moveTo>
                    <a:lnTo>
                      <a:pt x="66" y="272"/>
                    </a:lnTo>
                    <a:lnTo>
                      <a:pt x="63" y="276"/>
                    </a:lnTo>
                    <a:lnTo>
                      <a:pt x="60" y="276"/>
                    </a:lnTo>
                    <a:lnTo>
                      <a:pt x="29" y="276"/>
                    </a:lnTo>
                    <a:lnTo>
                      <a:pt x="26" y="276"/>
                    </a:lnTo>
                    <a:lnTo>
                      <a:pt x="23" y="272"/>
                    </a:lnTo>
                    <a:lnTo>
                      <a:pt x="21" y="268"/>
                    </a:lnTo>
                    <a:lnTo>
                      <a:pt x="21" y="242"/>
                    </a:lnTo>
                    <a:lnTo>
                      <a:pt x="23" y="238"/>
                    </a:lnTo>
                    <a:lnTo>
                      <a:pt x="26" y="235"/>
                    </a:lnTo>
                    <a:lnTo>
                      <a:pt x="29" y="234"/>
                    </a:lnTo>
                    <a:lnTo>
                      <a:pt x="60" y="234"/>
                    </a:lnTo>
                    <a:lnTo>
                      <a:pt x="63" y="235"/>
                    </a:lnTo>
                    <a:lnTo>
                      <a:pt x="66" y="238"/>
                    </a:lnTo>
                    <a:lnTo>
                      <a:pt x="68" y="242"/>
                    </a:lnTo>
                    <a:lnTo>
                      <a:pt x="68" y="268"/>
                    </a:lnTo>
                    <a:close/>
                    <a:moveTo>
                      <a:pt x="68" y="217"/>
                    </a:moveTo>
                    <a:lnTo>
                      <a:pt x="66" y="221"/>
                    </a:lnTo>
                    <a:lnTo>
                      <a:pt x="63" y="224"/>
                    </a:lnTo>
                    <a:lnTo>
                      <a:pt x="60" y="225"/>
                    </a:lnTo>
                    <a:lnTo>
                      <a:pt x="29" y="225"/>
                    </a:lnTo>
                    <a:lnTo>
                      <a:pt x="26" y="224"/>
                    </a:lnTo>
                    <a:lnTo>
                      <a:pt x="23" y="221"/>
                    </a:lnTo>
                    <a:lnTo>
                      <a:pt x="21" y="217"/>
                    </a:lnTo>
                    <a:lnTo>
                      <a:pt x="21" y="191"/>
                    </a:lnTo>
                    <a:lnTo>
                      <a:pt x="23" y="188"/>
                    </a:lnTo>
                    <a:lnTo>
                      <a:pt x="26" y="185"/>
                    </a:lnTo>
                    <a:lnTo>
                      <a:pt x="29" y="183"/>
                    </a:lnTo>
                    <a:lnTo>
                      <a:pt x="60" y="183"/>
                    </a:lnTo>
                    <a:lnTo>
                      <a:pt x="63" y="185"/>
                    </a:lnTo>
                    <a:lnTo>
                      <a:pt x="66" y="188"/>
                    </a:lnTo>
                    <a:lnTo>
                      <a:pt x="68" y="191"/>
                    </a:lnTo>
                    <a:lnTo>
                      <a:pt x="68" y="217"/>
                    </a:lnTo>
                    <a:close/>
                    <a:moveTo>
                      <a:pt x="68" y="161"/>
                    </a:moveTo>
                    <a:lnTo>
                      <a:pt x="66" y="166"/>
                    </a:lnTo>
                    <a:lnTo>
                      <a:pt x="63" y="167"/>
                    </a:lnTo>
                    <a:lnTo>
                      <a:pt x="60" y="169"/>
                    </a:lnTo>
                    <a:lnTo>
                      <a:pt x="29" y="169"/>
                    </a:lnTo>
                    <a:lnTo>
                      <a:pt x="26" y="167"/>
                    </a:lnTo>
                    <a:lnTo>
                      <a:pt x="23" y="166"/>
                    </a:lnTo>
                    <a:lnTo>
                      <a:pt x="21" y="161"/>
                    </a:lnTo>
                    <a:lnTo>
                      <a:pt x="21" y="135"/>
                    </a:lnTo>
                    <a:lnTo>
                      <a:pt x="23" y="132"/>
                    </a:lnTo>
                    <a:lnTo>
                      <a:pt x="26" y="128"/>
                    </a:lnTo>
                    <a:lnTo>
                      <a:pt x="29" y="127"/>
                    </a:lnTo>
                    <a:lnTo>
                      <a:pt x="60" y="127"/>
                    </a:lnTo>
                    <a:lnTo>
                      <a:pt x="63" y="128"/>
                    </a:lnTo>
                    <a:lnTo>
                      <a:pt x="66" y="132"/>
                    </a:lnTo>
                    <a:lnTo>
                      <a:pt x="68" y="135"/>
                    </a:lnTo>
                    <a:lnTo>
                      <a:pt x="68" y="161"/>
                    </a:lnTo>
                    <a:close/>
                    <a:moveTo>
                      <a:pt x="68" y="102"/>
                    </a:moveTo>
                    <a:lnTo>
                      <a:pt x="66" y="106"/>
                    </a:lnTo>
                    <a:lnTo>
                      <a:pt x="63" y="109"/>
                    </a:lnTo>
                    <a:lnTo>
                      <a:pt x="60" y="111"/>
                    </a:lnTo>
                    <a:lnTo>
                      <a:pt x="29" y="111"/>
                    </a:lnTo>
                    <a:lnTo>
                      <a:pt x="26" y="109"/>
                    </a:lnTo>
                    <a:lnTo>
                      <a:pt x="23" y="106"/>
                    </a:lnTo>
                    <a:lnTo>
                      <a:pt x="21" y="102"/>
                    </a:lnTo>
                    <a:lnTo>
                      <a:pt x="21" y="77"/>
                    </a:lnTo>
                    <a:lnTo>
                      <a:pt x="23" y="72"/>
                    </a:lnTo>
                    <a:lnTo>
                      <a:pt x="26" y="70"/>
                    </a:lnTo>
                    <a:lnTo>
                      <a:pt x="29" y="68"/>
                    </a:lnTo>
                    <a:lnTo>
                      <a:pt x="60" y="68"/>
                    </a:lnTo>
                    <a:lnTo>
                      <a:pt x="63" y="70"/>
                    </a:lnTo>
                    <a:lnTo>
                      <a:pt x="66" y="72"/>
                    </a:lnTo>
                    <a:lnTo>
                      <a:pt x="68" y="77"/>
                    </a:lnTo>
                    <a:lnTo>
                      <a:pt x="68" y="102"/>
                    </a:lnTo>
                    <a:close/>
                    <a:moveTo>
                      <a:pt x="68" y="51"/>
                    </a:moveTo>
                    <a:lnTo>
                      <a:pt x="66" y="55"/>
                    </a:lnTo>
                    <a:lnTo>
                      <a:pt x="63" y="59"/>
                    </a:lnTo>
                    <a:lnTo>
                      <a:pt x="60" y="60"/>
                    </a:lnTo>
                    <a:lnTo>
                      <a:pt x="29" y="60"/>
                    </a:lnTo>
                    <a:lnTo>
                      <a:pt x="26" y="59"/>
                    </a:lnTo>
                    <a:lnTo>
                      <a:pt x="23" y="55"/>
                    </a:lnTo>
                    <a:lnTo>
                      <a:pt x="21" y="51"/>
                    </a:lnTo>
                    <a:lnTo>
                      <a:pt x="21" y="26"/>
                    </a:lnTo>
                    <a:lnTo>
                      <a:pt x="23" y="21"/>
                    </a:lnTo>
                    <a:lnTo>
                      <a:pt x="26" y="18"/>
                    </a:lnTo>
                    <a:lnTo>
                      <a:pt x="29" y="18"/>
                    </a:lnTo>
                    <a:lnTo>
                      <a:pt x="60" y="18"/>
                    </a:lnTo>
                    <a:lnTo>
                      <a:pt x="63" y="18"/>
                    </a:lnTo>
                    <a:lnTo>
                      <a:pt x="66" y="21"/>
                    </a:lnTo>
                    <a:lnTo>
                      <a:pt x="68" y="26"/>
                    </a:lnTo>
                    <a:lnTo>
                      <a:pt x="68" y="51"/>
                    </a:lnTo>
                    <a:close/>
                    <a:moveTo>
                      <a:pt x="134" y="326"/>
                    </a:moveTo>
                    <a:lnTo>
                      <a:pt x="134" y="331"/>
                    </a:lnTo>
                    <a:lnTo>
                      <a:pt x="131" y="334"/>
                    </a:lnTo>
                    <a:lnTo>
                      <a:pt x="126" y="335"/>
                    </a:lnTo>
                    <a:lnTo>
                      <a:pt x="97" y="335"/>
                    </a:lnTo>
                    <a:lnTo>
                      <a:pt x="92" y="334"/>
                    </a:lnTo>
                    <a:lnTo>
                      <a:pt x="91" y="331"/>
                    </a:lnTo>
                    <a:lnTo>
                      <a:pt x="89" y="326"/>
                    </a:lnTo>
                    <a:lnTo>
                      <a:pt x="89" y="301"/>
                    </a:lnTo>
                    <a:lnTo>
                      <a:pt x="91" y="297"/>
                    </a:lnTo>
                    <a:lnTo>
                      <a:pt x="92" y="293"/>
                    </a:lnTo>
                    <a:lnTo>
                      <a:pt x="97" y="293"/>
                    </a:lnTo>
                    <a:lnTo>
                      <a:pt x="126" y="293"/>
                    </a:lnTo>
                    <a:lnTo>
                      <a:pt x="131" y="293"/>
                    </a:lnTo>
                    <a:lnTo>
                      <a:pt x="134" y="297"/>
                    </a:lnTo>
                    <a:lnTo>
                      <a:pt x="134" y="301"/>
                    </a:lnTo>
                    <a:lnTo>
                      <a:pt x="134" y="326"/>
                    </a:lnTo>
                    <a:close/>
                    <a:moveTo>
                      <a:pt x="134" y="268"/>
                    </a:moveTo>
                    <a:lnTo>
                      <a:pt x="134" y="272"/>
                    </a:lnTo>
                    <a:lnTo>
                      <a:pt x="131" y="276"/>
                    </a:lnTo>
                    <a:lnTo>
                      <a:pt x="126" y="276"/>
                    </a:lnTo>
                    <a:lnTo>
                      <a:pt x="97" y="276"/>
                    </a:lnTo>
                    <a:lnTo>
                      <a:pt x="92" y="276"/>
                    </a:lnTo>
                    <a:lnTo>
                      <a:pt x="91" y="272"/>
                    </a:lnTo>
                    <a:lnTo>
                      <a:pt x="89" y="268"/>
                    </a:lnTo>
                    <a:lnTo>
                      <a:pt x="89" y="242"/>
                    </a:lnTo>
                    <a:lnTo>
                      <a:pt x="91" y="238"/>
                    </a:lnTo>
                    <a:lnTo>
                      <a:pt x="92" y="235"/>
                    </a:lnTo>
                    <a:lnTo>
                      <a:pt x="97" y="234"/>
                    </a:lnTo>
                    <a:lnTo>
                      <a:pt x="126" y="234"/>
                    </a:lnTo>
                    <a:lnTo>
                      <a:pt x="131" y="235"/>
                    </a:lnTo>
                    <a:lnTo>
                      <a:pt x="134" y="238"/>
                    </a:lnTo>
                    <a:lnTo>
                      <a:pt x="134" y="242"/>
                    </a:lnTo>
                    <a:lnTo>
                      <a:pt x="134" y="268"/>
                    </a:lnTo>
                    <a:close/>
                    <a:moveTo>
                      <a:pt x="134" y="217"/>
                    </a:moveTo>
                    <a:lnTo>
                      <a:pt x="134" y="221"/>
                    </a:lnTo>
                    <a:lnTo>
                      <a:pt x="131" y="224"/>
                    </a:lnTo>
                    <a:lnTo>
                      <a:pt x="126" y="225"/>
                    </a:lnTo>
                    <a:lnTo>
                      <a:pt x="97" y="225"/>
                    </a:lnTo>
                    <a:lnTo>
                      <a:pt x="92" y="224"/>
                    </a:lnTo>
                    <a:lnTo>
                      <a:pt x="91" y="221"/>
                    </a:lnTo>
                    <a:lnTo>
                      <a:pt x="89" y="217"/>
                    </a:lnTo>
                    <a:lnTo>
                      <a:pt x="89" y="191"/>
                    </a:lnTo>
                    <a:lnTo>
                      <a:pt x="91" y="188"/>
                    </a:lnTo>
                    <a:lnTo>
                      <a:pt x="92" y="185"/>
                    </a:lnTo>
                    <a:lnTo>
                      <a:pt x="97" y="183"/>
                    </a:lnTo>
                    <a:lnTo>
                      <a:pt x="126" y="183"/>
                    </a:lnTo>
                    <a:lnTo>
                      <a:pt x="131" y="185"/>
                    </a:lnTo>
                    <a:lnTo>
                      <a:pt x="134" y="188"/>
                    </a:lnTo>
                    <a:lnTo>
                      <a:pt x="134" y="191"/>
                    </a:lnTo>
                    <a:lnTo>
                      <a:pt x="134" y="217"/>
                    </a:lnTo>
                    <a:close/>
                    <a:moveTo>
                      <a:pt x="134" y="161"/>
                    </a:moveTo>
                    <a:lnTo>
                      <a:pt x="134" y="166"/>
                    </a:lnTo>
                    <a:lnTo>
                      <a:pt x="131" y="167"/>
                    </a:lnTo>
                    <a:lnTo>
                      <a:pt x="126" y="169"/>
                    </a:lnTo>
                    <a:lnTo>
                      <a:pt x="97" y="169"/>
                    </a:lnTo>
                    <a:lnTo>
                      <a:pt x="92" y="167"/>
                    </a:lnTo>
                    <a:lnTo>
                      <a:pt x="91" y="166"/>
                    </a:lnTo>
                    <a:lnTo>
                      <a:pt x="89" y="161"/>
                    </a:lnTo>
                    <a:lnTo>
                      <a:pt x="89" y="135"/>
                    </a:lnTo>
                    <a:lnTo>
                      <a:pt x="91" y="132"/>
                    </a:lnTo>
                    <a:lnTo>
                      <a:pt x="92" y="128"/>
                    </a:lnTo>
                    <a:lnTo>
                      <a:pt x="97" y="127"/>
                    </a:lnTo>
                    <a:lnTo>
                      <a:pt x="126" y="127"/>
                    </a:lnTo>
                    <a:lnTo>
                      <a:pt x="131" y="128"/>
                    </a:lnTo>
                    <a:lnTo>
                      <a:pt x="134" y="132"/>
                    </a:lnTo>
                    <a:lnTo>
                      <a:pt x="134" y="135"/>
                    </a:lnTo>
                    <a:lnTo>
                      <a:pt x="134" y="161"/>
                    </a:lnTo>
                    <a:close/>
                    <a:moveTo>
                      <a:pt x="134" y="102"/>
                    </a:moveTo>
                    <a:lnTo>
                      <a:pt x="134" y="106"/>
                    </a:lnTo>
                    <a:lnTo>
                      <a:pt x="131" y="109"/>
                    </a:lnTo>
                    <a:lnTo>
                      <a:pt x="126" y="111"/>
                    </a:lnTo>
                    <a:lnTo>
                      <a:pt x="97" y="111"/>
                    </a:lnTo>
                    <a:lnTo>
                      <a:pt x="92" y="109"/>
                    </a:lnTo>
                    <a:lnTo>
                      <a:pt x="91" y="106"/>
                    </a:lnTo>
                    <a:lnTo>
                      <a:pt x="89" y="102"/>
                    </a:lnTo>
                    <a:lnTo>
                      <a:pt x="89" y="77"/>
                    </a:lnTo>
                    <a:lnTo>
                      <a:pt x="91" y="72"/>
                    </a:lnTo>
                    <a:lnTo>
                      <a:pt x="92" y="70"/>
                    </a:lnTo>
                    <a:lnTo>
                      <a:pt x="97" y="68"/>
                    </a:lnTo>
                    <a:lnTo>
                      <a:pt x="126" y="68"/>
                    </a:lnTo>
                    <a:lnTo>
                      <a:pt x="131" y="70"/>
                    </a:lnTo>
                    <a:lnTo>
                      <a:pt x="134" y="72"/>
                    </a:lnTo>
                    <a:lnTo>
                      <a:pt x="134" y="77"/>
                    </a:lnTo>
                    <a:lnTo>
                      <a:pt x="134" y="102"/>
                    </a:lnTo>
                    <a:close/>
                    <a:moveTo>
                      <a:pt x="134" y="51"/>
                    </a:moveTo>
                    <a:lnTo>
                      <a:pt x="134" y="55"/>
                    </a:lnTo>
                    <a:lnTo>
                      <a:pt x="131" y="59"/>
                    </a:lnTo>
                    <a:lnTo>
                      <a:pt x="126" y="60"/>
                    </a:lnTo>
                    <a:lnTo>
                      <a:pt x="97" y="60"/>
                    </a:lnTo>
                    <a:lnTo>
                      <a:pt x="92" y="59"/>
                    </a:lnTo>
                    <a:lnTo>
                      <a:pt x="91" y="55"/>
                    </a:lnTo>
                    <a:lnTo>
                      <a:pt x="89" y="51"/>
                    </a:lnTo>
                    <a:lnTo>
                      <a:pt x="89" y="26"/>
                    </a:lnTo>
                    <a:lnTo>
                      <a:pt x="91" y="21"/>
                    </a:lnTo>
                    <a:lnTo>
                      <a:pt x="92" y="18"/>
                    </a:lnTo>
                    <a:lnTo>
                      <a:pt x="97" y="18"/>
                    </a:lnTo>
                    <a:lnTo>
                      <a:pt x="126" y="18"/>
                    </a:lnTo>
                    <a:lnTo>
                      <a:pt x="131" y="18"/>
                    </a:lnTo>
                    <a:lnTo>
                      <a:pt x="134" y="21"/>
                    </a:lnTo>
                    <a:lnTo>
                      <a:pt x="134" y="26"/>
                    </a:lnTo>
                    <a:lnTo>
                      <a:pt x="134" y="51"/>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8" name="Health Insurer"/>
          <p:cNvGrpSpPr>
            <a:grpSpLocks noChangeAspect="1"/>
          </p:cNvGrpSpPr>
          <p:nvPr/>
        </p:nvGrpSpPr>
        <p:grpSpPr>
          <a:xfrm>
            <a:off x="3336894" y="3071427"/>
            <a:ext cx="1005840" cy="1005840"/>
            <a:chOff x="916985" y="1836659"/>
            <a:chExt cx="1371600" cy="1371600"/>
          </a:xfrm>
        </p:grpSpPr>
        <p:sp>
          <p:nvSpPr>
            <p:cNvPr id="49" name="Oval 48"/>
            <p:cNvSpPr/>
            <p:nvPr/>
          </p:nvSpPr>
          <p:spPr>
            <a:xfrm>
              <a:off x="916985" y="1836659"/>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1237025" y="2156699"/>
              <a:ext cx="731520" cy="731520"/>
              <a:chOff x="461963" y="5545138"/>
              <a:chExt cx="500063" cy="481012"/>
            </a:xfrm>
          </p:grpSpPr>
          <p:sp>
            <p:nvSpPr>
              <p:cNvPr id="51" name="Health Insurer 125"/>
              <p:cNvSpPr>
                <a:spLocks/>
              </p:cNvSpPr>
              <p:nvPr/>
            </p:nvSpPr>
            <p:spPr bwMode="auto">
              <a:xfrm>
                <a:off x="515938" y="5707063"/>
                <a:ext cx="53975" cy="250825"/>
              </a:xfrm>
              <a:custGeom>
                <a:avLst/>
                <a:gdLst>
                  <a:gd name="T0" fmla="*/ 5 w 34"/>
                  <a:gd name="T1" fmla="*/ 0 h 158"/>
                  <a:gd name="T2" fmla="*/ 2 w 34"/>
                  <a:gd name="T3" fmla="*/ 1 h 158"/>
                  <a:gd name="T4" fmla="*/ 0 w 34"/>
                  <a:gd name="T5" fmla="*/ 3 h 158"/>
                  <a:gd name="T6" fmla="*/ 0 w 34"/>
                  <a:gd name="T7" fmla="*/ 5 h 158"/>
                  <a:gd name="T8" fmla="*/ 0 w 34"/>
                  <a:gd name="T9" fmla="*/ 154 h 158"/>
                  <a:gd name="T10" fmla="*/ 0 w 34"/>
                  <a:gd name="T11" fmla="*/ 157 h 158"/>
                  <a:gd name="T12" fmla="*/ 2 w 34"/>
                  <a:gd name="T13" fmla="*/ 158 h 158"/>
                  <a:gd name="T14" fmla="*/ 5 w 34"/>
                  <a:gd name="T15" fmla="*/ 158 h 158"/>
                  <a:gd name="T16" fmla="*/ 29 w 34"/>
                  <a:gd name="T17" fmla="*/ 158 h 158"/>
                  <a:gd name="T18" fmla="*/ 32 w 34"/>
                  <a:gd name="T19" fmla="*/ 158 h 158"/>
                  <a:gd name="T20" fmla="*/ 34 w 34"/>
                  <a:gd name="T21" fmla="*/ 157 h 158"/>
                  <a:gd name="T22" fmla="*/ 34 w 34"/>
                  <a:gd name="T23" fmla="*/ 154 h 158"/>
                  <a:gd name="T24" fmla="*/ 34 w 34"/>
                  <a:gd name="T25" fmla="*/ 5 h 158"/>
                  <a:gd name="T26" fmla="*/ 34 w 34"/>
                  <a:gd name="T27" fmla="*/ 3 h 158"/>
                  <a:gd name="T28" fmla="*/ 32 w 34"/>
                  <a:gd name="T29" fmla="*/ 1 h 158"/>
                  <a:gd name="T30" fmla="*/ 29 w 34"/>
                  <a:gd name="T31" fmla="*/ 0 h 158"/>
                  <a:gd name="T32" fmla="*/ 5 w 34"/>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58">
                    <a:moveTo>
                      <a:pt x="5" y="0"/>
                    </a:moveTo>
                    <a:lnTo>
                      <a:pt x="2" y="1"/>
                    </a:lnTo>
                    <a:lnTo>
                      <a:pt x="0" y="3"/>
                    </a:lnTo>
                    <a:lnTo>
                      <a:pt x="0" y="5"/>
                    </a:lnTo>
                    <a:lnTo>
                      <a:pt x="0" y="154"/>
                    </a:lnTo>
                    <a:lnTo>
                      <a:pt x="0" y="157"/>
                    </a:lnTo>
                    <a:lnTo>
                      <a:pt x="2" y="158"/>
                    </a:lnTo>
                    <a:lnTo>
                      <a:pt x="5" y="158"/>
                    </a:lnTo>
                    <a:lnTo>
                      <a:pt x="29" y="158"/>
                    </a:lnTo>
                    <a:lnTo>
                      <a:pt x="32" y="158"/>
                    </a:lnTo>
                    <a:lnTo>
                      <a:pt x="34" y="157"/>
                    </a:lnTo>
                    <a:lnTo>
                      <a:pt x="34" y="154"/>
                    </a:lnTo>
                    <a:lnTo>
                      <a:pt x="34" y="5"/>
                    </a:lnTo>
                    <a:lnTo>
                      <a:pt x="34" y="3"/>
                    </a:lnTo>
                    <a:lnTo>
                      <a:pt x="32" y="1"/>
                    </a:lnTo>
                    <a:lnTo>
                      <a:pt x="29" y="0"/>
                    </a:lnTo>
                    <a:lnTo>
                      <a:pt x="5"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Health Insurer 126"/>
              <p:cNvSpPr>
                <a:spLocks/>
              </p:cNvSpPr>
              <p:nvPr/>
            </p:nvSpPr>
            <p:spPr bwMode="auto">
              <a:xfrm>
                <a:off x="600075" y="5707063"/>
                <a:ext cx="53975" cy="250825"/>
              </a:xfrm>
              <a:custGeom>
                <a:avLst/>
                <a:gdLst>
                  <a:gd name="T0" fmla="*/ 5 w 34"/>
                  <a:gd name="T1" fmla="*/ 0 h 158"/>
                  <a:gd name="T2" fmla="*/ 2 w 34"/>
                  <a:gd name="T3" fmla="*/ 1 h 158"/>
                  <a:gd name="T4" fmla="*/ 0 w 34"/>
                  <a:gd name="T5" fmla="*/ 3 h 158"/>
                  <a:gd name="T6" fmla="*/ 0 w 34"/>
                  <a:gd name="T7" fmla="*/ 5 h 158"/>
                  <a:gd name="T8" fmla="*/ 0 w 34"/>
                  <a:gd name="T9" fmla="*/ 154 h 158"/>
                  <a:gd name="T10" fmla="*/ 0 w 34"/>
                  <a:gd name="T11" fmla="*/ 157 h 158"/>
                  <a:gd name="T12" fmla="*/ 2 w 34"/>
                  <a:gd name="T13" fmla="*/ 158 h 158"/>
                  <a:gd name="T14" fmla="*/ 5 w 34"/>
                  <a:gd name="T15" fmla="*/ 158 h 158"/>
                  <a:gd name="T16" fmla="*/ 29 w 34"/>
                  <a:gd name="T17" fmla="*/ 158 h 158"/>
                  <a:gd name="T18" fmla="*/ 33 w 34"/>
                  <a:gd name="T19" fmla="*/ 158 h 158"/>
                  <a:gd name="T20" fmla="*/ 34 w 34"/>
                  <a:gd name="T21" fmla="*/ 157 h 158"/>
                  <a:gd name="T22" fmla="*/ 34 w 34"/>
                  <a:gd name="T23" fmla="*/ 154 h 158"/>
                  <a:gd name="T24" fmla="*/ 34 w 34"/>
                  <a:gd name="T25" fmla="*/ 5 h 158"/>
                  <a:gd name="T26" fmla="*/ 34 w 34"/>
                  <a:gd name="T27" fmla="*/ 3 h 158"/>
                  <a:gd name="T28" fmla="*/ 33 w 34"/>
                  <a:gd name="T29" fmla="*/ 1 h 158"/>
                  <a:gd name="T30" fmla="*/ 29 w 34"/>
                  <a:gd name="T31" fmla="*/ 0 h 158"/>
                  <a:gd name="T32" fmla="*/ 5 w 34"/>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58">
                    <a:moveTo>
                      <a:pt x="5" y="0"/>
                    </a:moveTo>
                    <a:lnTo>
                      <a:pt x="2" y="1"/>
                    </a:lnTo>
                    <a:lnTo>
                      <a:pt x="0" y="3"/>
                    </a:lnTo>
                    <a:lnTo>
                      <a:pt x="0" y="5"/>
                    </a:lnTo>
                    <a:lnTo>
                      <a:pt x="0" y="154"/>
                    </a:lnTo>
                    <a:lnTo>
                      <a:pt x="0" y="157"/>
                    </a:lnTo>
                    <a:lnTo>
                      <a:pt x="2" y="158"/>
                    </a:lnTo>
                    <a:lnTo>
                      <a:pt x="5" y="158"/>
                    </a:lnTo>
                    <a:lnTo>
                      <a:pt x="29" y="158"/>
                    </a:lnTo>
                    <a:lnTo>
                      <a:pt x="33" y="158"/>
                    </a:lnTo>
                    <a:lnTo>
                      <a:pt x="34" y="157"/>
                    </a:lnTo>
                    <a:lnTo>
                      <a:pt x="34" y="154"/>
                    </a:lnTo>
                    <a:lnTo>
                      <a:pt x="34" y="5"/>
                    </a:lnTo>
                    <a:lnTo>
                      <a:pt x="34" y="3"/>
                    </a:lnTo>
                    <a:lnTo>
                      <a:pt x="33" y="1"/>
                    </a:lnTo>
                    <a:lnTo>
                      <a:pt x="29" y="0"/>
                    </a:lnTo>
                    <a:lnTo>
                      <a:pt x="5"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Health Insurer 127"/>
              <p:cNvSpPr>
                <a:spLocks/>
              </p:cNvSpPr>
              <p:nvPr/>
            </p:nvSpPr>
            <p:spPr bwMode="auto">
              <a:xfrm>
                <a:off x="769938" y="5707063"/>
                <a:ext cx="57150" cy="250825"/>
              </a:xfrm>
              <a:custGeom>
                <a:avLst/>
                <a:gdLst>
                  <a:gd name="T0" fmla="*/ 5 w 36"/>
                  <a:gd name="T1" fmla="*/ 0 h 158"/>
                  <a:gd name="T2" fmla="*/ 3 w 36"/>
                  <a:gd name="T3" fmla="*/ 1 h 158"/>
                  <a:gd name="T4" fmla="*/ 0 w 36"/>
                  <a:gd name="T5" fmla="*/ 3 h 158"/>
                  <a:gd name="T6" fmla="*/ 0 w 36"/>
                  <a:gd name="T7" fmla="*/ 5 h 158"/>
                  <a:gd name="T8" fmla="*/ 0 w 36"/>
                  <a:gd name="T9" fmla="*/ 154 h 158"/>
                  <a:gd name="T10" fmla="*/ 0 w 36"/>
                  <a:gd name="T11" fmla="*/ 157 h 158"/>
                  <a:gd name="T12" fmla="*/ 3 w 36"/>
                  <a:gd name="T13" fmla="*/ 158 h 158"/>
                  <a:gd name="T14" fmla="*/ 5 w 36"/>
                  <a:gd name="T15" fmla="*/ 158 h 158"/>
                  <a:gd name="T16" fmla="*/ 29 w 36"/>
                  <a:gd name="T17" fmla="*/ 158 h 158"/>
                  <a:gd name="T18" fmla="*/ 32 w 36"/>
                  <a:gd name="T19" fmla="*/ 158 h 158"/>
                  <a:gd name="T20" fmla="*/ 34 w 36"/>
                  <a:gd name="T21" fmla="*/ 157 h 158"/>
                  <a:gd name="T22" fmla="*/ 36 w 36"/>
                  <a:gd name="T23" fmla="*/ 154 h 158"/>
                  <a:gd name="T24" fmla="*/ 36 w 36"/>
                  <a:gd name="T25" fmla="*/ 5 h 158"/>
                  <a:gd name="T26" fmla="*/ 34 w 36"/>
                  <a:gd name="T27" fmla="*/ 3 h 158"/>
                  <a:gd name="T28" fmla="*/ 32 w 36"/>
                  <a:gd name="T29" fmla="*/ 1 h 158"/>
                  <a:gd name="T30" fmla="*/ 29 w 36"/>
                  <a:gd name="T31" fmla="*/ 0 h 158"/>
                  <a:gd name="T32" fmla="*/ 5 w 36"/>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58">
                    <a:moveTo>
                      <a:pt x="5" y="0"/>
                    </a:moveTo>
                    <a:lnTo>
                      <a:pt x="3" y="1"/>
                    </a:lnTo>
                    <a:lnTo>
                      <a:pt x="0" y="3"/>
                    </a:lnTo>
                    <a:lnTo>
                      <a:pt x="0" y="5"/>
                    </a:lnTo>
                    <a:lnTo>
                      <a:pt x="0" y="154"/>
                    </a:lnTo>
                    <a:lnTo>
                      <a:pt x="0" y="157"/>
                    </a:lnTo>
                    <a:lnTo>
                      <a:pt x="3" y="158"/>
                    </a:lnTo>
                    <a:lnTo>
                      <a:pt x="5" y="158"/>
                    </a:lnTo>
                    <a:lnTo>
                      <a:pt x="29" y="158"/>
                    </a:lnTo>
                    <a:lnTo>
                      <a:pt x="32" y="158"/>
                    </a:lnTo>
                    <a:lnTo>
                      <a:pt x="34" y="157"/>
                    </a:lnTo>
                    <a:lnTo>
                      <a:pt x="36" y="154"/>
                    </a:lnTo>
                    <a:lnTo>
                      <a:pt x="36" y="5"/>
                    </a:lnTo>
                    <a:lnTo>
                      <a:pt x="34" y="3"/>
                    </a:lnTo>
                    <a:lnTo>
                      <a:pt x="32" y="1"/>
                    </a:lnTo>
                    <a:lnTo>
                      <a:pt x="29" y="0"/>
                    </a:lnTo>
                    <a:lnTo>
                      <a:pt x="5"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Health Insurer 128"/>
              <p:cNvSpPr>
                <a:spLocks/>
              </p:cNvSpPr>
              <p:nvPr/>
            </p:nvSpPr>
            <p:spPr bwMode="auto">
              <a:xfrm>
                <a:off x="685800" y="5707063"/>
                <a:ext cx="55563" cy="250825"/>
              </a:xfrm>
              <a:custGeom>
                <a:avLst/>
                <a:gdLst>
                  <a:gd name="T0" fmla="*/ 5 w 35"/>
                  <a:gd name="T1" fmla="*/ 0 h 158"/>
                  <a:gd name="T2" fmla="*/ 1 w 35"/>
                  <a:gd name="T3" fmla="*/ 1 h 158"/>
                  <a:gd name="T4" fmla="*/ 0 w 35"/>
                  <a:gd name="T5" fmla="*/ 3 h 158"/>
                  <a:gd name="T6" fmla="*/ 0 w 35"/>
                  <a:gd name="T7" fmla="*/ 5 h 158"/>
                  <a:gd name="T8" fmla="*/ 0 w 35"/>
                  <a:gd name="T9" fmla="*/ 154 h 158"/>
                  <a:gd name="T10" fmla="*/ 0 w 35"/>
                  <a:gd name="T11" fmla="*/ 157 h 158"/>
                  <a:gd name="T12" fmla="*/ 1 w 35"/>
                  <a:gd name="T13" fmla="*/ 158 h 158"/>
                  <a:gd name="T14" fmla="*/ 5 w 35"/>
                  <a:gd name="T15" fmla="*/ 158 h 158"/>
                  <a:gd name="T16" fmla="*/ 29 w 35"/>
                  <a:gd name="T17" fmla="*/ 158 h 158"/>
                  <a:gd name="T18" fmla="*/ 32 w 35"/>
                  <a:gd name="T19" fmla="*/ 158 h 158"/>
                  <a:gd name="T20" fmla="*/ 34 w 35"/>
                  <a:gd name="T21" fmla="*/ 157 h 158"/>
                  <a:gd name="T22" fmla="*/ 35 w 35"/>
                  <a:gd name="T23" fmla="*/ 154 h 158"/>
                  <a:gd name="T24" fmla="*/ 35 w 35"/>
                  <a:gd name="T25" fmla="*/ 5 h 158"/>
                  <a:gd name="T26" fmla="*/ 34 w 35"/>
                  <a:gd name="T27" fmla="*/ 3 h 158"/>
                  <a:gd name="T28" fmla="*/ 32 w 35"/>
                  <a:gd name="T29" fmla="*/ 1 h 158"/>
                  <a:gd name="T30" fmla="*/ 29 w 35"/>
                  <a:gd name="T31" fmla="*/ 0 h 158"/>
                  <a:gd name="T32" fmla="*/ 5 w 35"/>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58">
                    <a:moveTo>
                      <a:pt x="5" y="0"/>
                    </a:moveTo>
                    <a:lnTo>
                      <a:pt x="1" y="1"/>
                    </a:lnTo>
                    <a:lnTo>
                      <a:pt x="0" y="3"/>
                    </a:lnTo>
                    <a:lnTo>
                      <a:pt x="0" y="5"/>
                    </a:lnTo>
                    <a:lnTo>
                      <a:pt x="0" y="154"/>
                    </a:lnTo>
                    <a:lnTo>
                      <a:pt x="0" y="157"/>
                    </a:lnTo>
                    <a:lnTo>
                      <a:pt x="1" y="158"/>
                    </a:lnTo>
                    <a:lnTo>
                      <a:pt x="5" y="158"/>
                    </a:lnTo>
                    <a:lnTo>
                      <a:pt x="29" y="158"/>
                    </a:lnTo>
                    <a:lnTo>
                      <a:pt x="32" y="158"/>
                    </a:lnTo>
                    <a:lnTo>
                      <a:pt x="34" y="157"/>
                    </a:lnTo>
                    <a:lnTo>
                      <a:pt x="35" y="154"/>
                    </a:lnTo>
                    <a:lnTo>
                      <a:pt x="35" y="5"/>
                    </a:lnTo>
                    <a:lnTo>
                      <a:pt x="34" y="3"/>
                    </a:lnTo>
                    <a:lnTo>
                      <a:pt x="32" y="1"/>
                    </a:lnTo>
                    <a:lnTo>
                      <a:pt x="29" y="0"/>
                    </a:lnTo>
                    <a:lnTo>
                      <a:pt x="5"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Health Insurer 129"/>
              <p:cNvSpPr>
                <a:spLocks/>
              </p:cNvSpPr>
              <p:nvPr/>
            </p:nvSpPr>
            <p:spPr bwMode="auto">
              <a:xfrm>
                <a:off x="854075" y="5706485"/>
                <a:ext cx="57150" cy="252413"/>
              </a:xfrm>
              <a:custGeom>
                <a:avLst/>
                <a:gdLst>
                  <a:gd name="T0" fmla="*/ 5 w 36"/>
                  <a:gd name="T1" fmla="*/ 0 h 159"/>
                  <a:gd name="T2" fmla="*/ 4 w 36"/>
                  <a:gd name="T3" fmla="*/ 2 h 159"/>
                  <a:gd name="T4" fmla="*/ 2 w 36"/>
                  <a:gd name="T5" fmla="*/ 4 h 159"/>
                  <a:gd name="T6" fmla="*/ 0 w 36"/>
                  <a:gd name="T7" fmla="*/ 5 h 159"/>
                  <a:gd name="T8" fmla="*/ 0 w 36"/>
                  <a:gd name="T9" fmla="*/ 154 h 159"/>
                  <a:gd name="T10" fmla="*/ 2 w 36"/>
                  <a:gd name="T11" fmla="*/ 157 h 159"/>
                  <a:gd name="T12" fmla="*/ 4 w 36"/>
                  <a:gd name="T13" fmla="*/ 159 h 159"/>
                  <a:gd name="T14" fmla="*/ 5 w 36"/>
                  <a:gd name="T15" fmla="*/ 159 h 159"/>
                  <a:gd name="T16" fmla="*/ 31 w 36"/>
                  <a:gd name="T17" fmla="*/ 159 h 159"/>
                  <a:gd name="T18" fmla="*/ 33 w 36"/>
                  <a:gd name="T19" fmla="*/ 159 h 159"/>
                  <a:gd name="T20" fmla="*/ 34 w 36"/>
                  <a:gd name="T21" fmla="*/ 157 h 159"/>
                  <a:gd name="T22" fmla="*/ 36 w 36"/>
                  <a:gd name="T23" fmla="*/ 154 h 159"/>
                  <a:gd name="T24" fmla="*/ 36 w 36"/>
                  <a:gd name="T25" fmla="*/ 5 h 159"/>
                  <a:gd name="T26" fmla="*/ 34 w 36"/>
                  <a:gd name="T27" fmla="*/ 4 h 159"/>
                  <a:gd name="T28" fmla="*/ 33 w 36"/>
                  <a:gd name="T29" fmla="*/ 2 h 159"/>
                  <a:gd name="T30" fmla="*/ 31 w 36"/>
                  <a:gd name="T31" fmla="*/ 0 h 159"/>
                  <a:gd name="T32" fmla="*/ 5 w 36"/>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59">
                    <a:moveTo>
                      <a:pt x="5" y="0"/>
                    </a:moveTo>
                    <a:lnTo>
                      <a:pt x="4" y="2"/>
                    </a:lnTo>
                    <a:lnTo>
                      <a:pt x="2" y="4"/>
                    </a:lnTo>
                    <a:lnTo>
                      <a:pt x="0" y="5"/>
                    </a:lnTo>
                    <a:lnTo>
                      <a:pt x="0" y="154"/>
                    </a:lnTo>
                    <a:lnTo>
                      <a:pt x="2" y="157"/>
                    </a:lnTo>
                    <a:lnTo>
                      <a:pt x="4" y="159"/>
                    </a:lnTo>
                    <a:lnTo>
                      <a:pt x="5" y="159"/>
                    </a:lnTo>
                    <a:lnTo>
                      <a:pt x="31" y="159"/>
                    </a:lnTo>
                    <a:lnTo>
                      <a:pt x="33" y="159"/>
                    </a:lnTo>
                    <a:lnTo>
                      <a:pt x="34" y="157"/>
                    </a:lnTo>
                    <a:lnTo>
                      <a:pt x="36" y="154"/>
                    </a:lnTo>
                    <a:lnTo>
                      <a:pt x="36" y="5"/>
                    </a:lnTo>
                    <a:lnTo>
                      <a:pt x="34" y="4"/>
                    </a:lnTo>
                    <a:lnTo>
                      <a:pt x="33" y="2"/>
                    </a:lnTo>
                    <a:lnTo>
                      <a:pt x="31" y="0"/>
                    </a:lnTo>
                    <a:lnTo>
                      <a:pt x="5"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Health Insurer 130"/>
              <p:cNvSpPr>
                <a:spLocks noEditPoints="1"/>
              </p:cNvSpPr>
              <p:nvPr/>
            </p:nvSpPr>
            <p:spPr bwMode="auto">
              <a:xfrm>
                <a:off x="487363" y="5545138"/>
                <a:ext cx="452438" cy="138113"/>
              </a:xfrm>
              <a:custGeom>
                <a:avLst/>
                <a:gdLst>
                  <a:gd name="T0" fmla="*/ 274 w 285"/>
                  <a:gd name="T1" fmla="*/ 70 h 87"/>
                  <a:gd name="T2" fmla="*/ 173 w 285"/>
                  <a:gd name="T3" fmla="*/ 8 h 87"/>
                  <a:gd name="T4" fmla="*/ 159 w 285"/>
                  <a:gd name="T5" fmla="*/ 2 h 87"/>
                  <a:gd name="T6" fmla="*/ 142 w 285"/>
                  <a:gd name="T7" fmla="*/ 0 h 87"/>
                  <a:gd name="T8" fmla="*/ 126 w 285"/>
                  <a:gd name="T9" fmla="*/ 2 h 87"/>
                  <a:gd name="T10" fmla="*/ 112 w 285"/>
                  <a:gd name="T11" fmla="*/ 8 h 87"/>
                  <a:gd name="T12" fmla="*/ 10 w 285"/>
                  <a:gd name="T13" fmla="*/ 70 h 87"/>
                  <a:gd name="T14" fmla="*/ 5 w 285"/>
                  <a:gd name="T15" fmla="*/ 73 h 87"/>
                  <a:gd name="T16" fmla="*/ 0 w 285"/>
                  <a:gd name="T17" fmla="*/ 78 h 87"/>
                  <a:gd name="T18" fmla="*/ 0 w 285"/>
                  <a:gd name="T19" fmla="*/ 81 h 87"/>
                  <a:gd name="T20" fmla="*/ 0 w 285"/>
                  <a:gd name="T21" fmla="*/ 84 h 87"/>
                  <a:gd name="T22" fmla="*/ 3 w 285"/>
                  <a:gd name="T23" fmla="*/ 86 h 87"/>
                  <a:gd name="T24" fmla="*/ 8 w 285"/>
                  <a:gd name="T25" fmla="*/ 87 h 87"/>
                  <a:gd name="T26" fmla="*/ 16 w 285"/>
                  <a:gd name="T27" fmla="*/ 87 h 87"/>
                  <a:gd name="T28" fmla="*/ 107 w 285"/>
                  <a:gd name="T29" fmla="*/ 87 h 87"/>
                  <a:gd name="T30" fmla="*/ 130 w 285"/>
                  <a:gd name="T31" fmla="*/ 87 h 87"/>
                  <a:gd name="T32" fmla="*/ 155 w 285"/>
                  <a:gd name="T33" fmla="*/ 87 h 87"/>
                  <a:gd name="T34" fmla="*/ 269 w 285"/>
                  <a:gd name="T35" fmla="*/ 87 h 87"/>
                  <a:gd name="T36" fmla="*/ 275 w 285"/>
                  <a:gd name="T37" fmla="*/ 87 h 87"/>
                  <a:gd name="T38" fmla="*/ 282 w 285"/>
                  <a:gd name="T39" fmla="*/ 86 h 87"/>
                  <a:gd name="T40" fmla="*/ 283 w 285"/>
                  <a:gd name="T41" fmla="*/ 84 h 87"/>
                  <a:gd name="T42" fmla="*/ 285 w 285"/>
                  <a:gd name="T43" fmla="*/ 81 h 87"/>
                  <a:gd name="T44" fmla="*/ 283 w 285"/>
                  <a:gd name="T45" fmla="*/ 78 h 87"/>
                  <a:gd name="T46" fmla="*/ 280 w 285"/>
                  <a:gd name="T47" fmla="*/ 73 h 87"/>
                  <a:gd name="T48" fmla="*/ 274 w 285"/>
                  <a:gd name="T49" fmla="*/ 70 h 87"/>
                  <a:gd name="T50" fmla="*/ 167 w 285"/>
                  <a:gd name="T51" fmla="*/ 82 h 87"/>
                  <a:gd name="T52" fmla="*/ 154 w 285"/>
                  <a:gd name="T53" fmla="*/ 82 h 87"/>
                  <a:gd name="T54" fmla="*/ 154 w 285"/>
                  <a:gd name="T55" fmla="*/ 58 h 87"/>
                  <a:gd name="T56" fmla="*/ 131 w 285"/>
                  <a:gd name="T57" fmla="*/ 58 h 87"/>
                  <a:gd name="T58" fmla="*/ 131 w 285"/>
                  <a:gd name="T59" fmla="*/ 82 h 87"/>
                  <a:gd name="T60" fmla="*/ 118 w 285"/>
                  <a:gd name="T61" fmla="*/ 82 h 87"/>
                  <a:gd name="T62" fmla="*/ 118 w 285"/>
                  <a:gd name="T63" fmla="*/ 23 h 87"/>
                  <a:gd name="T64" fmla="*/ 131 w 285"/>
                  <a:gd name="T65" fmla="*/ 23 h 87"/>
                  <a:gd name="T66" fmla="*/ 131 w 285"/>
                  <a:gd name="T67" fmla="*/ 47 h 87"/>
                  <a:gd name="T68" fmla="*/ 154 w 285"/>
                  <a:gd name="T69" fmla="*/ 47 h 87"/>
                  <a:gd name="T70" fmla="*/ 154 w 285"/>
                  <a:gd name="T71" fmla="*/ 23 h 87"/>
                  <a:gd name="T72" fmla="*/ 167 w 285"/>
                  <a:gd name="T73" fmla="*/ 23 h 87"/>
                  <a:gd name="T74" fmla="*/ 167 w 285"/>
                  <a:gd name="T75"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87">
                    <a:moveTo>
                      <a:pt x="274" y="70"/>
                    </a:moveTo>
                    <a:lnTo>
                      <a:pt x="173" y="8"/>
                    </a:lnTo>
                    <a:lnTo>
                      <a:pt x="159" y="2"/>
                    </a:lnTo>
                    <a:lnTo>
                      <a:pt x="142" y="0"/>
                    </a:lnTo>
                    <a:lnTo>
                      <a:pt x="126" y="2"/>
                    </a:lnTo>
                    <a:lnTo>
                      <a:pt x="112" y="8"/>
                    </a:lnTo>
                    <a:lnTo>
                      <a:pt x="10" y="70"/>
                    </a:lnTo>
                    <a:lnTo>
                      <a:pt x="5" y="73"/>
                    </a:lnTo>
                    <a:lnTo>
                      <a:pt x="0" y="78"/>
                    </a:lnTo>
                    <a:lnTo>
                      <a:pt x="0" y="81"/>
                    </a:lnTo>
                    <a:lnTo>
                      <a:pt x="0" y="84"/>
                    </a:lnTo>
                    <a:lnTo>
                      <a:pt x="3" y="86"/>
                    </a:lnTo>
                    <a:lnTo>
                      <a:pt x="8" y="87"/>
                    </a:lnTo>
                    <a:lnTo>
                      <a:pt x="16" y="87"/>
                    </a:lnTo>
                    <a:lnTo>
                      <a:pt x="107" y="87"/>
                    </a:lnTo>
                    <a:lnTo>
                      <a:pt x="130" y="87"/>
                    </a:lnTo>
                    <a:lnTo>
                      <a:pt x="155" y="87"/>
                    </a:lnTo>
                    <a:lnTo>
                      <a:pt x="269" y="87"/>
                    </a:lnTo>
                    <a:lnTo>
                      <a:pt x="275" y="87"/>
                    </a:lnTo>
                    <a:lnTo>
                      <a:pt x="282" y="86"/>
                    </a:lnTo>
                    <a:lnTo>
                      <a:pt x="283" y="84"/>
                    </a:lnTo>
                    <a:lnTo>
                      <a:pt x="285" y="81"/>
                    </a:lnTo>
                    <a:lnTo>
                      <a:pt x="283" y="78"/>
                    </a:lnTo>
                    <a:lnTo>
                      <a:pt x="280" y="73"/>
                    </a:lnTo>
                    <a:lnTo>
                      <a:pt x="274" y="70"/>
                    </a:lnTo>
                    <a:close/>
                    <a:moveTo>
                      <a:pt x="167" y="82"/>
                    </a:moveTo>
                    <a:lnTo>
                      <a:pt x="154" y="82"/>
                    </a:lnTo>
                    <a:lnTo>
                      <a:pt x="154" y="58"/>
                    </a:lnTo>
                    <a:lnTo>
                      <a:pt x="131" y="58"/>
                    </a:lnTo>
                    <a:lnTo>
                      <a:pt x="131" y="82"/>
                    </a:lnTo>
                    <a:lnTo>
                      <a:pt x="118" y="82"/>
                    </a:lnTo>
                    <a:lnTo>
                      <a:pt x="118" y="23"/>
                    </a:lnTo>
                    <a:lnTo>
                      <a:pt x="131" y="23"/>
                    </a:lnTo>
                    <a:lnTo>
                      <a:pt x="131" y="47"/>
                    </a:lnTo>
                    <a:lnTo>
                      <a:pt x="154" y="47"/>
                    </a:lnTo>
                    <a:lnTo>
                      <a:pt x="154" y="23"/>
                    </a:lnTo>
                    <a:lnTo>
                      <a:pt x="167" y="23"/>
                    </a:lnTo>
                    <a:lnTo>
                      <a:pt x="167" y="82"/>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Health Insurer 131"/>
              <p:cNvSpPr>
                <a:spLocks noEditPoints="1"/>
              </p:cNvSpPr>
              <p:nvPr/>
            </p:nvSpPr>
            <p:spPr bwMode="auto">
              <a:xfrm>
                <a:off x="461963" y="5969000"/>
                <a:ext cx="500063" cy="57150"/>
              </a:xfrm>
              <a:custGeom>
                <a:avLst/>
                <a:gdLst>
                  <a:gd name="T0" fmla="*/ 311 w 315"/>
                  <a:gd name="T1" fmla="*/ 0 h 36"/>
                  <a:gd name="T2" fmla="*/ 5 w 315"/>
                  <a:gd name="T3" fmla="*/ 0 h 36"/>
                  <a:gd name="T4" fmla="*/ 3 w 315"/>
                  <a:gd name="T5" fmla="*/ 0 h 36"/>
                  <a:gd name="T6" fmla="*/ 0 w 315"/>
                  <a:gd name="T7" fmla="*/ 2 h 36"/>
                  <a:gd name="T8" fmla="*/ 0 w 315"/>
                  <a:gd name="T9" fmla="*/ 3 h 36"/>
                  <a:gd name="T10" fmla="*/ 0 w 315"/>
                  <a:gd name="T11" fmla="*/ 32 h 36"/>
                  <a:gd name="T12" fmla="*/ 0 w 315"/>
                  <a:gd name="T13" fmla="*/ 34 h 36"/>
                  <a:gd name="T14" fmla="*/ 3 w 315"/>
                  <a:gd name="T15" fmla="*/ 36 h 36"/>
                  <a:gd name="T16" fmla="*/ 5 w 315"/>
                  <a:gd name="T17" fmla="*/ 36 h 36"/>
                  <a:gd name="T18" fmla="*/ 311 w 315"/>
                  <a:gd name="T19" fmla="*/ 36 h 36"/>
                  <a:gd name="T20" fmla="*/ 314 w 315"/>
                  <a:gd name="T21" fmla="*/ 36 h 36"/>
                  <a:gd name="T22" fmla="*/ 315 w 315"/>
                  <a:gd name="T23" fmla="*/ 34 h 36"/>
                  <a:gd name="T24" fmla="*/ 315 w 315"/>
                  <a:gd name="T25" fmla="*/ 32 h 36"/>
                  <a:gd name="T26" fmla="*/ 315 w 315"/>
                  <a:gd name="T27" fmla="*/ 3 h 36"/>
                  <a:gd name="T28" fmla="*/ 315 w 315"/>
                  <a:gd name="T29" fmla="*/ 2 h 36"/>
                  <a:gd name="T30" fmla="*/ 314 w 315"/>
                  <a:gd name="T31" fmla="*/ 0 h 36"/>
                  <a:gd name="T32" fmla="*/ 311 w 315"/>
                  <a:gd name="T33" fmla="*/ 0 h 36"/>
                  <a:gd name="T34" fmla="*/ 217 w 315"/>
                  <a:gd name="T35" fmla="*/ 26 h 36"/>
                  <a:gd name="T36" fmla="*/ 215 w 315"/>
                  <a:gd name="T37" fmla="*/ 29 h 36"/>
                  <a:gd name="T38" fmla="*/ 214 w 315"/>
                  <a:gd name="T39" fmla="*/ 29 h 36"/>
                  <a:gd name="T40" fmla="*/ 212 w 315"/>
                  <a:gd name="T41" fmla="*/ 31 h 36"/>
                  <a:gd name="T42" fmla="*/ 105 w 315"/>
                  <a:gd name="T43" fmla="*/ 31 h 36"/>
                  <a:gd name="T44" fmla="*/ 102 w 315"/>
                  <a:gd name="T45" fmla="*/ 29 h 36"/>
                  <a:gd name="T46" fmla="*/ 100 w 315"/>
                  <a:gd name="T47" fmla="*/ 29 h 36"/>
                  <a:gd name="T48" fmla="*/ 100 w 315"/>
                  <a:gd name="T49" fmla="*/ 26 h 36"/>
                  <a:gd name="T50" fmla="*/ 100 w 315"/>
                  <a:gd name="T51" fmla="*/ 24 h 36"/>
                  <a:gd name="T52" fmla="*/ 100 w 315"/>
                  <a:gd name="T53" fmla="*/ 23 h 36"/>
                  <a:gd name="T54" fmla="*/ 102 w 315"/>
                  <a:gd name="T55" fmla="*/ 21 h 36"/>
                  <a:gd name="T56" fmla="*/ 105 w 315"/>
                  <a:gd name="T57" fmla="*/ 21 h 36"/>
                  <a:gd name="T58" fmla="*/ 212 w 315"/>
                  <a:gd name="T59" fmla="*/ 21 h 36"/>
                  <a:gd name="T60" fmla="*/ 214 w 315"/>
                  <a:gd name="T61" fmla="*/ 21 h 36"/>
                  <a:gd name="T62" fmla="*/ 215 w 315"/>
                  <a:gd name="T63" fmla="*/ 23 h 36"/>
                  <a:gd name="T64" fmla="*/ 217 w 315"/>
                  <a:gd name="T65" fmla="*/ 24 h 36"/>
                  <a:gd name="T66" fmla="*/ 217 w 315"/>
                  <a:gd name="T67" fmla="*/ 26 h 36"/>
                  <a:gd name="T68" fmla="*/ 217 w 315"/>
                  <a:gd name="T69" fmla="*/ 11 h 36"/>
                  <a:gd name="T70" fmla="*/ 215 w 315"/>
                  <a:gd name="T71" fmla="*/ 15 h 36"/>
                  <a:gd name="T72" fmla="*/ 214 w 315"/>
                  <a:gd name="T73" fmla="*/ 15 h 36"/>
                  <a:gd name="T74" fmla="*/ 212 w 315"/>
                  <a:gd name="T75" fmla="*/ 16 h 36"/>
                  <a:gd name="T76" fmla="*/ 105 w 315"/>
                  <a:gd name="T77" fmla="*/ 16 h 36"/>
                  <a:gd name="T78" fmla="*/ 102 w 315"/>
                  <a:gd name="T79" fmla="*/ 15 h 36"/>
                  <a:gd name="T80" fmla="*/ 100 w 315"/>
                  <a:gd name="T81" fmla="*/ 15 h 36"/>
                  <a:gd name="T82" fmla="*/ 100 w 315"/>
                  <a:gd name="T83" fmla="*/ 11 h 36"/>
                  <a:gd name="T84" fmla="*/ 100 w 315"/>
                  <a:gd name="T85" fmla="*/ 10 h 36"/>
                  <a:gd name="T86" fmla="*/ 100 w 315"/>
                  <a:gd name="T87" fmla="*/ 8 h 36"/>
                  <a:gd name="T88" fmla="*/ 102 w 315"/>
                  <a:gd name="T89" fmla="*/ 6 h 36"/>
                  <a:gd name="T90" fmla="*/ 105 w 315"/>
                  <a:gd name="T91" fmla="*/ 6 h 36"/>
                  <a:gd name="T92" fmla="*/ 212 w 315"/>
                  <a:gd name="T93" fmla="*/ 6 h 36"/>
                  <a:gd name="T94" fmla="*/ 214 w 315"/>
                  <a:gd name="T95" fmla="*/ 6 h 36"/>
                  <a:gd name="T96" fmla="*/ 215 w 315"/>
                  <a:gd name="T97" fmla="*/ 8 h 36"/>
                  <a:gd name="T98" fmla="*/ 217 w 315"/>
                  <a:gd name="T99" fmla="*/ 10 h 36"/>
                  <a:gd name="T100" fmla="*/ 217 w 315"/>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36">
                    <a:moveTo>
                      <a:pt x="311" y="0"/>
                    </a:moveTo>
                    <a:lnTo>
                      <a:pt x="5" y="0"/>
                    </a:lnTo>
                    <a:lnTo>
                      <a:pt x="3" y="0"/>
                    </a:lnTo>
                    <a:lnTo>
                      <a:pt x="0" y="2"/>
                    </a:lnTo>
                    <a:lnTo>
                      <a:pt x="0" y="3"/>
                    </a:lnTo>
                    <a:lnTo>
                      <a:pt x="0" y="32"/>
                    </a:lnTo>
                    <a:lnTo>
                      <a:pt x="0" y="34"/>
                    </a:lnTo>
                    <a:lnTo>
                      <a:pt x="3" y="36"/>
                    </a:lnTo>
                    <a:lnTo>
                      <a:pt x="5" y="36"/>
                    </a:lnTo>
                    <a:lnTo>
                      <a:pt x="311" y="36"/>
                    </a:lnTo>
                    <a:lnTo>
                      <a:pt x="314" y="36"/>
                    </a:lnTo>
                    <a:lnTo>
                      <a:pt x="315" y="34"/>
                    </a:lnTo>
                    <a:lnTo>
                      <a:pt x="315" y="32"/>
                    </a:lnTo>
                    <a:lnTo>
                      <a:pt x="315" y="3"/>
                    </a:lnTo>
                    <a:lnTo>
                      <a:pt x="315" y="2"/>
                    </a:lnTo>
                    <a:lnTo>
                      <a:pt x="314" y="0"/>
                    </a:lnTo>
                    <a:lnTo>
                      <a:pt x="311" y="0"/>
                    </a:lnTo>
                    <a:close/>
                    <a:moveTo>
                      <a:pt x="217" y="26"/>
                    </a:moveTo>
                    <a:lnTo>
                      <a:pt x="215" y="29"/>
                    </a:lnTo>
                    <a:lnTo>
                      <a:pt x="214" y="29"/>
                    </a:lnTo>
                    <a:lnTo>
                      <a:pt x="212" y="31"/>
                    </a:lnTo>
                    <a:lnTo>
                      <a:pt x="105" y="31"/>
                    </a:lnTo>
                    <a:lnTo>
                      <a:pt x="102" y="29"/>
                    </a:lnTo>
                    <a:lnTo>
                      <a:pt x="100" y="29"/>
                    </a:lnTo>
                    <a:lnTo>
                      <a:pt x="100" y="26"/>
                    </a:lnTo>
                    <a:lnTo>
                      <a:pt x="100" y="24"/>
                    </a:lnTo>
                    <a:lnTo>
                      <a:pt x="100" y="23"/>
                    </a:lnTo>
                    <a:lnTo>
                      <a:pt x="102" y="21"/>
                    </a:lnTo>
                    <a:lnTo>
                      <a:pt x="105" y="21"/>
                    </a:lnTo>
                    <a:lnTo>
                      <a:pt x="212" y="21"/>
                    </a:lnTo>
                    <a:lnTo>
                      <a:pt x="214" y="21"/>
                    </a:lnTo>
                    <a:lnTo>
                      <a:pt x="215" y="23"/>
                    </a:lnTo>
                    <a:lnTo>
                      <a:pt x="217" y="24"/>
                    </a:lnTo>
                    <a:lnTo>
                      <a:pt x="217" y="26"/>
                    </a:lnTo>
                    <a:close/>
                    <a:moveTo>
                      <a:pt x="217" y="11"/>
                    </a:moveTo>
                    <a:lnTo>
                      <a:pt x="215" y="15"/>
                    </a:lnTo>
                    <a:lnTo>
                      <a:pt x="214" y="15"/>
                    </a:lnTo>
                    <a:lnTo>
                      <a:pt x="212" y="16"/>
                    </a:lnTo>
                    <a:lnTo>
                      <a:pt x="105" y="16"/>
                    </a:lnTo>
                    <a:lnTo>
                      <a:pt x="102" y="15"/>
                    </a:lnTo>
                    <a:lnTo>
                      <a:pt x="100" y="15"/>
                    </a:lnTo>
                    <a:lnTo>
                      <a:pt x="100" y="11"/>
                    </a:lnTo>
                    <a:lnTo>
                      <a:pt x="100" y="10"/>
                    </a:lnTo>
                    <a:lnTo>
                      <a:pt x="100" y="8"/>
                    </a:lnTo>
                    <a:lnTo>
                      <a:pt x="102" y="6"/>
                    </a:lnTo>
                    <a:lnTo>
                      <a:pt x="105" y="6"/>
                    </a:lnTo>
                    <a:lnTo>
                      <a:pt x="212" y="6"/>
                    </a:lnTo>
                    <a:lnTo>
                      <a:pt x="214" y="6"/>
                    </a:lnTo>
                    <a:lnTo>
                      <a:pt x="215" y="8"/>
                    </a:lnTo>
                    <a:lnTo>
                      <a:pt x="217" y="10"/>
                    </a:lnTo>
                    <a:lnTo>
                      <a:pt x="217" y="11"/>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Manufacturer"/>
          <p:cNvGrpSpPr>
            <a:grpSpLocks noChangeAspect="1"/>
          </p:cNvGrpSpPr>
          <p:nvPr/>
        </p:nvGrpSpPr>
        <p:grpSpPr>
          <a:xfrm>
            <a:off x="8727360" y="1140309"/>
            <a:ext cx="1005840" cy="1005840"/>
            <a:chOff x="3308827" y="249490"/>
            <a:chExt cx="1371600" cy="1371600"/>
          </a:xfrm>
        </p:grpSpPr>
        <p:sp>
          <p:nvSpPr>
            <p:cNvPr id="59" name="Oval 58"/>
            <p:cNvSpPr/>
            <p:nvPr/>
          </p:nvSpPr>
          <p:spPr>
            <a:xfrm>
              <a:off x="3308827" y="249490"/>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a:grpSpLocks noChangeAspect="1"/>
            </p:cNvGrpSpPr>
            <p:nvPr/>
          </p:nvGrpSpPr>
          <p:grpSpPr>
            <a:xfrm>
              <a:off x="3614286" y="569530"/>
              <a:ext cx="825231" cy="731520"/>
              <a:chOff x="3549137" y="626985"/>
              <a:chExt cx="795554" cy="705213"/>
            </a:xfrm>
          </p:grpSpPr>
          <p:grpSp>
            <p:nvGrpSpPr>
              <p:cNvPr id="61" name="Group 60"/>
              <p:cNvGrpSpPr/>
              <p:nvPr/>
            </p:nvGrpSpPr>
            <p:grpSpPr>
              <a:xfrm>
                <a:off x="3549137" y="626985"/>
                <a:ext cx="640080" cy="640080"/>
                <a:chOff x="2644776" y="3932238"/>
                <a:chExt cx="441325" cy="392113"/>
              </a:xfrm>
            </p:grpSpPr>
            <p:sp>
              <p:nvSpPr>
                <p:cNvPr id="68" name="Factory 549"/>
                <p:cNvSpPr>
                  <a:spLocks noEditPoints="1"/>
                </p:cNvSpPr>
                <p:nvPr/>
              </p:nvSpPr>
              <p:spPr bwMode="auto">
                <a:xfrm>
                  <a:off x="2644776" y="4059238"/>
                  <a:ext cx="441325" cy="265113"/>
                </a:xfrm>
                <a:custGeom>
                  <a:avLst/>
                  <a:gdLst>
                    <a:gd name="T0" fmla="*/ 152 w 278"/>
                    <a:gd name="T1" fmla="*/ 83 h 167"/>
                    <a:gd name="T2" fmla="*/ 152 w 278"/>
                    <a:gd name="T3" fmla="*/ 120 h 167"/>
                    <a:gd name="T4" fmla="*/ 201 w 278"/>
                    <a:gd name="T5" fmla="*/ 120 h 167"/>
                    <a:gd name="T6" fmla="*/ 201 w 278"/>
                    <a:gd name="T7" fmla="*/ 83 h 167"/>
                    <a:gd name="T8" fmla="*/ 152 w 278"/>
                    <a:gd name="T9" fmla="*/ 83 h 167"/>
                    <a:gd name="T10" fmla="*/ 88 w 278"/>
                    <a:gd name="T11" fmla="*/ 83 h 167"/>
                    <a:gd name="T12" fmla="*/ 88 w 278"/>
                    <a:gd name="T13" fmla="*/ 120 h 167"/>
                    <a:gd name="T14" fmla="*/ 137 w 278"/>
                    <a:gd name="T15" fmla="*/ 120 h 167"/>
                    <a:gd name="T16" fmla="*/ 137 w 278"/>
                    <a:gd name="T17" fmla="*/ 83 h 167"/>
                    <a:gd name="T18" fmla="*/ 88 w 278"/>
                    <a:gd name="T19" fmla="*/ 83 h 167"/>
                    <a:gd name="T20" fmla="*/ 23 w 278"/>
                    <a:gd name="T21" fmla="*/ 83 h 167"/>
                    <a:gd name="T22" fmla="*/ 23 w 278"/>
                    <a:gd name="T23" fmla="*/ 120 h 167"/>
                    <a:gd name="T24" fmla="*/ 71 w 278"/>
                    <a:gd name="T25" fmla="*/ 120 h 167"/>
                    <a:gd name="T26" fmla="*/ 71 w 278"/>
                    <a:gd name="T27" fmla="*/ 83 h 167"/>
                    <a:gd name="T28" fmla="*/ 23 w 278"/>
                    <a:gd name="T29" fmla="*/ 83 h 167"/>
                    <a:gd name="T30" fmla="*/ 0 w 278"/>
                    <a:gd name="T31" fmla="*/ 0 h 167"/>
                    <a:gd name="T32" fmla="*/ 83 w 278"/>
                    <a:gd name="T33" fmla="*/ 48 h 167"/>
                    <a:gd name="T34" fmla="*/ 83 w 278"/>
                    <a:gd name="T35" fmla="*/ 0 h 167"/>
                    <a:gd name="T36" fmla="*/ 152 w 278"/>
                    <a:gd name="T37" fmla="*/ 49 h 167"/>
                    <a:gd name="T38" fmla="*/ 152 w 278"/>
                    <a:gd name="T39" fmla="*/ 0 h 167"/>
                    <a:gd name="T40" fmla="*/ 214 w 278"/>
                    <a:gd name="T41" fmla="*/ 52 h 167"/>
                    <a:gd name="T42" fmla="*/ 278 w 278"/>
                    <a:gd name="T43" fmla="*/ 52 h 167"/>
                    <a:gd name="T44" fmla="*/ 278 w 278"/>
                    <a:gd name="T45" fmla="*/ 167 h 167"/>
                    <a:gd name="T46" fmla="*/ 257 w 278"/>
                    <a:gd name="T47" fmla="*/ 167 h 167"/>
                    <a:gd name="T48" fmla="*/ 257 w 278"/>
                    <a:gd name="T49" fmla="*/ 128 h 167"/>
                    <a:gd name="T50" fmla="*/ 227 w 278"/>
                    <a:gd name="T51" fmla="*/ 128 h 167"/>
                    <a:gd name="T52" fmla="*/ 227 w 278"/>
                    <a:gd name="T53" fmla="*/ 167 h 167"/>
                    <a:gd name="T54" fmla="*/ 214 w 278"/>
                    <a:gd name="T55" fmla="*/ 167 h 167"/>
                    <a:gd name="T56" fmla="*/ 210 w 278"/>
                    <a:gd name="T57" fmla="*/ 167 h 167"/>
                    <a:gd name="T58" fmla="*/ 198 w 278"/>
                    <a:gd name="T59" fmla="*/ 167 h 167"/>
                    <a:gd name="T60" fmla="*/ 180 w 278"/>
                    <a:gd name="T61" fmla="*/ 167 h 167"/>
                    <a:gd name="T62" fmla="*/ 158 w 278"/>
                    <a:gd name="T63" fmla="*/ 167 h 167"/>
                    <a:gd name="T64" fmla="*/ 131 w 278"/>
                    <a:gd name="T65" fmla="*/ 167 h 167"/>
                    <a:gd name="T66" fmla="*/ 105 w 278"/>
                    <a:gd name="T67" fmla="*/ 167 h 167"/>
                    <a:gd name="T68" fmla="*/ 79 w 278"/>
                    <a:gd name="T69" fmla="*/ 167 h 167"/>
                    <a:gd name="T70" fmla="*/ 55 w 278"/>
                    <a:gd name="T71" fmla="*/ 167 h 167"/>
                    <a:gd name="T72" fmla="*/ 36 w 278"/>
                    <a:gd name="T73" fmla="*/ 167 h 167"/>
                    <a:gd name="T74" fmla="*/ 21 w 278"/>
                    <a:gd name="T75" fmla="*/ 167 h 167"/>
                    <a:gd name="T76" fmla="*/ 14 w 278"/>
                    <a:gd name="T77" fmla="*/ 167 h 167"/>
                    <a:gd name="T78" fmla="*/ 10 w 278"/>
                    <a:gd name="T79" fmla="*/ 167 h 167"/>
                    <a:gd name="T80" fmla="*/ 7 w 278"/>
                    <a:gd name="T81" fmla="*/ 165 h 167"/>
                    <a:gd name="T82" fmla="*/ 4 w 278"/>
                    <a:gd name="T83" fmla="*/ 163 h 167"/>
                    <a:gd name="T84" fmla="*/ 3 w 278"/>
                    <a:gd name="T85" fmla="*/ 159 h 167"/>
                    <a:gd name="T86" fmla="*/ 2 w 278"/>
                    <a:gd name="T87" fmla="*/ 157 h 167"/>
                    <a:gd name="T88" fmla="*/ 2 w 278"/>
                    <a:gd name="T89" fmla="*/ 154 h 167"/>
                    <a:gd name="T90" fmla="*/ 0 w 278"/>
                    <a:gd name="T91" fmla="*/ 153 h 167"/>
                    <a:gd name="T92" fmla="*/ 0 w 278"/>
                    <a:gd name="T93" fmla="*/ 152 h 167"/>
                    <a:gd name="T94" fmla="*/ 0 w 278"/>
                    <a:gd name="T9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167">
                      <a:moveTo>
                        <a:pt x="152" y="83"/>
                      </a:moveTo>
                      <a:lnTo>
                        <a:pt x="152" y="120"/>
                      </a:lnTo>
                      <a:lnTo>
                        <a:pt x="201" y="120"/>
                      </a:lnTo>
                      <a:lnTo>
                        <a:pt x="201" y="83"/>
                      </a:lnTo>
                      <a:lnTo>
                        <a:pt x="152" y="83"/>
                      </a:lnTo>
                      <a:close/>
                      <a:moveTo>
                        <a:pt x="88" y="83"/>
                      </a:moveTo>
                      <a:lnTo>
                        <a:pt x="88" y="120"/>
                      </a:lnTo>
                      <a:lnTo>
                        <a:pt x="137" y="120"/>
                      </a:lnTo>
                      <a:lnTo>
                        <a:pt x="137" y="83"/>
                      </a:lnTo>
                      <a:lnTo>
                        <a:pt x="88" y="83"/>
                      </a:lnTo>
                      <a:close/>
                      <a:moveTo>
                        <a:pt x="23" y="83"/>
                      </a:moveTo>
                      <a:lnTo>
                        <a:pt x="23" y="120"/>
                      </a:lnTo>
                      <a:lnTo>
                        <a:pt x="71" y="120"/>
                      </a:lnTo>
                      <a:lnTo>
                        <a:pt x="71" y="83"/>
                      </a:lnTo>
                      <a:lnTo>
                        <a:pt x="23" y="83"/>
                      </a:lnTo>
                      <a:close/>
                      <a:moveTo>
                        <a:pt x="0" y="0"/>
                      </a:moveTo>
                      <a:lnTo>
                        <a:pt x="83" y="48"/>
                      </a:lnTo>
                      <a:lnTo>
                        <a:pt x="83" y="0"/>
                      </a:lnTo>
                      <a:lnTo>
                        <a:pt x="152" y="49"/>
                      </a:lnTo>
                      <a:lnTo>
                        <a:pt x="152" y="0"/>
                      </a:lnTo>
                      <a:lnTo>
                        <a:pt x="214" y="52"/>
                      </a:lnTo>
                      <a:lnTo>
                        <a:pt x="278" y="52"/>
                      </a:lnTo>
                      <a:lnTo>
                        <a:pt x="278" y="167"/>
                      </a:lnTo>
                      <a:lnTo>
                        <a:pt x="257" y="167"/>
                      </a:lnTo>
                      <a:lnTo>
                        <a:pt x="257" y="128"/>
                      </a:lnTo>
                      <a:lnTo>
                        <a:pt x="227" y="128"/>
                      </a:lnTo>
                      <a:lnTo>
                        <a:pt x="227" y="167"/>
                      </a:lnTo>
                      <a:lnTo>
                        <a:pt x="214" y="167"/>
                      </a:lnTo>
                      <a:lnTo>
                        <a:pt x="210" y="167"/>
                      </a:lnTo>
                      <a:lnTo>
                        <a:pt x="198" y="167"/>
                      </a:lnTo>
                      <a:lnTo>
                        <a:pt x="180" y="167"/>
                      </a:lnTo>
                      <a:lnTo>
                        <a:pt x="158" y="167"/>
                      </a:lnTo>
                      <a:lnTo>
                        <a:pt x="131" y="167"/>
                      </a:lnTo>
                      <a:lnTo>
                        <a:pt x="105" y="167"/>
                      </a:lnTo>
                      <a:lnTo>
                        <a:pt x="79" y="167"/>
                      </a:lnTo>
                      <a:lnTo>
                        <a:pt x="55" y="167"/>
                      </a:lnTo>
                      <a:lnTo>
                        <a:pt x="36" y="167"/>
                      </a:lnTo>
                      <a:lnTo>
                        <a:pt x="21" y="167"/>
                      </a:lnTo>
                      <a:lnTo>
                        <a:pt x="14" y="167"/>
                      </a:lnTo>
                      <a:lnTo>
                        <a:pt x="10" y="167"/>
                      </a:lnTo>
                      <a:lnTo>
                        <a:pt x="7" y="165"/>
                      </a:lnTo>
                      <a:lnTo>
                        <a:pt x="4" y="163"/>
                      </a:lnTo>
                      <a:lnTo>
                        <a:pt x="3" y="159"/>
                      </a:lnTo>
                      <a:lnTo>
                        <a:pt x="2" y="157"/>
                      </a:lnTo>
                      <a:lnTo>
                        <a:pt x="2" y="154"/>
                      </a:lnTo>
                      <a:lnTo>
                        <a:pt x="0" y="153"/>
                      </a:lnTo>
                      <a:lnTo>
                        <a:pt x="0" y="152"/>
                      </a:lnTo>
                      <a:lnTo>
                        <a:pt x="0"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actory 550"/>
                <p:cNvSpPr>
                  <a:spLocks noChangeArrowheads="1"/>
                </p:cNvSpPr>
                <p:nvPr/>
              </p:nvSpPr>
              <p:spPr bwMode="auto">
                <a:xfrm>
                  <a:off x="2984501" y="4103688"/>
                  <a:ext cx="101600" cy="25400"/>
                </a:xfrm>
                <a:prstGeom prst="rect">
                  <a:avLst/>
                </a:prstGeom>
                <a:solidFill>
                  <a:srgbClr val="4E9FB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actory 551"/>
                <p:cNvSpPr>
                  <a:spLocks noChangeArrowheads="1"/>
                </p:cNvSpPr>
                <p:nvPr/>
              </p:nvSpPr>
              <p:spPr bwMode="auto">
                <a:xfrm>
                  <a:off x="3033713" y="3932238"/>
                  <a:ext cx="33338" cy="160338"/>
                </a:xfrm>
                <a:prstGeom prst="rect">
                  <a:avLst/>
                </a:prstGeom>
                <a:solidFill>
                  <a:srgbClr val="3B5A7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actory 552"/>
                <p:cNvSpPr>
                  <a:spLocks noChangeArrowheads="1"/>
                </p:cNvSpPr>
                <p:nvPr/>
              </p:nvSpPr>
              <p:spPr bwMode="auto">
                <a:xfrm>
                  <a:off x="2987676" y="4011613"/>
                  <a:ext cx="33338" cy="80963"/>
                </a:xfrm>
                <a:prstGeom prst="rect">
                  <a:avLst/>
                </a:prstGeom>
                <a:solidFill>
                  <a:srgbClr val="3B5A7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actory 553"/>
                <p:cNvSpPr>
                  <a:spLocks noChangeArrowheads="1"/>
                </p:cNvSpPr>
                <p:nvPr/>
              </p:nvSpPr>
              <p:spPr bwMode="auto">
                <a:xfrm>
                  <a:off x="2886076" y="4191001"/>
                  <a:ext cx="77788" cy="58738"/>
                </a:xfrm>
                <a:prstGeom prst="rect">
                  <a:avLst/>
                </a:prstGeom>
                <a:solidFill>
                  <a:srgbClr val="4E9FB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actory 554"/>
                <p:cNvSpPr>
                  <a:spLocks noChangeArrowheads="1"/>
                </p:cNvSpPr>
                <p:nvPr/>
              </p:nvSpPr>
              <p:spPr bwMode="auto">
                <a:xfrm>
                  <a:off x="2784476" y="4191001"/>
                  <a:ext cx="77788" cy="58738"/>
                </a:xfrm>
                <a:prstGeom prst="rect">
                  <a:avLst/>
                </a:prstGeom>
                <a:solidFill>
                  <a:srgbClr val="4E9FB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actory 555"/>
                <p:cNvSpPr>
                  <a:spLocks noChangeArrowheads="1"/>
                </p:cNvSpPr>
                <p:nvPr/>
              </p:nvSpPr>
              <p:spPr bwMode="auto">
                <a:xfrm>
                  <a:off x="2681288" y="4191001"/>
                  <a:ext cx="76200" cy="58738"/>
                </a:xfrm>
                <a:prstGeom prst="rect">
                  <a:avLst/>
                </a:prstGeom>
                <a:solidFill>
                  <a:srgbClr val="4E9FB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4068279" y="1096224"/>
                <a:ext cx="276412" cy="235974"/>
                <a:chOff x="3885176" y="1067599"/>
                <a:chExt cx="528638" cy="508000"/>
              </a:xfrm>
              <a:solidFill>
                <a:srgbClr val="789BBE"/>
              </a:solidFill>
            </p:grpSpPr>
            <p:sp>
              <p:nvSpPr>
                <p:cNvPr id="63" name="Capsules 20"/>
                <p:cNvSpPr>
                  <a:spLocks noEditPoints="1"/>
                </p:cNvSpPr>
                <p:nvPr/>
              </p:nvSpPr>
              <p:spPr bwMode="auto">
                <a:xfrm>
                  <a:off x="3885176" y="1067599"/>
                  <a:ext cx="506413" cy="506413"/>
                </a:xfrm>
                <a:custGeom>
                  <a:avLst/>
                  <a:gdLst>
                    <a:gd name="T0" fmla="*/ 184 w 319"/>
                    <a:gd name="T1" fmla="*/ 23 h 319"/>
                    <a:gd name="T2" fmla="*/ 22 w 319"/>
                    <a:gd name="T3" fmla="*/ 184 h 319"/>
                    <a:gd name="T4" fmla="*/ 8 w 319"/>
                    <a:gd name="T5" fmla="*/ 206 h 319"/>
                    <a:gd name="T6" fmla="*/ 0 w 319"/>
                    <a:gd name="T7" fmla="*/ 228 h 319"/>
                    <a:gd name="T8" fmla="*/ 0 w 319"/>
                    <a:gd name="T9" fmla="*/ 252 h 319"/>
                    <a:gd name="T10" fmla="*/ 8 w 319"/>
                    <a:gd name="T11" fmla="*/ 277 h 319"/>
                    <a:gd name="T12" fmla="*/ 22 w 319"/>
                    <a:gd name="T13" fmla="*/ 296 h 319"/>
                    <a:gd name="T14" fmla="*/ 44 w 319"/>
                    <a:gd name="T15" fmla="*/ 312 h 319"/>
                    <a:gd name="T16" fmla="*/ 66 w 319"/>
                    <a:gd name="T17" fmla="*/ 319 h 319"/>
                    <a:gd name="T18" fmla="*/ 90 w 319"/>
                    <a:gd name="T19" fmla="*/ 319 h 319"/>
                    <a:gd name="T20" fmla="*/ 115 w 319"/>
                    <a:gd name="T21" fmla="*/ 312 h 319"/>
                    <a:gd name="T22" fmla="*/ 134 w 319"/>
                    <a:gd name="T23" fmla="*/ 296 h 319"/>
                    <a:gd name="T24" fmla="*/ 298 w 319"/>
                    <a:gd name="T25" fmla="*/ 134 h 319"/>
                    <a:gd name="T26" fmla="*/ 312 w 319"/>
                    <a:gd name="T27" fmla="*/ 115 h 319"/>
                    <a:gd name="T28" fmla="*/ 319 w 319"/>
                    <a:gd name="T29" fmla="*/ 91 h 319"/>
                    <a:gd name="T30" fmla="*/ 319 w 319"/>
                    <a:gd name="T31" fmla="*/ 66 h 319"/>
                    <a:gd name="T32" fmla="*/ 312 w 319"/>
                    <a:gd name="T33" fmla="*/ 44 h 319"/>
                    <a:gd name="T34" fmla="*/ 298 w 319"/>
                    <a:gd name="T35" fmla="*/ 23 h 319"/>
                    <a:gd name="T36" fmla="*/ 277 w 319"/>
                    <a:gd name="T37" fmla="*/ 8 h 319"/>
                    <a:gd name="T38" fmla="*/ 252 w 319"/>
                    <a:gd name="T39" fmla="*/ 0 h 319"/>
                    <a:gd name="T40" fmla="*/ 228 w 319"/>
                    <a:gd name="T41" fmla="*/ 0 h 319"/>
                    <a:gd name="T42" fmla="*/ 205 w 319"/>
                    <a:gd name="T43" fmla="*/ 8 h 319"/>
                    <a:gd name="T44" fmla="*/ 184 w 319"/>
                    <a:gd name="T45" fmla="*/ 23 h 319"/>
                    <a:gd name="T46" fmla="*/ 294 w 319"/>
                    <a:gd name="T47" fmla="*/ 79 h 319"/>
                    <a:gd name="T48" fmla="*/ 291 w 319"/>
                    <a:gd name="T49" fmla="*/ 99 h 319"/>
                    <a:gd name="T50" fmla="*/ 278 w 319"/>
                    <a:gd name="T51" fmla="*/ 116 h 319"/>
                    <a:gd name="T52" fmla="*/ 173 w 319"/>
                    <a:gd name="T53" fmla="*/ 223 h 319"/>
                    <a:gd name="T54" fmla="*/ 108 w 319"/>
                    <a:gd name="T55" fmla="*/ 159 h 319"/>
                    <a:gd name="T56" fmla="*/ 53 w 319"/>
                    <a:gd name="T57" fmla="*/ 214 h 319"/>
                    <a:gd name="T58" fmla="*/ 42 w 319"/>
                    <a:gd name="T59" fmla="*/ 230 h 319"/>
                    <a:gd name="T60" fmla="*/ 37 w 319"/>
                    <a:gd name="T61" fmla="*/ 249 h 319"/>
                    <a:gd name="T62" fmla="*/ 39 w 319"/>
                    <a:gd name="T63" fmla="*/ 269 h 319"/>
                    <a:gd name="T64" fmla="*/ 48 w 319"/>
                    <a:gd name="T65" fmla="*/ 285 h 319"/>
                    <a:gd name="T66" fmla="*/ 40 w 319"/>
                    <a:gd name="T67" fmla="*/ 278 h 319"/>
                    <a:gd name="T68" fmla="*/ 29 w 319"/>
                    <a:gd name="T69" fmla="*/ 261 h 319"/>
                    <a:gd name="T70" fmla="*/ 24 w 319"/>
                    <a:gd name="T71" fmla="*/ 241 h 319"/>
                    <a:gd name="T72" fmla="*/ 29 w 319"/>
                    <a:gd name="T73" fmla="*/ 220 h 319"/>
                    <a:gd name="T74" fmla="*/ 40 w 319"/>
                    <a:gd name="T75" fmla="*/ 202 h 319"/>
                    <a:gd name="T76" fmla="*/ 202 w 319"/>
                    <a:gd name="T77" fmla="*/ 40 h 319"/>
                    <a:gd name="T78" fmla="*/ 220 w 319"/>
                    <a:gd name="T79" fmla="*/ 29 h 319"/>
                    <a:gd name="T80" fmla="*/ 241 w 319"/>
                    <a:gd name="T81" fmla="*/ 24 h 319"/>
                    <a:gd name="T82" fmla="*/ 260 w 319"/>
                    <a:gd name="T83" fmla="*/ 29 h 319"/>
                    <a:gd name="T84" fmla="*/ 278 w 319"/>
                    <a:gd name="T85" fmla="*/ 40 h 319"/>
                    <a:gd name="T86" fmla="*/ 291 w 319"/>
                    <a:gd name="T87" fmla="*/ 58 h 319"/>
                    <a:gd name="T88" fmla="*/ 294 w 319"/>
                    <a:gd name="T89" fmla="*/ 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319">
                      <a:moveTo>
                        <a:pt x="184" y="23"/>
                      </a:moveTo>
                      <a:lnTo>
                        <a:pt x="22" y="184"/>
                      </a:lnTo>
                      <a:lnTo>
                        <a:pt x="8" y="206"/>
                      </a:lnTo>
                      <a:lnTo>
                        <a:pt x="0" y="228"/>
                      </a:lnTo>
                      <a:lnTo>
                        <a:pt x="0" y="252"/>
                      </a:lnTo>
                      <a:lnTo>
                        <a:pt x="8" y="277"/>
                      </a:lnTo>
                      <a:lnTo>
                        <a:pt x="22" y="296"/>
                      </a:lnTo>
                      <a:lnTo>
                        <a:pt x="44" y="312"/>
                      </a:lnTo>
                      <a:lnTo>
                        <a:pt x="66" y="319"/>
                      </a:lnTo>
                      <a:lnTo>
                        <a:pt x="90" y="319"/>
                      </a:lnTo>
                      <a:lnTo>
                        <a:pt x="115" y="312"/>
                      </a:lnTo>
                      <a:lnTo>
                        <a:pt x="134" y="296"/>
                      </a:lnTo>
                      <a:lnTo>
                        <a:pt x="298" y="134"/>
                      </a:lnTo>
                      <a:lnTo>
                        <a:pt x="312" y="115"/>
                      </a:lnTo>
                      <a:lnTo>
                        <a:pt x="319" y="91"/>
                      </a:lnTo>
                      <a:lnTo>
                        <a:pt x="319" y="66"/>
                      </a:lnTo>
                      <a:lnTo>
                        <a:pt x="312" y="44"/>
                      </a:lnTo>
                      <a:lnTo>
                        <a:pt x="298" y="23"/>
                      </a:lnTo>
                      <a:lnTo>
                        <a:pt x="277" y="8"/>
                      </a:lnTo>
                      <a:lnTo>
                        <a:pt x="252" y="0"/>
                      </a:lnTo>
                      <a:lnTo>
                        <a:pt x="228" y="0"/>
                      </a:lnTo>
                      <a:lnTo>
                        <a:pt x="205" y="8"/>
                      </a:lnTo>
                      <a:lnTo>
                        <a:pt x="184" y="23"/>
                      </a:lnTo>
                      <a:close/>
                      <a:moveTo>
                        <a:pt x="294" y="79"/>
                      </a:moveTo>
                      <a:lnTo>
                        <a:pt x="291" y="99"/>
                      </a:lnTo>
                      <a:lnTo>
                        <a:pt x="278" y="116"/>
                      </a:lnTo>
                      <a:lnTo>
                        <a:pt x="173" y="223"/>
                      </a:lnTo>
                      <a:lnTo>
                        <a:pt x="108" y="159"/>
                      </a:lnTo>
                      <a:lnTo>
                        <a:pt x="53" y="214"/>
                      </a:lnTo>
                      <a:lnTo>
                        <a:pt x="42" y="230"/>
                      </a:lnTo>
                      <a:lnTo>
                        <a:pt x="37" y="249"/>
                      </a:lnTo>
                      <a:lnTo>
                        <a:pt x="39" y="269"/>
                      </a:lnTo>
                      <a:lnTo>
                        <a:pt x="48" y="285"/>
                      </a:lnTo>
                      <a:lnTo>
                        <a:pt x="40" y="278"/>
                      </a:lnTo>
                      <a:lnTo>
                        <a:pt x="29" y="261"/>
                      </a:lnTo>
                      <a:lnTo>
                        <a:pt x="24" y="241"/>
                      </a:lnTo>
                      <a:lnTo>
                        <a:pt x="29" y="220"/>
                      </a:lnTo>
                      <a:lnTo>
                        <a:pt x="40" y="202"/>
                      </a:lnTo>
                      <a:lnTo>
                        <a:pt x="202" y="40"/>
                      </a:lnTo>
                      <a:lnTo>
                        <a:pt x="220" y="29"/>
                      </a:lnTo>
                      <a:lnTo>
                        <a:pt x="241" y="24"/>
                      </a:lnTo>
                      <a:lnTo>
                        <a:pt x="260" y="29"/>
                      </a:lnTo>
                      <a:lnTo>
                        <a:pt x="278" y="40"/>
                      </a:lnTo>
                      <a:lnTo>
                        <a:pt x="291" y="58"/>
                      </a:lnTo>
                      <a:lnTo>
                        <a:pt x="294"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Capsules 21"/>
                <p:cNvSpPr>
                  <a:spLocks/>
                </p:cNvSpPr>
                <p:nvPr/>
              </p:nvSpPr>
              <p:spPr bwMode="auto">
                <a:xfrm>
                  <a:off x="4175689" y="1427961"/>
                  <a:ext cx="192088" cy="147638"/>
                </a:xfrm>
                <a:custGeom>
                  <a:avLst/>
                  <a:gdLst>
                    <a:gd name="T0" fmla="*/ 0 w 121"/>
                    <a:gd name="T1" fmla="*/ 38 h 93"/>
                    <a:gd name="T2" fmla="*/ 37 w 121"/>
                    <a:gd name="T3" fmla="*/ 74 h 93"/>
                    <a:gd name="T4" fmla="*/ 56 w 121"/>
                    <a:gd name="T5" fmla="*/ 87 h 93"/>
                    <a:gd name="T6" fmla="*/ 77 w 121"/>
                    <a:gd name="T7" fmla="*/ 93 h 93"/>
                    <a:gd name="T8" fmla="*/ 100 w 121"/>
                    <a:gd name="T9" fmla="*/ 92 h 93"/>
                    <a:gd name="T10" fmla="*/ 121 w 121"/>
                    <a:gd name="T11" fmla="*/ 82 h 93"/>
                    <a:gd name="T12" fmla="*/ 39 w 121"/>
                    <a:gd name="T13" fmla="*/ 0 h 93"/>
                    <a:gd name="T14" fmla="*/ 0 w 121"/>
                    <a:gd name="T15" fmla="*/ 3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93">
                      <a:moveTo>
                        <a:pt x="0" y="38"/>
                      </a:moveTo>
                      <a:lnTo>
                        <a:pt x="37" y="74"/>
                      </a:lnTo>
                      <a:lnTo>
                        <a:pt x="56" y="87"/>
                      </a:lnTo>
                      <a:lnTo>
                        <a:pt x="77" y="93"/>
                      </a:lnTo>
                      <a:lnTo>
                        <a:pt x="100" y="92"/>
                      </a:lnTo>
                      <a:lnTo>
                        <a:pt x="121" y="82"/>
                      </a:lnTo>
                      <a:lnTo>
                        <a:pt x="39" y="0"/>
                      </a:lnTo>
                      <a:lnTo>
                        <a:pt x="0" y="3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Capsules 22"/>
                <p:cNvSpPr>
                  <a:spLocks/>
                </p:cNvSpPr>
                <p:nvPr/>
              </p:nvSpPr>
              <p:spPr bwMode="auto">
                <a:xfrm>
                  <a:off x="4264589" y="1337474"/>
                  <a:ext cx="149225" cy="192088"/>
                </a:xfrm>
                <a:custGeom>
                  <a:avLst/>
                  <a:gdLst>
                    <a:gd name="T0" fmla="*/ 75 w 94"/>
                    <a:gd name="T1" fmla="*/ 37 h 121"/>
                    <a:gd name="T2" fmla="*/ 39 w 94"/>
                    <a:gd name="T3" fmla="*/ 0 h 121"/>
                    <a:gd name="T4" fmla="*/ 0 w 94"/>
                    <a:gd name="T5" fmla="*/ 39 h 121"/>
                    <a:gd name="T6" fmla="*/ 83 w 94"/>
                    <a:gd name="T7" fmla="*/ 121 h 121"/>
                    <a:gd name="T8" fmla="*/ 93 w 94"/>
                    <a:gd name="T9" fmla="*/ 100 h 121"/>
                    <a:gd name="T10" fmla="*/ 94 w 94"/>
                    <a:gd name="T11" fmla="*/ 78 h 121"/>
                    <a:gd name="T12" fmla="*/ 89 w 94"/>
                    <a:gd name="T13" fmla="*/ 57 h 121"/>
                    <a:gd name="T14" fmla="*/ 75 w 94"/>
                    <a:gd name="T15" fmla="*/ 37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1">
                      <a:moveTo>
                        <a:pt x="75" y="37"/>
                      </a:moveTo>
                      <a:lnTo>
                        <a:pt x="39" y="0"/>
                      </a:lnTo>
                      <a:lnTo>
                        <a:pt x="0" y="39"/>
                      </a:lnTo>
                      <a:lnTo>
                        <a:pt x="83" y="121"/>
                      </a:lnTo>
                      <a:lnTo>
                        <a:pt x="93" y="100"/>
                      </a:lnTo>
                      <a:lnTo>
                        <a:pt x="94" y="78"/>
                      </a:lnTo>
                      <a:lnTo>
                        <a:pt x="89" y="57"/>
                      </a:lnTo>
                      <a:lnTo>
                        <a:pt x="75" y="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Capsules 23"/>
                <p:cNvSpPr>
                  <a:spLocks/>
                </p:cNvSpPr>
                <p:nvPr/>
              </p:nvSpPr>
              <p:spPr bwMode="auto">
                <a:xfrm>
                  <a:off x="3935976" y="1113636"/>
                  <a:ext cx="112713" cy="157163"/>
                </a:xfrm>
                <a:custGeom>
                  <a:avLst/>
                  <a:gdLst>
                    <a:gd name="T0" fmla="*/ 20 w 71"/>
                    <a:gd name="T1" fmla="*/ 86 h 99"/>
                    <a:gd name="T2" fmla="*/ 33 w 71"/>
                    <a:gd name="T3" fmla="*/ 99 h 99"/>
                    <a:gd name="T4" fmla="*/ 71 w 71"/>
                    <a:gd name="T5" fmla="*/ 62 h 99"/>
                    <a:gd name="T6" fmla="*/ 12 w 71"/>
                    <a:gd name="T7" fmla="*/ 0 h 99"/>
                    <a:gd name="T8" fmla="*/ 2 w 71"/>
                    <a:gd name="T9" fmla="*/ 21 h 99"/>
                    <a:gd name="T10" fmla="*/ 0 w 71"/>
                    <a:gd name="T11" fmla="*/ 44 h 99"/>
                    <a:gd name="T12" fmla="*/ 5 w 71"/>
                    <a:gd name="T13" fmla="*/ 66 h 99"/>
                    <a:gd name="T14" fmla="*/ 20 w 71"/>
                    <a:gd name="T15" fmla="*/ 8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9">
                      <a:moveTo>
                        <a:pt x="20" y="86"/>
                      </a:moveTo>
                      <a:lnTo>
                        <a:pt x="33" y="99"/>
                      </a:lnTo>
                      <a:lnTo>
                        <a:pt x="71" y="62"/>
                      </a:lnTo>
                      <a:lnTo>
                        <a:pt x="12" y="0"/>
                      </a:lnTo>
                      <a:lnTo>
                        <a:pt x="2" y="21"/>
                      </a:lnTo>
                      <a:lnTo>
                        <a:pt x="0" y="44"/>
                      </a:lnTo>
                      <a:lnTo>
                        <a:pt x="5" y="66"/>
                      </a:lnTo>
                      <a:lnTo>
                        <a:pt x="20" y="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Capsules 24"/>
                <p:cNvSpPr>
                  <a:spLocks/>
                </p:cNvSpPr>
                <p:nvPr/>
              </p:nvSpPr>
              <p:spPr bwMode="auto">
                <a:xfrm>
                  <a:off x="3982014" y="1067599"/>
                  <a:ext cx="157163" cy="112713"/>
                </a:xfrm>
                <a:custGeom>
                  <a:avLst/>
                  <a:gdLst>
                    <a:gd name="T0" fmla="*/ 99 w 99"/>
                    <a:gd name="T1" fmla="*/ 34 h 71"/>
                    <a:gd name="T2" fmla="*/ 84 w 99"/>
                    <a:gd name="T3" fmla="*/ 19 h 71"/>
                    <a:gd name="T4" fmla="*/ 65 w 99"/>
                    <a:gd name="T5" fmla="*/ 6 h 71"/>
                    <a:gd name="T6" fmla="*/ 44 w 99"/>
                    <a:gd name="T7" fmla="*/ 0 h 71"/>
                    <a:gd name="T8" fmla="*/ 21 w 99"/>
                    <a:gd name="T9" fmla="*/ 2 h 71"/>
                    <a:gd name="T10" fmla="*/ 0 w 99"/>
                    <a:gd name="T11" fmla="*/ 11 h 71"/>
                    <a:gd name="T12" fmla="*/ 60 w 99"/>
                    <a:gd name="T13" fmla="*/ 71 h 71"/>
                    <a:gd name="T14" fmla="*/ 99 w 99"/>
                    <a:gd name="T15" fmla="*/ 3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1">
                      <a:moveTo>
                        <a:pt x="99" y="34"/>
                      </a:moveTo>
                      <a:lnTo>
                        <a:pt x="84" y="19"/>
                      </a:lnTo>
                      <a:lnTo>
                        <a:pt x="65" y="6"/>
                      </a:lnTo>
                      <a:lnTo>
                        <a:pt x="44" y="0"/>
                      </a:lnTo>
                      <a:lnTo>
                        <a:pt x="21" y="2"/>
                      </a:lnTo>
                      <a:lnTo>
                        <a:pt x="0" y="11"/>
                      </a:lnTo>
                      <a:lnTo>
                        <a:pt x="60" y="71"/>
                      </a:lnTo>
                      <a:lnTo>
                        <a:pt x="99"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75" name="Pharmacy"/>
          <p:cNvGrpSpPr>
            <a:grpSpLocks noChangeAspect="1"/>
          </p:cNvGrpSpPr>
          <p:nvPr/>
        </p:nvGrpSpPr>
        <p:grpSpPr>
          <a:xfrm>
            <a:off x="8727360" y="3761589"/>
            <a:ext cx="1005840" cy="1005840"/>
            <a:chOff x="1750396" y="284756"/>
            <a:chExt cx="1371600" cy="1371600"/>
          </a:xfrm>
        </p:grpSpPr>
        <p:sp>
          <p:nvSpPr>
            <p:cNvPr id="76" name="Oval 75"/>
            <p:cNvSpPr/>
            <p:nvPr/>
          </p:nvSpPr>
          <p:spPr>
            <a:xfrm>
              <a:off x="1750396" y="284756"/>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2087871" y="515012"/>
              <a:ext cx="739682" cy="825024"/>
              <a:chOff x="2087919" y="540876"/>
              <a:chExt cx="739682" cy="825024"/>
            </a:xfrm>
          </p:grpSpPr>
          <p:grpSp>
            <p:nvGrpSpPr>
              <p:cNvPr id="78" name="Group 77"/>
              <p:cNvGrpSpPr>
                <a:grpSpLocks noChangeAspect="1"/>
              </p:cNvGrpSpPr>
              <p:nvPr/>
            </p:nvGrpSpPr>
            <p:grpSpPr>
              <a:xfrm>
                <a:off x="2087919" y="725820"/>
                <a:ext cx="696557" cy="640080"/>
                <a:chOff x="5835651" y="2252663"/>
                <a:chExt cx="234950" cy="215900"/>
              </a:xfrm>
            </p:grpSpPr>
            <p:sp>
              <p:nvSpPr>
                <p:cNvPr id="80" name="Pharmacy 368"/>
                <p:cNvSpPr>
                  <a:spLocks noEditPoints="1"/>
                </p:cNvSpPr>
                <p:nvPr/>
              </p:nvSpPr>
              <p:spPr bwMode="auto">
                <a:xfrm>
                  <a:off x="5846763" y="2344738"/>
                  <a:ext cx="212725" cy="123825"/>
                </a:xfrm>
                <a:custGeom>
                  <a:avLst/>
                  <a:gdLst>
                    <a:gd name="T0" fmla="*/ 24 w 134"/>
                    <a:gd name="T1" fmla="*/ 15 h 78"/>
                    <a:gd name="T2" fmla="*/ 23 w 134"/>
                    <a:gd name="T3" fmla="*/ 15 h 78"/>
                    <a:gd name="T4" fmla="*/ 23 w 134"/>
                    <a:gd name="T5" fmla="*/ 17 h 78"/>
                    <a:gd name="T6" fmla="*/ 23 w 134"/>
                    <a:gd name="T7" fmla="*/ 61 h 78"/>
                    <a:gd name="T8" fmla="*/ 23 w 134"/>
                    <a:gd name="T9" fmla="*/ 62 h 78"/>
                    <a:gd name="T10" fmla="*/ 24 w 134"/>
                    <a:gd name="T11" fmla="*/ 64 h 78"/>
                    <a:gd name="T12" fmla="*/ 110 w 134"/>
                    <a:gd name="T13" fmla="*/ 64 h 78"/>
                    <a:gd name="T14" fmla="*/ 112 w 134"/>
                    <a:gd name="T15" fmla="*/ 62 h 78"/>
                    <a:gd name="T16" fmla="*/ 112 w 134"/>
                    <a:gd name="T17" fmla="*/ 61 h 78"/>
                    <a:gd name="T18" fmla="*/ 112 w 134"/>
                    <a:gd name="T19" fmla="*/ 17 h 78"/>
                    <a:gd name="T20" fmla="*/ 112 w 134"/>
                    <a:gd name="T21" fmla="*/ 15 h 78"/>
                    <a:gd name="T22" fmla="*/ 110 w 134"/>
                    <a:gd name="T23" fmla="*/ 15 h 78"/>
                    <a:gd name="T24" fmla="*/ 24 w 134"/>
                    <a:gd name="T25" fmla="*/ 15 h 78"/>
                    <a:gd name="T26" fmla="*/ 0 w 134"/>
                    <a:gd name="T27" fmla="*/ 0 h 78"/>
                    <a:gd name="T28" fmla="*/ 134 w 134"/>
                    <a:gd name="T29" fmla="*/ 0 h 78"/>
                    <a:gd name="T30" fmla="*/ 134 w 134"/>
                    <a:gd name="T31" fmla="*/ 73 h 78"/>
                    <a:gd name="T32" fmla="*/ 133 w 134"/>
                    <a:gd name="T33" fmla="*/ 75 h 78"/>
                    <a:gd name="T34" fmla="*/ 131 w 134"/>
                    <a:gd name="T35" fmla="*/ 78 h 78"/>
                    <a:gd name="T36" fmla="*/ 129 w 134"/>
                    <a:gd name="T37" fmla="*/ 78 h 78"/>
                    <a:gd name="T38" fmla="*/ 5 w 134"/>
                    <a:gd name="T39" fmla="*/ 78 h 78"/>
                    <a:gd name="T40" fmla="*/ 3 w 134"/>
                    <a:gd name="T41" fmla="*/ 78 h 78"/>
                    <a:gd name="T42" fmla="*/ 2 w 134"/>
                    <a:gd name="T43" fmla="*/ 75 h 78"/>
                    <a:gd name="T44" fmla="*/ 0 w 134"/>
                    <a:gd name="T45" fmla="*/ 73 h 78"/>
                    <a:gd name="T46" fmla="*/ 0 w 134"/>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78">
                      <a:moveTo>
                        <a:pt x="24" y="15"/>
                      </a:moveTo>
                      <a:lnTo>
                        <a:pt x="23" y="15"/>
                      </a:lnTo>
                      <a:lnTo>
                        <a:pt x="23" y="17"/>
                      </a:lnTo>
                      <a:lnTo>
                        <a:pt x="23" y="61"/>
                      </a:lnTo>
                      <a:lnTo>
                        <a:pt x="23" y="62"/>
                      </a:lnTo>
                      <a:lnTo>
                        <a:pt x="24" y="64"/>
                      </a:lnTo>
                      <a:lnTo>
                        <a:pt x="110" y="64"/>
                      </a:lnTo>
                      <a:lnTo>
                        <a:pt x="112" y="62"/>
                      </a:lnTo>
                      <a:lnTo>
                        <a:pt x="112" y="61"/>
                      </a:lnTo>
                      <a:lnTo>
                        <a:pt x="112" y="17"/>
                      </a:lnTo>
                      <a:lnTo>
                        <a:pt x="112" y="15"/>
                      </a:lnTo>
                      <a:lnTo>
                        <a:pt x="110" y="15"/>
                      </a:lnTo>
                      <a:lnTo>
                        <a:pt x="24" y="15"/>
                      </a:lnTo>
                      <a:close/>
                      <a:moveTo>
                        <a:pt x="0" y="0"/>
                      </a:moveTo>
                      <a:lnTo>
                        <a:pt x="134" y="0"/>
                      </a:lnTo>
                      <a:lnTo>
                        <a:pt x="134" y="73"/>
                      </a:lnTo>
                      <a:lnTo>
                        <a:pt x="133" y="75"/>
                      </a:lnTo>
                      <a:lnTo>
                        <a:pt x="131" y="78"/>
                      </a:lnTo>
                      <a:lnTo>
                        <a:pt x="129" y="78"/>
                      </a:lnTo>
                      <a:lnTo>
                        <a:pt x="5" y="78"/>
                      </a:lnTo>
                      <a:lnTo>
                        <a:pt x="3" y="78"/>
                      </a:lnTo>
                      <a:lnTo>
                        <a:pt x="2" y="75"/>
                      </a:lnTo>
                      <a:lnTo>
                        <a:pt x="0" y="73"/>
                      </a:lnTo>
                      <a:lnTo>
                        <a:pt x="0"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Pharmacy 369"/>
                <p:cNvSpPr>
                  <a:spLocks/>
                </p:cNvSpPr>
                <p:nvPr/>
              </p:nvSpPr>
              <p:spPr bwMode="auto">
                <a:xfrm>
                  <a:off x="5835651" y="2252663"/>
                  <a:ext cx="44450" cy="82550"/>
                </a:xfrm>
                <a:custGeom>
                  <a:avLst/>
                  <a:gdLst>
                    <a:gd name="T0" fmla="*/ 23 w 28"/>
                    <a:gd name="T1" fmla="*/ 0 h 52"/>
                    <a:gd name="T2" fmla="*/ 26 w 28"/>
                    <a:gd name="T3" fmla="*/ 2 h 52"/>
                    <a:gd name="T4" fmla="*/ 28 w 28"/>
                    <a:gd name="T5" fmla="*/ 3 h 52"/>
                    <a:gd name="T6" fmla="*/ 28 w 28"/>
                    <a:gd name="T7" fmla="*/ 5 h 52"/>
                    <a:gd name="T8" fmla="*/ 19 w 28"/>
                    <a:gd name="T9" fmla="*/ 44 h 52"/>
                    <a:gd name="T10" fmla="*/ 17 w 28"/>
                    <a:gd name="T11" fmla="*/ 47 h 52"/>
                    <a:gd name="T12" fmla="*/ 12 w 28"/>
                    <a:gd name="T13" fmla="*/ 51 h 52"/>
                    <a:gd name="T14" fmla="*/ 7 w 28"/>
                    <a:gd name="T15" fmla="*/ 52 h 52"/>
                    <a:gd name="T16" fmla="*/ 3 w 28"/>
                    <a:gd name="T17" fmla="*/ 51 h 52"/>
                    <a:gd name="T18" fmla="*/ 2 w 28"/>
                    <a:gd name="T19" fmla="*/ 49 h 52"/>
                    <a:gd name="T20" fmla="*/ 0 w 28"/>
                    <a:gd name="T21" fmla="*/ 47 h 52"/>
                    <a:gd name="T22" fmla="*/ 0 w 28"/>
                    <a:gd name="T23" fmla="*/ 44 h 52"/>
                    <a:gd name="T24" fmla="*/ 12 w 28"/>
                    <a:gd name="T25" fmla="*/ 5 h 52"/>
                    <a:gd name="T26" fmla="*/ 14 w 28"/>
                    <a:gd name="T27" fmla="*/ 3 h 52"/>
                    <a:gd name="T28" fmla="*/ 17 w 28"/>
                    <a:gd name="T29" fmla="*/ 2 h 52"/>
                    <a:gd name="T30" fmla="*/ 23 w 28"/>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2">
                      <a:moveTo>
                        <a:pt x="23" y="0"/>
                      </a:moveTo>
                      <a:lnTo>
                        <a:pt x="26" y="2"/>
                      </a:lnTo>
                      <a:lnTo>
                        <a:pt x="28" y="3"/>
                      </a:lnTo>
                      <a:lnTo>
                        <a:pt x="28" y="5"/>
                      </a:lnTo>
                      <a:lnTo>
                        <a:pt x="19" y="44"/>
                      </a:lnTo>
                      <a:lnTo>
                        <a:pt x="17" y="47"/>
                      </a:lnTo>
                      <a:lnTo>
                        <a:pt x="12" y="51"/>
                      </a:lnTo>
                      <a:lnTo>
                        <a:pt x="7" y="52"/>
                      </a:lnTo>
                      <a:lnTo>
                        <a:pt x="3" y="51"/>
                      </a:lnTo>
                      <a:lnTo>
                        <a:pt x="2" y="49"/>
                      </a:lnTo>
                      <a:lnTo>
                        <a:pt x="0" y="47"/>
                      </a:lnTo>
                      <a:lnTo>
                        <a:pt x="0" y="44"/>
                      </a:lnTo>
                      <a:lnTo>
                        <a:pt x="12" y="5"/>
                      </a:lnTo>
                      <a:lnTo>
                        <a:pt x="14" y="3"/>
                      </a:lnTo>
                      <a:lnTo>
                        <a:pt x="17" y="2"/>
                      </a:lnTo>
                      <a:lnTo>
                        <a:pt x="23"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Pharmacy 370"/>
                <p:cNvSpPr>
                  <a:spLocks/>
                </p:cNvSpPr>
                <p:nvPr/>
              </p:nvSpPr>
              <p:spPr bwMode="auto">
                <a:xfrm>
                  <a:off x="5876926" y="2252663"/>
                  <a:ext cx="39688" cy="82550"/>
                </a:xfrm>
                <a:custGeom>
                  <a:avLst/>
                  <a:gdLst>
                    <a:gd name="T0" fmla="*/ 16 w 25"/>
                    <a:gd name="T1" fmla="*/ 0 h 52"/>
                    <a:gd name="T2" fmla="*/ 21 w 25"/>
                    <a:gd name="T3" fmla="*/ 2 h 52"/>
                    <a:gd name="T4" fmla="*/ 23 w 25"/>
                    <a:gd name="T5" fmla="*/ 3 h 52"/>
                    <a:gd name="T6" fmla="*/ 25 w 25"/>
                    <a:gd name="T7" fmla="*/ 5 h 52"/>
                    <a:gd name="T8" fmla="*/ 19 w 25"/>
                    <a:gd name="T9" fmla="*/ 44 h 52"/>
                    <a:gd name="T10" fmla="*/ 18 w 25"/>
                    <a:gd name="T11" fmla="*/ 47 h 52"/>
                    <a:gd name="T12" fmla="*/ 14 w 25"/>
                    <a:gd name="T13" fmla="*/ 51 h 52"/>
                    <a:gd name="T14" fmla="*/ 9 w 25"/>
                    <a:gd name="T15" fmla="*/ 52 h 52"/>
                    <a:gd name="T16" fmla="*/ 4 w 25"/>
                    <a:gd name="T17" fmla="*/ 51 h 52"/>
                    <a:gd name="T18" fmla="*/ 2 w 25"/>
                    <a:gd name="T19" fmla="*/ 49 h 52"/>
                    <a:gd name="T20" fmla="*/ 0 w 25"/>
                    <a:gd name="T21" fmla="*/ 47 h 52"/>
                    <a:gd name="T22" fmla="*/ 0 w 25"/>
                    <a:gd name="T23" fmla="*/ 44 h 52"/>
                    <a:gd name="T24" fmla="*/ 7 w 25"/>
                    <a:gd name="T25" fmla="*/ 5 h 52"/>
                    <a:gd name="T26" fmla="*/ 9 w 25"/>
                    <a:gd name="T27" fmla="*/ 3 h 52"/>
                    <a:gd name="T28" fmla="*/ 12 w 25"/>
                    <a:gd name="T29" fmla="*/ 2 h 52"/>
                    <a:gd name="T30" fmla="*/ 16 w 25"/>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2">
                      <a:moveTo>
                        <a:pt x="16" y="0"/>
                      </a:moveTo>
                      <a:lnTo>
                        <a:pt x="21" y="2"/>
                      </a:lnTo>
                      <a:lnTo>
                        <a:pt x="23" y="3"/>
                      </a:lnTo>
                      <a:lnTo>
                        <a:pt x="25" y="5"/>
                      </a:lnTo>
                      <a:lnTo>
                        <a:pt x="19" y="44"/>
                      </a:lnTo>
                      <a:lnTo>
                        <a:pt x="18" y="47"/>
                      </a:lnTo>
                      <a:lnTo>
                        <a:pt x="14" y="51"/>
                      </a:lnTo>
                      <a:lnTo>
                        <a:pt x="9" y="52"/>
                      </a:lnTo>
                      <a:lnTo>
                        <a:pt x="4" y="51"/>
                      </a:lnTo>
                      <a:lnTo>
                        <a:pt x="2" y="49"/>
                      </a:lnTo>
                      <a:lnTo>
                        <a:pt x="0" y="47"/>
                      </a:lnTo>
                      <a:lnTo>
                        <a:pt x="0" y="44"/>
                      </a:lnTo>
                      <a:lnTo>
                        <a:pt x="7" y="5"/>
                      </a:lnTo>
                      <a:lnTo>
                        <a:pt x="9" y="3"/>
                      </a:lnTo>
                      <a:lnTo>
                        <a:pt x="12" y="2"/>
                      </a:lnTo>
                      <a:lnTo>
                        <a:pt x="16"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Pharmacy 371"/>
                <p:cNvSpPr>
                  <a:spLocks/>
                </p:cNvSpPr>
                <p:nvPr/>
              </p:nvSpPr>
              <p:spPr bwMode="auto">
                <a:xfrm>
                  <a:off x="5916613" y="2252663"/>
                  <a:ext cx="31750" cy="82550"/>
                </a:xfrm>
                <a:custGeom>
                  <a:avLst/>
                  <a:gdLst>
                    <a:gd name="T0" fmla="*/ 12 w 20"/>
                    <a:gd name="T1" fmla="*/ 0 h 52"/>
                    <a:gd name="T2" fmla="*/ 17 w 20"/>
                    <a:gd name="T3" fmla="*/ 2 h 52"/>
                    <a:gd name="T4" fmla="*/ 19 w 20"/>
                    <a:gd name="T5" fmla="*/ 3 h 52"/>
                    <a:gd name="T6" fmla="*/ 20 w 20"/>
                    <a:gd name="T7" fmla="*/ 5 h 52"/>
                    <a:gd name="T8" fmla="*/ 20 w 20"/>
                    <a:gd name="T9" fmla="*/ 44 h 52"/>
                    <a:gd name="T10" fmla="*/ 19 w 20"/>
                    <a:gd name="T11" fmla="*/ 47 h 52"/>
                    <a:gd name="T12" fmla="*/ 17 w 20"/>
                    <a:gd name="T13" fmla="*/ 49 h 52"/>
                    <a:gd name="T14" fmla="*/ 14 w 20"/>
                    <a:gd name="T15" fmla="*/ 51 h 52"/>
                    <a:gd name="T16" fmla="*/ 10 w 20"/>
                    <a:gd name="T17" fmla="*/ 52 h 52"/>
                    <a:gd name="T18" fmla="*/ 7 w 20"/>
                    <a:gd name="T19" fmla="*/ 51 h 52"/>
                    <a:gd name="T20" fmla="*/ 3 w 20"/>
                    <a:gd name="T21" fmla="*/ 49 h 52"/>
                    <a:gd name="T22" fmla="*/ 1 w 20"/>
                    <a:gd name="T23" fmla="*/ 47 h 52"/>
                    <a:gd name="T24" fmla="*/ 0 w 20"/>
                    <a:gd name="T25" fmla="*/ 44 h 52"/>
                    <a:gd name="T26" fmla="*/ 5 w 20"/>
                    <a:gd name="T27" fmla="*/ 5 h 52"/>
                    <a:gd name="T28" fmla="*/ 5 w 20"/>
                    <a:gd name="T29" fmla="*/ 3 h 52"/>
                    <a:gd name="T30" fmla="*/ 8 w 20"/>
                    <a:gd name="T31" fmla="*/ 2 h 52"/>
                    <a:gd name="T32" fmla="*/ 12 w 2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2">
                      <a:moveTo>
                        <a:pt x="12" y="0"/>
                      </a:moveTo>
                      <a:lnTo>
                        <a:pt x="17" y="2"/>
                      </a:lnTo>
                      <a:lnTo>
                        <a:pt x="19" y="3"/>
                      </a:lnTo>
                      <a:lnTo>
                        <a:pt x="20" y="5"/>
                      </a:lnTo>
                      <a:lnTo>
                        <a:pt x="20" y="44"/>
                      </a:lnTo>
                      <a:lnTo>
                        <a:pt x="19" y="47"/>
                      </a:lnTo>
                      <a:lnTo>
                        <a:pt x="17" y="49"/>
                      </a:lnTo>
                      <a:lnTo>
                        <a:pt x="14" y="51"/>
                      </a:lnTo>
                      <a:lnTo>
                        <a:pt x="10" y="52"/>
                      </a:lnTo>
                      <a:lnTo>
                        <a:pt x="7" y="51"/>
                      </a:lnTo>
                      <a:lnTo>
                        <a:pt x="3" y="49"/>
                      </a:lnTo>
                      <a:lnTo>
                        <a:pt x="1" y="47"/>
                      </a:lnTo>
                      <a:lnTo>
                        <a:pt x="0" y="44"/>
                      </a:lnTo>
                      <a:lnTo>
                        <a:pt x="5" y="5"/>
                      </a:lnTo>
                      <a:lnTo>
                        <a:pt x="5" y="3"/>
                      </a:lnTo>
                      <a:lnTo>
                        <a:pt x="8" y="2"/>
                      </a:lnTo>
                      <a:lnTo>
                        <a:pt x="12"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Pharmacy 373"/>
                <p:cNvSpPr>
                  <a:spLocks/>
                </p:cNvSpPr>
                <p:nvPr/>
              </p:nvSpPr>
              <p:spPr bwMode="auto">
                <a:xfrm>
                  <a:off x="5991226" y="2252663"/>
                  <a:ext cx="38100" cy="82550"/>
                </a:xfrm>
                <a:custGeom>
                  <a:avLst/>
                  <a:gdLst>
                    <a:gd name="T0" fmla="*/ 8 w 24"/>
                    <a:gd name="T1" fmla="*/ 0 h 52"/>
                    <a:gd name="T2" fmla="*/ 12 w 24"/>
                    <a:gd name="T3" fmla="*/ 2 h 52"/>
                    <a:gd name="T4" fmla="*/ 15 w 24"/>
                    <a:gd name="T5" fmla="*/ 3 h 52"/>
                    <a:gd name="T6" fmla="*/ 17 w 24"/>
                    <a:gd name="T7" fmla="*/ 5 h 52"/>
                    <a:gd name="T8" fmla="*/ 24 w 24"/>
                    <a:gd name="T9" fmla="*/ 44 h 52"/>
                    <a:gd name="T10" fmla="*/ 24 w 24"/>
                    <a:gd name="T11" fmla="*/ 47 h 52"/>
                    <a:gd name="T12" fmla="*/ 22 w 24"/>
                    <a:gd name="T13" fmla="*/ 49 h 52"/>
                    <a:gd name="T14" fmla="*/ 21 w 24"/>
                    <a:gd name="T15" fmla="*/ 51 h 52"/>
                    <a:gd name="T16" fmla="*/ 17 w 24"/>
                    <a:gd name="T17" fmla="*/ 52 h 52"/>
                    <a:gd name="T18" fmla="*/ 10 w 24"/>
                    <a:gd name="T19" fmla="*/ 51 h 52"/>
                    <a:gd name="T20" fmla="*/ 7 w 24"/>
                    <a:gd name="T21" fmla="*/ 47 h 52"/>
                    <a:gd name="T22" fmla="*/ 5 w 24"/>
                    <a:gd name="T23" fmla="*/ 44 h 52"/>
                    <a:gd name="T24" fmla="*/ 0 w 24"/>
                    <a:gd name="T25" fmla="*/ 5 h 52"/>
                    <a:gd name="T26" fmla="*/ 1 w 24"/>
                    <a:gd name="T27" fmla="*/ 3 h 52"/>
                    <a:gd name="T28" fmla="*/ 3 w 24"/>
                    <a:gd name="T29" fmla="*/ 2 h 52"/>
                    <a:gd name="T30" fmla="*/ 8 w 24"/>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52">
                      <a:moveTo>
                        <a:pt x="8" y="0"/>
                      </a:moveTo>
                      <a:lnTo>
                        <a:pt x="12" y="2"/>
                      </a:lnTo>
                      <a:lnTo>
                        <a:pt x="15" y="3"/>
                      </a:lnTo>
                      <a:lnTo>
                        <a:pt x="17" y="5"/>
                      </a:lnTo>
                      <a:lnTo>
                        <a:pt x="24" y="44"/>
                      </a:lnTo>
                      <a:lnTo>
                        <a:pt x="24" y="47"/>
                      </a:lnTo>
                      <a:lnTo>
                        <a:pt x="22" y="49"/>
                      </a:lnTo>
                      <a:lnTo>
                        <a:pt x="21" y="51"/>
                      </a:lnTo>
                      <a:lnTo>
                        <a:pt x="17" y="52"/>
                      </a:lnTo>
                      <a:lnTo>
                        <a:pt x="10" y="51"/>
                      </a:lnTo>
                      <a:lnTo>
                        <a:pt x="7" y="47"/>
                      </a:lnTo>
                      <a:lnTo>
                        <a:pt x="5" y="44"/>
                      </a:lnTo>
                      <a:lnTo>
                        <a:pt x="0" y="5"/>
                      </a:lnTo>
                      <a:lnTo>
                        <a:pt x="1" y="3"/>
                      </a:lnTo>
                      <a:lnTo>
                        <a:pt x="3" y="2"/>
                      </a:lnTo>
                      <a:lnTo>
                        <a:pt x="8"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Pharmacy 374"/>
                <p:cNvSpPr>
                  <a:spLocks/>
                </p:cNvSpPr>
                <p:nvPr/>
              </p:nvSpPr>
              <p:spPr bwMode="auto">
                <a:xfrm>
                  <a:off x="6026151" y="2252663"/>
                  <a:ext cx="44450" cy="82550"/>
                </a:xfrm>
                <a:custGeom>
                  <a:avLst/>
                  <a:gdLst>
                    <a:gd name="T0" fmla="*/ 7 w 28"/>
                    <a:gd name="T1" fmla="*/ 0 h 52"/>
                    <a:gd name="T2" fmla="*/ 11 w 28"/>
                    <a:gd name="T3" fmla="*/ 2 h 52"/>
                    <a:gd name="T4" fmla="*/ 14 w 28"/>
                    <a:gd name="T5" fmla="*/ 3 h 52"/>
                    <a:gd name="T6" fmla="*/ 16 w 28"/>
                    <a:gd name="T7" fmla="*/ 5 h 52"/>
                    <a:gd name="T8" fmla="*/ 28 w 28"/>
                    <a:gd name="T9" fmla="*/ 44 h 52"/>
                    <a:gd name="T10" fmla="*/ 28 w 28"/>
                    <a:gd name="T11" fmla="*/ 47 h 52"/>
                    <a:gd name="T12" fmla="*/ 27 w 28"/>
                    <a:gd name="T13" fmla="*/ 49 h 52"/>
                    <a:gd name="T14" fmla="*/ 25 w 28"/>
                    <a:gd name="T15" fmla="*/ 51 h 52"/>
                    <a:gd name="T16" fmla="*/ 21 w 28"/>
                    <a:gd name="T17" fmla="*/ 52 h 52"/>
                    <a:gd name="T18" fmla="*/ 16 w 28"/>
                    <a:gd name="T19" fmla="*/ 51 h 52"/>
                    <a:gd name="T20" fmla="*/ 11 w 28"/>
                    <a:gd name="T21" fmla="*/ 47 h 52"/>
                    <a:gd name="T22" fmla="*/ 9 w 28"/>
                    <a:gd name="T23" fmla="*/ 44 h 52"/>
                    <a:gd name="T24" fmla="*/ 0 w 28"/>
                    <a:gd name="T25" fmla="*/ 5 h 52"/>
                    <a:gd name="T26" fmla="*/ 0 w 28"/>
                    <a:gd name="T27" fmla="*/ 3 h 52"/>
                    <a:gd name="T28" fmla="*/ 2 w 28"/>
                    <a:gd name="T29" fmla="*/ 2 h 52"/>
                    <a:gd name="T30" fmla="*/ 7 w 28"/>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2">
                      <a:moveTo>
                        <a:pt x="7" y="0"/>
                      </a:moveTo>
                      <a:lnTo>
                        <a:pt x="11" y="2"/>
                      </a:lnTo>
                      <a:lnTo>
                        <a:pt x="14" y="3"/>
                      </a:lnTo>
                      <a:lnTo>
                        <a:pt x="16" y="5"/>
                      </a:lnTo>
                      <a:lnTo>
                        <a:pt x="28" y="44"/>
                      </a:lnTo>
                      <a:lnTo>
                        <a:pt x="28" y="47"/>
                      </a:lnTo>
                      <a:lnTo>
                        <a:pt x="27" y="49"/>
                      </a:lnTo>
                      <a:lnTo>
                        <a:pt x="25" y="51"/>
                      </a:lnTo>
                      <a:lnTo>
                        <a:pt x="21" y="52"/>
                      </a:lnTo>
                      <a:lnTo>
                        <a:pt x="16" y="51"/>
                      </a:lnTo>
                      <a:lnTo>
                        <a:pt x="11" y="47"/>
                      </a:lnTo>
                      <a:lnTo>
                        <a:pt x="9" y="44"/>
                      </a:lnTo>
                      <a:lnTo>
                        <a:pt x="0" y="5"/>
                      </a:lnTo>
                      <a:lnTo>
                        <a:pt x="0" y="3"/>
                      </a:lnTo>
                      <a:lnTo>
                        <a:pt x="2" y="2"/>
                      </a:lnTo>
                      <a:lnTo>
                        <a:pt x="7"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Pharmacy 375"/>
                <p:cNvSpPr>
                  <a:spLocks noEditPoints="1"/>
                </p:cNvSpPr>
                <p:nvPr/>
              </p:nvSpPr>
              <p:spPr bwMode="auto">
                <a:xfrm>
                  <a:off x="5895976" y="2379663"/>
                  <a:ext cx="42863" cy="55563"/>
                </a:xfrm>
                <a:custGeom>
                  <a:avLst/>
                  <a:gdLst>
                    <a:gd name="T0" fmla="*/ 20 w 27"/>
                    <a:gd name="T1" fmla="*/ 2 h 35"/>
                    <a:gd name="T2" fmla="*/ 18 w 27"/>
                    <a:gd name="T3" fmla="*/ 2 h 35"/>
                    <a:gd name="T4" fmla="*/ 16 w 27"/>
                    <a:gd name="T5" fmla="*/ 2 h 35"/>
                    <a:gd name="T6" fmla="*/ 16 w 27"/>
                    <a:gd name="T7" fmla="*/ 4 h 35"/>
                    <a:gd name="T8" fmla="*/ 9 w 27"/>
                    <a:gd name="T9" fmla="*/ 14 h 35"/>
                    <a:gd name="T10" fmla="*/ 18 w 27"/>
                    <a:gd name="T11" fmla="*/ 19 h 35"/>
                    <a:gd name="T12" fmla="*/ 25 w 27"/>
                    <a:gd name="T13" fmla="*/ 9 h 35"/>
                    <a:gd name="T14" fmla="*/ 25 w 27"/>
                    <a:gd name="T15" fmla="*/ 7 h 35"/>
                    <a:gd name="T16" fmla="*/ 25 w 27"/>
                    <a:gd name="T17" fmla="*/ 5 h 35"/>
                    <a:gd name="T18" fmla="*/ 23 w 27"/>
                    <a:gd name="T19" fmla="*/ 4 h 35"/>
                    <a:gd name="T20" fmla="*/ 21 w 27"/>
                    <a:gd name="T21" fmla="*/ 2 h 35"/>
                    <a:gd name="T22" fmla="*/ 20 w 27"/>
                    <a:gd name="T23" fmla="*/ 2 h 35"/>
                    <a:gd name="T24" fmla="*/ 20 w 27"/>
                    <a:gd name="T25" fmla="*/ 0 h 35"/>
                    <a:gd name="T26" fmla="*/ 20 w 27"/>
                    <a:gd name="T27" fmla="*/ 0 h 35"/>
                    <a:gd name="T28" fmla="*/ 21 w 27"/>
                    <a:gd name="T29" fmla="*/ 2 h 35"/>
                    <a:gd name="T30" fmla="*/ 23 w 27"/>
                    <a:gd name="T31" fmla="*/ 2 h 35"/>
                    <a:gd name="T32" fmla="*/ 27 w 27"/>
                    <a:gd name="T33" fmla="*/ 4 h 35"/>
                    <a:gd name="T34" fmla="*/ 27 w 27"/>
                    <a:gd name="T35" fmla="*/ 7 h 35"/>
                    <a:gd name="T36" fmla="*/ 27 w 27"/>
                    <a:gd name="T37" fmla="*/ 9 h 35"/>
                    <a:gd name="T38" fmla="*/ 21 w 27"/>
                    <a:gd name="T39" fmla="*/ 18 h 35"/>
                    <a:gd name="T40" fmla="*/ 18 w 27"/>
                    <a:gd name="T41" fmla="*/ 25 h 35"/>
                    <a:gd name="T42" fmla="*/ 13 w 27"/>
                    <a:gd name="T43" fmla="*/ 33 h 35"/>
                    <a:gd name="T44" fmla="*/ 11 w 27"/>
                    <a:gd name="T45" fmla="*/ 35 h 35"/>
                    <a:gd name="T46" fmla="*/ 9 w 27"/>
                    <a:gd name="T47" fmla="*/ 35 h 35"/>
                    <a:gd name="T48" fmla="*/ 6 w 27"/>
                    <a:gd name="T49" fmla="*/ 35 h 35"/>
                    <a:gd name="T50" fmla="*/ 4 w 27"/>
                    <a:gd name="T51" fmla="*/ 33 h 35"/>
                    <a:gd name="T52" fmla="*/ 2 w 27"/>
                    <a:gd name="T53" fmla="*/ 32 h 35"/>
                    <a:gd name="T54" fmla="*/ 0 w 27"/>
                    <a:gd name="T55" fmla="*/ 30 h 35"/>
                    <a:gd name="T56" fmla="*/ 2 w 27"/>
                    <a:gd name="T57" fmla="*/ 26 h 35"/>
                    <a:gd name="T58" fmla="*/ 14 w 27"/>
                    <a:gd name="T59" fmla="*/ 4 h 35"/>
                    <a:gd name="T60" fmla="*/ 16 w 27"/>
                    <a:gd name="T61" fmla="*/ 2 h 35"/>
                    <a:gd name="T62" fmla="*/ 20 w 27"/>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5">
                      <a:moveTo>
                        <a:pt x="20" y="2"/>
                      </a:moveTo>
                      <a:lnTo>
                        <a:pt x="18" y="2"/>
                      </a:lnTo>
                      <a:lnTo>
                        <a:pt x="16" y="2"/>
                      </a:lnTo>
                      <a:lnTo>
                        <a:pt x="16" y="4"/>
                      </a:lnTo>
                      <a:lnTo>
                        <a:pt x="9" y="14"/>
                      </a:lnTo>
                      <a:lnTo>
                        <a:pt x="18" y="19"/>
                      </a:lnTo>
                      <a:lnTo>
                        <a:pt x="25" y="9"/>
                      </a:lnTo>
                      <a:lnTo>
                        <a:pt x="25" y="7"/>
                      </a:lnTo>
                      <a:lnTo>
                        <a:pt x="25" y="5"/>
                      </a:lnTo>
                      <a:lnTo>
                        <a:pt x="23" y="4"/>
                      </a:lnTo>
                      <a:lnTo>
                        <a:pt x="21" y="2"/>
                      </a:lnTo>
                      <a:lnTo>
                        <a:pt x="20" y="2"/>
                      </a:lnTo>
                      <a:close/>
                      <a:moveTo>
                        <a:pt x="20" y="0"/>
                      </a:moveTo>
                      <a:lnTo>
                        <a:pt x="20" y="0"/>
                      </a:lnTo>
                      <a:lnTo>
                        <a:pt x="21" y="2"/>
                      </a:lnTo>
                      <a:lnTo>
                        <a:pt x="23" y="2"/>
                      </a:lnTo>
                      <a:lnTo>
                        <a:pt x="27" y="4"/>
                      </a:lnTo>
                      <a:lnTo>
                        <a:pt x="27" y="7"/>
                      </a:lnTo>
                      <a:lnTo>
                        <a:pt x="27" y="9"/>
                      </a:lnTo>
                      <a:lnTo>
                        <a:pt x="21" y="18"/>
                      </a:lnTo>
                      <a:lnTo>
                        <a:pt x="18" y="25"/>
                      </a:lnTo>
                      <a:lnTo>
                        <a:pt x="13" y="33"/>
                      </a:lnTo>
                      <a:lnTo>
                        <a:pt x="11" y="35"/>
                      </a:lnTo>
                      <a:lnTo>
                        <a:pt x="9" y="35"/>
                      </a:lnTo>
                      <a:lnTo>
                        <a:pt x="6" y="35"/>
                      </a:lnTo>
                      <a:lnTo>
                        <a:pt x="4" y="33"/>
                      </a:lnTo>
                      <a:lnTo>
                        <a:pt x="2" y="32"/>
                      </a:lnTo>
                      <a:lnTo>
                        <a:pt x="0" y="30"/>
                      </a:lnTo>
                      <a:lnTo>
                        <a:pt x="2" y="26"/>
                      </a:lnTo>
                      <a:lnTo>
                        <a:pt x="14" y="4"/>
                      </a:lnTo>
                      <a:lnTo>
                        <a:pt x="16" y="2"/>
                      </a:lnTo>
                      <a:lnTo>
                        <a:pt x="20"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Pharmacy 376"/>
                <p:cNvSpPr>
                  <a:spLocks noEditPoints="1"/>
                </p:cNvSpPr>
                <p:nvPr/>
              </p:nvSpPr>
              <p:spPr bwMode="auto">
                <a:xfrm>
                  <a:off x="5935663" y="2398713"/>
                  <a:ext cx="34925" cy="36513"/>
                </a:xfrm>
                <a:custGeom>
                  <a:avLst/>
                  <a:gdLst>
                    <a:gd name="T0" fmla="*/ 21 w 22"/>
                    <a:gd name="T1" fmla="*/ 9 h 23"/>
                    <a:gd name="T2" fmla="*/ 21 w 22"/>
                    <a:gd name="T3" fmla="*/ 9 h 23"/>
                    <a:gd name="T4" fmla="*/ 22 w 22"/>
                    <a:gd name="T5" fmla="*/ 11 h 23"/>
                    <a:gd name="T6" fmla="*/ 22 w 22"/>
                    <a:gd name="T7" fmla="*/ 14 h 23"/>
                    <a:gd name="T8" fmla="*/ 21 w 22"/>
                    <a:gd name="T9" fmla="*/ 18 h 23"/>
                    <a:gd name="T10" fmla="*/ 17 w 22"/>
                    <a:gd name="T11" fmla="*/ 21 h 23"/>
                    <a:gd name="T12" fmla="*/ 14 w 22"/>
                    <a:gd name="T13" fmla="*/ 23 h 23"/>
                    <a:gd name="T14" fmla="*/ 8 w 22"/>
                    <a:gd name="T15" fmla="*/ 23 h 23"/>
                    <a:gd name="T16" fmla="*/ 5 w 22"/>
                    <a:gd name="T17" fmla="*/ 21 h 23"/>
                    <a:gd name="T18" fmla="*/ 2 w 22"/>
                    <a:gd name="T19" fmla="*/ 20 h 23"/>
                    <a:gd name="T20" fmla="*/ 2 w 22"/>
                    <a:gd name="T21" fmla="*/ 18 h 23"/>
                    <a:gd name="T22" fmla="*/ 2 w 22"/>
                    <a:gd name="T23" fmla="*/ 18 h 23"/>
                    <a:gd name="T24" fmla="*/ 21 w 22"/>
                    <a:gd name="T25" fmla="*/ 9 h 23"/>
                    <a:gd name="T26" fmla="*/ 12 w 22"/>
                    <a:gd name="T27" fmla="*/ 0 h 23"/>
                    <a:gd name="T28" fmla="*/ 17 w 22"/>
                    <a:gd name="T29" fmla="*/ 2 h 23"/>
                    <a:gd name="T30" fmla="*/ 19 w 22"/>
                    <a:gd name="T31" fmla="*/ 6 h 23"/>
                    <a:gd name="T32" fmla="*/ 21 w 22"/>
                    <a:gd name="T33" fmla="*/ 6 h 23"/>
                    <a:gd name="T34" fmla="*/ 19 w 22"/>
                    <a:gd name="T35" fmla="*/ 7 h 23"/>
                    <a:gd name="T36" fmla="*/ 2 w 22"/>
                    <a:gd name="T37" fmla="*/ 14 h 23"/>
                    <a:gd name="T38" fmla="*/ 0 w 22"/>
                    <a:gd name="T39" fmla="*/ 14 h 23"/>
                    <a:gd name="T40" fmla="*/ 0 w 22"/>
                    <a:gd name="T41" fmla="*/ 14 h 23"/>
                    <a:gd name="T42" fmla="*/ 0 w 22"/>
                    <a:gd name="T43" fmla="*/ 11 h 23"/>
                    <a:gd name="T44" fmla="*/ 0 w 22"/>
                    <a:gd name="T45" fmla="*/ 11 h 23"/>
                    <a:gd name="T46" fmla="*/ 0 w 22"/>
                    <a:gd name="T47" fmla="*/ 11 h 23"/>
                    <a:gd name="T48" fmla="*/ 2 w 22"/>
                    <a:gd name="T49" fmla="*/ 7 h 23"/>
                    <a:gd name="T50" fmla="*/ 3 w 22"/>
                    <a:gd name="T51" fmla="*/ 4 h 23"/>
                    <a:gd name="T52" fmla="*/ 7 w 22"/>
                    <a:gd name="T53" fmla="*/ 2 h 23"/>
                    <a:gd name="T54" fmla="*/ 7 w 22"/>
                    <a:gd name="T55" fmla="*/ 2 h 23"/>
                    <a:gd name="T56" fmla="*/ 8 w 22"/>
                    <a:gd name="T57" fmla="*/ 0 h 23"/>
                    <a:gd name="T58" fmla="*/ 12 w 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3">
                      <a:moveTo>
                        <a:pt x="21" y="9"/>
                      </a:moveTo>
                      <a:lnTo>
                        <a:pt x="21" y="9"/>
                      </a:lnTo>
                      <a:lnTo>
                        <a:pt x="22" y="11"/>
                      </a:lnTo>
                      <a:lnTo>
                        <a:pt x="22" y="14"/>
                      </a:lnTo>
                      <a:lnTo>
                        <a:pt x="21" y="18"/>
                      </a:lnTo>
                      <a:lnTo>
                        <a:pt x="17" y="21"/>
                      </a:lnTo>
                      <a:lnTo>
                        <a:pt x="14" y="23"/>
                      </a:lnTo>
                      <a:lnTo>
                        <a:pt x="8" y="23"/>
                      </a:lnTo>
                      <a:lnTo>
                        <a:pt x="5" y="21"/>
                      </a:lnTo>
                      <a:lnTo>
                        <a:pt x="2" y="20"/>
                      </a:lnTo>
                      <a:lnTo>
                        <a:pt x="2" y="18"/>
                      </a:lnTo>
                      <a:lnTo>
                        <a:pt x="2" y="18"/>
                      </a:lnTo>
                      <a:lnTo>
                        <a:pt x="21" y="9"/>
                      </a:lnTo>
                      <a:close/>
                      <a:moveTo>
                        <a:pt x="12" y="0"/>
                      </a:moveTo>
                      <a:lnTo>
                        <a:pt x="17" y="2"/>
                      </a:lnTo>
                      <a:lnTo>
                        <a:pt x="19" y="6"/>
                      </a:lnTo>
                      <a:lnTo>
                        <a:pt x="21" y="6"/>
                      </a:lnTo>
                      <a:lnTo>
                        <a:pt x="19" y="7"/>
                      </a:lnTo>
                      <a:lnTo>
                        <a:pt x="2" y="14"/>
                      </a:lnTo>
                      <a:lnTo>
                        <a:pt x="0" y="14"/>
                      </a:lnTo>
                      <a:lnTo>
                        <a:pt x="0" y="14"/>
                      </a:lnTo>
                      <a:lnTo>
                        <a:pt x="0" y="11"/>
                      </a:lnTo>
                      <a:lnTo>
                        <a:pt x="0" y="11"/>
                      </a:lnTo>
                      <a:lnTo>
                        <a:pt x="0" y="11"/>
                      </a:lnTo>
                      <a:lnTo>
                        <a:pt x="2" y="7"/>
                      </a:lnTo>
                      <a:lnTo>
                        <a:pt x="3" y="4"/>
                      </a:lnTo>
                      <a:lnTo>
                        <a:pt x="7" y="2"/>
                      </a:lnTo>
                      <a:lnTo>
                        <a:pt x="7" y="2"/>
                      </a:lnTo>
                      <a:lnTo>
                        <a:pt x="8" y="0"/>
                      </a:lnTo>
                      <a:lnTo>
                        <a:pt x="12"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Pharmacy 377"/>
                <p:cNvSpPr>
                  <a:spLocks/>
                </p:cNvSpPr>
                <p:nvPr/>
              </p:nvSpPr>
              <p:spPr bwMode="auto">
                <a:xfrm>
                  <a:off x="5969001" y="2376488"/>
                  <a:ext cx="26988" cy="33338"/>
                </a:xfrm>
                <a:custGeom>
                  <a:avLst/>
                  <a:gdLst>
                    <a:gd name="T0" fmla="*/ 7 w 17"/>
                    <a:gd name="T1" fmla="*/ 0 h 21"/>
                    <a:gd name="T2" fmla="*/ 7 w 17"/>
                    <a:gd name="T3" fmla="*/ 0 h 21"/>
                    <a:gd name="T4" fmla="*/ 8 w 17"/>
                    <a:gd name="T5" fmla="*/ 0 h 21"/>
                    <a:gd name="T6" fmla="*/ 10 w 17"/>
                    <a:gd name="T7" fmla="*/ 2 h 21"/>
                    <a:gd name="T8" fmla="*/ 17 w 17"/>
                    <a:gd name="T9" fmla="*/ 16 h 21"/>
                    <a:gd name="T10" fmla="*/ 7 w 17"/>
                    <a:gd name="T11" fmla="*/ 21 h 21"/>
                    <a:gd name="T12" fmla="*/ 0 w 17"/>
                    <a:gd name="T13" fmla="*/ 9 h 21"/>
                    <a:gd name="T14" fmla="*/ 0 w 17"/>
                    <a:gd name="T15" fmla="*/ 7 h 21"/>
                    <a:gd name="T16" fmla="*/ 0 w 17"/>
                    <a:gd name="T17" fmla="*/ 4 h 21"/>
                    <a:gd name="T18" fmla="*/ 1 w 17"/>
                    <a:gd name="T19" fmla="*/ 2 h 21"/>
                    <a:gd name="T20" fmla="*/ 5 w 17"/>
                    <a:gd name="T21" fmla="*/ 0 h 21"/>
                    <a:gd name="T22" fmla="*/ 7 w 1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1">
                      <a:moveTo>
                        <a:pt x="7" y="0"/>
                      </a:moveTo>
                      <a:lnTo>
                        <a:pt x="7" y="0"/>
                      </a:lnTo>
                      <a:lnTo>
                        <a:pt x="8" y="0"/>
                      </a:lnTo>
                      <a:lnTo>
                        <a:pt x="10" y="2"/>
                      </a:lnTo>
                      <a:lnTo>
                        <a:pt x="17" y="16"/>
                      </a:lnTo>
                      <a:lnTo>
                        <a:pt x="7" y="21"/>
                      </a:lnTo>
                      <a:lnTo>
                        <a:pt x="0" y="9"/>
                      </a:lnTo>
                      <a:lnTo>
                        <a:pt x="0" y="7"/>
                      </a:lnTo>
                      <a:lnTo>
                        <a:pt x="0" y="4"/>
                      </a:lnTo>
                      <a:lnTo>
                        <a:pt x="1" y="2"/>
                      </a:lnTo>
                      <a:lnTo>
                        <a:pt x="5" y="0"/>
                      </a:lnTo>
                      <a:lnTo>
                        <a:pt x="7"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Pharmacy 378"/>
                <p:cNvSpPr>
                  <a:spLocks/>
                </p:cNvSpPr>
                <p:nvPr/>
              </p:nvSpPr>
              <p:spPr bwMode="auto">
                <a:xfrm>
                  <a:off x="5980113" y="2401888"/>
                  <a:ext cx="30163" cy="33338"/>
                </a:xfrm>
                <a:custGeom>
                  <a:avLst/>
                  <a:gdLst>
                    <a:gd name="T0" fmla="*/ 12 w 19"/>
                    <a:gd name="T1" fmla="*/ 0 h 21"/>
                    <a:gd name="T2" fmla="*/ 19 w 19"/>
                    <a:gd name="T3" fmla="*/ 12 h 21"/>
                    <a:gd name="T4" fmla="*/ 19 w 19"/>
                    <a:gd name="T5" fmla="*/ 16 h 21"/>
                    <a:gd name="T6" fmla="*/ 19 w 19"/>
                    <a:gd name="T7" fmla="*/ 18 h 21"/>
                    <a:gd name="T8" fmla="*/ 15 w 19"/>
                    <a:gd name="T9" fmla="*/ 19 h 21"/>
                    <a:gd name="T10" fmla="*/ 14 w 19"/>
                    <a:gd name="T11" fmla="*/ 21 h 21"/>
                    <a:gd name="T12" fmla="*/ 12 w 19"/>
                    <a:gd name="T13" fmla="*/ 21 h 21"/>
                    <a:gd name="T14" fmla="*/ 8 w 19"/>
                    <a:gd name="T15" fmla="*/ 21 h 21"/>
                    <a:gd name="T16" fmla="*/ 7 w 19"/>
                    <a:gd name="T17" fmla="*/ 19 h 21"/>
                    <a:gd name="T18" fmla="*/ 0 w 19"/>
                    <a:gd name="T19" fmla="*/ 7 h 21"/>
                    <a:gd name="T20" fmla="*/ 12 w 1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1">
                      <a:moveTo>
                        <a:pt x="12" y="0"/>
                      </a:moveTo>
                      <a:lnTo>
                        <a:pt x="19" y="12"/>
                      </a:lnTo>
                      <a:lnTo>
                        <a:pt x="19" y="16"/>
                      </a:lnTo>
                      <a:lnTo>
                        <a:pt x="19" y="18"/>
                      </a:lnTo>
                      <a:lnTo>
                        <a:pt x="15" y="19"/>
                      </a:lnTo>
                      <a:lnTo>
                        <a:pt x="14" y="21"/>
                      </a:lnTo>
                      <a:lnTo>
                        <a:pt x="12" y="21"/>
                      </a:lnTo>
                      <a:lnTo>
                        <a:pt x="8" y="21"/>
                      </a:lnTo>
                      <a:lnTo>
                        <a:pt x="7" y="19"/>
                      </a:lnTo>
                      <a:lnTo>
                        <a:pt x="0" y="7"/>
                      </a:lnTo>
                      <a:lnTo>
                        <a:pt x="12"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Pharmacy 372"/>
                <p:cNvSpPr>
                  <a:spLocks/>
                </p:cNvSpPr>
                <p:nvPr/>
              </p:nvSpPr>
              <p:spPr bwMode="auto">
                <a:xfrm>
                  <a:off x="5957888" y="2252663"/>
                  <a:ext cx="30163" cy="82550"/>
                </a:xfrm>
                <a:custGeom>
                  <a:avLst/>
                  <a:gdLst>
                    <a:gd name="T0" fmla="*/ 7 w 19"/>
                    <a:gd name="T1" fmla="*/ 0 h 52"/>
                    <a:gd name="T2" fmla="*/ 12 w 19"/>
                    <a:gd name="T3" fmla="*/ 2 h 52"/>
                    <a:gd name="T4" fmla="*/ 15 w 19"/>
                    <a:gd name="T5" fmla="*/ 3 h 52"/>
                    <a:gd name="T6" fmla="*/ 15 w 19"/>
                    <a:gd name="T7" fmla="*/ 5 h 52"/>
                    <a:gd name="T8" fmla="*/ 19 w 19"/>
                    <a:gd name="T9" fmla="*/ 44 h 52"/>
                    <a:gd name="T10" fmla="*/ 19 w 19"/>
                    <a:gd name="T11" fmla="*/ 47 h 52"/>
                    <a:gd name="T12" fmla="*/ 17 w 19"/>
                    <a:gd name="T13" fmla="*/ 49 h 52"/>
                    <a:gd name="T14" fmla="*/ 14 w 19"/>
                    <a:gd name="T15" fmla="*/ 51 h 52"/>
                    <a:gd name="T16" fmla="*/ 10 w 19"/>
                    <a:gd name="T17" fmla="*/ 52 h 52"/>
                    <a:gd name="T18" fmla="*/ 5 w 19"/>
                    <a:gd name="T19" fmla="*/ 51 h 52"/>
                    <a:gd name="T20" fmla="*/ 1 w 19"/>
                    <a:gd name="T21" fmla="*/ 47 h 52"/>
                    <a:gd name="T22" fmla="*/ 0 w 19"/>
                    <a:gd name="T23" fmla="*/ 44 h 52"/>
                    <a:gd name="T24" fmla="*/ 0 w 19"/>
                    <a:gd name="T25" fmla="*/ 5 h 52"/>
                    <a:gd name="T26" fmla="*/ 1 w 19"/>
                    <a:gd name="T27" fmla="*/ 3 h 52"/>
                    <a:gd name="T28" fmla="*/ 3 w 19"/>
                    <a:gd name="T29" fmla="*/ 2 h 52"/>
                    <a:gd name="T30" fmla="*/ 7 w 19"/>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2">
                      <a:moveTo>
                        <a:pt x="7" y="0"/>
                      </a:moveTo>
                      <a:lnTo>
                        <a:pt x="12" y="2"/>
                      </a:lnTo>
                      <a:lnTo>
                        <a:pt x="15" y="3"/>
                      </a:lnTo>
                      <a:lnTo>
                        <a:pt x="15" y="5"/>
                      </a:lnTo>
                      <a:lnTo>
                        <a:pt x="19" y="44"/>
                      </a:lnTo>
                      <a:lnTo>
                        <a:pt x="19" y="47"/>
                      </a:lnTo>
                      <a:lnTo>
                        <a:pt x="17" y="49"/>
                      </a:lnTo>
                      <a:lnTo>
                        <a:pt x="14" y="51"/>
                      </a:lnTo>
                      <a:lnTo>
                        <a:pt x="10" y="52"/>
                      </a:lnTo>
                      <a:lnTo>
                        <a:pt x="5" y="51"/>
                      </a:lnTo>
                      <a:lnTo>
                        <a:pt x="1" y="47"/>
                      </a:lnTo>
                      <a:lnTo>
                        <a:pt x="0" y="44"/>
                      </a:lnTo>
                      <a:lnTo>
                        <a:pt x="0" y="5"/>
                      </a:lnTo>
                      <a:lnTo>
                        <a:pt x="1" y="3"/>
                      </a:lnTo>
                      <a:lnTo>
                        <a:pt x="3" y="2"/>
                      </a:lnTo>
                      <a:lnTo>
                        <a:pt x="7"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Rx"/>
              <p:cNvSpPr>
                <a:spLocks noEditPoints="1"/>
              </p:cNvSpPr>
              <p:nvPr/>
            </p:nvSpPr>
            <p:spPr bwMode="auto">
              <a:xfrm>
                <a:off x="2664088" y="540876"/>
                <a:ext cx="163513" cy="238125"/>
              </a:xfrm>
              <a:custGeom>
                <a:avLst/>
                <a:gdLst>
                  <a:gd name="T0" fmla="*/ 17 w 103"/>
                  <a:gd name="T1" fmla="*/ 38 h 150"/>
                  <a:gd name="T2" fmla="*/ 38 w 103"/>
                  <a:gd name="T3" fmla="*/ 38 h 150"/>
                  <a:gd name="T4" fmla="*/ 43 w 103"/>
                  <a:gd name="T5" fmla="*/ 35 h 150"/>
                  <a:gd name="T6" fmla="*/ 47 w 103"/>
                  <a:gd name="T7" fmla="*/ 29 h 150"/>
                  <a:gd name="T8" fmla="*/ 47 w 103"/>
                  <a:gd name="T9" fmla="*/ 22 h 150"/>
                  <a:gd name="T10" fmla="*/ 41 w 103"/>
                  <a:gd name="T11" fmla="*/ 17 h 150"/>
                  <a:gd name="T12" fmla="*/ 35 w 103"/>
                  <a:gd name="T13" fmla="*/ 17 h 150"/>
                  <a:gd name="T14" fmla="*/ 3 w 103"/>
                  <a:gd name="T15" fmla="*/ 0 h 150"/>
                  <a:gd name="T16" fmla="*/ 43 w 103"/>
                  <a:gd name="T17" fmla="*/ 1 h 150"/>
                  <a:gd name="T18" fmla="*/ 54 w 103"/>
                  <a:gd name="T19" fmla="*/ 5 h 150"/>
                  <a:gd name="T20" fmla="*/ 61 w 103"/>
                  <a:gd name="T21" fmla="*/ 12 h 150"/>
                  <a:gd name="T22" fmla="*/ 62 w 103"/>
                  <a:gd name="T23" fmla="*/ 28 h 150"/>
                  <a:gd name="T24" fmla="*/ 61 w 103"/>
                  <a:gd name="T25" fmla="*/ 40 h 150"/>
                  <a:gd name="T26" fmla="*/ 54 w 103"/>
                  <a:gd name="T27" fmla="*/ 48 h 150"/>
                  <a:gd name="T28" fmla="*/ 68 w 103"/>
                  <a:gd name="T29" fmla="*/ 85 h 150"/>
                  <a:gd name="T30" fmla="*/ 69 w 103"/>
                  <a:gd name="T31" fmla="*/ 82 h 150"/>
                  <a:gd name="T32" fmla="*/ 85 w 103"/>
                  <a:gd name="T33" fmla="*/ 57 h 150"/>
                  <a:gd name="T34" fmla="*/ 97 w 103"/>
                  <a:gd name="T35" fmla="*/ 57 h 150"/>
                  <a:gd name="T36" fmla="*/ 99 w 103"/>
                  <a:gd name="T37" fmla="*/ 59 h 150"/>
                  <a:gd name="T38" fmla="*/ 99 w 103"/>
                  <a:gd name="T39" fmla="*/ 62 h 150"/>
                  <a:gd name="T40" fmla="*/ 103 w 103"/>
                  <a:gd name="T41" fmla="*/ 144 h 150"/>
                  <a:gd name="T42" fmla="*/ 103 w 103"/>
                  <a:gd name="T43" fmla="*/ 148 h 150"/>
                  <a:gd name="T44" fmla="*/ 99 w 103"/>
                  <a:gd name="T45" fmla="*/ 150 h 150"/>
                  <a:gd name="T46" fmla="*/ 85 w 103"/>
                  <a:gd name="T47" fmla="*/ 148 h 150"/>
                  <a:gd name="T48" fmla="*/ 66 w 103"/>
                  <a:gd name="T49" fmla="*/ 117 h 150"/>
                  <a:gd name="T50" fmla="*/ 66 w 103"/>
                  <a:gd name="T51" fmla="*/ 118 h 150"/>
                  <a:gd name="T52" fmla="*/ 48 w 103"/>
                  <a:gd name="T53" fmla="*/ 148 h 150"/>
                  <a:gd name="T54" fmla="*/ 45 w 103"/>
                  <a:gd name="T55" fmla="*/ 150 h 150"/>
                  <a:gd name="T56" fmla="*/ 33 w 103"/>
                  <a:gd name="T57" fmla="*/ 148 h 150"/>
                  <a:gd name="T58" fmla="*/ 31 w 103"/>
                  <a:gd name="T59" fmla="*/ 146 h 150"/>
                  <a:gd name="T60" fmla="*/ 57 w 103"/>
                  <a:gd name="T61" fmla="*/ 101 h 150"/>
                  <a:gd name="T62" fmla="*/ 43 w 103"/>
                  <a:gd name="T63" fmla="*/ 76 h 150"/>
                  <a:gd name="T64" fmla="*/ 35 w 103"/>
                  <a:gd name="T65" fmla="*/ 62 h 150"/>
                  <a:gd name="T66" fmla="*/ 33 w 103"/>
                  <a:gd name="T67" fmla="*/ 59 h 150"/>
                  <a:gd name="T68" fmla="*/ 31 w 103"/>
                  <a:gd name="T69" fmla="*/ 57 h 150"/>
                  <a:gd name="T70" fmla="*/ 26 w 103"/>
                  <a:gd name="T71" fmla="*/ 55 h 150"/>
                  <a:gd name="T72" fmla="*/ 17 w 103"/>
                  <a:gd name="T73" fmla="*/ 55 h 150"/>
                  <a:gd name="T74" fmla="*/ 15 w 103"/>
                  <a:gd name="T75" fmla="*/ 92 h 150"/>
                  <a:gd name="T76" fmla="*/ 3 w 103"/>
                  <a:gd name="T77" fmla="*/ 92 h 150"/>
                  <a:gd name="T78" fmla="*/ 0 w 103"/>
                  <a:gd name="T79" fmla="*/ 89 h 150"/>
                  <a:gd name="T80" fmla="*/ 1 w 103"/>
                  <a:gd name="T8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50">
                    <a:moveTo>
                      <a:pt x="17" y="17"/>
                    </a:moveTo>
                    <a:lnTo>
                      <a:pt x="17" y="38"/>
                    </a:lnTo>
                    <a:lnTo>
                      <a:pt x="33" y="38"/>
                    </a:lnTo>
                    <a:lnTo>
                      <a:pt x="38" y="38"/>
                    </a:lnTo>
                    <a:lnTo>
                      <a:pt x="41" y="36"/>
                    </a:lnTo>
                    <a:lnTo>
                      <a:pt x="43" y="35"/>
                    </a:lnTo>
                    <a:lnTo>
                      <a:pt x="45" y="33"/>
                    </a:lnTo>
                    <a:lnTo>
                      <a:pt x="47" y="29"/>
                    </a:lnTo>
                    <a:lnTo>
                      <a:pt x="47" y="28"/>
                    </a:lnTo>
                    <a:lnTo>
                      <a:pt x="47" y="22"/>
                    </a:lnTo>
                    <a:lnTo>
                      <a:pt x="43" y="19"/>
                    </a:lnTo>
                    <a:lnTo>
                      <a:pt x="41" y="17"/>
                    </a:lnTo>
                    <a:lnTo>
                      <a:pt x="40" y="17"/>
                    </a:lnTo>
                    <a:lnTo>
                      <a:pt x="35" y="17"/>
                    </a:lnTo>
                    <a:lnTo>
                      <a:pt x="17" y="17"/>
                    </a:lnTo>
                    <a:close/>
                    <a:moveTo>
                      <a:pt x="3" y="0"/>
                    </a:moveTo>
                    <a:lnTo>
                      <a:pt x="35" y="0"/>
                    </a:lnTo>
                    <a:lnTo>
                      <a:pt x="43" y="1"/>
                    </a:lnTo>
                    <a:lnTo>
                      <a:pt x="50" y="3"/>
                    </a:lnTo>
                    <a:lnTo>
                      <a:pt x="54" y="5"/>
                    </a:lnTo>
                    <a:lnTo>
                      <a:pt x="57" y="8"/>
                    </a:lnTo>
                    <a:lnTo>
                      <a:pt x="61" y="12"/>
                    </a:lnTo>
                    <a:lnTo>
                      <a:pt x="62" y="19"/>
                    </a:lnTo>
                    <a:lnTo>
                      <a:pt x="62" y="28"/>
                    </a:lnTo>
                    <a:lnTo>
                      <a:pt x="62" y="33"/>
                    </a:lnTo>
                    <a:lnTo>
                      <a:pt x="61" y="40"/>
                    </a:lnTo>
                    <a:lnTo>
                      <a:pt x="57" y="45"/>
                    </a:lnTo>
                    <a:lnTo>
                      <a:pt x="54" y="48"/>
                    </a:lnTo>
                    <a:lnTo>
                      <a:pt x="47" y="52"/>
                    </a:lnTo>
                    <a:lnTo>
                      <a:pt x="68" y="85"/>
                    </a:lnTo>
                    <a:lnTo>
                      <a:pt x="69" y="82"/>
                    </a:lnTo>
                    <a:lnTo>
                      <a:pt x="69" y="82"/>
                    </a:lnTo>
                    <a:lnTo>
                      <a:pt x="83" y="59"/>
                    </a:lnTo>
                    <a:lnTo>
                      <a:pt x="85" y="57"/>
                    </a:lnTo>
                    <a:lnTo>
                      <a:pt x="87" y="57"/>
                    </a:lnTo>
                    <a:lnTo>
                      <a:pt x="97" y="57"/>
                    </a:lnTo>
                    <a:lnTo>
                      <a:pt x="99" y="57"/>
                    </a:lnTo>
                    <a:lnTo>
                      <a:pt x="99" y="59"/>
                    </a:lnTo>
                    <a:lnTo>
                      <a:pt x="101" y="61"/>
                    </a:lnTo>
                    <a:lnTo>
                      <a:pt x="99" y="62"/>
                    </a:lnTo>
                    <a:lnTo>
                      <a:pt x="76" y="101"/>
                    </a:lnTo>
                    <a:lnTo>
                      <a:pt x="103" y="144"/>
                    </a:lnTo>
                    <a:lnTo>
                      <a:pt x="103" y="146"/>
                    </a:lnTo>
                    <a:lnTo>
                      <a:pt x="103" y="148"/>
                    </a:lnTo>
                    <a:lnTo>
                      <a:pt x="101" y="148"/>
                    </a:lnTo>
                    <a:lnTo>
                      <a:pt x="99" y="150"/>
                    </a:lnTo>
                    <a:lnTo>
                      <a:pt x="87" y="150"/>
                    </a:lnTo>
                    <a:lnTo>
                      <a:pt x="85" y="148"/>
                    </a:lnTo>
                    <a:lnTo>
                      <a:pt x="85" y="148"/>
                    </a:lnTo>
                    <a:lnTo>
                      <a:pt x="66" y="117"/>
                    </a:lnTo>
                    <a:lnTo>
                      <a:pt x="66" y="117"/>
                    </a:lnTo>
                    <a:lnTo>
                      <a:pt x="66" y="118"/>
                    </a:lnTo>
                    <a:lnTo>
                      <a:pt x="66" y="118"/>
                    </a:lnTo>
                    <a:lnTo>
                      <a:pt x="48" y="148"/>
                    </a:lnTo>
                    <a:lnTo>
                      <a:pt x="47" y="148"/>
                    </a:lnTo>
                    <a:lnTo>
                      <a:pt x="45" y="150"/>
                    </a:lnTo>
                    <a:lnTo>
                      <a:pt x="35" y="150"/>
                    </a:lnTo>
                    <a:lnTo>
                      <a:pt x="33" y="148"/>
                    </a:lnTo>
                    <a:lnTo>
                      <a:pt x="31" y="148"/>
                    </a:lnTo>
                    <a:lnTo>
                      <a:pt x="31" y="146"/>
                    </a:lnTo>
                    <a:lnTo>
                      <a:pt x="31" y="144"/>
                    </a:lnTo>
                    <a:lnTo>
                      <a:pt x="57" y="101"/>
                    </a:lnTo>
                    <a:lnTo>
                      <a:pt x="50" y="89"/>
                    </a:lnTo>
                    <a:lnTo>
                      <a:pt x="43" y="76"/>
                    </a:lnTo>
                    <a:lnTo>
                      <a:pt x="38" y="68"/>
                    </a:lnTo>
                    <a:lnTo>
                      <a:pt x="35" y="62"/>
                    </a:lnTo>
                    <a:lnTo>
                      <a:pt x="33" y="61"/>
                    </a:lnTo>
                    <a:lnTo>
                      <a:pt x="33" y="59"/>
                    </a:lnTo>
                    <a:lnTo>
                      <a:pt x="31" y="57"/>
                    </a:lnTo>
                    <a:lnTo>
                      <a:pt x="31" y="57"/>
                    </a:lnTo>
                    <a:lnTo>
                      <a:pt x="28" y="55"/>
                    </a:lnTo>
                    <a:lnTo>
                      <a:pt x="26" y="55"/>
                    </a:lnTo>
                    <a:lnTo>
                      <a:pt x="24" y="55"/>
                    </a:lnTo>
                    <a:lnTo>
                      <a:pt x="17" y="55"/>
                    </a:lnTo>
                    <a:lnTo>
                      <a:pt x="17" y="89"/>
                    </a:lnTo>
                    <a:lnTo>
                      <a:pt x="15" y="92"/>
                    </a:lnTo>
                    <a:lnTo>
                      <a:pt x="14" y="92"/>
                    </a:lnTo>
                    <a:lnTo>
                      <a:pt x="3" y="92"/>
                    </a:lnTo>
                    <a:lnTo>
                      <a:pt x="1" y="92"/>
                    </a:lnTo>
                    <a:lnTo>
                      <a:pt x="0" y="89"/>
                    </a:lnTo>
                    <a:lnTo>
                      <a:pt x="0" y="3"/>
                    </a:lnTo>
                    <a:lnTo>
                      <a:pt x="1" y="1"/>
                    </a:lnTo>
                    <a:lnTo>
                      <a:pt x="3"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1" name="PBM Pharmacy"/>
          <p:cNvGrpSpPr>
            <a:grpSpLocks noChangeAspect="1"/>
          </p:cNvGrpSpPr>
          <p:nvPr/>
        </p:nvGrpSpPr>
        <p:grpSpPr>
          <a:xfrm>
            <a:off x="5593080" y="3761589"/>
            <a:ext cx="1005840" cy="1005840"/>
            <a:chOff x="6929433" y="633741"/>
            <a:chExt cx="1371600" cy="1371600"/>
          </a:xfrm>
        </p:grpSpPr>
        <p:sp>
          <p:nvSpPr>
            <p:cNvPr id="92" name="Oval 91"/>
            <p:cNvSpPr/>
            <p:nvPr/>
          </p:nvSpPr>
          <p:spPr>
            <a:xfrm>
              <a:off x="6929433" y="633741"/>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a:grpSpLocks noChangeAspect="1"/>
            </p:cNvGrpSpPr>
            <p:nvPr/>
          </p:nvGrpSpPr>
          <p:grpSpPr>
            <a:xfrm>
              <a:off x="7144714" y="822637"/>
              <a:ext cx="941038" cy="914400"/>
              <a:chOff x="5537263" y="1219505"/>
              <a:chExt cx="1097794" cy="1066719"/>
            </a:xfrm>
          </p:grpSpPr>
          <p:grpSp>
            <p:nvGrpSpPr>
              <p:cNvPr id="94" name="Group 93"/>
              <p:cNvGrpSpPr/>
              <p:nvPr/>
            </p:nvGrpSpPr>
            <p:grpSpPr>
              <a:xfrm>
                <a:off x="5761832" y="1219505"/>
                <a:ext cx="722267" cy="783657"/>
                <a:chOff x="5761832" y="1219505"/>
                <a:chExt cx="722267" cy="783657"/>
              </a:xfrm>
            </p:grpSpPr>
            <p:grpSp>
              <p:nvGrpSpPr>
                <p:cNvPr id="114" name="Group 113"/>
                <p:cNvGrpSpPr>
                  <a:grpSpLocks noChangeAspect="1"/>
                </p:cNvGrpSpPr>
                <p:nvPr/>
              </p:nvGrpSpPr>
              <p:grpSpPr>
                <a:xfrm>
                  <a:off x="5761832" y="1363082"/>
                  <a:ext cx="696557" cy="640080"/>
                  <a:chOff x="5835651" y="2252663"/>
                  <a:chExt cx="234950" cy="215900"/>
                </a:xfrm>
              </p:grpSpPr>
              <p:sp>
                <p:nvSpPr>
                  <p:cNvPr id="116" name="Pharmacy 368"/>
                  <p:cNvSpPr>
                    <a:spLocks noEditPoints="1"/>
                  </p:cNvSpPr>
                  <p:nvPr/>
                </p:nvSpPr>
                <p:spPr bwMode="auto">
                  <a:xfrm>
                    <a:off x="5846763" y="2344738"/>
                    <a:ext cx="212725" cy="123825"/>
                  </a:xfrm>
                  <a:custGeom>
                    <a:avLst/>
                    <a:gdLst>
                      <a:gd name="T0" fmla="*/ 24 w 134"/>
                      <a:gd name="T1" fmla="*/ 15 h 78"/>
                      <a:gd name="T2" fmla="*/ 23 w 134"/>
                      <a:gd name="T3" fmla="*/ 15 h 78"/>
                      <a:gd name="T4" fmla="*/ 23 w 134"/>
                      <a:gd name="T5" fmla="*/ 17 h 78"/>
                      <a:gd name="T6" fmla="*/ 23 w 134"/>
                      <a:gd name="T7" fmla="*/ 61 h 78"/>
                      <a:gd name="T8" fmla="*/ 23 w 134"/>
                      <a:gd name="T9" fmla="*/ 62 h 78"/>
                      <a:gd name="T10" fmla="*/ 24 w 134"/>
                      <a:gd name="T11" fmla="*/ 64 h 78"/>
                      <a:gd name="T12" fmla="*/ 110 w 134"/>
                      <a:gd name="T13" fmla="*/ 64 h 78"/>
                      <a:gd name="T14" fmla="*/ 112 w 134"/>
                      <a:gd name="T15" fmla="*/ 62 h 78"/>
                      <a:gd name="T16" fmla="*/ 112 w 134"/>
                      <a:gd name="T17" fmla="*/ 61 h 78"/>
                      <a:gd name="T18" fmla="*/ 112 w 134"/>
                      <a:gd name="T19" fmla="*/ 17 h 78"/>
                      <a:gd name="T20" fmla="*/ 112 w 134"/>
                      <a:gd name="T21" fmla="*/ 15 h 78"/>
                      <a:gd name="T22" fmla="*/ 110 w 134"/>
                      <a:gd name="T23" fmla="*/ 15 h 78"/>
                      <a:gd name="T24" fmla="*/ 24 w 134"/>
                      <a:gd name="T25" fmla="*/ 15 h 78"/>
                      <a:gd name="T26" fmla="*/ 0 w 134"/>
                      <a:gd name="T27" fmla="*/ 0 h 78"/>
                      <a:gd name="T28" fmla="*/ 134 w 134"/>
                      <a:gd name="T29" fmla="*/ 0 h 78"/>
                      <a:gd name="T30" fmla="*/ 134 w 134"/>
                      <a:gd name="T31" fmla="*/ 73 h 78"/>
                      <a:gd name="T32" fmla="*/ 133 w 134"/>
                      <a:gd name="T33" fmla="*/ 75 h 78"/>
                      <a:gd name="T34" fmla="*/ 131 w 134"/>
                      <a:gd name="T35" fmla="*/ 78 h 78"/>
                      <a:gd name="T36" fmla="*/ 129 w 134"/>
                      <a:gd name="T37" fmla="*/ 78 h 78"/>
                      <a:gd name="T38" fmla="*/ 5 w 134"/>
                      <a:gd name="T39" fmla="*/ 78 h 78"/>
                      <a:gd name="T40" fmla="*/ 3 w 134"/>
                      <a:gd name="T41" fmla="*/ 78 h 78"/>
                      <a:gd name="T42" fmla="*/ 2 w 134"/>
                      <a:gd name="T43" fmla="*/ 75 h 78"/>
                      <a:gd name="T44" fmla="*/ 0 w 134"/>
                      <a:gd name="T45" fmla="*/ 73 h 78"/>
                      <a:gd name="T46" fmla="*/ 0 w 134"/>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78">
                        <a:moveTo>
                          <a:pt x="24" y="15"/>
                        </a:moveTo>
                        <a:lnTo>
                          <a:pt x="23" y="15"/>
                        </a:lnTo>
                        <a:lnTo>
                          <a:pt x="23" y="17"/>
                        </a:lnTo>
                        <a:lnTo>
                          <a:pt x="23" y="61"/>
                        </a:lnTo>
                        <a:lnTo>
                          <a:pt x="23" y="62"/>
                        </a:lnTo>
                        <a:lnTo>
                          <a:pt x="24" y="64"/>
                        </a:lnTo>
                        <a:lnTo>
                          <a:pt x="110" y="64"/>
                        </a:lnTo>
                        <a:lnTo>
                          <a:pt x="112" y="62"/>
                        </a:lnTo>
                        <a:lnTo>
                          <a:pt x="112" y="61"/>
                        </a:lnTo>
                        <a:lnTo>
                          <a:pt x="112" y="17"/>
                        </a:lnTo>
                        <a:lnTo>
                          <a:pt x="112" y="15"/>
                        </a:lnTo>
                        <a:lnTo>
                          <a:pt x="110" y="15"/>
                        </a:lnTo>
                        <a:lnTo>
                          <a:pt x="24" y="15"/>
                        </a:lnTo>
                        <a:close/>
                        <a:moveTo>
                          <a:pt x="0" y="0"/>
                        </a:moveTo>
                        <a:lnTo>
                          <a:pt x="134" y="0"/>
                        </a:lnTo>
                        <a:lnTo>
                          <a:pt x="134" y="73"/>
                        </a:lnTo>
                        <a:lnTo>
                          <a:pt x="133" y="75"/>
                        </a:lnTo>
                        <a:lnTo>
                          <a:pt x="131" y="78"/>
                        </a:lnTo>
                        <a:lnTo>
                          <a:pt x="129" y="78"/>
                        </a:lnTo>
                        <a:lnTo>
                          <a:pt x="5" y="78"/>
                        </a:lnTo>
                        <a:lnTo>
                          <a:pt x="3" y="78"/>
                        </a:lnTo>
                        <a:lnTo>
                          <a:pt x="2" y="75"/>
                        </a:lnTo>
                        <a:lnTo>
                          <a:pt x="0" y="73"/>
                        </a:lnTo>
                        <a:lnTo>
                          <a:pt x="0"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Pharmacy 369"/>
                  <p:cNvSpPr>
                    <a:spLocks/>
                  </p:cNvSpPr>
                  <p:nvPr/>
                </p:nvSpPr>
                <p:spPr bwMode="auto">
                  <a:xfrm>
                    <a:off x="5835651" y="2252663"/>
                    <a:ext cx="44450" cy="82550"/>
                  </a:xfrm>
                  <a:custGeom>
                    <a:avLst/>
                    <a:gdLst>
                      <a:gd name="T0" fmla="*/ 23 w 28"/>
                      <a:gd name="T1" fmla="*/ 0 h 52"/>
                      <a:gd name="T2" fmla="*/ 26 w 28"/>
                      <a:gd name="T3" fmla="*/ 2 h 52"/>
                      <a:gd name="T4" fmla="*/ 28 w 28"/>
                      <a:gd name="T5" fmla="*/ 3 h 52"/>
                      <a:gd name="T6" fmla="*/ 28 w 28"/>
                      <a:gd name="T7" fmla="*/ 5 h 52"/>
                      <a:gd name="T8" fmla="*/ 19 w 28"/>
                      <a:gd name="T9" fmla="*/ 44 h 52"/>
                      <a:gd name="T10" fmla="*/ 17 w 28"/>
                      <a:gd name="T11" fmla="*/ 47 h 52"/>
                      <a:gd name="T12" fmla="*/ 12 w 28"/>
                      <a:gd name="T13" fmla="*/ 51 h 52"/>
                      <a:gd name="T14" fmla="*/ 7 w 28"/>
                      <a:gd name="T15" fmla="*/ 52 h 52"/>
                      <a:gd name="T16" fmla="*/ 3 w 28"/>
                      <a:gd name="T17" fmla="*/ 51 h 52"/>
                      <a:gd name="T18" fmla="*/ 2 w 28"/>
                      <a:gd name="T19" fmla="*/ 49 h 52"/>
                      <a:gd name="T20" fmla="*/ 0 w 28"/>
                      <a:gd name="T21" fmla="*/ 47 h 52"/>
                      <a:gd name="T22" fmla="*/ 0 w 28"/>
                      <a:gd name="T23" fmla="*/ 44 h 52"/>
                      <a:gd name="T24" fmla="*/ 12 w 28"/>
                      <a:gd name="T25" fmla="*/ 5 h 52"/>
                      <a:gd name="T26" fmla="*/ 14 w 28"/>
                      <a:gd name="T27" fmla="*/ 3 h 52"/>
                      <a:gd name="T28" fmla="*/ 17 w 28"/>
                      <a:gd name="T29" fmla="*/ 2 h 52"/>
                      <a:gd name="T30" fmla="*/ 23 w 28"/>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2">
                        <a:moveTo>
                          <a:pt x="23" y="0"/>
                        </a:moveTo>
                        <a:lnTo>
                          <a:pt x="26" y="2"/>
                        </a:lnTo>
                        <a:lnTo>
                          <a:pt x="28" y="3"/>
                        </a:lnTo>
                        <a:lnTo>
                          <a:pt x="28" y="5"/>
                        </a:lnTo>
                        <a:lnTo>
                          <a:pt x="19" y="44"/>
                        </a:lnTo>
                        <a:lnTo>
                          <a:pt x="17" y="47"/>
                        </a:lnTo>
                        <a:lnTo>
                          <a:pt x="12" y="51"/>
                        </a:lnTo>
                        <a:lnTo>
                          <a:pt x="7" y="52"/>
                        </a:lnTo>
                        <a:lnTo>
                          <a:pt x="3" y="51"/>
                        </a:lnTo>
                        <a:lnTo>
                          <a:pt x="2" y="49"/>
                        </a:lnTo>
                        <a:lnTo>
                          <a:pt x="0" y="47"/>
                        </a:lnTo>
                        <a:lnTo>
                          <a:pt x="0" y="44"/>
                        </a:lnTo>
                        <a:lnTo>
                          <a:pt x="12" y="5"/>
                        </a:lnTo>
                        <a:lnTo>
                          <a:pt x="14" y="3"/>
                        </a:lnTo>
                        <a:lnTo>
                          <a:pt x="17" y="2"/>
                        </a:lnTo>
                        <a:lnTo>
                          <a:pt x="23"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Pharmacy 370"/>
                  <p:cNvSpPr>
                    <a:spLocks/>
                  </p:cNvSpPr>
                  <p:nvPr/>
                </p:nvSpPr>
                <p:spPr bwMode="auto">
                  <a:xfrm>
                    <a:off x="5876926" y="2252663"/>
                    <a:ext cx="39688" cy="82550"/>
                  </a:xfrm>
                  <a:custGeom>
                    <a:avLst/>
                    <a:gdLst>
                      <a:gd name="T0" fmla="*/ 16 w 25"/>
                      <a:gd name="T1" fmla="*/ 0 h 52"/>
                      <a:gd name="T2" fmla="*/ 21 w 25"/>
                      <a:gd name="T3" fmla="*/ 2 h 52"/>
                      <a:gd name="T4" fmla="*/ 23 w 25"/>
                      <a:gd name="T5" fmla="*/ 3 h 52"/>
                      <a:gd name="T6" fmla="*/ 25 w 25"/>
                      <a:gd name="T7" fmla="*/ 5 h 52"/>
                      <a:gd name="T8" fmla="*/ 19 w 25"/>
                      <a:gd name="T9" fmla="*/ 44 h 52"/>
                      <a:gd name="T10" fmla="*/ 18 w 25"/>
                      <a:gd name="T11" fmla="*/ 47 h 52"/>
                      <a:gd name="T12" fmla="*/ 14 w 25"/>
                      <a:gd name="T13" fmla="*/ 51 h 52"/>
                      <a:gd name="T14" fmla="*/ 9 w 25"/>
                      <a:gd name="T15" fmla="*/ 52 h 52"/>
                      <a:gd name="T16" fmla="*/ 4 w 25"/>
                      <a:gd name="T17" fmla="*/ 51 h 52"/>
                      <a:gd name="T18" fmla="*/ 2 w 25"/>
                      <a:gd name="T19" fmla="*/ 49 h 52"/>
                      <a:gd name="T20" fmla="*/ 0 w 25"/>
                      <a:gd name="T21" fmla="*/ 47 h 52"/>
                      <a:gd name="T22" fmla="*/ 0 w 25"/>
                      <a:gd name="T23" fmla="*/ 44 h 52"/>
                      <a:gd name="T24" fmla="*/ 7 w 25"/>
                      <a:gd name="T25" fmla="*/ 5 h 52"/>
                      <a:gd name="T26" fmla="*/ 9 w 25"/>
                      <a:gd name="T27" fmla="*/ 3 h 52"/>
                      <a:gd name="T28" fmla="*/ 12 w 25"/>
                      <a:gd name="T29" fmla="*/ 2 h 52"/>
                      <a:gd name="T30" fmla="*/ 16 w 25"/>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2">
                        <a:moveTo>
                          <a:pt x="16" y="0"/>
                        </a:moveTo>
                        <a:lnTo>
                          <a:pt x="21" y="2"/>
                        </a:lnTo>
                        <a:lnTo>
                          <a:pt x="23" y="3"/>
                        </a:lnTo>
                        <a:lnTo>
                          <a:pt x="25" y="5"/>
                        </a:lnTo>
                        <a:lnTo>
                          <a:pt x="19" y="44"/>
                        </a:lnTo>
                        <a:lnTo>
                          <a:pt x="18" y="47"/>
                        </a:lnTo>
                        <a:lnTo>
                          <a:pt x="14" y="51"/>
                        </a:lnTo>
                        <a:lnTo>
                          <a:pt x="9" y="52"/>
                        </a:lnTo>
                        <a:lnTo>
                          <a:pt x="4" y="51"/>
                        </a:lnTo>
                        <a:lnTo>
                          <a:pt x="2" y="49"/>
                        </a:lnTo>
                        <a:lnTo>
                          <a:pt x="0" y="47"/>
                        </a:lnTo>
                        <a:lnTo>
                          <a:pt x="0" y="44"/>
                        </a:lnTo>
                        <a:lnTo>
                          <a:pt x="7" y="5"/>
                        </a:lnTo>
                        <a:lnTo>
                          <a:pt x="9" y="3"/>
                        </a:lnTo>
                        <a:lnTo>
                          <a:pt x="12" y="2"/>
                        </a:lnTo>
                        <a:lnTo>
                          <a:pt x="16"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Pharmacy 371"/>
                  <p:cNvSpPr>
                    <a:spLocks/>
                  </p:cNvSpPr>
                  <p:nvPr/>
                </p:nvSpPr>
                <p:spPr bwMode="auto">
                  <a:xfrm>
                    <a:off x="5916613" y="2252663"/>
                    <a:ext cx="31750" cy="82550"/>
                  </a:xfrm>
                  <a:custGeom>
                    <a:avLst/>
                    <a:gdLst>
                      <a:gd name="T0" fmla="*/ 12 w 20"/>
                      <a:gd name="T1" fmla="*/ 0 h 52"/>
                      <a:gd name="T2" fmla="*/ 17 w 20"/>
                      <a:gd name="T3" fmla="*/ 2 h 52"/>
                      <a:gd name="T4" fmla="*/ 19 w 20"/>
                      <a:gd name="T5" fmla="*/ 3 h 52"/>
                      <a:gd name="T6" fmla="*/ 20 w 20"/>
                      <a:gd name="T7" fmla="*/ 5 h 52"/>
                      <a:gd name="T8" fmla="*/ 20 w 20"/>
                      <a:gd name="T9" fmla="*/ 44 h 52"/>
                      <a:gd name="T10" fmla="*/ 19 w 20"/>
                      <a:gd name="T11" fmla="*/ 47 h 52"/>
                      <a:gd name="T12" fmla="*/ 17 w 20"/>
                      <a:gd name="T13" fmla="*/ 49 h 52"/>
                      <a:gd name="T14" fmla="*/ 14 w 20"/>
                      <a:gd name="T15" fmla="*/ 51 h 52"/>
                      <a:gd name="T16" fmla="*/ 10 w 20"/>
                      <a:gd name="T17" fmla="*/ 52 h 52"/>
                      <a:gd name="T18" fmla="*/ 7 w 20"/>
                      <a:gd name="T19" fmla="*/ 51 h 52"/>
                      <a:gd name="T20" fmla="*/ 3 w 20"/>
                      <a:gd name="T21" fmla="*/ 49 h 52"/>
                      <a:gd name="T22" fmla="*/ 1 w 20"/>
                      <a:gd name="T23" fmla="*/ 47 h 52"/>
                      <a:gd name="T24" fmla="*/ 0 w 20"/>
                      <a:gd name="T25" fmla="*/ 44 h 52"/>
                      <a:gd name="T26" fmla="*/ 5 w 20"/>
                      <a:gd name="T27" fmla="*/ 5 h 52"/>
                      <a:gd name="T28" fmla="*/ 5 w 20"/>
                      <a:gd name="T29" fmla="*/ 3 h 52"/>
                      <a:gd name="T30" fmla="*/ 8 w 20"/>
                      <a:gd name="T31" fmla="*/ 2 h 52"/>
                      <a:gd name="T32" fmla="*/ 12 w 20"/>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2">
                        <a:moveTo>
                          <a:pt x="12" y="0"/>
                        </a:moveTo>
                        <a:lnTo>
                          <a:pt x="17" y="2"/>
                        </a:lnTo>
                        <a:lnTo>
                          <a:pt x="19" y="3"/>
                        </a:lnTo>
                        <a:lnTo>
                          <a:pt x="20" y="5"/>
                        </a:lnTo>
                        <a:lnTo>
                          <a:pt x="20" y="44"/>
                        </a:lnTo>
                        <a:lnTo>
                          <a:pt x="19" y="47"/>
                        </a:lnTo>
                        <a:lnTo>
                          <a:pt x="17" y="49"/>
                        </a:lnTo>
                        <a:lnTo>
                          <a:pt x="14" y="51"/>
                        </a:lnTo>
                        <a:lnTo>
                          <a:pt x="10" y="52"/>
                        </a:lnTo>
                        <a:lnTo>
                          <a:pt x="7" y="51"/>
                        </a:lnTo>
                        <a:lnTo>
                          <a:pt x="3" y="49"/>
                        </a:lnTo>
                        <a:lnTo>
                          <a:pt x="1" y="47"/>
                        </a:lnTo>
                        <a:lnTo>
                          <a:pt x="0" y="44"/>
                        </a:lnTo>
                        <a:lnTo>
                          <a:pt x="5" y="5"/>
                        </a:lnTo>
                        <a:lnTo>
                          <a:pt x="5" y="3"/>
                        </a:lnTo>
                        <a:lnTo>
                          <a:pt x="8" y="2"/>
                        </a:lnTo>
                        <a:lnTo>
                          <a:pt x="12"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Pharmacy 373"/>
                  <p:cNvSpPr>
                    <a:spLocks/>
                  </p:cNvSpPr>
                  <p:nvPr/>
                </p:nvSpPr>
                <p:spPr bwMode="auto">
                  <a:xfrm>
                    <a:off x="5991226" y="2252663"/>
                    <a:ext cx="38100" cy="82550"/>
                  </a:xfrm>
                  <a:custGeom>
                    <a:avLst/>
                    <a:gdLst>
                      <a:gd name="T0" fmla="*/ 8 w 24"/>
                      <a:gd name="T1" fmla="*/ 0 h 52"/>
                      <a:gd name="T2" fmla="*/ 12 w 24"/>
                      <a:gd name="T3" fmla="*/ 2 h 52"/>
                      <a:gd name="T4" fmla="*/ 15 w 24"/>
                      <a:gd name="T5" fmla="*/ 3 h 52"/>
                      <a:gd name="T6" fmla="*/ 17 w 24"/>
                      <a:gd name="T7" fmla="*/ 5 h 52"/>
                      <a:gd name="T8" fmla="*/ 24 w 24"/>
                      <a:gd name="T9" fmla="*/ 44 h 52"/>
                      <a:gd name="T10" fmla="*/ 24 w 24"/>
                      <a:gd name="T11" fmla="*/ 47 h 52"/>
                      <a:gd name="T12" fmla="*/ 22 w 24"/>
                      <a:gd name="T13" fmla="*/ 49 h 52"/>
                      <a:gd name="T14" fmla="*/ 21 w 24"/>
                      <a:gd name="T15" fmla="*/ 51 h 52"/>
                      <a:gd name="T16" fmla="*/ 17 w 24"/>
                      <a:gd name="T17" fmla="*/ 52 h 52"/>
                      <a:gd name="T18" fmla="*/ 10 w 24"/>
                      <a:gd name="T19" fmla="*/ 51 h 52"/>
                      <a:gd name="T20" fmla="*/ 7 w 24"/>
                      <a:gd name="T21" fmla="*/ 47 h 52"/>
                      <a:gd name="T22" fmla="*/ 5 w 24"/>
                      <a:gd name="T23" fmla="*/ 44 h 52"/>
                      <a:gd name="T24" fmla="*/ 0 w 24"/>
                      <a:gd name="T25" fmla="*/ 5 h 52"/>
                      <a:gd name="T26" fmla="*/ 1 w 24"/>
                      <a:gd name="T27" fmla="*/ 3 h 52"/>
                      <a:gd name="T28" fmla="*/ 3 w 24"/>
                      <a:gd name="T29" fmla="*/ 2 h 52"/>
                      <a:gd name="T30" fmla="*/ 8 w 24"/>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52">
                        <a:moveTo>
                          <a:pt x="8" y="0"/>
                        </a:moveTo>
                        <a:lnTo>
                          <a:pt x="12" y="2"/>
                        </a:lnTo>
                        <a:lnTo>
                          <a:pt x="15" y="3"/>
                        </a:lnTo>
                        <a:lnTo>
                          <a:pt x="17" y="5"/>
                        </a:lnTo>
                        <a:lnTo>
                          <a:pt x="24" y="44"/>
                        </a:lnTo>
                        <a:lnTo>
                          <a:pt x="24" y="47"/>
                        </a:lnTo>
                        <a:lnTo>
                          <a:pt x="22" y="49"/>
                        </a:lnTo>
                        <a:lnTo>
                          <a:pt x="21" y="51"/>
                        </a:lnTo>
                        <a:lnTo>
                          <a:pt x="17" y="52"/>
                        </a:lnTo>
                        <a:lnTo>
                          <a:pt x="10" y="51"/>
                        </a:lnTo>
                        <a:lnTo>
                          <a:pt x="7" y="47"/>
                        </a:lnTo>
                        <a:lnTo>
                          <a:pt x="5" y="44"/>
                        </a:lnTo>
                        <a:lnTo>
                          <a:pt x="0" y="5"/>
                        </a:lnTo>
                        <a:lnTo>
                          <a:pt x="1" y="3"/>
                        </a:lnTo>
                        <a:lnTo>
                          <a:pt x="3" y="2"/>
                        </a:lnTo>
                        <a:lnTo>
                          <a:pt x="8"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Pharmacy 374"/>
                  <p:cNvSpPr>
                    <a:spLocks/>
                  </p:cNvSpPr>
                  <p:nvPr/>
                </p:nvSpPr>
                <p:spPr bwMode="auto">
                  <a:xfrm>
                    <a:off x="6026151" y="2252663"/>
                    <a:ext cx="44450" cy="82550"/>
                  </a:xfrm>
                  <a:custGeom>
                    <a:avLst/>
                    <a:gdLst>
                      <a:gd name="T0" fmla="*/ 7 w 28"/>
                      <a:gd name="T1" fmla="*/ 0 h 52"/>
                      <a:gd name="T2" fmla="*/ 11 w 28"/>
                      <a:gd name="T3" fmla="*/ 2 h 52"/>
                      <a:gd name="T4" fmla="*/ 14 w 28"/>
                      <a:gd name="T5" fmla="*/ 3 h 52"/>
                      <a:gd name="T6" fmla="*/ 16 w 28"/>
                      <a:gd name="T7" fmla="*/ 5 h 52"/>
                      <a:gd name="T8" fmla="*/ 28 w 28"/>
                      <a:gd name="T9" fmla="*/ 44 h 52"/>
                      <a:gd name="T10" fmla="*/ 28 w 28"/>
                      <a:gd name="T11" fmla="*/ 47 h 52"/>
                      <a:gd name="T12" fmla="*/ 27 w 28"/>
                      <a:gd name="T13" fmla="*/ 49 h 52"/>
                      <a:gd name="T14" fmla="*/ 25 w 28"/>
                      <a:gd name="T15" fmla="*/ 51 h 52"/>
                      <a:gd name="T16" fmla="*/ 21 w 28"/>
                      <a:gd name="T17" fmla="*/ 52 h 52"/>
                      <a:gd name="T18" fmla="*/ 16 w 28"/>
                      <a:gd name="T19" fmla="*/ 51 h 52"/>
                      <a:gd name="T20" fmla="*/ 11 w 28"/>
                      <a:gd name="T21" fmla="*/ 47 h 52"/>
                      <a:gd name="T22" fmla="*/ 9 w 28"/>
                      <a:gd name="T23" fmla="*/ 44 h 52"/>
                      <a:gd name="T24" fmla="*/ 0 w 28"/>
                      <a:gd name="T25" fmla="*/ 5 h 52"/>
                      <a:gd name="T26" fmla="*/ 0 w 28"/>
                      <a:gd name="T27" fmla="*/ 3 h 52"/>
                      <a:gd name="T28" fmla="*/ 2 w 28"/>
                      <a:gd name="T29" fmla="*/ 2 h 52"/>
                      <a:gd name="T30" fmla="*/ 7 w 28"/>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2">
                        <a:moveTo>
                          <a:pt x="7" y="0"/>
                        </a:moveTo>
                        <a:lnTo>
                          <a:pt x="11" y="2"/>
                        </a:lnTo>
                        <a:lnTo>
                          <a:pt x="14" y="3"/>
                        </a:lnTo>
                        <a:lnTo>
                          <a:pt x="16" y="5"/>
                        </a:lnTo>
                        <a:lnTo>
                          <a:pt x="28" y="44"/>
                        </a:lnTo>
                        <a:lnTo>
                          <a:pt x="28" y="47"/>
                        </a:lnTo>
                        <a:lnTo>
                          <a:pt x="27" y="49"/>
                        </a:lnTo>
                        <a:lnTo>
                          <a:pt x="25" y="51"/>
                        </a:lnTo>
                        <a:lnTo>
                          <a:pt x="21" y="52"/>
                        </a:lnTo>
                        <a:lnTo>
                          <a:pt x="16" y="51"/>
                        </a:lnTo>
                        <a:lnTo>
                          <a:pt x="11" y="47"/>
                        </a:lnTo>
                        <a:lnTo>
                          <a:pt x="9" y="44"/>
                        </a:lnTo>
                        <a:lnTo>
                          <a:pt x="0" y="5"/>
                        </a:lnTo>
                        <a:lnTo>
                          <a:pt x="0" y="3"/>
                        </a:lnTo>
                        <a:lnTo>
                          <a:pt x="2" y="2"/>
                        </a:lnTo>
                        <a:lnTo>
                          <a:pt x="7"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Pharmacy 375"/>
                  <p:cNvSpPr>
                    <a:spLocks noEditPoints="1"/>
                  </p:cNvSpPr>
                  <p:nvPr/>
                </p:nvSpPr>
                <p:spPr bwMode="auto">
                  <a:xfrm>
                    <a:off x="5895976" y="2379663"/>
                    <a:ext cx="42863" cy="55563"/>
                  </a:xfrm>
                  <a:custGeom>
                    <a:avLst/>
                    <a:gdLst>
                      <a:gd name="T0" fmla="*/ 20 w 27"/>
                      <a:gd name="T1" fmla="*/ 2 h 35"/>
                      <a:gd name="T2" fmla="*/ 18 w 27"/>
                      <a:gd name="T3" fmla="*/ 2 h 35"/>
                      <a:gd name="T4" fmla="*/ 16 w 27"/>
                      <a:gd name="T5" fmla="*/ 2 h 35"/>
                      <a:gd name="T6" fmla="*/ 16 w 27"/>
                      <a:gd name="T7" fmla="*/ 4 h 35"/>
                      <a:gd name="T8" fmla="*/ 9 w 27"/>
                      <a:gd name="T9" fmla="*/ 14 h 35"/>
                      <a:gd name="T10" fmla="*/ 18 w 27"/>
                      <a:gd name="T11" fmla="*/ 19 h 35"/>
                      <a:gd name="T12" fmla="*/ 25 w 27"/>
                      <a:gd name="T13" fmla="*/ 9 h 35"/>
                      <a:gd name="T14" fmla="*/ 25 w 27"/>
                      <a:gd name="T15" fmla="*/ 7 h 35"/>
                      <a:gd name="T16" fmla="*/ 25 w 27"/>
                      <a:gd name="T17" fmla="*/ 5 h 35"/>
                      <a:gd name="T18" fmla="*/ 23 w 27"/>
                      <a:gd name="T19" fmla="*/ 4 h 35"/>
                      <a:gd name="T20" fmla="*/ 21 w 27"/>
                      <a:gd name="T21" fmla="*/ 2 h 35"/>
                      <a:gd name="T22" fmla="*/ 20 w 27"/>
                      <a:gd name="T23" fmla="*/ 2 h 35"/>
                      <a:gd name="T24" fmla="*/ 20 w 27"/>
                      <a:gd name="T25" fmla="*/ 0 h 35"/>
                      <a:gd name="T26" fmla="*/ 20 w 27"/>
                      <a:gd name="T27" fmla="*/ 0 h 35"/>
                      <a:gd name="T28" fmla="*/ 21 w 27"/>
                      <a:gd name="T29" fmla="*/ 2 h 35"/>
                      <a:gd name="T30" fmla="*/ 23 w 27"/>
                      <a:gd name="T31" fmla="*/ 2 h 35"/>
                      <a:gd name="T32" fmla="*/ 27 w 27"/>
                      <a:gd name="T33" fmla="*/ 4 h 35"/>
                      <a:gd name="T34" fmla="*/ 27 w 27"/>
                      <a:gd name="T35" fmla="*/ 7 h 35"/>
                      <a:gd name="T36" fmla="*/ 27 w 27"/>
                      <a:gd name="T37" fmla="*/ 9 h 35"/>
                      <a:gd name="T38" fmla="*/ 21 w 27"/>
                      <a:gd name="T39" fmla="*/ 18 h 35"/>
                      <a:gd name="T40" fmla="*/ 18 w 27"/>
                      <a:gd name="T41" fmla="*/ 25 h 35"/>
                      <a:gd name="T42" fmla="*/ 13 w 27"/>
                      <a:gd name="T43" fmla="*/ 33 h 35"/>
                      <a:gd name="T44" fmla="*/ 11 w 27"/>
                      <a:gd name="T45" fmla="*/ 35 h 35"/>
                      <a:gd name="T46" fmla="*/ 9 w 27"/>
                      <a:gd name="T47" fmla="*/ 35 h 35"/>
                      <a:gd name="T48" fmla="*/ 6 w 27"/>
                      <a:gd name="T49" fmla="*/ 35 h 35"/>
                      <a:gd name="T50" fmla="*/ 4 w 27"/>
                      <a:gd name="T51" fmla="*/ 33 h 35"/>
                      <a:gd name="T52" fmla="*/ 2 w 27"/>
                      <a:gd name="T53" fmla="*/ 32 h 35"/>
                      <a:gd name="T54" fmla="*/ 0 w 27"/>
                      <a:gd name="T55" fmla="*/ 30 h 35"/>
                      <a:gd name="T56" fmla="*/ 2 w 27"/>
                      <a:gd name="T57" fmla="*/ 26 h 35"/>
                      <a:gd name="T58" fmla="*/ 14 w 27"/>
                      <a:gd name="T59" fmla="*/ 4 h 35"/>
                      <a:gd name="T60" fmla="*/ 16 w 27"/>
                      <a:gd name="T61" fmla="*/ 2 h 35"/>
                      <a:gd name="T62" fmla="*/ 20 w 27"/>
                      <a:gd name="T6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5">
                        <a:moveTo>
                          <a:pt x="20" y="2"/>
                        </a:moveTo>
                        <a:lnTo>
                          <a:pt x="18" y="2"/>
                        </a:lnTo>
                        <a:lnTo>
                          <a:pt x="16" y="2"/>
                        </a:lnTo>
                        <a:lnTo>
                          <a:pt x="16" y="4"/>
                        </a:lnTo>
                        <a:lnTo>
                          <a:pt x="9" y="14"/>
                        </a:lnTo>
                        <a:lnTo>
                          <a:pt x="18" y="19"/>
                        </a:lnTo>
                        <a:lnTo>
                          <a:pt x="25" y="9"/>
                        </a:lnTo>
                        <a:lnTo>
                          <a:pt x="25" y="7"/>
                        </a:lnTo>
                        <a:lnTo>
                          <a:pt x="25" y="5"/>
                        </a:lnTo>
                        <a:lnTo>
                          <a:pt x="23" y="4"/>
                        </a:lnTo>
                        <a:lnTo>
                          <a:pt x="21" y="2"/>
                        </a:lnTo>
                        <a:lnTo>
                          <a:pt x="20" y="2"/>
                        </a:lnTo>
                        <a:close/>
                        <a:moveTo>
                          <a:pt x="20" y="0"/>
                        </a:moveTo>
                        <a:lnTo>
                          <a:pt x="20" y="0"/>
                        </a:lnTo>
                        <a:lnTo>
                          <a:pt x="21" y="2"/>
                        </a:lnTo>
                        <a:lnTo>
                          <a:pt x="23" y="2"/>
                        </a:lnTo>
                        <a:lnTo>
                          <a:pt x="27" y="4"/>
                        </a:lnTo>
                        <a:lnTo>
                          <a:pt x="27" y="7"/>
                        </a:lnTo>
                        <a:lnTo>
                          <a:pt x="27" y="9"/>
                        </a:lnTo>
                        <a:lnTo>
                          <a:pt x="21" y="18"/>
                        </a:lnTo>
                        <a:lnTo>
                          <a:pt x="18" y="25"/>
                        </a:lnTo>
                        <a:lnTo>
                          <a:pt x="13" y="33"/>
                        </a:lnTo>
                        <a:lnTo>
                          <a:pt x="11" y="35"/>
                        </a:lnTo>
                        <a:lnTo>
                          <a:pt x="9" y="35"/>
                        </a:lnTo>
                        <a:lnTo>
                          <a:pt x="6" y="35"/>
                        </a:lnTo>
                        <a:lnTo>
                          <a:pt x="4" y="33"/>
                        </a:lnTo>
                        <a:lnTo>
                          <a:pt x="2" y="32"/>
                        </a:lnTo>
                        <a:lnTo>
                          <a:pt x="0" y="30"/>
                        </a:lnTo>
                        <a:lnTo>
                          <a:pt x="2" y="26"/>
                        </a:lnTo>
                        <a:lnTo>
                          <a:pt x="14" y="4"/>
                        </a:lnTo>
                        <a:lnTo>
                          <a:pt x="16" y="2"/>
                        </a:lnTo>
                        <a:lnTo>
                          <a:pt x="20"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Pharmacy 376"/>
                  <p:cNvSpPr>
                    <a:spLocks noEditPoints="1"/>
                  </p:cNvSpPr>
                  <p:nvPr/>
                </p:nvSpPr>
                <p:spPr bwMode="auto">
                  <a:xfrm>
                    <a:off x="5935663" y="2398713"/>
                    <a:ext cx="34925" cy="36513"/>
                  </a:xfrm>
                  <a:custGeom>
                    <a:avLst/>
                    <a:gdLst>
                      <a:gd name="T0" fmla="*/ 21 w 22"/>
                      <a:gd name="T1" fmla="*/ 9 h 23"/>
                      <a:gd name="T2" fmla="*/ 21 w 22"/>
                      <a:gd name="T3" fmla="*/ 9 h 23"/>
                      <a:gd name="T4" fmla="*/ 22 w 22"/>
                      <a:gd name="T5" fmla="*/ 11 h 23"/>
                      <a:gd name="T6" fmla="*/ 22 w 22"/>
                      <a:gd name="T7" fmla="*/ 14 h 23"/>
                      <a:gd name="T8" fmla="*/ 21 w 22"/>
                      <a:gd name="T9" fmla="*/ 18 h 23"/>
                      <a:gd name="T10" fmla="*/ 17 w 22"/>
                      <a:gd name="T11" fmla="*/ 21 h 23"/>
                      <a:gd name="T12" fmla="*/ 14 w 22"/>
                      <a:gd name="T13" fmla="*/ 23 h 23"/>
                      <a:gd name="T14" fmla="*/ 8 w 22"/>
                      <a:gd name="T15" fmla="*/ 23 h 23"/>
                      <a:gd name="T16" fmla="*/ 5 w 22"/>
                      <a:gd name="T17" fmla="*/ 21 h 23"/>
                      <a:gd name="T18" fmla="*/ 2 w 22"/>
                      <a:gd name="T19" fmla="*/ 20 h 23"/>
                      <a:gd name="T20" fmla="*/ 2 w 22"/>
                      <a:gd name="T21" fmla="*/ 18 h 23"/>
                      <a:gd name="T22" fmla="*/ 2 w 22"/>
                      <a:gd name="T23" fmla="*/ 18 h 23"/>
                      <a:gd name="T24" fmla="*/ 21 w 22"/>
                      <a:gd name="T25" fmla="*/ 9 h 23"/>
                      <a:gd name="T26" fmla="*/ 12 w 22"/>
                      <a:gd name="T27" fmla="*/ 0 h 23"/>
                      <a:gd name="T28" fmla="*/ 17 w 22"/>
                      <a:gd name="T29" fmla="*/ 2 h 23"/>
                      <a:gd name="T30" fmla="*/ 19 w 22"/>
                      <a:gd name="T31" fmla="*/ 6 h 23"/>
                      <a:gd name="T32" fmla="*/ 21 w 22"/>
                      <a:gd name="T33" fmla="*/ 6 h 23"/>
                      <a:gd name="T34" fmla="*/ 19 w 22"/>
                      <a:gd name="T35" fmla="*/ 7 h 23"/>
                      <a:gd name="T36" fmla="*/ 2 w 22"/>
                      <a:gd name="T37" fmla="*/ 14 h 23"/>
                      <a:gd name="T38" fmla="*/ 0 w 22"/>
                      <a:gd name="T39" fmla="*/ 14 h 23"/>
                      <a:gd name="T40" fmla="*/ 0 w 22"/>
                      <a:gd name="T41" fmla="*/ 14 h 23"/>
                      <a:gd name="T42" fmla="*/ 0 w 22"/>
                      <a:gd name="T43" fmla="*/ 11 h 23"/>
                      <a:gd name="T44" fmla="*/ 0 w 22"/>
                      <a:gd name="T45" fmla="*/ 11 h 23"/>
                      <a:gd name="T46" fmla="*/ 0 w 22"/>
                      <a:gd name="T47" fmla="*/ 11 h 23"/>
                      <a:gd name="T48" fmla="*/ 2 w 22"/>
                      <a:gd name="T49" fmla="*/ 7 h 23"/>
                      <a:gd name="T50" fmla="*/ 3 w 22"/>
                      <a:gd name="T51" fmla="*/ 4 h 23"/>
                      <a:gd name="T52" fmla="*/ 7 w 22"/>
                      <a:gd name="T53" fmla="*/ 2 h 23"/>
                      <a:gd name="T54" fmla="*/ 7 w 22"/>
                      <a:gd name="T55" fmla="*/ 2 h 23"/>
                      <a:gd name="T56" fmla="*/ 8 w 22"/>
                      <a:gd name="T57" fmla="*/ 0 h 23"/>
                      <a:gd name="T58" fmla="*/ 12 w 22"/>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3">
                        <a:moveTo>
                          <a:pt x="21" y="9"/>
                        </a:moveTo>
                        <a:lnTo>
                          <a:pt x="21" y="9"/>
                        </a:lnTo>
                        <a:lnTo>
                          <a:pt x="22" y="11"/>
                        </a:lnTo>
                        <a:lnTo>
                          <a:pt x="22" y="14"/>
                        </a:lnTo>
                        <a:lnTo>
                          <a:pt x="21" y="18"/>
                        </a:lnTo>
                        <a:lnTo>
                          <a:pt x="17" y="21"/>
                        </a:lnTo>
                        <a:lnTo>
                          <a:pt x="14" y="23"/>
                        </a:lnTo>
                        <a:lnTo>
                          <a:pt x="8" y="23"/>
                        </a:lnTo>
                        <a:lnTo>
                          <a:pt x="5" y="21"/>
                        </a:lnTo>
                        <a:lnTo>
                          <a:pt x="2" y="20"/>
                        </a:lnTo>
                        <a:lnTo>
                          <a:pt x="2" y="18"/>
                        </a:lnTo>
                        <a:lnTo>
                          <a:pt x="2" y="18"/>
                        </a:lnTo>
                        <a:lnTo>
                          <a:pt x="21" y="9"/>
                        </a:lnTo>
                        <a:close/>
                        <a:moveTo>
                          <a:pt x="12" y="0"/>
                        </a:moveTo>
                        <a:lnTo>
                          <a:pt x="17" y="2"/>
                        </a:lnTo>
                        <a:lnTo>
                          <a:pt x="19" y="6"/>
                        </a:lnTo>
                        <a:lnTo>
                          <a:pt x="21" y="6"/>
                        </a:lnTo>
                        <a:lnTo>
                          <a:pt x="19" y="7"/>
                        </a:lnTo>
                        <a:lnTo>
                          <a:pt x="2" y="14"/>
                        </a:lnTo>
                        <a:lnTo>
                          <a:pt x="0" y="14"/>
                        </a:lnTo>
                        <a:lnTo>
                          <a:pt x="0" y="14"/>
                        </a:lnTo>
                        <a:lnTo>
                          <a:pt x="0" y="11"/>
                        </a:lnTo>
                        <a:lnTo>
                          <a:pt x="0" y="11"/>
                        </a:lnTo>
                        <a:lnTo>
                          <a:pt x="0" y="11"/>
                        </a:lnTo>
                        <a:lnTo>
                          <a:pt x="2" y="7"/>
                        </a:lnTo>
                        <a:lnTo>
                          <a:pt x="3" y="4"/>
                        </a:lnTo>
                        <a:lnTo>
                          <a:pt x="7" y="2"/>
                        </a:lnTo>
                        <a:lnTo>
                          <a:pt x="7" y="2"/>
                        </a:lnTo>
                        <a:lnTo>
                          <a:pt x="8" y="0"/>
                        </a:lnTo>
                        <a:lnTo>
                          <a:pt x="12"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Pharmacy 377"/>
                  <p:cNvSpPr>
                    <a:spLocks/>
                  </p:cNvSpPr>
                  <p:nvPr/>
                </p:nvSpPr>
                <p:spPr bwMode="auto">
                  <a:xfrm>
                    <a:off x="5969001" y="2376488"/>
                    <a:ext cx="26988" cy="33338"/>
                  </a:xfrm>
                  <a:custGeom>
                    <a:avLst/>
                    <a:gdLst>
                      <a:gd name="T0" fmla="*/ 7 w 17"/>
                      <a:gd name="T1" fmla="*/ 0 h 21"/>
                      <a:gd name="T2" fmla="*/ 7 w 17"/>
                      <a:gd name="T3" fmla="*/ 0 h 21"/>
                      <a:gd name="T4" fmla="*/ 8 w 17"/>
                      <a:gd name="T5" fmla="*/ 0 h 21"/>
                      <a:gd name="T6" fmla="*/ 10 w 17"/>
                      <a:gd name="T7" fmla="*/ 2 h 21"/>
                      <a:gd name="T8" fmla="*/ 17 w 17"/>
                      <a:gd name="T9" fmla="*/ 16 h 21"/>
                      <a:gd name="T10" fmla="*/ 7 w 17"/>
                      <a:gd name="T11" fmla="*/ 21 h 21"/>
                      <a:gd name="T12" fmla="*/ 0 w 17"/>
                      <a:gd name="T13" fmla="*/ 9 h 21"/>
                      <a:gd name="T14" fmla="*/ 0 w 17"/>
                      <a:gd name="T15" fmla="*/ 7 h 21"/>
                      <a:gd name="T16" fmla="*/ 0 w 17"/>
                      <a:gd name="T17" fmla="*/ 4 h 21"/>
                      <a:gd name="T18" fmla="*/ 1 w 17"/>
                      <a:gd name="T19" fmla="*/ 2 h 21"/>
                      <a:gd name="T20" fmla="*/ 5 w 17"/>
                      <a:gd name="T21" fmla="*/ 0 h 21"/>
                      <a:gd name="T22" fmla="*/ 7 w 1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1">
                        <a:moveTo>
                          <a:pt x="7" y="0"/>
                        </a:moveTo>
                        <a:lnTo>
                          <a:pt x="7" y="0"/>
                        </a:lnTo>
                        <a:lnTo>
                          <a:pt x="8" y="0"/>
                        </a:lnTo>
                        <a:lnTo>
                          <a:pt x="10" y="2"/>
                        </a:lnTo>
                        <a:lnTo>
                          <a:pt x="17" y="16"/>
                        </a:lnTo>
                        <a:lnTo>
                          <a:pt x="7" y="21"/>
                        </a:lnTo>
                        <a:lnTo>
                          <a:pt x="0" y="9"/>
                        </a:lnTo>
                        <a:lnTo>
                          <a:pt x="0" y="7"/>
                        </a:lnTo>
                        <a:lnTo>
                          <a:pt x="0" y="4"/>
                        </a:lnTo>
                        <a:lnTo>
                          <a:pt x="1" y="2"/>
                        </a:lnTo>
                        <a:lnTo>
                          <a:pt x="5" y="0"/>
                        </a:lnTo>
                        <a:lnTo>
                          <a:pt x="7"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Pharmacy 378"/>
                  <p:cNvSpPr>
                    <a:spLocks/>
                  </p:cNvSpPr>
                  <p:nvPr/>
                </p:nvSpPr>
                <p:spPr bwMode="auto">
                  <a:xfrm>
                    <a:off x="5980113" y="2401888"/>
                    <a:ext cx="30163" cy="33338"/>
                  </a:xfrm>
                  <a:custGeom>
                    <a:avLst/>
                    <a:gdLst>
                      <a:gd name="T0" fmla="*/ 12 w 19"/>
                      <a:gd name="T1" fmla="*/ 0 h 21"/>
                      <a:gd name="T2" fmla="*/ 19 w 19"/>
                      <a:gd name="T3" fmla="*/ 12 h 21"/>
                      <a:gd name="T4" fmla="*/ 19 w 19"/>
                      <a:gd name="T5" fmla="*/ 16 h 21"/>
                      <a:gd name="T6" fmla="*/ 19 w 19"/>
                      <a:gd name="T7" fmla="*/ 18 h 21"/>
                      <a:gd name="T8" fmla="*/ 15 w 19"/>
                      <a:gd name="T9" fmla="*/ 19 h 21"/>
                      <a:gd name="T10" fmla="*/ 14 w 19"/>
                      <a:gd name="T11" fmla="*/ 21 h 21"/>
                      <a:gd name="T12" fmla="*/ 12 w 19"/>
                      <a:gd name="T13" fmla="*/ 21 h 21"/>
                      <a:gd name="T14" fmla="*/ 8 w 19"/>
                      <a:gd name="T15" fmla="*/ 21 h 21"/>
                      <a:gd name="T16" fmla="*/ 7 w 19"/>
                      <a:gd name="T17" fmla="*/ 19 h 21"/>
                      <a:gd name="T18" fmla="*/ 0 w 19"/>
                      <a:gd name="T19" fmla="*/ 7 h 21"/>
                      <a:gd name="T20" fmla="*/ 12 w 1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1">
                        <a:moveTo>
                          <a:pt x="12" y="0"/>
                        </a:moveTo>
                        <a:lnTo>
                          <a:pt x="19" y="12"/>
                        </a:lnTo>
                        <a:lnTo>
                          <a:pt x="19" y="16"/>
                        </a:lnTo>
                        <a:lnTo>
                          <a:pt x="19" y="18"/>
                        </a:lnTo>
                        <a:lnTo>
                          <a:pt x="15" y="19"/>
                        </a:lnTo>
                        <a:lnTo>
                          <a:pt x="14" y="21"/>
                        </a:lnTo>
                        <a:lnTo>
                          <a:pt x="12" y="21"/>
                        </a:lnTo>
                        <a:lnTo>
                          <a:pt x="8" y="21"/>
                        </a:lnTo>
                        <a:lnTo>
                          <a:pt x="7" y="19"/>
                        </a:lnTo>
                        <a:lnTo>
                          <a:pt x="0" y="7"/>
                        </a:lnTo>
                        <a:lnTo>
                          <a:pt x="12"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Pharmacy 372"/>
                  <p:cNvSpPr>
                    <a:spLocks/>
                  </p:cNvSpPr>
                  <p:nvPr/>
                </p:nvSpPr>
                <p:spPr bwMode="auto">
                  <a:xfrm>
                    <a:off x="5957888" y="2252663"/>
                    <a:ext cx="30163" cy="82550"/>
                  </a:xfrm>
                  <a:custGeom>
                    <a:avLst/>
                    <a:gdLst>
                      <a:gd name="T0" fmla="*/ 7 w 19"/>
                      <a:gd name="T1" fmla="*/ 0 h 52"/>
                      <a:gd name="T2" fmla="*/ 12 w 19"/>
                      <a:gd name="T3" fmla="*/ 2 h 52"/>
                      <a:gd name="T4" fmla="*/ 15 w 19"/>
                      <a:gd name="T5" fmla="*/ 3 h 52"/>
                      <a:gd name="T6" fmla="*/ 15 w 19"/>
                      <a:gd name="T7" fmla="*/ 5 h 52"/>
                      <a:gd name="T8" fmla="*/ 19 w 19"/>
                      <a:gd name="T9" fmla="*/ 44 h 52"/>
                      <a:gd name="T10" fmla="*/ 19 w 19"/>
                      <a:gd name="T11" fmla="*/ 47 h 52"/>
                      <a:gd name="T12" fmla="*/ 17 w 19"/>
                      <a:gd name="T13" fmla="*/ 49 h 52"/>
                      <a:gd name="T14" fmla="*/ 14 w 19"/>
                      <a:gd name="T15" fmla="*/ 51 h 52"/>
                      <a:gd name="T16" fmla="*/ 10 w 19"/>
                      <a:gd name="T17" fmla="*/ 52 h 52"/>
                      <a:gd name="T18" fmla="*/ 5 w 19"/>
                      <a:gd name="T19" fmla="*/ 51 h 52"/>
                      <a:gd name="T20" fmla="*/ 1 w 19"/>
                      <a:gd name="T21" fmla="*/ 47 h 52"/>
                      <a:gd name="T22" fmla="*/ 0 w 19"/>
                      <a:gd name="T23" fmla="*/ 44 h 52"/>
                      <a:gd name="T24" fmla="*/ 0 w 19"/>
                      <a:gd name="T25" fmla="*/ 5 h 52"/>
                      <a:gd name="T26" fmla="*/ 1 w 19"/>
                      <a:gd name="T27" fmla="*/ 3 h 52"/>
                      <a:gd name="T28" fmla="*/ 3 w 19"/>
                      <a:gd name="T29" fmla="*/ 2 h 52"/>
                      <a:gd name="T30" fmla="*/ 7 w 19"/>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2">
                        <a:moveTo>
                          <a:pt x="7" y="0"/>
                        </a:moveTo>
                        <a:lnTo>
                          <a:pt x="12" y="2"/>
                        </a:lnTo>
                        <a:lnTo>
                          <a:pt x="15" y="3"/>
                        </a:lnTo>
                        <a:lnTo>
                          <a:pt x="15" y="5"/>
                        </a:lnTo>
                        <a:lnTo>
                          <a:pt x="19" y="44"/>
                        </a:lnTo>
                        <a:lnTo>
                          <a:pt x="19" y="47"/>
                        </a:lnTo>
                        <a:lnTo>
                          <a:pt x="17" y="49"/>
                        </a:lnTo>
                        <a:lnTo>
                          <a:pt x="14" y="51"/>
                        </a:lnTo>
                        <a:lnTo>
                          <a:pt x="10" y="52"/>
                        </a:lnTo>
                        <a:lnTo>
                          <a:pt x="5" y="51"/>
                        </a:lnTo>
                        <a:lnTo>
                          <a:pt x="1" y="47"/>
                        </a:lnTo>
                        <a:lnTo>
                          <a:pt x="0" y="44"/>
                        </a:lnTo>
                        <a:lnTo>
                          <a:pt x="0" y="5"/>
                        </a:lnTo>
                        <a:lnTo>
                          <a:pt x="1" y="3"/>
                        </a:lnTo>
                        <a:lnTo>
                          <a:pt x="3" y="2"/>
                        </a:lnTo>
                        <a:lnTo>
                          <a:pt x="7"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5" name="Rx"/>
                <p:cNvSpPr>
                  <a:spLocks noEditPoints="1"/>
                </p:cNvSpPr>
                <p:nvPr/>
              </p:nvSpPr>
              <p:spPr bwMode="auto">
                <a:xfrm>
                  <a:off x="6320586" y="1219505"/>
                  <a:ext cx="163513" cy="238125"/>
                </a:xfrm>
                <a:custGeom>
                  <a:avLst/>
                  <a:gdLst>
                    <a:gd name="T0" fmla="*/ 17 w 103"/>
                    <a:gd name="T1" fmla="*/ 38 h 150"/>
                    <a:gd name="T2" fmla="*/ 38 w 103"/>
                    <a:gd name="T3" fmla="*/ 38 h 150"/>
                    <a:gd name="T4" fmla="*/ 43 w 103"/>
                    <a:gd name="T5" fmla="*/ 35 h 150"/>
                    <a:gd name="T6" fmla="*/ 47 w 103"/>
                    <a:gd name="T7" fmla="*/ 29 h 150"/>
                    <a:gd name="T8" fmla="*/ 47 w 103"/>
                    <a:gd name="T9" fmla="*/ 22 h 150"/>
                    <a:gd name="T10" fmla="*/ 41 w 103"/>
                    <a:gd name="T11" fmla="*/ 17 h 150"/>
                    <a:gd name="T12" fmla="*/ 35 w 103"/>
                    <a:gd name="T13" fmla="*/ 17 h 150"/>
                    <a:gd name="T14" fmla="*/ 3 w 103"/>
                    <a:gd name="T15" fmla="*/ 0 h 150"/>
                    <a:gd name="T16" fmla="*/ 43 w 103"/>
                    <a:gd name="T17" fmla="*/ 1 h 150"/>
                    <a:gd name="T18" fmla="*/ 54 w 103"/>
                    <a:gd name="T19" fmla="*/ 5 h 150"/>
                    <a:gd name="T20" fmla="*/ 61 w 103"/>
                    <a:gd name="T21" fmla="*/ 12 h 150"/>
                    <a:gd name="T22" fmla="*/ 62 w 103"/>
                    <a:gd name="T23" fmla="*/ 28 h 150"/>
                    <a:gd name="T24" fmla="*/ 61 w 103"/>
                    <a:gd name="T25" fmla="*/ 40 h 150"/>
                    <a:gd name="T26" fmla="*/ 54 w 103"/>
                    <a:gd name="T27" fmla="*/ 48 h 150"/>
                    <a:gd name="T28" fmla="*/ 68 w 103"/>
                    <a:gd name="T29" fmla="*/ 85 h 150"/>
                    <a:gd name="T30" fmla="*/ 69 w 103"/>
                    <a:gd name="T31" fmla="*/ 82 h 150"/>
                    <a:gd name="T32" fmla="*/ 85 w 103"/>
                    <a:gd name="T33" fmla="*/ 57 h 150"/>
                    <a:gd name="T34" fmla="*/ 97 w 103"/>
                    <a:gd name="T35" fmla="*/ 57 h 150"/>
                    <a:gd name="T36" fmla="*/ 99 w 103"/>
                    <a:gd name="T37" fmla="*/ 59 h 150"/>
                    <a:gd name="T38" fmla="*/ 99 w 103"/>
                    <a:gd name="T39" fmla="*/ 62 h 150"/>
                    <a:gd name="T40" fmla="*/ 103 w 103"/>
                    <a:gd name="T41" fmla="*/ 144 h 150"/>
                    <a:gd name="T42" fmla="*/ 103 w 103"/>
                    <a:gd name="T43" fmla="*/ 148 h 150"/>
                    <a:gd name="T44" fmla="*/ 99 w 103"/>
                    <a:gd name="T45" fmla="*/ 150 h 150"/>
                    <a:gd name="T46" fmla="*/ 85 w 103"/>
                    <a:gd name="T47" fmla="*/ 148 h 150"/>
                    <a:gd name="T48" fmla="*/ 66 w 103"/>
                    <a:gd name="T49" fmla="*/ 117 h 150"/>
                    <a:gd name="T50" fmla="*/ 66 w 103"/>
                    <a:gd name="T51" fmla="*/ 118 h 150"/>
                    <a:gd name="T52" fmla="*/ 48 w 103"/>
                    <a:gd name="T53" fmla="*/ 148 h 150"/>
                    <a:gd name="T54" fmla="*/ 45 w 103"/>
                    <a:gd name="T55" fmla="*/ 150 h 150"/>
                    <a:gd name="T56" fmla="*/ 33 w 103"/>
                    <a:gd name="T57" fmla="*/ 148 h 150"/>
                    <a:gd name="T58" fmla="*/ 31 w 103"/>
                    <a:gd name="T59" fmla="*/ 146 h 150"/>
                    <a:gd name="T60" fmla="*/ 57 w 103"/>
                    <a:gd name="T61" fmla="*/ 101 h 150"/>
                    <a:gd name="T62" fmla="*/ 43 w 103"/>
                    <a:gd name="T63" fmla="*/ 76 h 150"/>
                    <a:gd name="T64" fmla="*/ 35 w 103"/>
                    <a:gd name="T65" fmla="*/ 62 h 150"/>
                    <a:gd name="T66" fmla="*/ 33 w 103"/>
                    <a:gd name="T67" fmla="*/ 59 h 150"/>
                    <a:gd name="T68" fmla="*/ 31 w 103"/>
                    <a:gd name="T69" fmla="*/ 57 h 150"/>
                    <a:gd name="T70" fmla="*/ 26 w 103"/>
                    <a:gd name="T71" fmla="*/ 55 h 150"/>
                    <a:gd name="T72" fmla="*/ 17 w 103"/>
                    <a:gd name="T73" fmla="*/ 55 h 150"/>
                    <a:gd name="T74" fmla="*/ 15 w 103"/>
                    <a:gd name="T75" fmla="*/ 92 h 150"/>
                    <a:gd name="T76" fmla="*/ 3 w 103"/>
                    <a:gd name="T77" fmla="*/ 92 h 150"/>
                    <a:gd name="T78" fmla="*/ 0 w 103"/>
                    <a:gd name="T79" fmla="*/ 89 h 150"/>
                    <a:gd name="T80" fmla="*/ 1 w 103"/>
                    <a:gd name="T8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50">
                      <a:moveTo>
                        <a:pt x="17" y="17"/>
                      </a:moveTo>
                      <a:lnTo>
                        <a:pt x="17" y="38"/>
                      </a:lnTo>
                      <a:lnTo>
                        <a:pt x="33" y="38"/>
                      </a:lnTo>
                      <a:lnTo>
                        <a:pt x="38" y="38"/>
                      </a:lnTo>
                      <a:lnTo>
                        <a:pt x="41" y="36"/>
                      </a:lnTo>
                      <a:lnTo>
                        <a:pt x="43" y="35"/>
                      </a:lnTo>
                      <a:lnTo>
                        <a:pt x="45" y="33"/>
                      </a:lnTo>
                      <a:lnTo>
                        <a:pt x="47" y="29"/>
                      </a:lnTo>
                      <a:lnTo>
                        <a:pt x="47" y="28"/>
                      </a:lnTo>
                      <a:lnTo>
                        <a:pt x="47" y="22"/>
                      </a:lnTo>
                      <a:lnTo>
                        <a:pt x="43" y="19"/>
                      </a:lnTo>
                      <a:lnTo>
                        <a:pt x="41" y="17"/>
                      </a:lnTo>
                      <a:lnTo>
                        <a:pt x="40" y="17"/>
                      </a:lnTo>
                      <a:lnTo>
                        <a:pt x="35" y="17"/>
                      </a:lnTo>
                      <a:lnTo>
                        <a:pt x="17" y="17"/>
                      </a:lnTo>
                      <a:close/>
                      <a:moveTo>
                        <a:pt x="3" y="0"/>
                      </a:moveTo>
                      <a:lnTo>
                        <a:pt x="35" y="0"/>
                      </a:lnTo>
                      <a:lnTo>
                        <a:pt x="43" y="1"/>
                      </a:lnTo>
                      <a:lnTo>
                        <a:pt x="50" y="3"/>
                      </a:lnTo>
                      <a:lnTo>
                        <a:pt x="54" y="5"/>
                      </a:lnTo>
                      <a:lnTo>
                        <a:pt x="57" y="8"/>
                      </a:lnTo>
                      <a:lnTo>
                        <a:pt x="61" y="12"/>
                      </a:lnTo>
                      <a:lnTo>
                        <a:pt x="62" y="19"/>
                      </a:lnTo>
                      <a:lnTo>
                        <a:pt x="62" y="28"/>
                      </a:lnTo>
                      <a:lnTo>
                        <a:pt x="62" y="33"/>
                      </a:lnTo>
                      <a:lnTo>
                        <a:pt x="61" y="40"/>
                      </a:lnTo>
                      <a:lnTo>
                        <a:pt x="57" y="45"/>
                      </a:lnTo>
                      <a:lnTo>
                        <a:pt x="54" y="48"/>
                      </a:lnTo>
                      <a:lnTo>
                        <a:pt x="47" y="52"/>
                      </a:lnTo>
                      <a:lnTo>
                        <a:pt x="68" y="85"/>
                      </a:lnTo>
                      <a:lnTo>
                        <a:pt x="69" y="82"/>
                      </a:lnTo>
                      <a:lnTo>
                        <a:pt x="69" y="82"/>
                      </a:lnTo>
                      <a:lnTo>
                        <a:pt x="83" y="59"/>
                      </a:lnTo>
                      <a:lnTo>
                        <a:pt x="85" y="57"/>
                      </a:lnTo>
                      <a:lnTo>
                        <a:pt x="87" y="57"/>
                      </a:lnTo>
                      <a:lnTo>
                        <a:pt x="97" y="57"/>
                      </a:lnTo>
                      <a:lnTo>
                        <a:pt x="99" y="57"/>
                      </a:lnTo>
                      <a:lnTo>
                        <a:pt x="99" y="59"/>
                      </a:lnTo>
                      <a:lnTo>
                        <a:pt x="101" y="61"/>
                      </a:lnTo>
                      <a:lnTo>
                        <a:pt x="99" y="62"/>
                      </a:lnTo>
                      <a:lnTo>
                        <a:pt x="76" y="101"/>
                      </a:lnTo>
                      <a:lnTo>
                        <a:pt x="103" y="144"/>
                      </a:lnTo>
                      <a:lnTo>
                        <a:pt x="103" y="146"/>
                      </a:lnTo>
                      <a:lnTo>
                        <a:pt x="103" y="148"/>
                      </a:lnTo>
                      <a:lnTo>
                        <a:pt x="101" y="148"/>
                      </a:lnTo>
                      <a:lnTo>
                        <a:pt x="99" y="150"/>
                      </a:lnTo>
                      <a:lnTo>
                        <a:pt x="87" y="150"/>
                      </a:lnTo>
                      <a:lnTo>
                        <a:pt x="85" y="148"/>
                      </a:lnTo>
                      <a:lnTo>
                        <a:pt x="85" y="148"/>
                      </a:lnTo>
                      <a:lnTo>
                        <a:pt x="66" y="117"/>
                      </a:lnTo>
                      <a:lnTo>
                        <a:pt x="66" y="117"/>
                      </a:lnTo>
                      <a:lnTo>
                        <a:pt x="66" y="118"/>
                      </a:lnTo>
                      <a:lnTo>
                        <a:pt x="66" y="118"/>
                      </a:lnTo>
                      <a:lnTo>
                        <a:pt x="48" y="148"/>
                      </a:lnTo>
                      <a:lnTo>
                        <a:pt x="47" y="148"/>
                      </a:lnTo>
                      <a:lnTo>
                        <a:pt x="45" y="150"/>
                      </a:lnTo>
                      <a:lnTo>
                        <a:pt x="35" y="150"/>
                      </a:lnTo>
                      <a:lnTo>
                        <a:pt x="33" y="148"/>
                      </a:lnTo>
                      <a:lnTo>
                        <a:pt x="31" y="148"/>
                      </a:lnTo>
                      <a:lnTo>
                        <a:pt x="31" y="146"/>
                      </a:lnTo>
                      <a:lnTo>
                        <a:pt x="31" y="144"/>
                      </a:lnTo>
                      <a:lnTo>
                        <a:pt x="57" y="101"/>
                      </a:lnTo>
                      <a:lnTo>
                        <a:pt x="50" y="89"/>
                      </a:lnTo>
                      <a:lnTo>
                        <a:pt x="43" y="76"/>
                      </a:lnTo>
                      <a:lnTo>
                        <a:pt x="38" y="68"/>
                      </a:lnTo>
                      <a:lnTo>
                        <a:pt x="35" y="62"/>
                      </a:lnTo>
                      <a:lnTo>
                        <a:pt x="33" y="61"/>
                      </a:lnTo>
                      <a:lnTo>
                        <a:pt x="33" y="59"/>
                      </a:lnTo>
                      <a:lnTo>
                        <a:pt x="31" y="57"/>
                      </a:lnTo>
                      <a:lnTo>
                        <a:pt x="31" y="57"/>
                      </a:lnTo>
                      <a:lnTo>
                        <a:pt x="28" y="55"/>
                      </a:lnTo>
                      <a:lnTo>
                        <a:pt x="26" y="55"/>
                      </a:lnTo>
                      <a:lnTo>
                        <a:pt x="24" y="55"/>
                      </a:lnTo>
                      <a:lnTo>
                        <a:pt x="17" y="55"/>
                      </a:lnTo>
                      <a:lnTo>
                        <a:pt x="17" y="89"/>
                      </a:lnTo>
                      <a:lnTo>
                        <a:pt x="15" y="92"/>
                      </a:lnTo>
                      <a:lnTo>
                        <a:pt x="14" y="92"/>
                      </a:lnTo>
                      <a:lnTo>
                        <a:pt x="3" y="92"/>
                      </a:lnTo>
                      <a:lnTo>
                        <a:pt x="1" y="92"/>
                      </a:lnTo>
                      <a:lnTo>
                        <a:pt x="0" y="89"/>
                      </a:lnTo>
                      <a:lnTo>
                        <a:pt x="0" y="3"/>
                      </a:lnTo>
                      <a:lnTo>
                        <a:pt x="1" y="1"/>
                      </a:lnTo>
                      <a:lnTo>
                        <a:pt x="3"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p:cNvGrpSpPr/>
              <p:nvPr/>
            </p:nvGrpSpPr>
            <p:grpSpPr>
              <a:xfrm>
                <a:off x="5537263" y="1829024"/>
                <a:ext cx="457200" cy="457200"/>
                <a:chOff x="5237163" y="2549526"/>
                <a:chExt cx="204788" cy="238125"/>
              </a:xfrm>
              <a:solidFill>
                <a:srgbClr val="789BBE"/>
              </a:solidFill>
            </p:grpSpPr>
            <p:sp>
              <p:nvSpPr>
                <p:cNvPr id="109" name="Box 856"/>
                <p:cNvSpPr>
                  <a:spLocks/>
                </p:cNvSpPr>
                <p:nvPr/>
              </p:nvSpPr>
              <p:spPr bwMode="auto">
                <a:xfrm>
                  <a:off x="5240338" y="2549526"/>
                  <a:ext cx="134938" cy="79375"/>
                </a:xfrm>
                <a:custGeom>
                  <a:avLst/>
                  <a:gdLst>
                    <a:gd name="T0" fmla="*/ 62 w 85"/>
                    <a:gd name="T1" fmla="*/ 0 h 50"/>
                    <a:gd name="T2" fmla="*/ 62 w 85"/>
                    <a:gd name="T3" fmla="*/ 0 h 50"/>
                    <a:gd name="T4" fmla="*/ 85 w 85"/>
                    <a:gd name="T5" fmla="*/ 12 h 50"/>
                    <a:gd name="T6" fmla="*/ 21 w 85"/>
                    <a:gd name="T7" fmla="*/ 50 h 50"/>
                    <a:gd name="T8" fmla="*/ 0 w 85"/>
                    <a:gd name="T9" fmla="*/ 38 h 50"/>
                    <a:gd name="T10" fmla="*/ 0 w 85"/>
                    <a:gd name="T11" fmla="*/ 36 h 50"/>
                    <a:gd name="T12" fmla="*/ 0 w 85"/>
                    <a:gd name="T13" fmla="*/ 36 h 50"/>
                    <a:gd name="T14" fmla="*/ 62 w 85"/>
                    <a:gd name="T15" fmla="*/ 0 h 50"/>
                    <a:gd name="T16" fmla="*/ 62 w 8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0">
                      <a:moveTo>
                        <a:pt x="62" y="0"/>
                      </a:moveTo>
                      <a:lnTo>
                        <a:pt x="62" y="0"/>
                      </a:lnTo>
                      <a:lnTo>
                        <a:pt x="85" y="12"/>
                      </a:lnTo>
                      <a:lnTo>
                        <a:pt x="21" y="50"/>
                      </a:lnTo>
                      <a:lnTo>
                        <a:pt x="0" y="38"/>
                      </a:lnTo>
                      <a:lnTo>
                        <a:pt x="0" y="36"/>
                      </a:lnTo>
                      <a:lnTo>
                        <a:pt x="0" y="36"/>
                      </a:lnTo>
                      <a:lnTo>
                        <a:pt x="62" y="0"/>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Box 857"/>
                <p:cNvSpPr>
                  <a:spLocks/>
                </p:cNvSpPr>
                <p:nvPr/>
              </p:nvSpPr>
              <p:spPr bwMode="auto">
                <a:xfrm>
                  <a:off x="5300663" y="2584451"/>
                  <a:ext cx="138113" cy="80963"/>
                </a:xfrm>
                <a:custGeom>
                  <a:avLst/>
                  <a:gdLst>
                    <a:gd name="T0" fmla="*/ 65 w 87"/>
                    <a:gd name="T1" fmla="*/ 0 h 51"/>
                    <a:gd name="T2" fmla="*/ 87 w 87"/>
                    <a:gd name="T3" fmla="*/ 14 h 51"/>
                    <a:gd name="T4" fmla="*/ 87 w 87"/>
                    <a:gd name="T5" fmla="*/ 14 h 51"/>
                    <a:gd name="T6" fmla="*/ 87 w 87"/>
                    <a:gd name="T7" fmla="*/ 16 h 51"/>
                    <a:gd name="T8" fmla="*/ 47 w 87"/>
                    <a:gd name="T9" fmla="*/ 39 h 51"/>
                    <a:gd name="T10" fmla="*/ 24 w 87"/>
                    <a:gd name="T11" fmla="*/ 51 h 51"/>
                    <a:gd name="T12" fmla="*/ 24 w 87"/>
                    <a:gd name="T13" fmla="*/ 51 h 51"/>
                    <a:gd name="T14" fmla="*/ 0 w 87"/>
                    <a:gd name="T15" fmla="*/ 39 h 51"/>
                    <a:gd name="T16" fmla="*/ 0 w 87"/>
                    <a:gd name="T17" fmla="*/ 37 h 51"/>
                    <a:gd name="T18" fmla="*/ 65 w 87"/>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1">
                      <a:moveTo>
                        <a:pt x="65" y="0"/>
                      </a:moveTo>
                      <a:lnTo>
                        <a:pt x="87" y="14"/>
                      </a:lnTo>
                      <a:lnTo>
                        <a:pt x="87" y="14"/>
                      </a:lnTo>
                      <a:lnTo>
                        <a:pt x="87" y="16"/>
                      </a:lnTo>
                      <a:lnTo>
                        <a:pt x="47" y="39"/>
                      </a:lnTo>
                      <a:lnTo>
                        <a:pt x="24" y="51"/>
                      </a:lnTo>
                      <a:lnTo>
                        <a:pt x="24" y="51"/>
                      </a:lnTo>
                      <a:lnTo>
                        <a:pt x="0" y="39"/>
                      </a:lnTo>
                      <a:lnTo>
                        <a:pt x="0" y="37"/>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Box 858"/>
                <p:cNvSpPr>
                  <a:spLocks/>
                </p:cNvSpPr>
                <p:nvPr/>
              </p:nvSpPr>
              <p:spPr bwMode="auto">
                <a:xfrm>
                  <a:off x="5237163" y="2613026"/>
                  <a:ext cx="100013" cy="174625"/>
                </a:xfrm>
                <a:custGeom>
                  <a:avLst/>
                  <a:gdLst>
                    <a:gd name="T0" fmla="*/ 0 w 63"/>
                    <a:gd name="T1" fmla="*/ 0 h 110"/>
                    <a:gd name="T2" fmla="*/ 0 w 63"/>
                    <a:gd name="T3" fmla="*/ 0 h 110"/>
                    <a:gd name="T4" fmla="*/ 0 w 63"/>
                    <a:gd name="T5" fmla="*/ 0 h 110"/>
                    <a:gd name="T6" fmla="*/ 21 w 63"/>
                    <a:gd name="T7" fmla="*/ 12 h 110"/>
                    <a:gd name="T8" fmla="*/ 21 w 63"/>
                    <a:gd name="T9" fmla="*/ 38 h 110"/>
                    <a:gd name="T10" fmla="*/ 38 w 63"/>
                    <a:gd name="T11" fmla="*/ 49 h 110"/>
                    <a:gd name="T12" fmla="*/ 38 w 63"/>
                    <a:gd name="T13" fmla="*/ 21 h 110"/>
                    <a:gd name="T14" fmla="*/ 63 w 63"/>
                    <a:gd name="T15" fmla="*/ 37 h 110"/>
                    <a:gd name="T16" fmla="*/ 63 w 63"/>
                    <a:gd name="T17" fmla="*/ 37 h 110"/>
                    <a:gd name="T18" fmla="*/ 63 w 63"/>
                    <a:gd name="T19" fmla="*/ 108 h 110"/>
                    <a:gd name="T20" fmla="*/ 63 w 63"/>
                    <a:gd name="T21" fmla="*/ 110 h 110"/>
                    <a:gd name="T22" fmla="*/ 63 w 63"/>
                    <a:gd name="T23" fmla="*/ 110 h 110"/>
                    <a:gd name="T24" fmla="*/ 0 w 63"/>
                    <a:gd name="T25" fmla="*/ 73 h 110"/>
                    <a:gd name="T26" fmla="*/ 0 w 63"/>
                    <a:gd name="T27" fmla="*/ 73 h 110"/>
                    <a:gd name="T28" fmla="*/ 0 w 63"/>
                    <a:gd name="T29" fmla="*/ 0 h 110"/>
                    <a:gd name="T30" fmla="*/ 0 w 63"/>
                    <a:gd name="T3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10">
                      <a:moveTo>
                        <a:pt x="0" y="0"/>
                      </a:moveTo>
                      <a:lnTo>
                        <a:pt x="0" y="0"/>
                      </a:lnTo>
                      <a:lnTo>
                        <a:pt x="0" y="0"/>
                      </a:lnTo>
                      <a:lnTo>
                        <a:pt x="21" y="12"/>
                      </a:lnTo>
                      <a:lnTo>
                        <a:pt x="21" y="38"/>
                      </a:lnTo>
                      <a:lnTo>
                        <a:pt x="38" y="49"/>
                      </a:lnTo>
                      <a:lnTo>
                        <a:pt x="38" y="21"/>
                      </a:lnTo>
                      <a:lnTo>
                        <a:pt x="63" y="37"/>
                      </a:lnTo>
                      <a:lnTo>
                        <a:pt x="63" y="37"/>
                      </a:lnTo>
                      <a:lnTo>
                        <a:pt x="63" y="108"/>
                      </a:lnTo>
                      <a:lnTo>
                        <a:pt x="63" y="110"/>
                      </a:lnTo>
                      <a:lnTo>
                        <a:pt x="63" y="110"/>
                      </a:lnTo>
                      <a:lnTo>
                        <a:pt x="0" y="73"/>
                      </a:lnTo>
                      <a:lnTo>
                        <a:pt x="0" y="73"/>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Box 859"/>
                <p:cNvSpPr>
                  <a:spLocks/>
                </p:cNvSpPr>
                <p:nvPr/>
              </p:nvSpPr>
              <p:spPr bwMode="auto">
                <a:xfrm>
                  <a:off x="5341938" y="2613026"/>
                  <a:ext cx="100013" cy="174625"/>
                </a:xfrm>
                <a:custGeom>
                  <a:avLst/>
                  <a:gdLst>
                    <a:gd name="T0" fmla="*/ 63 w 63"/>
                    <a:gd name="T1" fmla="*/ 0 h 110"/>
                    <a:gd name="T2" fmla="*/ 63 w 63"/>
                    <a:gd name="T3" fmla="*/ 0 h 110"/>
                    <a:gd name="T4" fmla="*/ 63 w 63"/>
                    <a:gd name="T5" fmla="*/ 73 h 110"/>
                    <a:gd name="T6" fmla="*/ 63 w 63"/>
                    <a:gd name="T7" fmla="*/ 73 h 110"/>
                    <a:gd name="T8" fmla="*/ 0 w 63"/>
                    <a:gd name="T9" fmla="*/ 110 h 110"/>
                    <a:gd name="T10" fmla="*/ 0 w 63"/>
                    <a:gd name="T11" fmla="*/ 110 h 110"/>
                    <a:gd name="T12" fmla="*/ 0 w 63"/>
                    <a:gd name="T13" fmla="*/ 108 h 110"/>
                    <a:gd name="T14" fmla="*/ 0 w 63"/>
                    <a:gd name="T15" fmla="*/ 37 h 110"/>
                    <a:gd name="T16" fmla="*/ 0 w 63"/>
                    <a:gd name="T17" fmla="*/ 37 h 110"/>
                    <a:gd name="T18" fmla="*/ 7 w 63"/>
                    <a:gd name="T19" fmla="*/ 31 h 110"/>
                    <a:gd name="T20" fmla="*/ 63 w 63"/>
                    <a:gd name="T21" fmla="*/ 0 h 110"/>
                    <a:gd name="T22" fmla="*/ 63 w 63"/>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10">
                      <a:moveTo>
                        <a:pt x="63" y="0"/>
                      </a:moveTo>
                      <a:lnTo>
                        <a:pt x="63" y="0"/>
                      </a:lnTo>
                      <a:lnTo>
                        <a:pt x="63" y="73"/>
                      </a:lnTo>
                      <a:lnTo>
                        <a:pt x="63" y="73"/>
                      </a:lnTo>
                      <a:lnTo>
                        <a:pt x="0" y="110"/>
                      </a:lnTo>
                      <a:lnTo>
                        <a:pt x="0" y="110"/>
                      </a:lnTo>
                      <a:lnTo>
                        <a:pt x="0" y="108"/>
                      </a:lnTo>
                      <a:lnTo>
                        <a:pt x="0" y="37"/>
                      </a:lnTo>
                      <a:lnTo>
                        <a:pt x="0" y="37"/>
                      </a:lnTo>
                      <a:lnTo>
                        <a:pt x="7" y="31"/>
                      </a:lnTo>
                      <a:lnTo>
                        <a:pt x="63"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Box 860"/>
                <p:cNvSpPr>
                  <a:spLocks/>
                </p:cNvSpPr>
                <p:nvPr/>
              </p:nvSpPr>
              <p:spPr bwMode="auto">
                <a:xfrm>
                  <a:off x="5275263" y="2573338"/>
                  <a:ext cx="119063" cy="106363"/>
                </a:xfrm>
                <a:custGeom>
                  <a:avLst/>
                  <a:gdLst>
                    <a:gd name="T0" fmla="*/ 67 w 75"/>
                    <a:gd name="T1" fmla="*/ 0 h 67"/>
                    <a:gd name="T2" fmla="*/ 75 w 75"/>
                    <a:gd name="T3" fmla="*/ 6 h 67"/>
                    <a:gd name="T4" fmla="*/ 11 w 75"/>
                    <a:gd name="T5" fmla="*/ 44 h 67"/>
                    <a:gd name="T6" fmla="*/ 11 w 75"/>
                    <a:gd name="T7" fmla="*/ 67 h 67"/>
                    <a:gd name="T8" fmla="*/ 0 w 75"/>
                    <a:gd name="T9" fmla="*/ 62 h 67"/>
                    <a:gd name="T10" fmla="*/ 0 w 75"/>
                    <a:gd name="T11" fmla="*/ 39 h 67"/>
                    <a:gd name="T12" fmla="*/ 0 w 75"/>
                    <a:gd name="T13" fmla="*/ 39 h 67"/>
                    <a:gd name="T14" fmla="*/ 2 w 75"/>
                    <a:gd name="T15" fmla="*/ 37 h 67"/>
                    <a:gd name="T16" fmla="*/ 67 w 75"/>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7">
                      <a:moveTo>
                        <a:pt x="67" y="0"/>
                      </a:moveTo>
                      <a:lnTo>
                        <a:pt x="75" y="6"/>
                      </a:lnTo>
                      <a:lnTo>
                        <a:pt x="11" y="44"/>
                      </a:lnTo>
                      <a:lnTo>
                        <a:pt x="11" y="67"/>
                      </a:lnTo>
                      <a:lnTo>
                        <a:pt x="0" y="62"/>
                      </a:lnTo>
                      <a:lnTo>
                        <a:pt x="0" y="39"/>
                      </a:lnTo>
                      <a:lnTo>
                        <a:pt x="0" y="39"/>
                      </a:lnTo>
                      <a:lnTo>
                        <a:pt x="2" y="37"/>
                      </a:lnTo>
                      <a:lnTo>
                        <a:pt x="67" y="0"/>
                      </a:lnTo>
                      <a:close/>
                    </a:path>
                  </a:pathLst>
                </a:custGeom>
                <a:solidFill>
                  <a:srgbClr val="81BA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6" name="Group 95"/>
              <p:cNvGrpSpPr/>
              <p:nvPr/>
            </p:nvGrpSpPr>
            <p:grpSpPr>
              <a:xfrm rot="968555" flipH="1">
                <a:off x="6269297" y="1857933"/>
                <a:ext cx="365760" cy="365760"/>
                <a:chOff x="4300538" y="401639"/>
                <a:chExt cx="234950" cy="234950"/>
              </a:xfrm>
              <a:solidFill>
                <a:srgbClr val="789BBE"/>
              </a:solidFill>
            </p:grpSpPr>
            <p:sp>
              <p:nvSpPr>
                <p:cNvPr id="97" name="Syringe 1440"/>
                <p:cNvSpPr>
                  <a:spLocks/>
                </p:cNvSpPr>
                <p:nvPr/>
              </p:nvSpPr>
              <p:spPr bwMode="auto">
                <a:xfrm>
                  <a:off x="4300538" y="573089"/>
                  <a:ext cx="63500" cy="63500"/>
                </a:xfrm>
                <a:custGeom>
                  <a:avLst/>
                  <a:gdLst>
                    <a:gd name="T0" fmla="*/ 38 w 40"/>
                    <a:gd name="T1" fmla="*/ 0 h 40"/>
                    <a:gd name="T2" fmla="*/ 40 w 40"/>
                    <a:gd name="T3" fmla="*/ 0 h 40"/>
                    <a:gd name="T4" fmla="*/ 40 w 40"/>
                    <a:gd name="T5" fmla="*/ 0 h 40"/>
                    <a:gd name="T6" fmla="*/ 40 w 40"/>
                    <a:gd name="T7" fmla="*/ 2 h 40"/>
                    <a:gd name="T8" fmla="*/ 40 w 40"/>
                    <a:gd name="T9" fmla="*/ 4 h 40"/>
                    <a:gd name="T10" fmla="*/ 3 w 40"/>
                    <a:gd name="T11" fmla="*/ 40 h 40"/>
                    <a:gd name="T12" fmla="*/ 3 w 40"/>
                    <a:gd name="T13" fmla="*/ 40 h 40"/>
                    <a:gd name="T14" fmla="*/ 2 w 40"/>
                    <a:gd name="T15" fmla="*/ 40 h 40"/>
                    <a:gd name="T16" fmla="*/ 0 w 40"/>
                    <a:gd name="T17" fmla="*/ 40 h 40"/>
                    <a:gd name="T18" fmla="*/ 0 w 40"/>
                    <a:gd name="T19" fmla="*/ 38 h 40"/>
                    <a:gd name="T20" fmla="*/ 0 w 40"/>
                    <a:gd name="T21" fmla="*/ 37 h 40"/>
                    <a:gd name="T22" fmla="*/ 37 w 40"/>
                    <a:gd name="T23" fmla="*/ 0 h 40"/>
                    <a:gd name="T24" fmla="*/ 38 w 4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38" y="0"/>
                      </a:moveTo>
                      <a:lnTo>
                        <a:pt x="40" y="0"/>
                      </a:lnTo>
                      <a:lnTo>
                        <a:pt x="40" y="0"/>
                      </a:lnTo>
                      <a:lnTo>
                        <a:pt x="40" y="2"/>
                      </a:lnTo>
                      <a:lnTo>
                        <a:pt x="40" y="4"/>
                      </a:lnTo>
                      <a:lnTo>
                        <a:pt x="3" y="40"/>
                      </a:lnTo>
                      <a:lnTo>
                        <a:pt x="3" y="40"/>
                      </a:lnTo>
                      <a:lnTo>
                        <a:pt x="2" y="40"/>
                      </a:lnTo>
                      <a:lnTo>
                        <a:pt x="0" y="40"/>
                      </a:lnTo>
                      <a:lnTo>
                        <a:pt x="0" y="38"/>
                      </a:lnTo>
                      <a:lnTo>
                        <a:pt x="0" y="37"/>
                      </a:lnTo>
                      <a:lnTo>
                        <a:pt x="37"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Syringe 1441"/>
                <p:cNvSpPr>
                  <a:spLocks/>
                </p:cNvSpPr>
                <p:nvPr/>
              </p:nvSpPr>
              <p:spPr bwMode="auto">
                <a:xfrm>
                  <a:off x="4449763" y="431801"/>
                  <a:ext cx="55563" cy="55563"/>
                </a:xfrm>
                <a:custGeom>
                  <a:avLst/>
                  <a:gdLst>
                    <a:gd name="T0" fmla="*/ 4 w 35"/>
                    <a:gd name="T1" fmla="*/ 0 h 35"/>
                    <a:gd name="T2" fmla="*/ 4 w 35"/>
                    <a:gd name="T3" fmla="*/ 0 h 35"/>
                    <a:gd name="T4" fmla="*/ 33 w 35"/>
                    <a:gd name="T5" fmla="*/ 30 h 35"/>
                    <a:gd name="T6" fmla="*/ 33 w 35"/>
                    <a:gd name="T7" fmla="*/ 30 h 35"/>
                    <a:gd name="T8" fmla="*/ 35 w 35"/>
                    <a:gd name="T9" fmla="*/ 31 h 35"/>
                    <a:gd name="T10" fmla="*/ 33 w 35"/>
                    <a:gd name="T11" fmla="*/ 33 h 35"/>
                    <a:gd name="T12" fmla="*/ 32 w 35"/>
                    <a:gd name="T13" fmla="*/ 35 h 35"/>
                    <a:gd name="T14" fmla="*/ 32 w 35"/>
                    <a:gd name="T15" fmla="*/ 33 h 35"/>
                    <a:gd name="T16" fmla="*/ 2 w 35"/>
                    <a:gd name="T17" fmla="*/ 3 h 35"/>
                    <a:gd name="T18" fmla="*/ 2 w 35"/>
                    <a:gd name="T19" fmla="*/ 3 h 35"/>
                    <a:gd name="T20" fmla="*/ 0 w 35"/>
                    <a:gd name="T21" fmla="*/ 2 h 35"/>
                    <a:gd name="T22" fmla="*/ 2 w 35"/>
                    <a:gd name="T23" fmla="*/ 0 h 35"/>
                    <a:gd name="T24" fmla="*/ 4 w 35"/>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4" y="0"/>
                      </a:moveTo>
                      <a:lnTo>
                        <a:pt x="4" y="0"/>
                      </a:lnTo>
                      <a:lnTo>
                        <a:pt x="33" y="30"/>
                      </a:lnTo>
                      <a:lnTo>
                        <a:pt x="33" y="30"/>
                      </a:lnTo>
                      <a:lnTo>
                        <a:pt x="35" y="31"/>
                      </a:lnTo>
                      <a:lnTo>
                        <a:pt x="33" y="33"/>
                      </a:lnTo>
                      <a:lnTo>
                        <a:pt x="32" y="35"/>
                      </a:lnTo>
                      <a:lnTo>
                        <a:pt x="32" y="33"/>
                      </a:lnTo>
                      <a:lnTo>
                        <a:pt x="2" y="3"/>
                      </a:lnTo>
                      <a:lnTo>
                        <a:pt x="2"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Syringe 1445"/>
                <p:cNvSpPr>
                  <a:spLocks/>
                </p:cNvSpPr>
                <p:nvPr/>
              </p:nvSpPr>
              <p:spPr bwMode="auto">
                <a:xfrm>
                  <a:off x="4383088" y="484189"/>
                  <a:ext cx="69850" cy="69850"/>
                </a:xfrm>
                <a:custGeom>
                  <a:avLst/>
                  <a:gdLst>
                    <a:gd name="T0" fmla="*/ 35 w 44"/>
                    <a:gd name="T1" fmla="*/ 0 h 44"/>
                    <a:gd name="T2" fmla="*/ 44 w 44"/>
                    <a:gd name="T3" fmla="*/ 9 h 44"/>
                    <a:gd name="T4" fmla="*/ 42 w 44"/>
                    <a:gd name="T5" fmla="*/ 11 h 44"/>
                    <a:gd name="T6" fmla="*/ 40 w 44"/>
                    <a:gd name="T7" fmla="*/ 12 h 44"/>
                    <a:gd name="T8" fmla="*/ 39 w 44"/>
                    <a:gd name="T9" fmla="*/ 14 h 44"/>
                    <a:gd name="T10" fmla="*/ 37 w 44"/>
                    <a:gd name="T11" fmla="*/ 12 h 44"/>
                    <a:gd name="T12" fmla="*/ 35 w 44"/>
                    <a:gd name="T13" fmla="*/ 11 h 44"/>
                    <a:gd name="T14" fmla="*/ 32 w 44"/>
                    <a:gd name="T15" fmla="*/ 9 h 44"/>
                    <a:gd name="T16" fmla="*/ 30 w 44"/>
                    <a:gd name="T17" fmla="*/ 11 h 44"/>
                    <a:gd name="T18" fmla="*/ 26 w 44"/>
                    <a:gd name="T19" fmla="*/ 12 h 44"/>
                    <a:gd name="T20" fmla="*/ 26 w 44"/>
                    <a:gd name="T21" fmla="*/ 14 h 44"/>
                    <a:gd name="T22" fmla="*/ 26 w 44"/>
                    <a:gd name="T23" fmla="*/ 18 h 44"/>
                    <a:gd name="T24" fmla="*/ 32 w 44"/>
                    <a:gd name="T25" fmla="*/ 23 h 44"/>
                    <a:gd name="T26" fmla="*/ 25 w 44"/>
                    <a:gd name="T27" fmla="*/ 30 h 44"/>
                    <a:gd name="T28" fmla="*/ 21 w 44"/>
                    <a:gd name="T29" fmla="*/ 26 h 44"/>
                    <a:gd name="T30" fmla="*/ 20 w 44"/>
                    <a:gd name="T31" fmla="*/ 25 h 44"/>
                    <a:gd name="T32" fmla="*/ 16 w 44"/>
                    <a:gd name="T33" fmla="*/ 23 h 44"/>
                    <a:gd name="T34" fmla="*/ 14 w 44"/>
                    <a:gd name="T35" fmla="*/ 25 h 44"/>
                    <a:gd name="T36" fmla="*/ 11 w 44"/>
                    <a:gd name="T37" fmla="*/ 26 h 44"/>
                    <a:gd name="T38" fmla="*/ 11 w 44"/>
                    <a:gd name="T39" fmla="*/ 28 h 44"/>
                    <a:gd name="T40" fmla="*/ 13 w 44"/>
                    <a:gd name="T41" fmla="*/ 32 h 44"/>
                    <a:gd name="T42" fmla="*/ 18 w 44"/>
                    <a:gd name="T43" fmla="*/ 37 h 44"/>
                    <a:gd name="T44" fmla="*/ 11 w 44"/>
                    <a:gd name="T45" fmla="*/ 44 h 44"/>
                    <a:gd name="T46" fmla="*/ 0 w 44"/>
                    <a:gd name="T47" fmla="*/ 33 h 44"/>
                    <a:gd name="T48" fmla="*/ 18 w 44"/>
                    <a:gd name="T49" fmla="*/ 16 h 44"/>
                    <a:gd name="T50" fmla="*/ 35 w 44"/>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35" y="0"/>
                      </a:moveTo>
                      <a:lnTo>
                        <a:pt x="44" y="9"/>
                      </a:lnTo>
                      <a:lnTo>
                        <a:pt x="42" y="11"/>
                      </a:lnTo>
                      <a:lnTo>
                        <a:pt x="40" y="12"/>
                      </a:lnTo>
                      <a:lnTo>
                        <a:pt x="39" y="14"/>
                      </a:lnTo>
                      <a:lnTo>
                        <a:pt x="37" y="12"/>
                      </a:lnTo>
                      <a:lnTo>
                        <a:pt x="35" y="11"/>
                      </a:lnTo>
                      <a:lnTo>
                        <a:pt x="32" y="9"/>
                      </a:lnTo>
                      <a:lnTo>
                        <a:pt x="30" y="11"/>
                      </a:lnTo>
                      <a:lnTo>
                        <a:pt x="26" y="12"/>
                      </a:lnTo>
                      <a:lnTo>
                        <a:pt x="26" y="14"/>
                      </a:lnTo>
                      <a:lnTo>
                        <a:pt x="26" y="18"/>
                      </a:lnTo>
                      <a:lnTo>
                        <a:pt x="32" y="23"/>
                      </a:lnTo>
                      <a:lnTo>
                        <a:pt x="25" y="30"/>
                      </a:lnTo>
                      <a:lnTo>
                        <a:pt x="21" y="26"/>
                      </a:lnTo>
                      <a:lnTo>
                        <a:pt x="20" y="25"/>
                      </a:lnTo>
                      <a:lnTo>
                        <a:pt x="16" y="23"/>
                      </a:lnTo>
                      <a:lnTo>
                        <a:pt x="14" y="25"/>
                      </a:lnTo>
                      <a:lnTo>
                        <a:pt x="11" y="26"/>
                      </a:lnTo>
                      <a:lnTo>
                        <a:pt x="11" y="28"/>
                      </a:lnTo>
                      <a:lnTo>
                        <a:pt x="13" y="32"/>
                      </a:lnTo>
                      <a:lnTo>
                        <a:pt x="18" y="37"/>
                      </a:lnTo>
                      <a:lnTo>
                        <a:pt x="11" y="44"/>
                      </a:lnTo>
                      <a:lnTo>
                        <a:pt x="0" y="33"/>
                      </a:lnTo>
                      <a:lnTo>
                        <a:pt x="18" y="16"/>
                      </a:lnTo>
                      <a:lnTo>
                        <a:pt x="35" y="0"/>
                      </a:lnTo>
                      <a:close/>
                    </a:path>
                  </a:pathLst>
                </a:custGeom>
                <a:solidFill>
                  <a:srgbClr val="81BA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Syringe 1447"/>
                <p:cNvSpPr>
                  <a:spLocks/>
                </p:cNvSpPr>
                <p:nvPr/>
              </p:nvSpPr>
              <p:spPr bwMode="auto">
                <a:xfrm>
                  <a:off x="4471988" y="415926"/>
                  <a:ext cx="50800" cy="49213"/>
                </a:xfrm>
                <a:custGeom>
                  <a:avLst/>
                  <a:gdLst>
                    <a:gd name="T0" fmla="*/ 23 w 32"/>
                    <a:gd name="T1" fmla="*/ 0 h 31"/>
                    <a:gd name="T2" fmla="*/ 32 w 32"/>
                    <a:gd name="T3" fmla="*/ 8 h 31"/>
                    <a:gd name="T4" fmla="*/ 7 w 32"/>
                    <a:gd name="T5" fmla="*/ 31 h 31"/>
                    <a:gd name="T6" fmla="*/ 0 w 32"/>
                    <a:gd name="T7" fmla="*/ 24 h 31"/>
                    <a:gd name="T8" fmla="*/ 23 w 32"/>
                    <a:gd name="T9" fmla="*/ 0 h 31"/>
                  </a:gdLst>
                  <a:ahLst/>
                  <a:cxnLst>
                    <a:cxn ang="0">
                      <a:pos x="T0" y="T1"/>
                    </a:cxn>
                    <a:cxn ang="0">
                      <a:pos x="T2" y="T3"/>
                    </a:cxn>
                    <a:cxn ang="0">
                      <a:pos x="T4" y="T5"/>
                    </a:cxn>
                    <a:cxn ang="0">
                      <a:pos x="T6" y="T7"/>
                    </a:cxn>
                    <a:cxn ang="0">
                      <a:pos x="T8" y="T9"/>
                    </a:cxn>
                  </a:cxnLst>
                  <a:rect l="0" t="0" r="r" b="b"/>
                  <a:pathLst>
                    <a:path w="32" h="31">
                      <a:moveTo>
                        <a:pt x="23" y="0"/>
                      </a:moveTo>
                      <a:lnTo>
                        <a:pt x="32" y="8"/>
                      </a:lnTo>
                      <a:lnTo>
                        <a:pt x="7" y="31"/>
                      </a:lnTo>
                      <a:lnTo>
                        <a:pt x="0" y="24"/>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Syringe 1436"/>
                <p:cNvSpPr>
                  <a:spLocks/>
                </p:cNvSpPr>
                <p:nvPr/>
              </p:nvSpPr>
              <p:spPr bwMode="auto">
                <a:xfrm>
                  <a:off x="4370388" y="442914"/>
                  <a:ext cx="123825" cy="125413"/>
                </a:xfrm>
                <a:custGeom>
                  <a:avLst/>
                  <a:gdLst>
                    <a:gd name="T0" fmla="*/ 59 w 78"/>
                    <a:gd name="T1" fmla="*/ 0 h 79"/>
                    <a:gd name="T2" fmla="*/ 61 w 78"/>
                    <a:gd name="T3" fmla="*/ 0 h 79"/>
                    <a:gd name="T4" fmla="*/ 61 w 78"/>
                    <a:gd name="T5" fmla="*/ 0 h 79"/>
                    <a:gd name="T6" fmla="*/ 61 w 78"/>
                    <a:gd name="T7" fmla="*/ 2 h 79"/>
                    <a:gd name="T8" fmla="*/ 61 w 78"/>
                    <a:gd name="T9" fmla="*/ 3 h 79"/>
                    <a:gd name="T10" fmla="*/ 5 w 78"/>
                    <a:gd name="T11" fmla="*/ 59 h 79"/>
                    <a:gd name="T12" fmla="*/ 19 w 78"/>
                    <a:gd name="T13" fmla="*/ 73 h 79"/>
                    <a:gd name="T14" fmla="*/ 75 w 78"/>
                    <a:gd name="T15" fmla="*/ 17 h 79"/>
                    <a:gd name="T16" fmla="*/ 75 w 78"/>
                    <a:gd name="T17" fmla="*/ 17 h 79"/>
                    <a:gd name="T18" fmla="*/ 76 w 78"/>
                    <a:gd name="T19" fmla="*/ 17 h 79"/>
                    <a:gd name="T20" fmla="*/ 78 w 78"/>
                    <a:gd name="T21" fmla="*/ 17 h 79"/>
                    <a:gd name="T22" fmla="*/ 78 w 78"/>
                    <a:gd name="T23" fmla="*/ 19 h 79"/>
                    <a:gd name="T24" fmla="*/ 76 w 78"/>
                    <a:gd name="T25" fmla="*/ 21 h 79"/>
                    <a:gd name="T26" fmla="*/ 21 w 78"/>
                    <a:gd name="T27" fmla="*/ 79 h 79"/>
                    <a:gd name="T28" fmla="*/ 19 w 78"/>
                    <a:gd name="T29" fmla="*/ 79 h 79"/>
                    <a:gd name="T30" fmla="*/ 17 w 78"/>
                    <a:gd name="T31" fmla="*/ 79 h 79"/>
                    <a:gd name="T32" fmla="*/ 0 w 78"/>
                    <a:gd name="T33" fmla="*/ 61 h 79"/>
                    <a:gd name="T34" fmla="*/ 0 w 78"/>
                    <a:gd name="T35" fmla="*/ 59 h 79"/>
                    <a:gd name="T36" fmla="*/ 0 w 78"/>
                    <a:gd name="T37" fmla="*/ 58 h 79"/>
                    <a:gd name="T38" fmla="*/ 57 w 78"/>
                    <a:gd name="T39" fmla="*/ 0 h 79"/>
                    <a:gd name="T40" fmla="*/ 59 w 7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9">
                      <a:moveTo>
                        <a:pt x="59" y="0"/>
                      </a:moveTo>
                      <a:lnTo>
                        <a:pt x="61" y="0"/>
                      </a:lnTo>
                      <a:lnTo>
                        <a:pt x="61" y="0"/>
                      </a:lnTo>
                      <a:lnTo>
                        <a:pt x="61" y="2"/>
                      </a:lnTo>
                      <a:lnTo>
                        <a:pt x="61" y="3"/>
                      </a:lnTo>
                      <a:lnTo>
                        <a:pt x="5" y="59"/>
                      </a:lnTo>
                      <a:lnTo>
                        <a:pt x="19" y="73"/>
                      </a:lnTo>
                      <a:lnTo>
                        <a:pt x="75" y="17"/>
                      </a:lnTo>
                      <a:lnTo>
                        <a:pt x="75" y="17"/>
                      </a:lnTo>
                      <a:lnTo>
                        <a:pt x="76" y="17"/>
                      </a:lnTo>
                      <a:lnTo>
                        <a:pt x="78" y="17"/>
                      </a:lnTo>
                      <a:lnTo>
                        <a:pt x="78" y="19"/>
                      </a:lnTo>
                      <a:lnTo>
                        <a:pt x="76" y="21"/>
                      </a:lnTo>
                      <a:lnTo>
                        <a:pt x="21" y="79"/>
                      </a:lnTo>
                      <a:lnTo>
                        <a:pt x="19" y="79"/>
                      </a:lnTo>
                      <a:lnTo>
                        <a:pt x="17" y="79"/>
                      </a:lnTo>
                      <a:lnTo>
                        <a:pt x="0" y="61"/>
                      </a:lnTo>
                      <a:lnTo>
                        <a:pt x="0" y="59"/>
                      </a:lnTo>
                      <a:lnTo>
                        <a:pt x="0" y="58"/>
                      </a:lnTo>
                      <a:lnTo>
                        <a:pt x="57" y="0"/>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Syringe 1442"/>
                <p:cNvSpPr>
                  <a:spLocks/>
                </p:cNvSpPr>
                <p:nvPr/>
              </p:nvSpPr>
              <p:spPr bwMode="auto">
                <a:xfrm>
                  <a:off x="4491038" y="401639"/>
                  <a:ext cx="44450" cy="44450"/>
                </a:xfrm>
                <a:custGeom>
                  <a:avLst/>
                  <a:gdLst>
                    <a:gd name="T0" fmla="*/ 4 w 28"/>
                    <a:gd name="T1" fmla="*/ 0 h 28"/>
                    <a:gd name="T2" fmla="*/ 6 w 28"/>
                    <a:gd name="T3" fmla="*/ 0 h 28"/>
                    <a:gd name="T4" fmla="*/ 28 w 28"/>
                    <a:gd name="T5" fmla="*/ 22 h 28"/>
                    <a:gd name="T6" fmla="*/ 28 w 28"/>
                    <a:gd name="T7" fmla="*/ 22 h 28"/>
                    <a:gd name="T8" fmla="*/ 28 w 28"/>
                    <a:gd name="T9" fmla="*/ 24 h 28"/>
                    <a:gd name="T10" fmla="*/ 28 w 28"/>
                    <a:gd name="T11" fmla="*/ 26 h 28"/>
                    <a:gd name="T12" fmla="*/ 27 w 28"/>
                    <a:gd name="T13" fmla="*/ 28 h 28"/>
                    <a:gd name="T14" fmla="*/ 25 w 28"/>
                    <a:gd name="T15" fmla="*/ 26 h 28"/>
                    <a:gd name="T16" fmla="*/ 2 w 28"/>
                    <a:gd name="T17" fmla="*/ 3 h 28"/>
                    <a:gd name="T18" fmla="*/ 2 w 28"/>
                    <a:gd name="T19" fmla="*/ 3 h 28"/>
                    <a:gd name="T20" fmla="*/ 0 w 28"/>
                    <a:gd name="T21" fmla="*/ 2 h 28"/>
                    <a:gd name="T22" fmla="*/ 2 w 28"/>
                    <a:gd name="T23" fmla="*/ 0 h 28"/>
                    <a:gd name="T24" fmla="*/ 4 w 2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4" y="0"/>
                      </a:moveTo>
                      <a:lnTo>
                        <a:pt x="6" y="0"/>
                      </a:lnTo>
                      <a:lnTo>
                        <a:pt x="28" y="22"/>
                      </a:lnTo>
                      <a:lnTo>
                        <a:pt x="28" y="22"/>
                      </a:lnTo>
                      <a:lnTo>
                        <a:pt x="28" y="24"/>
                      </a:lnTo>
                      <a:lnTo>
                        <a:pt x="28" y="26"/>
                      </a:lnTo>
                      <a:lnTo>
                        <a:pt x="27" y="28"/>
                      </a:lnTo>
                      <a:lnTo>
                        <a:pt x="25" y="26"/>
                      </a:lnTo>
                      <a:lnTo>
                        <a:pt x="2" y="3"/>
                      </a:lnTo>
                      <a:lnTo>
                        <a:pt x="2" y="3"/>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Syringe 1437"/>
                <p:cNvSpPr>
                  <a:spLocks/>
                </p:cNvSpPr>
                <p:nvPr/>
              </p:nvSpPr>
              <p:spPr bwMode="auto">
                <a:xfrm>
                  <a:off x="4352926" y="546101"/>
                  <a:ext cx="39688" cy="34925"/>
                </a:xfrm>
                <a:custGeom>
                  <a:avLst/>
                  <a:gdLst>
                    <a:gd name="T0" fmla="*/ 19 w 25"/>
                    <a:gd name="T1" fmla="*/ 0 h 22"/>
                    <a:gd name="T2" fmla="*/ 21 w 25"/>
                    <a:gd name="T3" fmla="*/ 0 h 22"/>
                    <a:gd name="T4" fmla="*/ 25 w 25"/>
                    <a:gd name="T5" fmla="*/ 3 h 22"/>
                    <a:gd name="T6" fmla="*/ 25 w 25"/>
                    <a:gd name="T7" fmla="*/ 5 h 22"/>
                    <a:gd name="T8" fmla="*/ 25 w 25"/>
                    <a:gd name="T9" fmla="*/ 7 h 22"/>
                    <a:gd name="T10" fmla="*/ 9 w 25"/>
                    <a:gd name="T11" fmla="*/ 22 h 22"/>
                    <a:gd name="T12" fmla="*/ 7 w 25"/>
                    <a:gd name="T13" fmla="*/ 22 h 22"/>
                    <a:gd name="T14" fmla="*/ 5 w 25"/>
                    <a:gd name="T15" fmla="*/ 22 h 22"/>
                    <a:gd name="T16" fmla="*/ 2 w 25"/>
                    <a:gd name="T17" fmla="*/ 19 h 22"/>
                    <a:gd name="T18" fmla="*/ 0 w 25"/>
                    <a:gd name="T19" fmla="*/ 17 h 22"/>
                    <a:gd name="T20" fmla="*/ 2 w 25"/>
                    <a:gd name="T21" fmla="*/ 15 h 22"/>
                    <a:gd name="T22" fmla="*/ 18 w 25"/>
                    <a:gd name="T23" fmla="*/ 0 h 22"/>
                    <a:gd name="T24" fmla="*/ 19 w 25"/>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2">
                      <a:moveTo>
                        <a:pt x="19" y="0"/>
                      </a:moveTo>
                      <a:lnTo>
                        <a:pt x="21" y="0"/>
                      </a:lnTo>
                      <a:lnTo>
                        <a:pt x="25" y="3"/>
                      </a:lnTo>
                      <a:lnTo>
                        <a:pt x="25" y="5"/>
                      </a:lnTo>
                      <a:lnTo>
                        <a:pt x="25" y="7"/>
                      </a:lnTo>
                      <a:lnTo>
                        <a:pt x="9" y="22"/>
                      </a:lnTo>
                      <a:lnTo>
                        <a:pt x="7" y="22"/>
                      </a:lnTo>
                      <a:lnTo>
                        <a:pt x="5" y="22"/>
                      </a:lnTo>
                      <a:lnTo>
                        <a:pt x="2" y="19"/>
                      </a:lnTo>
                      <a:lnTo>
                        <a:pt x="0" y="17"/>
                      </a:lnTo>
                      <a:lnTo>
                        <a:pt x="2" y="15"/>
                      </a:lnTo>
                      <a:lnTo>
                        <a:pt x="18"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Syringe 1439"/>
                <p:cNvSpPr>
                  <a:spLocks/>
                </p:cNvSpPr>
                <p:nvPr/>
              </p:nvSpPr>
              <p:spPr bwMode="auto">
                <a:xfrm>
                  <a:off x="4479926" y="425451"/>
                  <a:ext cx="42863" cy="42863"/>
                </a:xfrm>
                <a:custGeom>
                  <a:avLst/>
                  <a:gdLst>
                    <a:gd name="T0" fmla="*/ 25 w 27"/>
                    <a:gd name="T1" fmla="*/ 0 h 27"/>
                    <a:gd name="T2" fmla="*/ 27 w 27"/>
                    <a:gd name="T3" fmla="*/ 2 h 27"/>
                    <a:gd name="T4" fmla="*/ 27 w 27"/>
                    <a:gd name="T5" fmla="*/ 2 h 27"/>
                    <a:gd name="T6" fmla="*/ 27 w 27"/>
                    <a:gd name="T7" fmla="*/ 4 h 27"/>
                    <a:gd name="T8" fmla="*/ 27 w 27"/>
                    <a:gd name="T9" fmla="*/ 6 h 27"/>
                    <a:gd name="T10" fmla="*/ 6 w 27"/>
                    <a:gd name="T11" fmla="*/ 27 h 27"/>
                    <a:gd name="T12" fmla="*/ 6 w 27"/>
                    <a:gd name="T13" fmla="*/ 27 h 27"/>
                    <a:gd name="T14" fmla="*/ 4 w 27"/>
                    <a:gd name="T15" fmla="*/ 27 h 27"/>
                    <a:gd name="T16" fmla="*/ 2 w 27"/>
                    <a:gd name="T17" fmla="*/ 27 h 27"/>
                    <a:gd name="T18" fmla="*/ 0 w 27"/>
                    <a:gd name="T19" fmla="*/ 25 h 27"/>
                    <a:gd name="T20" fmla="*/ 2 w 27"/>
                    <a:gd name="T21" fmla="*/ 23 h 27"/>
                    <a:gd name="T22" fmla="*/ 23 w 27"/>
                    <a:gd name="T23" fmla="*/ 2 h 27"/>
                    <a:gd name="T24" fmla="*/ 25 w 2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25" y="0"/>
                      </a:moveTo>
                      <a:lnTo>
                        <a:pt x="27" y="2"/>
                      </a:lnTo>
                      <a:lnTo>
                        <a:pt x="27" y="2"/>
                      </a:lnTo>
                      <a:lnTo>
                        <a:pt x="27" y="4"/>
                      </a:lnTo>
                      <a:lnTo>
                        <a:pt x="27" y="6"/>
                      </a:lnTo>
                      <a:lnTo>
                        <a:pt x="6" y="27"/>
                      </a:lnTo>
                      <a:lnTo>
                        <a:pt x="6" y="27"/>
                      </a:lnTo>
                      <a:lnTo>
                        <a:pt x="4" y="27"/>
                      </a:lnTo>
                      <a:lnTo>
                        <a:pt x="2" y="27"/>
                      </a:lnTo>
                      <a:lnTo>
                        <a:pt x="0" y="25"/>
                      </a:lnTo>
                      <a:lnTo>
                        <a:pt x="2" y="23"/>
                      </a:lnTo>
                      <a:lnTo>
                        <a:pt x="2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Syringe 1443"/>
                <p:cNvSpPr>
                  <a:spLocks/>
                </p:cNvSpPr>
                <p:nvPr/>
              </p:nvSpPr>
              <p:spPr bwMode="auto">
                <a:xfrm>
                  <a:off x="4430713" y="503239"/>
                  <a:ext cx="15875" cy="17463"/>
                </a:xfrm>
                <a:custGeom>
                  <a:avLst/>
                  <a:gdLst>
                    <a:gd name="T0" fmla="*/ 2 w 10"/>
                    <a:gd name="T1" fmla="*/ 0 h 11"/>
                    <a:gd name="T2" fmla="*/ 3 w 10"/>
                    <a:gd name="T3" fmla="*/ 0 h 11"/>
                    <a:gd name="T4" fmla="*/ 10 w 10"/>
                    <a:gd name="T5" fmla="*/ 7 h 11"/>
                    <a:gd name="T6" fmla="*/ 10 w 10"/>
                    <a:gd name="T7" fmla="*/ 7 h 11"/>
                    <a:gd name="T8" fmla="*/ 10 w 10"/>
                    <a:gd name="T9" fmla="*/ 9 h 11"/>
                    <a:gd name="T10" fmla="*/ 10 w 10"/>
                    <a:gd name="T11" fmla="*/ 11 h 11"/>
                    <a:gd name="T12" fmla="*/ 9 w 10"/>
                    <a:gd name="T13" fmla="*/ 11 h 11"/>
                    <a:gd name="T14" fmla="*/ 7 w 10"/>
                    <a:gd name="T15" fmla="*/ 11 h 11"/>
                    <a:gd name="T16" fmla="*/ 0 w 10"/>
                    <a:gd name="T17" fmla="*/ 4 h 11"/>
                    <a:gd name="T18" fmla="*/ 0 w 10"/>
                    <a:gd name="T19" fmla="*/ 4 h 11"/>
                    <a:gd name="T20" fmla="*/ 0 w 10"/>
                    <a:gd name="T21" fmla="*/ 2 h 11"/>
                    <a:gd name="T22" fmla="*/ 0 w 10"/>
                    <a:gd name="T23" fmla="*/ 0 h 11"/>
                    <a:gd name="T24" fmla="*/ 2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2" y="0"/>
                      </a:moveTo>
                      <a:lnTo>
                        <a:pt x="3" y="0"/>
                      </a:lnTo>
                      <a:lnTo>
                        <a:pt x="10" y="7"/>
                      </a:lnTo>
                      <a:lnTo>
                        <a:pt x="10" y="7"/>
                      </a:lnTo>
                      <a:lnTo>
                        <a:pt x="10" y="9"/>
                      </a:lnTo>
                      <a:lnTo>
                        <a:pt x="10" y="11"/>
                      </a:lnTo>
                      <a:lnTo>
                        <a:pt x="9" y="11"/>
                      </a:lnTo>
                      <a:lnTo>
                        <a:pt x="7" y="11"/>
                      </a:lnTo>
                      <a:lnTo>
                        <a:pt x="0" y="4"/>
                      </a:lnTo>
                      <a:lnTo>
                        <a:pt x="0"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Syringe 1444"/>
                <p:cNvSpPr>
                  <a:spLocks/>
                </p:cNvSpPr>
                <p:nvPr/>
              </p:nvSpPr>
              <p:spPr bwMode="auto">
                <a:xfrm>
                  <a:off x="4452938" y="479426"/>
                  <a:ext cx="15875" cy="19050"/>
                </a:xfrm>
                <a:custGeom>
                  <a:avLst/>
                  <a:gdLst>
                    <a:gd name="T0" fmla="*/ 2 w 10"/>
                    <a:gd name="T1" fmla="*/ 0 h 12"/>
                    <a:gd name="T2" fmla="*/ 3 w 10"/>
                    <a:gd name="T3" fmla="*/ 1 h 12"/>
                    <a:gd name="T4" fmla="*/ 10 w 10"/>
                    <a:gd name="T5" fmla="*/ 7 h 12"/>
                    <a:gd name="T6" fmla="*/ 10 w 10"/>
                    <a:gd name="T7" fmla="*/ 7 h 12"/>
                    <a:gd name="T8" fmla="*/ 10 w 10"/>
                    <a:gd name="T9" fmla="*/ 8 h 12"/>
                    <a:gd name="T10" fmla="*/ 10 w 10"/>
                    <a:gd name="T11" fmla="*/ 10 h 12"/>
                    <a:gd name="T12" fmla="*/ 9 w 10"/>
                    <a:gd name="T13" fmla="*/ 12 h 12"/>
                    <a:gd name="T14" fmla="*/ 7 w 10"/>
                    <a:gd name="T15" fmla="*/ 10 h 12"/>
                    <a:gd name="T16" fmla="*/ 0 w 10"/>
                    <a:gd name="T17" fmla="*/ 5 h 12"/>
                    <a:gd name="T18" fmla="*/ 0 w 10"/>
                    <a:gd name="T19" fmla="*/ 5 h 12"/>
                    <a:gd name="T20" fmla="*/ 0 w 10"/>
                    <a:gd name="T21" fmla="*/ 3 h 12"/>
                    <a:gd name="T22" fmla="*/ 0 w 10"/>
                    <a:gd name="T23" fmla="*/ 1 h 12"/>
                    <a:gd name="T24" fmla="*/ 2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2" y="0"/>
                      </a:moveTo>
                      <a:lnTo>
                        <a:pt x="3" y="1"/>
                      </a:lnTo>
                      <a:lnTo>
                        <a:pt x="10" y="7"/>
                      </a:lnTo>
                      <a:lnTo>
                        <a:pt x="10" y="7"/>
                      </a:lnTo>
                      <a:lnTo>
                        <a:pt x="10" y="8"/>
                      </a:lnTo>
                      <a:lnTo>
                        <a:pt x="10" y="10"/>
                      </a:lnTo>
                      <a:lnTo>
                        <a:pt x="9" y="12"/>
                      </a:lnTo>
                      <a:lnTo>
                        <a:pt x="7" y="10"/>
                      </a:lnTo>
                      <a:lnTo>
                        <a:pt x="0" y="5"/>
                      </a:lnTo>
                      <a:lnTo>
                        <a:pt x="0" y="5"/>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Syringe 1446"/>
                <p:cNvSpPr>
                  <a:spLocks/>
                </p:cNvSpPr>
                <p:nvPr/>
              </p:nvSpPr>
              <p:spPr bwMode="auto">
                <a:xfrm>
                  <a:off x="4405313" y="525464"/>
                  <a:ext cx="17463" cy="17463"/>
                </a:xfrm>
                <a:custGeom>
                  <a:avLst/>
                  <a:gdLst>
                    <a:gd name="T0" fmla="*/ 2 w 11"/>
                    <a:gd name="T1" fmla="*/ 0 h 11"/>
                    <a:gd name="T2" fmla="*/ 4 w 11"/>
                    <a:gd name="T3" fmla="*/ 0 h 11"/>
                    <a:gd name="T4" fmla="*/ 4 w 11"/>
                    <a:gd name="T5" fmla="*/ 0 h 11"/>
                    <a:gd name="T6" fmla="*/ 11 w 11"/>
                    <a:gd name="T7" fmla="*/ 7 h 11"/>
                    <a:gd name="T8" fmla="*/ 11 w 11"/>
                    <a:gd name="T9" fmla="*/ 7 h 11"/>
                    <a:gd name="T10" fmla="*/ 11 w 11"/>
                    <a:gd name="T11" fmla="*/ 9 h 11"/>
                    <a:gd name="T12" fmla="*/ 11 w 11"/>
                    <a:gd name="T13" fmla="*/ 11 h 11"/>
                    <a:gd name="T14" fmla="*/ 9 w 11"/>
                    <a:gd name="T15" fmla="*/ 11 h 11"/>
                    <a:gd name="T16" fmla="*/ 7 w 11"/>
                    <a:gd name="T17" fmla="*/ 11 h 11"/>
                    <a:gd name="T18" fmla="*/ 0 w 11"/>
                    <a:gd name="T19" fmla="*/ 4 h 11"/>
                    <a:gd name="T20" fmla="*/ 0 w 11"/>
                    <a:gd name="T21" fmla="*/ 4 h 11"/>
                    <a:gd name="T22" fmla="*/ 0 w 11"/>
                    <a:gd name="T23" fmla="*/ 2 h 11"/>
                    <a:gd name="T24" fmla="*/ 0 w 11"/>
                    <a:gd name="T25" fmla="*/ 0 h 11"/>
                    <a:gd name="T26" fmla="*/ 2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2" y="0"/>
                      </a:moveTo>
                      <a:lnTo>
                        <a:pt x="4" y="0"/>
                      </a:lnTo>
                      <a:lnTo>
                        <a:pt x="4" y="0"/>
                      </a:lnTo>
                      <a:lnTo>
                        <a:pt x="11" y="7"/>
                      </a:lnTo>
                      <a:lnTo>
                        <a:pt x="11" y="7"/>
                      </a:lnTo>
                      <a:lnTo>
                        <a:pt x="11" y="9"/>
                      </a:lnTo>
                      <a:lnTo>
                        <a:pt x="11" y="11"/>
                      </a:lnTo>
                      <a:lnTo>
                        <a:pt x="9" y="11"/>
                      </a:lnTo>
                      <a:lnTo>
                        <a:pt x="7" y="11"/>
                      </a:lnTo>
                      <a:lnTo>
                        <a:pt x="0" y="4"/>
                      </a:lnTo>
                      <a:lnTo>
                        <a:pt x="0" y="4"/>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Syringe 1438"/>
                <p:cNvSpPr>
                  <a:spLocks/>
                </p:cNvSpPr>
                <p:nvPr/>
              </p:nvSpPr>
              <p:spPr bwMode="auto">
                <a:xfrm>
                  <a:off x="4468813" y="415926"/>
                  <a:ext cx="42863" cy="41275"/>
                </a:xfrm>
                <a:custGeom>
                  <a:avLst/>
                  <a:gdLst>
                    <a:gd name="T0" fmla="*/ 23 w 27"/>
                    <a:gd name="T1" fmla="*/ 0 h 26"/>
                    <a:gd name="T2" fmla="*/ 25 w 27"/>
                    <a:gd name="T3" fmla="*/ 0 h 26"/>
                    <a:gd name="T4" fmla="*/ 25 w 27"/>
                    <a:gd name="T5" fmla="*/ 0 h 26"/>
                    <a:gd name="T6" fmla="*/ 27 w 27"/>
                    <a:gd name="T7" fmla="*/ 1 h 26"/>
                    <a:gd name="T8" fmla="*/ 25 w 27"/>
                    <a:gd name="T9" fmla="*/ 3 h 26"/>
                    <a:gd name="T10" fmla="*/ 4 w 27"/>
                    <a:gd name="T11" fmla="*/ 24 h 26"/>
                    <a:gd name="T12" fmla="*/ 4 w 27"/>
                    <a:gd name="T13" fmla="*/ 24 h 26"/>
                    <a:gd name="T14" fmla="*/ 2 w 27"/>
                    <a:gd name="T15" fmla="*/ 26 h 26"/>
                    <a:gd name="T16" fmla="*/ 0 w 27"/>
                    <a:gd name="T17" fmla="*/ 24 h 26"/>
                    <a:gd name="T18" fmla="*/ 0 w 27"/>
                    <a:gd name="T19" fmla="*/ 22 h 26"/>
                    <a:gd name="T20" fmla="*/ 0 w 27"/>
                    <a:gd name="T21" fmla="*/ 20 h 26"/>
                    <a:gd name="T22" fmla="*/ 21 w 27"/>
                    <a:gd name="T23" fmla="*/ 0 h 26"/>
                    <a:gd name="T24" fmla="*/ 21 w 27"/>
                    <a:gd name="T25" fmla="*/ 0 h 26"/>
                    <a:gd name="T26" fmla="*/ 23 w 27"/>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23" y="0"/>
                      </a:moveTo>
                      <a:lnTo>
                        <a:pt x="25" y="0"/>
                      </a:lnTo>
                      <a:lnTo>
                        <a:pt x="25" y="0"/>
                      </a:lnTo>
                      <a:lnTo>
                        <a:pt x="27" y="1"/>
                      </a:lnTo>
                      <a:lnTo>
                        <a:pt x="25" y="3"/>
                      </a:lnTo>
                      <a:lnTo>
                        <a:pt x="4" y="24"/>
                      </a:lnTo>
                      <a:lnTo>
                        <a:pt x="4" y="24"/>
                      </a:lnTo>
                      <a:lnTo>
                        <a:pt x="2" y="26"/>
                      </a:lnTo>
                      <a:lnTo>
                        <a:pt x="0" y="24"/>
                      </a:lnTo>
                      <a:lnTo>
                        <a:pt x="0" y="22"/>
                      </a:lnTo>
                      <a:lnTo>
                        <a:pt x="0" y="20"/>
                      </a:lnTo>
                      <a:lnTo>
                        <a:pt x="21" y="0"/>
                      </a:lnTo>
                      <a:lnTo>
                        <a:pt x="21"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27" name="PBM"/>
          <p:cNvGrpSpPr>
            <a:grpSpLocks noChangeAspect="1"/>
          </p:cNvGrpSpPr>
          <p:nvPr/>
        </p:nvGrpSpPr>
        <p:grpSpPr>
          <a:xfrm>
            <a:off x="5593080" y="1140309"/>
            <a:ext cx="1005840" cy="1005840"/>
            <a:chOff x="5253431" y="2507409"/>
            <a:chExt cx="1371600" cy="1371600"/>
          </a:xfrm>
        </p:grpSpPr>
        <p:sp>
          <p:nvSpPr>
            <p:cNvPr id="128" name="Oval 127"/>
            <p:cNvSpPr/>
            <p:nvPr/>
          </p:nvSpPr>
          <p:spPr>
            <a:xfrm>
              <a:off x="5253431" y="2507409"/>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a:grpSpLocks noChangeAspect="1"/>
            </p:cNvGrpSpPr>
            <p:nvPr/>
          </p:nvGrpSpPr>
          <p:grpSpPr>
            <a:xfrm>
              <a:off x="5443616" y="2801647"/>
              <a:ext cx="991231" cy="731520"/>
              <a:chOff x="2282294" y="3007360"/>
              <a:chExt cx="1090613" cy="804863"/>
            </a:xfrm>
          </p:grpSpPr>
          <p:sp>
            <p:nvSpPr>
              <p:cNvPr id="130" name="PBM 405"/>
              <p:cNvSpPr>
                <a:spLocks noChangeArrowheads="1"/>
              </p:cNvSpPr>
              <p:nvPr/>
            </p:nvSpPr>
            <p:spPr bwMode="auto">
              <a:xfrm>
                <a:off x="2282294" y="3764598"/>
                <a:ext cx="1090613" cy="47625"/>
              </a:xfrm>
              <a:prstGeom prst="rect">
                <a:avLst/>
              </a:prstGeom>
              <a:solidFill>
                <a:srgbClr val="3B5A7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PBM 407"/>
              <p:cNvSpPr>
                <a:spLocks/>
              </p:cNvSpPr>
              <p:nvPr/>
            </p:nvSpPr>
            <p:spPr bwMode="auto">
              <a:xfrm>
                <a:off x="2491844" y="3007360"/>
                <a:ext cx="671513" cy="198438"/>
              </a:xfrm>
              <a:custGeom>
                <a:avLst/>
                <a:gdLst>
                  <a:gd name="T0" fmla="*/ 152 w 423"/>
                  <a:gd name="T1" fmla="*/ 0 h 125"/>
                  <a:gd name="T2" fmla="*/ 423 w 423"/>
                  <a:gd name="T3" fmla="*/ 64 h 125"/>
                  <a:gd name="T4" fmla="*/ 423 w 423"/>
                  <a:gd name="T5" fmla="*/ 125 h 125"/>
                  <a:gd name="T6" fmla="*/ 127 w 423"/>
                  <a:gd name="T7" fmla="*/ 71 h 125"/>
                  <a:gd name="T8" fmla="*/ 0 w 423"/>
                  <a:gd name="T9" fmla="*/ 95 h 125"/>
                  <a:gd name="T10" fmla="*/ 0 w 423"/>
                  <a:gd name="T11" fmla="*/ 28 h 125"/>
                  <a:gd name="T12" fmla="*/ 152 w 423"/>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23" h="125">
                    <a:moveTo>
                      <a:pt x="152" y="0"/>
                    </a:moveTo>
                    <a:lnTo>
                      <a:pt x="423" y="64"/>
                    </a:lnTo>
                    <a:lnTo>
                      <a:pt x="423" y="125"/>
                    </a:lnTo>
                    <a:lnTo>
                      <a:pt x="127" y="71"/>
                    </a:lnTo>
                    <a:lnTo>
                      <a:pt x="0" y="95"/>
                    </a:lnTo>
                    <a:lnTo>
                      <a:pt x="0" y="28"/>
                    </a:lnTo>
                    <a:lnTo>
                      <a:pt x="152"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PBM 408"/>
              <p:cNvSpPr>
                <a:spLocks noEditPoints="1"/>
              </p:cNvSpPr>
              <p:nvPr/>
            </p:nvSpPr>
            <p:spPr bwMode="auto">
              <a:xfrm>
                <a:off x="2358494" y="3153410"/>
                <a:ext cx="938213" cy="614363"/>
              </a:xfrm>
              <a:custGeom>
                <a:avLst/>
                <a:gdLst>
                  <a:gd name="T0" fmla="*/ 211 w 591"/>
                  <a:gd name="T1" fmla="*/ 314 h 387"/>
                  <a:gd name="T2" fmla="*/ 28 w 591"/>
                  <a:gd name="T3" fmla="*/ 319 h 387"/>
                  <a:gd name="T4" fmla="*/ 28 w 591"/>
                  <a:gd name="T5" fmla="*/ 363 h 387"/>
                  <a:gd name="T6" fmla="*/ 558 w 591"/>
                  <a:gd name="T7" fmla="*/ 363 h 387"/>
                  <a:gd name="T8" fmla="*/ 558 w 591"/>
                  <a:gd name="T9" fmla="*/ 323 h 387"/>
                  <a:gd name="T10" fmla="*/ 211 w 591"/>
                  <a:gd name="T11" fmla="*/ 314 h 387"/>
                  <a:gd name="T12" fmla="*/ 211 w 591"/>
                  <a:gd name="T13" fmla="*/ 217 h 387"/>
                  <a:gd name="T14" fmla="*/ 28 w 591"/>
                  <a:gd name="T15" fmla="*/ 232 h 387"/>
                  <a:gd name="T16" fmla="*/ 28 w 591"/>
                  <a:gd name="T17" fmla="*/ 275 h 387"/>
                  <a:gd name="T18" fmla="*/ 211 w 591"/>
                  <a:gd name="T19" fmla="*/ 266 h 387"/>
                  <a:gd name="T20" fmla="*/ 558 w 591"/>
                  <a:gd name="T21" fmla="*/ 284 h 387"/>
                  <a:gd name="T22" fmla="*/ 558 w 591"/>
                  <a:gd name="T23" fmla="*/ 245 h 387"/>
                  <a:gd name="T24" fmla="*/ 211 w 591"/>
                  <a:gd name="T25" fmla="*/ 217 h 387"/>
                  <a:gd name="T26" fmla="*/ 211 w 591"/>
                  <a:gd name="T27" fmla="*/ 120 h 387"/>
                  <a:gd name="T28" fmla="*/ 28 w 591"/>
                  <a:gd name="T29" fmla="*/ 145 h 387"/>
                  <a:gd name="T30" fmla="*/ 28 w 591"/>
                  <a:gd name="T31" fmla="*/ 188 h 387"/>
                  <a:gd name="T32" fmla="*/ 211 w 591"/>
                  <a:gd name="T33" fmla="*/ 169 h 387"/>
                  <a:gd name="T34" fmla="*/ 558 w 591"/>
                  <a:gd name="T35" fmla="*/ 205 h 387"/>
                  <a:gd name="T36" fmla="*/ 558 w 591"/>
                  <a:gd name="T37" fmla="*/ 166 h 387"/>
                  <a:gd name="T38" fmla="*/ 211 w 591"/>
                  <a:gd name="T39" fmla="*/ 120 h 387"/>
                  <a:gd name="T40" fmla="*/ 211 w 591"/>
                  <a:gd name="T41" fmla="*/ 25 h 387"/>
                  <a:gd name="T42" fmla="*/ 28 w 591"/>
                  <a:gd name="T43" fmla="*/ 58 h 387"/>
                  <a:gd name="T44" fmla="*/ 28 w 591"/>
                  <a:gd name="T45" fmla="*/ 102 h 387"/>
                  <a:gd name="T46" fmla="*/ 211 w 591"/>
                  <a:gd name="T47" fmla="*/ 73 h 387"/>
                  <a:gd name="T48" fmla="*/ 558 w 591"/>
                  <a:gd name="T49" fmla="*/ 127 h 387"/>
                  <a:gd name="T50" fmla="*/ 558 w 591"/>
                  <a:gd name="T51" fmla="*/ 88 h 387"/>
                  <a:gd name="T52" fmla="*/ 211 w 591"/>
                  <a:gd name="T53" fmla="*/ 25 h 387"/>
                  <a:gd name="T54" fmla="*/ 211 w 591"/>
                  <a:gd name="T55" fmla="*/ 0 h 387"/>
                  <a:gd name="T56" fmla="*/ 591 w 591"/>
                  <a:gd name="T57" fmla="*/ 68 h 387"/>
                  <a:gd name="T58" fmla="*/ 591 w 591"/>
                  <a:gd name="T59" fmla="*/ 387 h 387"/>
                  <a:gd name="T60" fmla="*/ 0 w 591"/>
                  <a:gd name="T61" fmla="*/ 387 h 387"/>
                  <a:gd name="T62" fmla="*/ 0 w 591"/>
                  <a:gd name="T63" fmla="*/ 38 h 387"/>
                  <a:gd name="T64" fmla="*/ 211 w 591"/>
                  <a:gd name="T6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1" h="387">
                    <a:moveTo>
                      <a:pt x="211" y="314"/>
                    </a:moveTo>
                    <a:lnTo>
                      <a:pt x="28" y="319"/>
                    </a:lnTo>
                    <a:lnTo>
                      <a:pt x="28" y="363"/>
                    </a:lnTo>
                    <a:lnTo>
                      <a:pt x="558" y="363"/>
                    </a:lnTo>
                    <a:lnTo>
                      <a:pt x="558" y="323"/>
                    </a:lnTo>
                    <a:lnTo>
                      <a:pt x="211" y="314"/>
                    </a:lnTo>
                    <a:close/>
                    <a:moveTo>
                      <a:pt x="211" y="217"/>
                    </a:moveTo>
                    <a:lnTo>
                      <a:pt x="28" y="232"/>
                    </a:lnTo>
                    <a:lnTo>
                      <a:pt x="28" y="275"/>
                    </a:lnTo>
                    <a:lnTo>
                      <a:pt x="211" y="266"/>
                    </a:lnTo>
                    <a:lnTo>
                      <a:pt x="558" y="284"/>
                    </a:lnTo>
                    <a:lnTo>
                      <a:pt x="558" y="245"/>
                    </a:lnTo>
                    <a:lnTo>
                      <a:pt x="211" y="217"/>
                    </a:lnTo>
                    <a:close/>
                    <a:moveTo>
                      <a:pt x="211" y="120"/>
                    </a:moveTo>
                    <a:lnTo>
                      <a:pt x="28" y="145"/>
                    </a:lnTo>
                    <a:lnTo>
                      <a:pt x="28" y="188"/>
                    </a:lnTo>
                    <a:lnTo>
                      <a:pt x="211" y="169"/>
                    </a:lnTo>
                    <a:lnTo>
                      <a:pt x="558" y="205"/>
                    </a:lnTo>
                    <a:lnTo>
                      <a:pt x="558" y="166"/>
                    </a:lnTo>
                    <a:lnTo>
                      <a:pt x="211" y="120"/>
                    </a:lnTo>
                    <a:close/>
                    <a:moveTo>
                      <a:pt x="211" y="25"/>
                    </a:moveTo>
                    <a:lnTo>
                      <a:pt x="28" y="58"/>
                    </a:lnTo>
                    <a:lnTo>
                      <a:pt x="28" y="102"/>
                    </a:lnTo>
                    <a:lnTo>
                      <a:pt x="211" y="73"/>
                    </a:lnTo>
                    <a:lnTo>
                      <a:pt x="558" y="127"/>
                    </a:lnTo>
                    <a:lnTo>
                      <a:pt x="558" y="88"/>
                    </a:lnTo>
                    <a:lnTo>
                      <a:pt x="211" y="25"/>
                    </a:lnTo>
                    <a:close/>
                    <a:moveTo>
                      <a:pt x="211" y="0"/>
                    </a:moveTo>
                    <a:lnTo>
                      <a:pt x="591" y="68"/>
                    </a:lnTo>
                    <a:lnTo>
                      <a:pt x="591" y="387"/>
                    </a:lnTo>
                    <a:lnTo>
                      <a:pt x="0" y="387"/>
                    </a:lnTo>
                    <a:lnTo>
                      <a:pt x="0" y="38"/>
                    </a:lnTo>
                    <a:lnTo>
                      <a:pt x="211"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3" name="Patients"/>
          <p:cNvGrpSpPr>
            <a:grpSpLocks noChangeAspect="1"/>
          </p:cNvGrpSpPr>
          <p:nvPr/>
        </p:nvGrpSpPr>
        <p:grpSpPr>
          <a:xfrm>
            <a:off x="7032408" y="5098231"/>
            <a:ext cx="1005840" cy="1005840"/>
            <a:chOff x="749263" y="3292032"/>
            <a:chExt cx="1371600" cy="1371600"/>
          </a:xfrm>
        </p:grpSpPr>
        <p:sp>
          <p:nvSpPr>
            <p:cNvPr id="134" name="Oval 133"/>
            <p:cNvSpPr/>
            <p:nvPr/>
          </p:nvSpPr>
          <p:spPr>
            <a:xfrm>
              <a:off x="749263" y="3292032"/>
              <a:ext cx="1371600" cy="1371600"/>
            </a:xfrm>
            <a:prstGeom prst="ellipse">
              <a:avLst/>
            </a:prstGeom>
            <a:solidFill>
              <a:srgbClr val="D3E7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Patients Group"/>
            <p:cNvGrpSpPr>
              <a:grpSpLocks noChangeAspect="1"/>
            </p:cNvGrpSpPr>
            <p:nvPr/>
          </p:nvGrpSpPr>
          <p:grpSpPr>
            <a:xfrm>
              <a:off x="1035676" y="3657792"/>
              <a:ext cx="798774" cy="640080"/>
              <a:chOff x="614363" y="5029201"/>
              <a:chExt cx="239712" cy="192088"/>
            </a:xfrm>
          </p:grpSpPr>
          <p:sp>
            <p:nvSpPr>
              <p:cNvPr id="136" name="Patients2203"/>
              <p:cNvSpPr>
                <a:spLocks noEditPoints="1"/>
              </p:cNvSpPr>
              <p:nvPr/>
            </p:nvSpPr>
            <p:spPr bwMode="auto">
              <a:xfrm>
                <a:off x="695325" y="5118101"/>
                <a:ext cx="63500" cy="103188"/>
              </a:xfrm>
              <a:custGeom>
                <a:avLst/>
                <a:gdLst>
                  <a:gd name="T0" fmla="*/ 4 w 40"/>
                  <a:gd name="T1" fmla="*/ 7 h 65"/>
                  <a:gd name="T2" fmla="*/ 11 w 40"/>
                  <a:gd name="T3" fmla="*/ 14 h 65"/>
                  <a:gd name="T4" fmla="*/ 11 w 40"/>
                  <a:gd name="T5" fmla="*/ 14 h 65"/>
                  <a:gd name="T6" fmla="*/ 14 w 40"/>
                  <a:gd name="T7" fmla="*/ 14 h 65"/>
                  <a:gd name="T8" fmla="*/ 28 w 40"/>
                  <a:gd name="T9" fmla="*/ 14 h 65"/>
                  <a:gd name="T10" fmla="*/ 32 w 40"/>
                  <a:gd name="T11" fmla="*/ 14 h 65"/>
                  <a:gd name="T12" fmla="*/ 32 w 40"/>
                  <a:gd name="T13" fmla="*/ 14 h 65"/>
                  <a:gd name="T14" fmla="*/ 37 w 40"/>
                  <a:gd name="T15" fmla="*/ 9 h 65"/>
                  <a:gd name="T16" fmla="*/ 39 w 40"/>
                  <a:gd name="T17" fmla="*/ 11 h 65"/>
                  <a:gd name="T18" fmla="*/ 40 w 40"/>
                  <a:gd name="T19" fmla="*/ 12 h 65"/>
                  <a:gd name="T20" fmla="*/ 35 w 40"/>
                  <a:gd name="T21" fmla="*/ 19 h 65"/>
                  <a:gd name="T22" fmla="*/ 33 w 40"/>
                  <a:gd name="T23" fmla="*/ 19 h 65"/>
                  <a:gd name="T24" fmla="*/ 32 w 40"/>
                  <a:gd name="T25" fmla="*/ 21 h 65"/>
                  <a:gd name="T26" fmla="*/ 30 w 40"/>
                  <a:gd name="T27" fmla="*/ 21 h 65"/>
                  <a:gd name="T28" fmla="*/ 28 w 40"/>
                  <a:gd name="T29" fmla="*/ 21 h 65"/>
                  <a:gd name="T30" fmla="*/ 28 w 40"/>
                  <a:gd name="T31" fmla="*/ 40 h 65"/>
                  <a:gd name="T32" fmla="*/ 28 w 40"/>
                  <a:gd name="T33" fmla="*/ 61 h 65"/>
                  <a:gd name="T34" fmla="*/ 28 w 40"/>
                  <a:gd name="T35" fmla="*/ 63 h 65"/>
                  <a:gd name="T36" fmla="*/ 25 w 40"/>
                  <a:gd name="T37" fmla="*/ 65 h 65"/>
                  <a:gd name="T38" fmla="*/ 23 w 40"/>
                  <a:gd name="T39" fmla="*/ 63 h 65"/>
                  <a:gd name="T40" fmla="*/ 21 w 40"/>
                  <a:gd name="T41" fmla="*/ 61 h 65"/>
                  <a:gd name="T42" fmla="*/ 19 w 40"/>
                  <a:gd name="T43" fmla="*/ 63 h 65"/>
                  <a:gd name="T44" fmla="*/ 18 w 40"/>
                  <a:gd name="T45" fmla="*/ 65 h 65"/>
                  <a:gd name="T46" fmla="*/ 14 w 40"/>
                  <a:gd name="T47" fmla="*/ 63 h 65"/>
                  <a:gd name="T48" fmla="*/ 14 w 40"/>
                  <a:gd name="T49" fmla="*/ 61 h 65"/>
                  <a:gd name="T50" fmla="*/ 14 w 40"/>
                  <a:gd name="T51" fmla="*/ 42 h 65"/>
                  <a:gd name="T52" fmla="*/ 14 w 40"/>
                  <a:gd name="T53" fmla="*/ 21 h 65"/>
                  <a:gd name="T54" fmla="*/ 12 w 40"/>
                  <a:gd name="T55" fmla="*/ 21 h 65"/>
                  <a:gd name="T56" fmla="*/ 11 w 40"/>
                  <a:gd name="T57" fmla="*/ 21 h 65"/>
                  <a:gd name="T58" fmla="*/ 9 w 40"/>
                  <a:gd name="T59" fmla="*/ 19 h 65"/>
                  <a:gd name="T60" fmla="*/ 7 w 40"/>
                  <a:gd name="T61" fmla="*/ 19 h 65"/>
                  <a:gd name="T62" fmla="*/ 0 w 40"/>
                  <a:gd name="T63" fmla="*/ 12 h 65"/>
                  <a:gd name="T64" fmla="*/ 2 w 40"/>
                  <a:gd name="T65" fmla="*/ 9 h 65"/>
                  <a:gd name="T66" fmla="*/ 4 w 40"/>
                  <a:gd name="T67" fmla="*/ 7 h 65"/>
                  <a:gd name="T68" fmla="*/ 4 w 40"/>
                  <a:gd name="T69" fmla="*/ 7 h 65"/>
                  <a:gd name="T70" fmla="*/ 4 w 40"/>
                  <a:gd name="T71" fmla="*/ 7 h 65"/>
                  <a:gd name="T72" fmla="*/ 4 w 40"/>
                  <a:gd name="T73" fmla="*/ 7 h 65"/>
                  <a:gd name="T74" fmla="*/ 4 w 40"/>
                  <a:gd name="T75" fmla="*/ 7 h 65"/>
                  <a:gd name="T76" fmla="*/ 21 w 40"/>
                  <a:gd name="T77" fmla="*/ 0 h 65"/>
                  <a:gd name="T78" fmla="*/ 25 w 40"/>
                  <a:gd name="T79" fmla="*/ 2 h 65"/>
                  <a:gd name="T80" fmla="*/ 26 w 40"/>
                  <a:gd name="T81" fmla="*/ 4 h 65"/>
                  <a:gd name="T82" fmla="*/ 28 w 40"/>
                  <a:gd name="T83" fmla="*/ 7 h 65"/>
                  <a:gd name="T84" fmla="*/ 26 w 40"/>
                  <a:gd name="T85" fmla="*/ 11 h 65"/>
                  <a:gd name="T86" fmla="*/ 25 w 40"/>
                  <a:gd name="T87" fmla="*/ 12 h 65"/>
                  <a:gd name="T88" fmla="*/ 21 w 40"/>
                  <a:gd name="T89" fmla="*/ 12 h 65"/>
                  <a:gd name="T90" fmla="*/ 18 w 40"/>
                  <a:gd name="T91" fmla="*/ 12 h 65"/>
                  <a:gd name="T92" fmla="*/ 16 w 40"/>
                  <a:gd name="T93" fmla="*/ 11 h 65"/>
                  <a:gd name="T94" fmla="*/ 16 w 40"/>
                  <a:gd name="T95" fmla="*/ 7 h 65"/>
                  <a:gd name="T96" fmla="*/ 16 w 40"/>
                  <a:gd name="T97" fmla="*/ 4 h 65"/>
                  <a:gd name="T98" fmla="*/ 18 w 40"/>
                  <a:gd name="T99" fmla="*/ 2 h 65"/>
                  <a:gd name="T100" fmla="*/ 21 w 40"/>
                  <a:gd name="T10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65">
                    <a:moveTo>
                      <a:pt x="4" y="7"/>
                    </a:moveTo>
                    <a:lnTo>
                      <a:pt x="11" y="14"/>
                    </a:lnTo>
                    <a:lnTo>
                      <a:pt x="11" y="14"/>
                    </a:lnTo>
                    <a:lnTo>
                      <a:pt x="14" y="14"/>
                    </a:lnTo>
                    <a:lnTo>
                      <a:pt x="28" y="14"/>
                    </a:lnTo>
                    <a:lnTo>
                      <a:pt x="32" y="14"/>
                    </a:lnTo>
                    <a:lnTo>
                      <a:pt x="32" y="14"/>
                    </a:lnTo>
                    <a:lnTo>
                      <a:pt x="37" y="9"/>
                    </a:lnTo>
                    <a:lnTo>
                      <a:pt x="39" y="11"/>
                    </a:lnTo>
                    <a:lnTo>
                      <a:pt x="40" y="12"/>
                    </a:lnTo>
                    <a:lnTo>
                      <a:pt x="35" y="19"/>
                    </a:lnTo>
                    <a:lnTo>
                      <a:pt x="33" y="19"/>
                    </a:lnTo>
                    <a:lnTo>
                      <a:pt x="32" y="21"/>
                    </a:lnTo>
                    <a:lnTo>
                      <a:pt x="30" y="21"/>
                    </a:lnTo>
                    <a:lnTo>
                      <a:pt x="28" y="21"/>
                    </a:lnTo>
                    <a:lnTo>
                      <a:pt x="28" y="40"/>
                    </a:lnTo>
                    <a:lnTo>
                      <a:pt x="28" y="61"/>
                    </a:lnTo>
                    <a:lnTo>
                      <a:pt x="28" y="63"/>
                    </a:lnTo>
                    <a:lnTo>
                      <a:pt x="25" y="65"/>
                    </a:lnTo>
                    <a:lnTo>
                      <a:pt x="23" y="63"/>
                    </a:lnTo>
                    <a:lnTo>
                      <a:pt x="21" y="61"/>
                    </a:lnTo>
                    <a:lnTo>
                      <a:pt x="19" y="63"/>
                    </a:lnTo>
                    <a:lnTo>
                      <a:pt x="18" y="65"/>
                    </a:lnTo>
                    <a:lnTo>
                      <a:pt x="14" y="63"/>
                    </a:lnTo>
                    <a:lnTo>
                      <a:pt x="14" y="61"/>
                    </a:lnTo>
                    <a:lnTo>
                      <a:pt x="14" y="42"/>
                    </a:lnTo>
                    <a:lnTo>
                      <a:pt x="14" y="21"/>
                    </a:lnTo>
                    <a:lnTo>
                      <a:pt x="12" y="21"/>
                    </a:lnTo>
                    <a:lnTo>
                      <a:pt x="11" y="21"/>
                    </a:lnTo>
                    <a:lnTo>
                      <a:pt x="9" y="19"/>
                    </a:lnTo>
                    <a:lnTo>
                      <a:pt x="7" y="19"/>
                    </a:lnTo>
                    <a:lnTo>
                      <a:pt x="0" y="12"/>
                    </a:lnTo>
                    <a:lnTo>
                      <a:pt x="2" y="9"/>
                    </a:lnTo>
                    <a:lnTo>
                      <a:pt x="4" y="7"/>
                    </a:lnTo>
                    <a:close/>
                    <a:moveTo>
                      <a:pt x="4" y="7"/>
                    </a:moveTo>
                    <a:lnTo>
                      <a:pt x="4" y="7"/>
                    </a:lnTo>
                    <a:lnTo>
                      <a:pt x="4" y="7"/>
                    </a:lnTo>
                    <a:lnTo>
                      <a:pt x="4" y="7"/>
                    </a:lnTo>
                    <a:close/>
                    <a:moveTo>
                      <a:pt x="21" y="0"/>
                    </a:moveTo>
                    <a:lnTo>
                      <a:pt x="25" y="2"/>
                    </a:lnTo>
                    <a:lnTo>
                      <a:pt x="26" y="4"/>
                    </a:lnTo>
                    <a:lnTo>
                      <a:pt x="28" y="7"/>
                    </a:lnTo>
                    <a:lnTo>
                      <a:pt x="26" y="11"/>
                    </a:lnTo>
                    <a:lnTo>
                      <a:pt x="25" y="12"/>
                    </a:lnTo>
                    <a:lnTo>
                      <a:pt x="21" y="12"/>
                    </a:lnTo>
                    <a:lnTo>
                      <a:pt x="18" y="12"/>
                    </a:lnTo>
                    <a:lnTo>
                      <a:pt x="16" y="11"/>
                    </a:lnTo>
                    <a:lnTo>
                      <a:pt x="16" y="7"/>
                    </a:lnTo>
                    <a:lnTo>
                      <a:pt x="16" y="4"/>
                    </a:lnTo>
                    <a:lnTo>
                      <a:pt x="18" y="2"/>
                    </a:lnTo>
                    <a:lnTo>
                      <a:pt x="21" y="0"/>
                    </a:lnTo>
                    <a:close/>
                  </a:path>
                </a:pathLst>
              </a:custGeom>
              <a:solidFill>
                <a:srgbClr val="4E9F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Patients2204"/>
              <p:cNvSpPr>
                <a:spLocks/>
              </p:cNvSpPr>
              <p:nvPr/>
            </p:nvSpPr>
            <p:spPr bwMode="auto">
              <a:xfrm>
                <a:off x="614363" y="5062539"/>
                <a:ext cx="80963" cy="158750"/>
              </a:xfrm>
              <a:custGeom>
                <a:avLst/>
                <a:gdLst>
                  <a:gd name="T0" fmla="*/ 30 w 51"/>
                  <a:gd name="T1" fmla="*/ 0 h 100"/>
                  <a:gd name="T2" fmla="*/ 37 w 51"/>
                  <a:gd name="T3" fmla="*/ 2 h 100"/>
                  <a:gd name="T4" fmla="*/ 41 w 51"/>
                  <a:gd name="T5" fmla="*/ 7 h 100"/>
                  <a:gd name="T6" fmla="*/ 51 w 51"/>
                  <a:gd name="T7" fmla="*/ 39 h 100"/>
                  <a:gd name="T8" fmla="*/ 51 w 51"/>
                  <a:gd name="T9" fmla="*/ 40 h 100"/>
                  <a:gd name="T10" fmla="*/ 49 w 51"/>
                  <a:gd name="T11" fmla="*/ 44 h 100"/>
                  <a:gd name="T12" fmla="*/ 46 w 51"/>
                  <a:gd name="T13" fmla="*/ 46 h 100"/>
                  <a:gd name="T14" fmla="*/ 42 w 51"/>
                  <a:gd name="T15" fmla="*/ 42 h 100"/>
                  <a:gd name="T16" fmla="*/ 42 w 51"/>
                  <a:gd name="T17" fmla="*/ 46 h 100"/>
                  <a:gd name="T18" fmla="*/ 44 w 51"/>
                  <a:gd name="T19" fmla="*/ 52 h 100"/>
                  <a:gd name="T20" fmla="*/ 46 w 51"/>
                  <a:gd name="T21" fmla="*/ 59 h 100"/>
                  <a:gd name="T22" fmla="*/ 46 w 51"/>
                  <a:gd name="T23" fmla="*/ 61 h 100"/>
                  <a:gd name="T24" fmla="*/ 37 w 51"/>
                  <a:gd name="T25" fmla="*/ 61 h 100"/>
                  <a:gd name="T26" fmla="*/ 35 w 51"/>
                  <a:gd name="T27" fmla="*/ 96 h 100"/>
                  <a:gd name="T28" fmla="*/ 32 w 51"/>
                  <a:gd name="T29" fmla="*/ 100 h 100"/>
                  <a:gd name="T30" fmla="*/ 27 w 51"/>
                  <a:gd name="T31" fmla="*/ 96 h 100"/>
                  <a:gd name="T32" fmla="*/ 25 w 51"/>
                  <a:gd name="T33" fmla="*/ 96 h 100"/>
                  <a:gd name="T34" fmla="*/ 21 w 51"/>
                  <a:gd name="T35" fmla="*/ 100 h 100"/>
                  <a:gd name="T36" fmla="*/ 16 w 51"/>
                  <a:gd name="T37" fmla="*/ 96 h 100"/>
                  <a:gd name="T38" fmla="*/ 14 w 51"/>
                  <a:gd name="T39" fmla="*/ 61 h 100"/>
                  <a:gd name="T40" fmla="*/ 6 w 51"/>
                  <a:gd name="T41" fmla="*/ 61 h 100"/>
                  <a:gd name="T42" fmla="*/ 6 w 51"/>
                  <a:gd name="T43" fmla="*/ 59 h 100"/>
                  <a:gd name="T44" fmla="*/ 7 w 51"/>
                  <a:gd name="T45" fmla="*/ 52 h 100"/>
                  <a:gd name="T46" fmla="*/ 9 w 51"/>
                  <a:gd name="T47" fmla="*/ 46 h 100"/>
                  <a:gd name="T48" fmla="*/ 9 w 51"/>
                  <a:gd name="T49" fmla="*/ 42 h 100"/>
                  <a:gd name="T50" fmla="*/ 7 w 51"/>
                  <a:gd name="T51" fmla="*/ 46 h 100"/>
                  <a:gd name="T52" fmla="*/ 2 w 51"/>
                  <a:gd name="T53" fmla="*/ 44 h 100"/>
                  <a:gd name="T54" fmla="*/ 0 w 51"/>
                  <a:gd name="T55" fmla="*/ 40 h 100"/>
                  <a:gd name="T56" fmla="*/ 0 w 51"/>
                  <a:gd name="T57" fmla="*/ 39 h 100"/>
                  <a:gd name="T58" fmla="*/ 11 w 51"/>
                  <a:gd name="T59" fmla="*/ 7 h 100"/>
                  <a:gd name="T60" fmla="*/ 16 w 51"/>
                  <a:gd name="T61" fmla="*/ 2 h 100"/>
                  <a:gd name="T62" fmla="*/ 20 w 51"/>
                  <a:gd name="T63" fmla="*/ 2 h 100"/>
                  <a:gd name="T64" fmla="*/ 25 w 51"/>
                  <a:gd name="T6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0">
                    <a:moveTo>
                      <a:pt x="25" y="0"/>
                    </a:moveTo>
                    <a:lnTo>
                      <a:pt x="30" y="0"/>
                    </a:lnTo>
                    <a:lnTo>
                      <a:pt x="32" y="2"/>
                    </a:lnTo>
                    <a:lnTo>
                      <a:pt x="37" y="2"/>
                    </a:lnTo>
                    <a:lnTo>
                      <a:pt x="39" y="4"/>
                    </a:lnTo>
                    <a:lnTo>
                      <a:pt x="41" y="7"/>
                    </a:lnTo>
                    <a:lnTo>
                      <a:pt x="44" y="12"/>
                    </a:lnTo>
                    <a:lnTo>
                      <a:pt x="51" y="39"/>
                    </a:lnTo>
                    <a:lnTo>
                      <a:pt x="51" y="39"/>
                    </a:lnTo>
                    <a:lnTo>
                      <a:pt x="51" y="40"/>
                    </a:lnTo>
                    <a:lnTo>
                      <a:pt x="51" y="42"/>
                    </a:lnTo>
                    <a:lnTo>
                      <a:pt x="49" y="44"/>
                    </a:lnTo>
                    <a:lnTo>
                      <a:pt x="48" y="46"/>
                    </a:lnTo>
                    <a:lnTo>
                      <a:pt x="46" y="46"/>
                    </a:lnTo>
                    <a:lnTo>
                      <a:pt x="44" y="44"/>
                    </a:lnTo>
                    <a:lnTo>
                      <a:pt x="42" y="42"/>
                    </a:lnTo>
                    <a:lnTo>
                      <a:pt x="42" y="44"/>
                    </a:lnTo>
                    <a:lnTo>
                      <a:pt x="42" y="46"/>
                    </a:lnTo>
                    <a:lnTo>
                      <a:pt x="44" y="49"/>
                    </a:lnTo>
                    <a:lnTo>
                      <a:pt x="44" y="52"/>
                    </a:lnTo>
                    <a:lnTo>
                      <a:pt x="46" y="56"/>
                    </a:lnTo>
                    <a:lnTo>
                      <a:pt x="46" y="59"/>
                    </a:lnTo>
                    <a:lnTo>
                      <a:pt x="46" y="61"/>
                    </a:lnTo>
                    <a:lnTo>
                      <a:pt x="46" y="61"/>
                    </a:lnTo>
                    <a:lnTo>
                      <a:pt x="44" y="61"/>
                    </a:lnTo>
                    <a:lnTo>
                      <a:pt x="37" y="61"/>
                    </a:lnTo>
                    <a:lnTo>
                      <a:pt x="37" y="94"/>
                    </a:lnTo>
                    <a:lnTo>
                      <a:pt x="35" y="96"/>
                    </a:lnTo>
                    <a:lnTo>
                      <a:pt x="34" y="98"/>
                    </a:lnTo>
                    <a:lnTo>
                      <a:pt x="32" y="100"/>
                    </a:lnTo>
                    <a:lnTo>
                      <a:pt x="28" y="98"/>
                    </a:lnTo>
                    <a:lnTo>
                      <a:pt x="27" y="96"/>
                    </a:lnTo>
                    <a:lnTo>
                      <a:pt x="27" y="94"/>
                    </a:lnTo>
                    <a:lnTo>
                      <a:pt x="25" y="96"/>
                    </a:lnTo>
                    <a:lnTo>
                      <a:pt x="23" y="98"/>
                    </a:lnTo>
                    <a:lnTo>
                      <a:pt x="21" y="100"/>
                    </a:lnTo>
                    <a:lnTo>
                      <a:pt x="18" y="98"/>
                    </a:lnTo>
                    <a:lnTo>
                      <a:pt x="16" y="96"/>
                    </a:lnTo>
                    <a:lnTo>
                      <a:pt x="14" y="94"/>
                    </a:lnTo>
                    <a:lnTo>
                      <a:pt x="14" y="61"/>
                    </a:lnTo>
                    <a:lnTo>
                      <a:pt x="7" y="61"/>
                    </a:lnTo>
                    <a:lnTo>
                      <a:pt x="6" y="61"/>
                    </a:lnTo>
                    <a:lnTo>
                      <a:pt x="6" y="61"/>
                    </a:lnTo>
                    <a:lnTo>
                      <a:pt x="6" y="59"/>
                    </a:lnTo>
                    <a:lnTo>
                      <a:pt x="6" y="56"/>
                    </a:lnTo>
                    <a:lnTo>
                      <a:pt x="7" y="52"/>
                    </a:lnTo>
                    <a:lnTo>
                      <a:pt x="9" y="49"/>
                    </a:lnTo>
                    <a:lnTo>
                      <a:pt x="9" y="46"/>
                    </a:lnTo>
                    <a:lnTo>
                      <a:pt x="9" y="44"/>
                    </a:lnTo>
                    <a:lnTo>
                      <a:pt x="9" y="42"/>
                    </a:lnTo>
                    <a:lnTo>
                      <a:pt x="9" y="44"/>
                    </a:lnTo>
                    <a:lnTo>
                      <a:pt x="7" y="46"/>
                    </a:lnTo>
                    <a:lnTo>
                      <a:pt x="4" y="46"/>
                    </a:lnTo>
                    <a:lnTo>
                      <a:pt x="2" y="44"/>
                    </a:lnTo>
                    <a:lnTo>
                      <a:pt x="2" y="42"/>
                    </a:lnTo>
                    <a:lnTo>
                      <a:pt x="0" y="40"/>
                    </a:lnTo>
                    <a:lnTo>
                      <a:pt x="0" y="39"/>
                    </a:lnTo>
                    <a:lnTo>
                      <a:pt x="0" y="39"/>
                    </a:lnTo>
                    <a:lnTo>
                      <a:pt x="9" y="12"/>
                    </a:lnTo>
                    <a:lnTo>
                      <a:pt x="11" y="7"/>
                    </a:lnTo>
                    <a:lnTo>
                      <a:pt x="13" y="4"/>
                    </a:lnTo>
                    <a:lnTo>
                      <a:pt x="16" y="2"/>
                    </a:lnTo>
                    <a:lnTo>
                      <a:pt x="16" y="2"/>
                    </a:lnTo>
                    <a:lnTo>
                      <a:pt x="20" y="2"/>
                    </a:lnTo>
                    <a:lnTo>
                      <a:pt x="21" y="0"/>
                    </a:lnTo>
                    <a:lnTo>
                      <a:pt x="25"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Patients2205"/>
              <p:cNvSpPr>
                <a:spLocks/>
              </p:cNvSpPr>
              <p:nvPr/>
            </p:nvSpPr>
            <p:spPr bwMode="auto">
              <a:xfrm>
                <a:off x="639763" y="5029201"/>
                <a:ext cx="30163" cy="33338"/>
              </a:xfrm>
              <a:custGeom>
                <a:avLst/>
                <a:gdLst>
                  <a:gd name="T0" fmla="*/ 11 w 19"/>
                  <a:gd name="T1" fmla="*/ 0 h 21"/>
                  <a:gd name="T2" fmla="*/ 14 w 19"/>
                  <a:gd name="T3" fmla="*/ 2 h 21"/>
                  <a:gd name="T4" fmla="*/ 18 w 19"/>
                  <a:gd name="T5" fmla="*/ 4 h 21"/>
                  <a:gd name="T6" fmla="*/ 19 w 19"/>
                  <a:gd name="T7" fmla="*/ 7 h 21"/>
                  <a:gd name="T8" fmla="*/ 19 w 19"/>
                  <a:gd name="T9" fmla="*/ 11 h 21"/>
                  <a:gd name="T10" fmla="*/ 19 w 19"/>
                  <a:gd name="T11" fmla="*/ 14 h 21"/>
                  <a:gd name="T12" fmla="*/ 18 w 19"/>
                  <a:gd name="T13" fmla="*/ 18 h 21"/>
                  <a:gd name="T14" fmla="*/ 14 w 19"/>
                  <a:gd name="T15" fmla="*/ 19 h 21"/>
                  <a:gd name="T16" fmla="*/ 11 w 19"/>
                  <a:gd name="T17" fmla="*/ 21 h 21"/>
                  <a:gd name="T18" fmla="*/ 5 w 19"/>
                  <a:gd name="T19" fmla="*/ 19 h 21"/>
                  <a:gd name="T20" fmla="*/ 4 w 19"/>
                  <a:gd name="T21" fmla="*/ 18 h 21"/>
                  <a:gd name="T22" fmla="*/ 0 w 19"/>
                  <a:gd name="T23" fmla="*/ 14 h 21"/>
                  <a:gd name="T24" fmla="*/ 0 w 19"/>
                  <a:gd name="T25" fmla="*/ 11 h 21"/>
                  <a:gd name="T26" fmla="*/ 0 w 19"/>
                  <a:gd name="T27" fmla="*/ 7 h 21"/>
                  <a:gd name="T28" fmla="*/ 4 w 19"/>
                  <a:gd name="T29" fmla="*/ 4 h 21"/>
                  <a:gd name="T30" fmla="*/ 5 w 19"/>
                  <a:gd name="T31" fmla="*/ 2 h 21"/>
                  <a:gd name="T32" fmla="*/ 11 w 1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1">
                    <a:moveTo>
                      <a:pt x="11" y="0"/>
                    </a:moveTo>
                    <a:lnTo>
                      <a:pt x="14" y="2"/>
                    </a:lnTo>
                    <a:lnTo>
                      <a:pt x="18" y="4"/>
                    </a:lnTo>
                    <a:lnTo>
                      <a:pt x="19" y="7"/>
                    </a:lnTo>
                    <a:lnTo>
                      <a:pt x="19" y="11"/>
                    </a:lnTo>
                    <a:lnTo>
                      <a:pt x="19" y="14"/>
                    </a:lnTo>
                    <a:lnTo>
                      <a:pt x="18" y="18"/>
                    </a:lnTo>
                    <a:lnTo>
                      <a:pt x="14" y="19"/>
                    </a:lnTo>
                    <a:lnTo>
                      <a:pt x="11" y="21"/>
                    </a:lnTo>
                    <a:lnTo>
                      <a:pt x="5" y="19"/>
                    </a:lnTo>
                    <a:lnTo>
                      <a:pt x="4" y="18"/>
                    </a:lnTo>
                    <a:lnTo>
                      <a:pt x="0" y="14"/>
                    </a:lnTo>
                    <a:lnTo>
                      <a:pt x="0" y="11"/>
                    </a:lnTo>
                    <a:lnTo>
                      <a:pt x="0" y="7"/>
                    </a:lnTo>
                    <a:lnTo>
                      <a:pt x="4" y="4"/>
                    </a:lnTo>
                    <a:lnTo>
                      <a:pt x="5" y="2"/>
                    </a:lnTo>
                    <a:lnTo>
                      <a:pt x="11"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Patients2206"/>
              <p:cNvSpPr>
                <a:spLocks/>
              </p:cNvSpPr>
              <p:nvPr/>
            </p:nvSpPr>
            <p:spPr bwMode="auto">
              <a:xfrm>
                <a:off x="758825" y="5062539"/>
                <a:ext cx="95250" cy="158750"/>
              </a:xfrm>
              <a:custGeom>
                <a:avLst/>
                <a:gdLst>
                  <a:gd name="T0" fmla="*/ 30 w 60"/>
                  <a:gd name="T1" fmla="*/ 0 h 100"/>
                  <a:gd name="T2" fmla="*/ 33 w 60"/>
                  <a:gd name="T3" fmla="*/ 0 h 100"/>
                  <a:gd name="T4" fmla="*/ 37 w 60"/>
                  <a:gd name="T5" fmla="*/ 0 h 100"/>
                  <a:gd name="T6" fmla="*/ 40 w 60"/>
                  <a:gd name="T7" fmla="*/ 2 h 100"/>
                  <a:gd name="T8" fmla="*/ 42 w 60"/>
                  <a:gd name="T9" fmla="*/ 2 h 100"/>
                  <a:gd name="T10" fmla="*/ 44 w 60"/>
                  <a:gd name="T11" fmla="*/ 4 h 100"/>
                  <a:gd name="T12" fmla="*/ 58 w 60"/>
                  <a:gd name="T13" fmla="*/ 39 h 100"/>
                  <a:gd name="T14" fmla="*/ 60 w 60"/>
                  <a:gd name="T15" fmla="*/ 40 h 100"/>
                  <a:gd name="T16" fmla="*/ 58 w 60"/>
                  <a:gd name="T17" fmla="*/ 42 h 100"/>
                  <a:gd name="T18" fmla="*/ 58 w 60"/>
                  <a:gd name="T19" fmla="*/ 44 h 100"/>
                  <a:gd name="T20" fmla="*/ 56 w 60"/>
                  <a:gd name="T21" fmla="*/ 46 h 100"/>
                  <a:gd name="T22" fmla="*/ 53 w 60"/>
                  <a:gd name="T23" fmla="*/ 46 h 100"/>
                  <a:gd name="T24" fmla="*/ 51 w 60"/>
                  <a:gd name="T25" fmla="*/ 44 h 100"/>
                  <a:gd name="T26" fmla="*/ 49 w 60"/>
                  <a:gd name="T27" fmla="*/ 42 h 100"/>
                  <a:gd name="T28" fmla="*/ 42 w 60"/>
                  <a:gd name="T29" fmla="*/ 28 h 100"/>
                  <a:gd name="T30" fmla="*/ 42 w 60"/>
                  <a:gd name="T31" fmla="*/ 59 h 100"/>
                  <a:gd name="T32" fmla="*/ 42 w 60"/>
                  <a:gd name="T33" fmla="*/ 93 h 100"/>
                  <a:gd name="T34" fmla="*/ 42 w 60"/>
                  <a:gd name="T35" fmla="*/ 96 h 100"/>
                  <a:gd name="T36" fmla="*/ 39 w 60"/>
                  <a:gd name="T37" fmla="*/ 98 h 100"/>
                  <a:gd name="T38" fmla="*/ 37 w 60"/>
                  <a:gd name="T39" fmla="*/ 100 h 100"/>
                  <a:gd name="T40" fmla="*/ 33 w 60"/>
                  <a:gd name="T41" fmla="*/ 98 h 100"/>
                  <a:gd name="T42" fmla="*/ 32 w 60"/>
                  <a:gd name="T43" fmla="*/ 96 h 100"/>
                  <a:gd name="T44" fmla="*/ 30 w 60"/>
                  <a:gd name="T45" fmla="*/ 94 h 100"/>
                  <a:gd name="T46" fmla="*/ 30 w 60"/>
                  <a:gd name="T47" fmla="*/ 94 h 100"/>
                  <a:gd name="T48" fmla="*/ 30 w 60"/>
                  <a:gd name="T49" fmla="*/ 94 h 100"/>
                  <a:gd name="T50" fmla="*/ 28 w 60"/>
                  <a:gd name="T51" fmla="*/ 96 h 100"/>
                  <a:gd name="T52" fmla="*/ 26 w 60"/>
                  <a:gd name="T53" fmla="*/ 98 h 100"/>
                  <a:gd name="T54" fmla="*/ 23 w 60"/>
                  <a:gd name="T55" fmla="*/ 100 h 100"/>
                  <a:gd name="T56" fmla="*/ 19 w 60"/>
                  <a:gd name="T57" fmla="*/ 98 h 100"/>
                  <a:gd name="T58" fmla="*/ 18 w 60"/>
                  <a:gd name="T59" fmla="*/ 96 h 100"/>
                  <a:gd name="T60" fmla="*/ 16 w 60"/>
                  <a:gd name="T61" fmla="*/ 93 h 100"/>
                  <a:gd name="T62" fmla="*/ 16 w 60"/>
                  <a:gd name="T63" fmla="*/ 28 h 100"/>
                  <a:gd name="T64" fmla="*/ 11 w 60"/>
                  <a:gd name="T65" fmla="*/ 42 h 100"/>
                  <a:gd name="T66" fmla="*/ 9 w 60"/>
                  <a:gd name="T67" fmla="*/ 44 h 100"/>
                  <a:gd name="T68" fmla="*/ 5 w 60"/>
                  <a:gd name="T69" fmla="*/ 46 h 100"/>
                  <a:gd name="T70" fmla="*/ 4 w 60"/>
                  <a:gd name="T71" fmla="*/ 46 h 100"/>
                  <a:gd name="T72" fmla="*/ 2 w 60"/>
                  <a:gd name="T73" fmla="*/ 44 h 100"/>
                  <a:gd name="T74" fmla="*/ 0 w 60"/>
                  <a:gd name="T75" fmla="*/ 42 h 100"/>
                  <a:gd name="T76" fmla="*/ 0 w 60"/>
                  <a:gd name="T77" fmla="*/ 40 h 100"/>
                  <a:gd name="T78" fmla="*/ 0 w 60"/>
                  <a:gd name="T79" fmla="*/ 39 h 100"/>
                  <a:gd name="T80" fmla="*/ 16 w 60"/>
                  <a:gd name="T81" fmla="*/ 4 h 100"/>
                  <a:gd name="T82" fmla="*/ 18 w 60"/>
                  <a:gd name="T83" fmla="*/ 2 h 100"/>
                  <a:gd name="T84" fmla="*/ 19 w 60"/>
                  <a:gd name="T85" fmla="*/ 2 h 100"/>
                  <a:gd name="T86" fmla="*/ 21 w 60"/>
                  <a:gd name="T87" fmla="*/ 0 h 100"/>
                  <a:gd name="T88" fmla="*/ 21 w 60"/>
                  <a:gd name="T89" fmla="*/ 0 h 100"/>
                  <a:gd name="T90" fmla="*/ 25 w 60"/>
                  <a:gd name="T91" fmla="*/ 0 h 100"/>
                  <a:gd name="T92" fmla="*/ 30 w 60"/>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00">
                    <a:moveTo>
                      <a:pt x="30" y="0"/>
                    </a:moveTo>
                    <a:lnTo>
                      <a:pt x="33" y="0"/>
                    </a:lnTo>
                    <a:lnTo>
                      <a:pt x="37" y="0"/>
                    </a:lnTo>
                    <a:lnTo>
                      <a:pt x="40" y="2"/>
                    </a:lnTo>
                    <a:lnTo>
                      <a:pt x="42" y="2"/>
                    </a:lnTo>
                    <a:lnTo>
                      <a:pt x="44" y="4"/>
                    </a:lnTo>
                    <a:lnTo>
                      <a:pt x="58" y="39"/>
                    </a:lnTo>
                    <a:lnTo>
                      <a:pt x="60" y="40"/>
                    </a:lnTo>
                    <a:lnTo>
                      <a:pt x="58" y="42"/>
                    </a:lnTo>
                    <a:lnTo>
                      <a:pt x="58" y="44"/>
                    </a:lnTo>
                    <a:lnTo>
                      <a:pt x="56" y="46"/>
                    </a:lnTo>
                    <a:lnTo>
                      <a:pt x="53" y="46"/>
                    </a:lnTo>
                    <a:lnTo>
                      <a:pt x="51" y="44"/>
                    </a:lnTo>
                    <a:lnTo>
                      <a:pt x="49" y="42"/>
                    </a:lnTo>
                    <a:lnTo>
                      <a:pt x="42" y="28"/>
                    </a:lnTo>
                    <a:lnTo>
                      <a:pt x="42" y="59"/>
                    </a:lnTo>
                    <a:lnTo>
                      <a:pt x="42" y="93"/>
                    </a:lnTo>
                    <a:lnTo>
                      <a:pt x="42" y="96"/>
                    </a:lnTo>
                    <a:lnTo>
                      <a:pt x="39" y="98"/>
                    </a:lnTo>
                    <a:lnTo>
                      <a:pt x="37" y="100"/>
                    </a:lnTo>
                    <a:lnTo>
                      <a:pt x="33" y="98"/>
                    </a:lnTo>
                    <a:lnTo>
                      <a:pt x="32" y="96"/>
                    </a:lnTo>
                    <a:lnTo>
                      <a:pt x="30" y="94"/>
                    </a:lnTo>
                    <a:lnTo>
                      <a:pt x="30" y="94"/>
                    </a:lnTo>
                    <a:lnTo>
                      <a:pt x="30" y="94"/>
                    </a:lnTo>
                    <a:lnTo>
                      <a:pt x="28" y="96"/>
                    </a:lnTo>
                    <a:lnTo>
                      <a:pt x="26" y="98"/>
                    </a:lnTo>
                    <a:lnTo>
                      <a:pt x="23" y="100"/>
                    </a:lnTo>
                    <a:lnTo>
                      <a:pt x="19" y="98"/>
                    </a:lnTo>
                    <a:lnTo>
                      <a:pt x="18" y="96"/>
                    </a:lnTo>
                    <a:lnTo>
                      <a:pt x="16" y="93"/>
                    </a:lnTo>
                    <a:lnTo>
                      <a:pt x="16" y="28"/>
                    </a:lnTo>
                    <a:lnTo>
                      <a:pt x="11" y="42"/>
                    </a:lnTo>
                    <a:lnTo>
                      <a:pt x="9" y="44"/>
                    </a:lnTo>
                    <a:lnTo>
                      <a:pt x="5" y="46"/>
                    </a:lnTo>
                    <a:lnTo>
                      <a:pt x="4" y="46"/>
                    </a:lnTo>
                    <a:lnTo>
                      <a:pt x="2" y="44"/>
                    </a:lnTo>
                    <a:lnTo>
                      <a:pt x="0" y="42"/>
                    </a:lnTo>
                    <a:lnTo>
                      <a:pt x="0" y="40"/>
                    </a:lnTo>
                    <a:lnTo>
                      <a:pt x="0" y="39"/>
                    </a:lnTo>
                    <a:lnTo>
                      <a:pt x="16" y="4"/>
                    </a:lnTo>
                    <a:lnTo>
                      <a:pt x="18" y="2"/>
                    </a:lnTo>
                    <a:lnTo>
                      <a:pt x="19" y="2"/>
                    </a:lnTo>
                    <a:lnTo>
                      <a:pt x="21" y="0"/>
                    </a:lnTo>
                    <a:lnTo>
                      <a:pt x="21" y="0"/>
                    </a:lnTo>
                    <a:lnTo>
                      <a:pt x="25" y="0"/>
                    </a:lnTo>
                    <a:lnTo>
                      <a:pt x="30"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Patients 2207"/>
              <p:cNvSpPr>
                <a:spLocks/>
              </p:cNvSpPr>
              <p:nvPr/>
            </p:nvSpPr>
            <p:spPr bwMode="auto">
              <a:xfrm>
                <a:off x="788988" y="5029201"/>
                <a:ext cx="33338" cy="33338"/>
              </a:xfrm>
              <a:custGeom>
                <a:avLst/>
                <a:gdLst>
                  <a:gd name="T0" fmla="*/ 11 w 21"/>
                  <a:gd name="T1" fmla="*/ 0 h 21"/>
                  <a:gd name="T2" fmla="*/ 14 w 21"/>
                  <a:gd name="T3" fmla="*/ 2 h 21"/>
                  <a:gd name="T4" fmla="*/ 18 w 21"/>
                  <a:gd name="T5" fmla="*/ 4 h 21"/>
                  <a:gd name="T6" fmla="*/ 20 w 21"/>
                  <a:gd name="T7" fmla="*/ 7 h 21"/>
                  <a:gd name="T8" fmla="*/ 21 w 21"/>
                  <a:gd name="T9" fmla="*/ 11 h 21"/>
                  <a:gd name="T10" fmla="*/ 20 w 21"/>
                  <a:gd name="T11" fmla="*/ 14 h 21"/>
                  <a:gd name="T12" fmla="*/ 18 w 21"/>
                  <a:gd name="T13" fmla="*/ 18 h 21"/>
                  <a:gd name="T14" fmla="*/ 14 w 21"/>
                  <a:gd name="T15" fmla="*/ 19 h 21"/>
                  <a:gd name="T16" fmla="*/ 11 w 21"/>
                  <a:gd name="T17" fmla="*/ 21 h 21"/>
                  <a:gd name="T18" fmla="*/ 7 w 21"/>
                  <a:gd name="T19" fmla="*/ 19 h 21"/>
                  <a:gd name="T20" fmla="*/ 4 w 21"/>
                  <a:gd name="T21" fmla="*/ 18 h 21"/>
                  <a:gd name="T22" fmla="*/ 2 w 21"/>
                  <a:gd name="T23" fmla="*/ 14 h 21"/>
                  <a:gd name="T24" fmla="*/ 0 w 21"/>
                  <a:gd name="T25" fmla="*/ 11 h 21"/>
                  <a:gd name="T26" fmla="*/ 2 w 21"/>
                  <a:gd name="T27" fmla="*/ 7 h 21"/>
                  <a:gd name="T28" fmla="*/ 4 w 21"/>
                  <a:gd name="T29" fmla="*/ 4 h 21"/>
                  <a:gd name="T30" fmla="*/ 7 w 21"/>
                  <a:gd name="T31" fmla="*/ 2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4" y="2"/>
                    </a:lnTo>
                    <a:lnTo>
                      <a:pt x="18" y="4"/>
                    </a:lnTo>
                    <a:lnTo>
                      <a:pt x="20" y="7"/>
                    </a:lnTo>
                    <a:lnTo>
                      <a:pt x="21" y="11"/>
                    </a:lnTo>
                    <a:lnTo>
                      <a:pt x="20" y="14"/>
                    </a:lnTo>
                    <a:lnTo>
                      <a:pt x="18" y="18"/>
                    </a:lnTo>
                    <a:lnTo>
                      <a:pt x="14" y="19"/>
                    </a:lnTo>
                    <a:lnTo>
                      <a:pt x="11" y="21"/>
                    </a:lnTo>
                    <a:lnTo>
                      <a:pt x="7" y="19"/>
                    </a:lnTo>
                    <a:lnTo>
                      <a:pt x="4" y="18"/>
                    </a:lnTo>
                    <a:lnTo>
                      <a:pt x="2" y="14"/>
                    </a:lnTo>
                    <a:lnTo>
                      <a:pt x="0" y="11"/>
                    </a:lnTo>
                    <a:lnTo>
                      <a:pt x="2" y="7"/>
                    </a:lnTo>
                    <a:lnTo>
                      <a:pt x="4" y="4"/>
                    </a:lnTo>
                    <a:lnTo>
                      <a:pt x="7" y="2"/>
                    </a:lnTo>
                    <a:lnTo>
                      <a:pt x="11" y="0"/>
                    </a:lnTo>
                    <a:close/>
                  </a:path>
                </a:pathLst>
              </a:custGeom>
              <a:solidFill>
                <a:srgbClr val="3B5A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41" name="Straight Arrow Connector 140"/>
          <p:cNvCxnSpPr>
            <a:stCxn id="59" idx="2"/>
            <a:endCxn id="128" idx="6"/>
          </p:cNvCxnSpPr>
          <p:nvPr/>
        </p:nvCxnSpPr>
        <p:spPr>
          <a:xfrm flipH="1">
            <a:off x="6598920" y="1643229"/>
            <a:ext cx="2128440" cy="0"/>
          </a:xfrm>
          <a:prstGeom prst="straightConnector1">
            <a:avLst/>
          </a:prstGeom>
          <a:ln w="152400" cap="flat" cmpd="sng" algn="ctr">
            <a:solidFill>
              <a:srgbClr val="879AAD"/>
            </a:solidFill>
            <a:prstDash val="solid"/>
            <a:round/>
            <a:headEnd type="triangle" w="sm" len="sm"/>
            <a:tailEnd type="triangle" w="sm" len="sm"/>
          </a:ln>
        </p:spPr>
        <p:style>
          <a:lnRef idx="0">
            <a:scrgbClr r="0" g="0" b="0"/>
          </a:lnRef>
          <a:fillRef idx="0">
            <a:scrgbClr r="0" g="0" b="0"/>
          </a:fillRef>
          <a:effectRef idx="0">
            <a:scrgbClr r="0" g="0" b="0"/>
          </a:effectRef>
          <a:fontRef idx="minor">
            <a:schemeClr val="tx1"/>
          </a:fontRef>
        </p:style>
      </p:cxnSp>
      <p:cxnSp>
        <p:nvCxnSpPr>
          <p:cNvPr id="142" name="Straight Arrow Connector 141"/>
          <p:cNvCxnSpPr>
            <a:stCxn id="44" idx="6"/>
            <a:endCxn id="128" idx="2"/>
          </p:cNvCxnSpPr>
          <p:nvPr/>
        </p:nvCxnSpPr>
        <p:spPr>
          <a:xfrm>
            <a:off x="3464640" y="1643229"/>
            <a:ext cx="2128440" cy="0"/>
          </a:xfrm>
          <a:prstGeom prst="straightConnector1">
            <a:avLst/>
          </a:prstGeom>
          <a:ln w="152400" cap="flat" cmpd="sng" algn="ctr">
            <a:solidFill>
              <a:srgbClr val="879AAD"/>
            </a:solidFill>
            <a:prstDash val="sysDot"/>
            <a:round/>
            <a:headEnd type="none" w="sm" len="sm"/>
            <a:tailEnd type="triangle" w="sm" len="sm"/>
          </a:ln>
        </p:spPr>
        <p:style>
          <a:lnRef idx="0">
            <a:scrgbClr r="0" g="0" b="0"/>
          </a:lnRef>
          <a:fillRef idx="0">
            <a:scrgbClr r="0" g="0" b="0"/>
          </a:fillRef>
          <a:effectRef idx="0">
            <a:scrgbClr r="0" g="0" b="0"/>
          </a:effectRef>
          <a:fontRef idx="minor">
            <a:schemeClr val="tx1"/>
          </a:fontRef>
        </p:style>
      </p:cxnSp>
      <p:sp>
        <p:nvSpPr>
          <p:cNvPr id="143" name="TextBox 142"/>
          <p:cNvSpPr txBox="1"/>
          <p:nvPr/>
        </p:nvSpPr>
        <p:spPr>
          <a:xfrm>
            <a:off x="5709538" y="921956"/>
            <a:ext cx="772925" cy="253916"/>
          </a:xfrm>
          <a:prstGeom prst="rect">
            <a:avLst/>
          </a:prstGeom>
          <a:noFill/>
        </p:spPr>
        <p:txBody>
          <a:bodyPr wrap="square" rtlCol="0">
            <a:spAutoFit/>
          </a:bodyPr>
          <a:lstStyle/>
          <a:p>
            <a:pPr algn="ctr"/>
            <a:r>
              <a:rPr lang="en-US" sz="1050" b="1" dirty="0"/>
              <a:t>PBM</a:t>
            </a:r>
          </a:p>
        </p:txBody>
      </p:sp>
      <p:sp>
        <p:nvSpPr>
          <p:cNvPr id="144" name="TextBox 143"/>
          <p:cNvSpPr txBox="1"/>
          <p:nvPr/>
        </p:nvSpPr>
        <p:spPr>
          <a:xfrm>
            <a:off x="2375783" y="921956"/>
            <a:ext cx="1171874" cy="253916"/>
          </a:xfrm>
          <a:prstGeom prst="rect">
            <a:avLst/>
          </a:prstGeom>
          <a:noFill/>
        </p:spPr>
        <p:txBody>
          <a:bodyPr wrap="square" rtlCol="0">
            <a:spAutoFit/>
          </a:bodyPr>
          <a:lstStyle/>
          <a:p>
            <a:pPr algn="ctr"/>
            <a:r>
              <a:rPr lang="en-US" sz="1050" b="1" dirty="0"/>
              <a:t>PLAN SPONSORS</a:t>
            </a:r>
          </a:p>
        </p:txBody>
      </p:sp>
      <p:sp>
        <p:nvSpPr>
          <p:cNvPr id="145" name="TextBox 144"/>
          <p:cNvSpPr txBox="1"/>
          <p:nvPr/>
        </p:nvSpPr>
        <p:spPr>
          <a:xfrm>
            <a:off x="8600828" y="921405"/>
            <a:ext cx="1306137" cy="253916"/>
          </a:xfrm>
          <a:prstGeom prst="rect">
            <a:avLst/>
          </a:prstGeom>
          <a:noFill/>
        </p:spPr>
        <p:txBody>
          <a:bodyPr wrap="square" rtlCol="0">
            <a:spAutoFit/>
          </a:bodyPr>
          <a:lstStyle/>
          <a:p>
            <a:pPr algn="ctr"/>
            <a:r>
              <a:rPr lang="en-US" sz="1050" b="1" dirty="0"/>
              <a:t>MANUFACTURERS</a:t>
            </a:r>
          </a:p>
        </p:txBody>
      </p:sp>
      <p:sp>
        <p:nvSpPr>
          <p:cNvPr id="146" name="TextBox 145"/>
          <p:cNvSpPr txBox="1"/>
          <p:nvPr/>
        </p:nvSpPr>
        <p:spPr>
          <a:xfrm>
            <a:off x="3103237" y="4033183"/>
            <a:ext cx="1473154" cy="415498"/>
          </a:xfrm>
          <a:prstGeom prst="rect">
            <a:avLst/>
          </a:prstGeom>
          <a:noFill/>
        </p:spPr>
        <p:txBody>
          <a:bodyPr wrap="square" rtlCol="0">
            <a:spAutoFit/>
          </a:bodyPr>
          <a:lstStyle/>
          <a:p>
            <a:pPr algn="ctr"/>
            <a:r>
              <a:rPr lang="en-US" sz="1050" b="1" dirty="0"/>
              <a:t>HEALTH INSURANCE COMPANIES</a:t>
            </a:r>
          </a:p>
        </p:txBody>
      </p:sp>
      <p:sp>
        <p:nvSpPr>
          <p:cNvPr id="147" name="TextBox 146"/>
          <p:cNvSpPr txBox="1"/>
          <p:nvPr/>
        </p:nvSpPr>
        <p:spPr>
          <a:xfrm>
            <a:off x="5359423" y="4745122"/>
            <a:ext cx="1473154" cy="415498"/>
          </a:xfrm>
          <a:prstGeom prst="rect">
            <a:avLst/>
          </a:prstGeom>
          <a:noFill/>
        </p:spPr>
        <p:txBody>
          <a:bodyPr wrap="square" rtlCol="0">
            <a:spAutoFit/>
          </a:bodyPr>
          <a:lstStyle/>
          <a:p>
            <a:pPr algn="ctr"/>
            <a:r>
              <a:rPr lang="en-US" sz="1050" b="1" dirty="0"/>
              <a:t>PBM-OWNED PHARMACY</a:t>
            </a:r>
          </a:p>
        </p:txBody>
      </p:sp>
      <p:sp>
        <p:nvSpPr>
          <p:cNvPr id="148" name="TextBox 147"/>
          <p:cNvSpPr txBox="1"/>
          <p:nvPr/>
        </p:nvSpPr>
        <p:spPr>
          <a:xfrm>
            <a:off x="8682527" y="4755645"/>
            <a:ext cx="1150627" cy="738664"/>
          </a:xfrm>
          <a:prstGeom prst="rect">
            <a:avLst/>
          </a:prstGeom>
          <a:noFill/>
        </p:spPr>
        <p:txBody>
          <a:bodyPr wrap="square" rtlCol="0">
            <a:spAutoFit/>
          </a:bodyPr>
          <a:lstStyle/>
          <a:p>
            <a:pPr algn="ctr"/>
            <a:r>
              <a:rPr lang="en-US" sz="1050" b="1" dirty="0"/>
              <a:t>PHARMACIES AND DISPENSING PHYSICIANS</a:t>
            </a:r>
          </a:p>
        </p:txBody>
      </p:sp>
      <p:sp>
        <p:nvSpPr>
          <p:cNvPr id="149" name="TextBox 148"/>
          <p:cNvSpPr txBox="1"/>
          <p:nvPr/>
        </p:nvSpPr>
        <p:spPr>
          <a:xfrm>
            <a:off x="7949043" y="5514926"/>
            <a:ext cx="894542" cy="253916"/>
          </a:xfrm>
          <a:prstGeom prst="rect">
            <a:avLst/>
          </a:prstGeom>
          <a:noFill/>
        </p:spPr>
        <p:txBody>
          <a:bodyPr wrap="square" rtlCol="0">
            <a:spAutoFit/>
          </a:bodyPr>
          <a:lstStyle/>
          <a:p>
            <a:pPr algn="ctr"/>
            <a:r>
              <a:rPr lang="en-US" sz="1050" b="1" dirty="0"/>
              <a:t>PATIENTS</a:t>
            </a:r>
          </a:p>
        </p:txBody>
      </p:sp>
      <p:sp>
        <p:nvSpPr>
          <p:cNvPr id="150" name="TextBox 149"/>
          <p:cNvSpPr txBox="1"/>
          <p:nvPr/>
        </p:nvSpPr>
        <p:spPr>
          <a:xfrm>
            <a:off x="3420427" y="1310756"/>
            <a:ext cx="2265217" cy="646331"/>
          </a:xfrm>
          <a:prstGeom prst="rect">
            <a:avLst/>
          </a:prstGeom>
          <a:noFill/>
        </p:spPr>
        <p:txBody>
          <a:bodyPr wrap="square" rtlCol="0">
            <a:spAutoFit/>
          </a:bodyPr>
          <a:lstStyle/>
          <a:p>
            <a:pPr marL="91440" indent="-91440">
              <a:buFont typeface="Arial" panose="020B0604020202020204" pitchFamily="34" charset="0"/>
              <a:buChar char="•"/>
            </a:pPr>
            <a:r>
              <a:rPr lang="en-US" sz="1200" dirty="0"/>
              <a:t>Employers</a:t>
            </a:r>
          </a:p>
          <a:p>
            <a:pPr marL="91440" indent="-91440">
              <a:buFont typeface="Arial" panose="020B0604020202020204" pitchFamily="34" charset="0"/>
              <a:buChar char="•"/>
            </a:pPr>
            <a:r>
              <a:rPr lang="en-US" sz="1200" dirty="0"/>
              <a:t>Unions</a:t>
            </a:r>
          </a:p>
          <a:p>
            <a:pPr marL="91440" indent="-91440">
              <a:buFont typeface="Arial" panose="020B0604020202020204" pitchFamily="34" charset="0"/>
              <a:buChar char="•"/>
            </a:pPr>
            <a:r>
              <a:rPr lang="en-US" sz="1200" dirty="0"/>
              <a:t>Government programs</a:t>
            </a:r>
          </a:p>
        </p:txBody>
      </p:sp>
      <p:sp>
        <p:nvSpPr>
          <p:cNvPr id="151" name="TextBox 150"/>
          <p:cNvSpPr txBox="1"/>
          <p:nvPr/>
        </p:nvSpPr>
        <p:spPr>
          <a:xfrm>
            <a:off x="3246534" y="2224894"/>
            <a:ext cx="2639430" cy="461665"/>
          </a:xfrm>
          <a:prstGeom prst="rect">
            <a:avLst/>
          </a:prstGeom>
          <a:noFill/>
        </p:spPr>
        <p:txBody>
          <a:bodyPr wrap="square" rtlCol="0">
            <a:spAutoFit/>
          </a:bodyPr>
          <a:lstStyle/>
          <a:p>
            <a:pPr marL="91440" indent="-91440">
              <a:buFont typeface="Arial" panose="020B0604020202020204" pitchFamily="34" charset="0"/>
              <a:buChar char="•"/>
            </a:pPr>
            <a:r>
              <a:rPr lang="en-US" sz="1200" dirty="0"/>
              <a:t>Administrative Services Only</a:t>
            </a:r>
          </a:p>
          <a:p>
            <a:pPr marL="91440" indent="-91440">
              <a:buFont typeface="Arial" panose="020B0604020202020204" pitchFamily="34" charset="0"/>
              <a:buChar char="•"/>
            </a:pPr>
            <a:r>
              <a:rPr lang="en-US" sz="1200" dirty="0"/>
              <a:t>Group Health Insurance</a:t>
            </a:r>
          </a:p>
        </p:txBody>
      </p:sp>
      <p:sp>
        <p:nvSpPr>
          <p:cNvPr id="152" name="TextBox 151"/>
          <p:cNvSpPr txBox="1"/>
          <p:nvPr/>
        </p:nvSpPr>
        <p:spPr>
          <a:xfrm>
            <a:off x="3375770" y="1787211"/>
            <a:ext cx="1714391" cy="1015663"/>
          </a:xfrm>
          <a:prstGeom prst="rect">
            <a:avLst/>
          </a:prstGeom>
          <a:noFill/>
        </p:spPr>
        <p:txBody>
          <a:bodyPr wrap="square" rtlCol="0">
            <a:spAutoFit/>
          </a:bodyPr>
          <a:lstStyle/>
          <a:p>
            <a:pPr marL="91440" indent="-91440">
              <a:buFont typeface="Arial" panose="020B0604020202020204" pitchFamily="34" charset="0"/>
              <a:buChar char="•"/>
            </a:pPr>
            <a:r>
              <a:rPr lang="en-US" sz="1200" dirty="0"/>
              <a:t>Health Insurers (or Plan Sponsors directly) contract with PBMs to administer pharmacy benefits</a:t>
            </a:r>
          </a:p>
        </p:txBody>
      </p:sp>
      <p:sp>
        <p:nvSpPr>
          <p:cNvPr id="153" name="TextBox 152"/>
          <p:cNvSpPr txBox="1"/>
          <p:nvPr/>
        </p:nvSpPr>
        <p:spPr>
          <a:xfrm>
            <a:off x="7763357" y="2316163"/>
            <a:ext cx="2265217" cy="830997"/>
          </a:xfrm>
          <a:prstGeom prst="rect">
            <a:avLst/>
          </a:prstGeom>
          <a:noFill/>
        </p:spPr>
        <p:txBody>
          <a:bodyPr wrap="square" rtlCol="0">
            <a:spAutoFit/>
          </a:bodyPr>
          <a:lstStyle/>
          <a:p>
            <a:pPr marL="91440" indent="-91440">
              <a:buFont typeface="Arial" panose="020B0604020202020204" pitchFamily="34" charset="0"/>
              <a:buChar char="•"/>
            </a:pPr>
            <a:r>
              <a:rPr lang="en-US" sz="1200" dirty="0"/>
              <a:t>PBMs in turn contract with a network of retail and specialty pharmacies and dispensing physicians</a:t>
            </a:r>
          </a:p>
        </p:txBody>
      </p:sp>
      <p:sp>
        <p:nvSpPr>
          <p:cNvPr id="154" name="TextBox 153"/>
          <p:cNvSpPr txBox="1"/>
          <p:nvPr/>
        </p:nvSpPr>
        <p:spPr>
          <a:xfrm>
            <a:off x="6569571" y="3837186"/>
            <a:ext cx="1529638" cy="830997"/>
          </a:xfrm>
          <a:prstGeom prst="rect">
            <a:avLst/>
          </a:prstGeom>
          <a:noFill/>
        </p:spPr>
        <p:txBody>
          <a:bodyPr wrap="square" rtlCol="0">
            <a:spAutoFit/>
          </a:bodyPr>
          <a:lstStyle/>
          <a:p>
            <a:pPr marL="91440" indent="-91440">
              <a:buFont typeface="Arial" panose="020B0604020202020204" pitchFamily="34" charset="0"/>
              <a:buChar char="•"/>
            </a:pPr>
            <a:r>
              <a:rPr lang="en-US" sz="1200" dirty="0"/>
              <a:t>PBMs also own mail order and specialty pharmacies</a:t>
            </a:r>
          </a:p>
        </p:txBody>
      </p:sp>
      <p:sp>
        <p:nvSpPr>
          <p:cNvPr id="155" name="TextBox 154"/>
          <p:cNvSpPr txBox="1"/>
          <p:nvPr/>
        </p:nvSpPr>
        <p:spPr>
          <a:xfrm>
            <a:off x="9366457" y="2269632"/>
            <a:ext cx="1203159" cy="1200329"/>
          </a:xfrm>
          <a:prstGeom prst="rect">
            <a:avLst/>
          </a:prstGeom>
          <a:noFill/>
        </p:spPr>
        <p:txBody>
          <a:bodyPr wrap="square" rtlCol="0">
            <a:spAutoFit/>
          </a:bodyPr>
          <a:lstStyle/>
          <a:p>
            <a:pPr marL="91440" indent="-91440">
              <a:buFont typeface="Arial" panose="020B0604020202020204" pitchFamily="34" charset="0"/>
              <a:buChar char="•"/>
            </a:pPr>
            <a:r>
              <a:rPr lang="en-US" sz="1200" dirty="0"/>
              <a:t>Manufacturers sell drug products to pharmacies through wholesalers</a:t>
            </a:r>
          </a:p>
        </p:txBody>
      </p:sp>
      <p:sp>
        <p:nvSpPr>
          <p:cNvPr id="156" name="TextBox 155"/>
          <p:cNvSpPr txBox="1"/>
          <p:nvPr/>
        </p:nvSpPr>
        <p:spPr>
          <a:xfrm>
            <a:off x="6720154" y="1077491"/>
            <a:ext cx="2265217" cy="461665"/>
          </a:xfrm>
          <a:prstGeom prst="rect">
            <a:avLst/>
          </a:prstGeom>
          <a:noFill/>
        </p:spPr>
        <p:txBody>
          <a:bodyPr wrap="square" rtlCol="0">
            <a:spAutoFit/>
          </a:bodyPr>
          <a:lstStyle/>
          <a:p>
            <a:pPr marL="91440" indent="-91440">
              <a:buFont typeface="Arial" panose="020B0604020202020204" pitchFamily="34" charset="0"/>
              <a:buChar char="•"/>
            </a:pPr>
            <a:r>
              <a:rPr lang="en-US" sz="1200" dirty="0"/>
              <a:t>PBMs negotiate with manufacturers for rebates</a:t>
            </a:r>
          </a:p>
        </p:txBody>
      </p:sp>
      <p:sp>
        <p:nvSpPr>
          <p:cNvPr id="157" name="TextBox 156"/>
          <p:cNvSpPr txBox="1"/>
          <p:nvPr/>
        </p:nvSpPr>
        <p:spPr>
          <a:xfrm>
            <a:off x="6984832" y="4092042"/>
            <a:ext cx="1529638" cy="1200329"/>
          </a:xfrm>
          <a:prstGeom prst="rect">
            <a:avLst/>
          </a:prstGeom>
          <a:noFill/>
        </p:spPr>
        <p:txBody>
          <a:bodyPr wrap="square" rtlCol="0">
            <a:spAutoFit/>
          </a:bodyPr>
          <a:lstStyle/>
          <a:p>
            <a:pPr marL="91440" indent="-91440">
              <a:buFont typeface="Arial" panose="020B0604020202020204" pitchFamily="34" charset="0"/>
              <a:buChar char="•"/>
            </a:pPr>
            <a:r>
              <a:rPr lang="en-US" sz="1200" dirty="0"/>
              <a:t>Both PBM-owned and independent pharmacies provide medications to the patient</a:t>
            </a:r>
          </a:p>
        </p:txBody>
      </p:sp>
      <p:sp>
        <p:nvSpPr>
          <p:cNvPr id="158" name="TextBox 157"/>
          <p:cNvSpPr txBox="1"/>
          <p:nvPr/>
        </p:nvSpPr>
        <p:spPr>
          <a:xfrm>
            <a:off x="2008984" y="5160621"/>
            <a:ext cx="2283638" cy="830997"/>
          </a:xfrm>
          <a:prstGeom prst="rect">
            <a:avLst/>
          </a:prstGeom>
          <a:noFill/>
        </p:spPr>
        <p:txBody>
          <a:bodyPr wrap="square" rtlCol="0">
            <a:spAutoFit/>
          </a:bodyPr>
          <a:lstStyle/>
          <a:p>
            <a:pPr marL="91440" indent="-91440">
              <a:buFont typeface="Arial" panose="020B0604020202020204" pitchFamily="34" charset="0"/>
              <a:buChar char="•"/>
            </a:pPr>
            <a:r>
              <a:rPr lang="en-US" sz="1200" dirty="0"/>
              <a:t>Patients are employees of the Plan Sponsor, who either self-funds their claims or covers health insurance premiums</a:t>
            </a:r>
          </a:p>
        </p:txBody>
      </p:sp>
      <p:sp>
        <p:nvSpPr>
          <p:cNvPr id="159" name="Title 1"/>
          <p:cNvSpPr txBox="1">
            <a:spLocks/>
          </p:cNvSpPr>
          <p:nvPr/>
        </p:nvSpPr>
        <p:spPr>
          <a:xfrm>
            <a:off x="1745588" y="332328"/>
            <a:ext cx="7711440" cy="498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cap="all" dirty="0">
                <a:latin typeface="Franklin Gothic Medium" panose="020B0603020102020204" pitchFamily="34" charset="0"/>
              </a:rPr>
              <a:t>Pharmacy Benefits Landscape</a:t>
            </a:r>
          </a:p>
        </p:txBody>
      </p:sp>
    </p:spTree>
    <p:extLst>
      <p:ext uri="{BB962C8B-B14F-4D97-AF65-F5344CB8AC3E}">
        <p14:creationId xmlns:p14="http://schemas.microsoft.com/office/powerpoint/2010/main" val="29723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0">
                                            <p:txEl>
                                              <p:pRg st="0" end="0"/>
                                            </p:txEl>
                                          </p:spTgt>
                                        </p:tgtEl>
                                        <p:attrNameLst>
                                          <p:attrName>style.visibility</p:attrName>
                                        </p:attrNameLst>
                                      </p:cBhvr>
                                      <p:to>
                                        <p:strVal val="visible"/>
                                      </p:to>
                                    </p:set>
                                    <p:animEffect transition="in" filter="fade">
                                      <p:cBhvr>
                                        <p:cTn id="14" dur="500"/>
                                        <p:tgtEl>
                                          <p:spTgt spid="150">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0">
                                            <p:txEl>
                                              <p:pRg st="1" end="1"/>
                                            </p:txEl>
                                          </p:spTgt>
                                        </p:tgtEl>
                                        <p:attrNameLst>
                                          <p:attrName>style.visibility</p:attrName>
                                        </p:attrNameLst>
                                      </p:cBhvr>
                                      <p:to>
                                        <p:strVal val="visible"/>
                                      </p:to>
                                    </p:set>
                                    <p:animEffect transition="in" filter="fade">
                                      <p:cBhvr>
                                        <p:cTn id="18" dur="500"/>
                                        <p:tgtEl>
                                          <p:spTgt spid="150">
                                            <p:txEl>
                                              <p:pRg st="1" end="1"/>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0">
                                            <p:txEl>
                                              <p:pRg st="2" end="2"/>
                                            </p:txEl>
                                          </p:spTgt>
                                        </p:tgtEl>
                                        <p:attrNameLst>
                                          <p:attrName>style.visibility</p:attrName>
                                        </p:attrNameLst>
                                      </p:cBhvr>
                                      <p:to>
                                        <p:strVal val="visible"/>
                                      </p:to>
                                    </p:set>
                                    <p:animEffect transition="in" filter="fade">
                                      <p:cBhvr>
                                        <p:cTn id="22" dur="500"/>
                                        <p:tgtEl>
                                          <p:spTgt spid="1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0">
                                            <p:txEl>
                                              <p:pRg st="0" end="0"/>
                                            </p:txEl>
                                          </p:spTgt>
                                        </p:tgtEl>
                                      </p:cBhvr>
                                    </p:animEffect>
                                    <p:set>
                                      <p:cBhvr>
                                        <p:cTn id="27" dur="1" fill="hold">
                                          <p:stCondLst>
                                            <p:cond delay="499"/>
                                          </p:stCondLst>
                                        </p:cTn>
                                        <p:tgtEl>
                                          <p:spTgt spid="150">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50">
                                            <p:txEl>
                                              <p:pRg st="1" end="1"/>
                                            </p:txEl>
                                          </p:spTgt>
                                        </p:tgtEl>
                                      </p:cBhvr>
                                    </p:animEffect>
                                    <p:set>
                                      <p:cBhvr>
                                        <p:cTn id="30" dur="1" fill="hold">
                                          <p:stCondLst>
                                            <p:cond delay="499"/>
                                          </p:stCondLst>
                                        </p:cTn>
                                        <p:tgtEl>
                                          <p:spTgt spid="150">
                                            <p:txEl>
                                              <p:pRg st="1" end="1"/>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50">
                                            <p:txEl>
                                              <p:pRg st="2" end="2"/>
                                            </p:txEl>
                                          </p:spTgt>
                                        </p:tgtEl>
                                      </p:cBhvr>
                                    </p:animEffect>
                                    <p:set>
                                      <p:cBhvr>
                                        <p:cTn id="33" dur="1" fill="hold">
                                          <p:stCondLst>
                                            <p:cond delay="499"/>
                                          </p:stCondLst>
                                        </p:cTn>
                                        <p:tgtEl>
                                          <p:spTgt spid="150">
                                            <p:txEl>
                                              <p:pRg st="2" end="2"/>
                                            </p:txEl>
                                          </p:spTgt>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1">
                                            <p:txEl>
                                              <p:pRg st="0" end="0"/>
                                            </p:txEl>
                                          </p:spTgt>
                                        </p:tgtEl>
                                        <p:attrNameLst>
                                          <p:attrName>style.visibility</p:attrName>
                                        </p:attrNameLst>
                                      </p:cBhvr>
                                      <p:to>
                                        <p:strVal val="visible"/>
                                      </p:to>
                                    </p:set>
                                    <p:animEffect transition="in" filter="fade">
                                      <p:cBhvr>
                                        <p:cTn id="49" dur="500"/>
                                        <p:tgtEl>
                                          <p:spTgt spid="151">
                                            <p:txEl>
                                              <p:pRg st="0" end="0"/>
                                            </p:txEl>
                                          </p:spTgt>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51">
                                            <p:txEl>
                                              <p:pRg st="1" end="1"/>
                                            </p:txEl>
                                          </p:spTgt>
                                        </p:tgtEl>
                                        <p:attrNameLst>
                                          <p:attrName>style.visibility</p:attrName>
                                        </p:attrNameLst>
                                      </p:cBhvr>
                                      <p:to>
                                        <p:strVal val="visible"/>
                                      </p:to>
                                    </p:set>
                                    <p:animEffect transition="in" filter="fade">
                                      <p:cBhvr>
                                        <p:cTn id="53" dur="500"/>
                                        <p:tgtEl>
                                          <p:spTgt spid="15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51">
                                            <p:txEl>
                                              <p:pRg st="0" end="0"/>
                                            </p:txEl>
                                          </p:spTgt>
                                        </p:tgtEl>
                                      </p:cBhvr>
                                    </p:animEffect>
                                    <p:set>
                                      <p:cBhvr>
                                        <p:cTn id="58" dur="1" fill="hold">
                                          <p:stCondLst>
                                            <p:cond delay="499"/>
                                          </p:stCondLst>
                                        </p:cTn>
                                        <p:tgtEl>
                                          <p:spTgt spid="151">
                                            <p:txEl>
                                              <p:pRg st="0" end="0"/>
                                            </p:txEl>
                                          </p:spTgt>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51">
                                            <p:txEl>
                                              <p:pRg st="1" end="1"/>
                                            </p:txEl>
                                          </p:spTgt>
                                        </p:tgtEl>
                                      </p:cBhvr>
                                    </p:animEffect>
                                    <p:set>
                                      <p:cBhvr>
                                        <p:cTn id="61" dur="1" fill="hold">
                                          <p:stCondLst>
                                            <p:cond delay="499"/>
                                          </p:stCondLst>
                                        </p:cTn>
                                        <p:tgtEl>
                                          <p:spTgt spid="151">
                                            <p:txEl>
                                              <p:pRg st="1" end="1"/>
                                            </p:txEl>
                                          </p:spTgt>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fade">
                                      <p:cBhvr>
                                        <p:cTn id="65" dur="500"/>
                                        <p:tgtEl>
                                          <p:spTgt spid="143"/>
                                        </p:tgtEl>
                                      </p:cBhvr>
                                    </p:animEffect>
                                  </p:childTnLst>
                                </p:cTn>
                              </p:par>
                              <p:par>
                                <p:cTn id="66" presetID="10"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1500"/>
                            </p:stCondLst>
                            <p:childTnLst>
                              <p:par>
                                <p:cTn id="74" presetID="22" presetClass="entr" presetSubtype="8" fill="hold" nodeType="after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wipe(left)">
                                      <p:cBhvr>
                                        <p:cTn id="76" dur="500"/>
                                        <p:tgtEl>
                                          <p:spTgt spid="142"/>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152">
                                            <p:txEl>
                                              <p:pRg st="0" end="0"/>
                                            </p:txEl>
                                          </p:spTgt>
                                        </p:tgtEl>
                                        <p:attrNameLst>
                                          <p:attrName>style.visibility</p:attrName>
                                        </p:attrNameLst>
                                      </p:cBhvr>
                                      <p:to>
                                        <p:strVal val="visible"/>
                                      </p:to>
                                    </p:set>
                                    <p:animEffect transition="in" filter="fade">
                                      <p:cBhvr>
                                        <p:cTn id="80" dur="500"/>
                                        <p:tgtEl>
                                          <p:spTgt spid="152">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52">
                                            <p:txEl>
                                              <p:pRg st="0" end="0"/>
                                            </p:txEl>
                                          </p:spTgt>
                                        </p:tgtEl>
                                      </p:cBhvr>
                                    </p:animEffect>
                                    <p:set>
                                      <p:cBhvr>
                                        <p:cTn id="85" dur="1" fill="hold">
                                          <p:stCondLst>
                                            <p:cond delay="499"/>
                                          </p:stCondLst>
                                        </p:cTn>
                                        <p:tgtEl>
                                          <p:spTgt spid="152">
                                            <p:txEl>
                                              <p:pRg st="0" end="0"/>
                                            </p:txEl>
                                          </p:spTgt>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48"/>
                                        </p:tgtEl>
                                        <p:attrNameLst>
                                          <p:attrName>style.visibility</p:attrName>
                                        </p:attrNameLst>
                                      </p:cBhvr>
                                      <p:to>
                                        <p:strVal val="visible"/>
                                      </p:to>
                                    </p:set>
                                    <p:animEffect transition="in" filter="fade">
                                      <p:cBhvr>
                                        <p:cTn id="89" dur="500"/>
                                        <p:tgtEl>
                                          <p:spTgt spid="148"/>
                                        </p:tgtEl>
                                      </p:cBhvr>
                                    </p:animEffect>
                                  </p:childTnLst>
                                </p:cTn>
                              </p:par>
                              <p:par>
                                <p:cTn id="90" presetID="10" presetClass="entr" presetSubtype="0"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left)">
                                      <p:cBhvr>
                                        <p:cTn id="96" dur="500"/>
                                        <p:tgtEl>
                                          <p:spTgt spid="40"/>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153">
                                            <p:txEl>
                                              <p:pRg st="0" end="0"/>
                                            </p:txEl>
                                          </p:spTgt>
                                        </p:tgtEl>
                                        <p:attrNameLst>
                                          <p:attrName>style.visibility</p:attrName>
                                        </p:attrNameLst>
                                      </p:cBhvr>
                                      <p:to>
                                        <p:strVal val="visible"/>
                                      </p:to>
                                    </p:set>
                                    <p:animEffect transition="in" filter="fade">
                                      <p:cBhvr>
                                        <p:cTn id="100" dur="500"/>
                                        <p:tgtEl>
                                          <p:spTgt spid="15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153">
                                            <p:txEl>
                                              <p:pRg st="0" end="0"/>
                                            </p:txEl>
                                          </p:spTgt>
                                        </p:tgtEl>
                                      </p:cBhvr>
                                    </p:animEffect>
                                    <p:set>
                                      <p:cBhvr>
                                        <p:cTn id="105" dur="1" fill="hold">
                                          <p:stCondLst>
                                            <p:cond delay="499"/>
                                          </p:stCondLst>
                                        </p:cTn>
                                        <p:tgtEl>
                                          <p:spTgt spid="153">
                                            <p:txEl>
                                              <p:pRg st="0" end="0"/>
                                            </p:txEl>
                                          </p:spTgt>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fade">
                                      <p:cBhvr>
                                        <p:cTn id="109" dur="500"/>
                                        <p:tgtEl>
                                          <p:spTgt spid="147"/>
                                        </p:tgtEl>
                                      </p:cBhvr>
                                    </p:animEffect>
                                  </p:childTnLst>
                                </p:cTn>
                              </p:par>
                              <p:par>
                                <p:cTn id="110" presetID="10" presetClass="entr" presetSubtype="0" fill="hold"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childTnLst>
                          </p:cTn>
                        </p:par>
                        <p:par>
                          <p:cTn id="113" fill="hold">
                            <p:stCondLst>
                              <p:cond delay="1000"/>
                            </p:stCondLst>
                            <p:childTnLst>
                              <p:par>
                                <p:cTn id="114" presetID="22" presetClass="entr" presetSubtype="1" fill="hold"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up)">
                                      <p:cBhvr>
                                        <p:cTn id="116" dur="500"/>
                                        <p:tgtEl>
                                          <p:spTgt spid="41"/>
                                        </p:tgtEl>
                                      </p:cBhvr>
                                    </p:animEffect>
                                  </p:childTnLst>
                                </p:cTn>
                              </p:par>
                            </p:childTnLst>
                          </p:cTn>
                        </p:par>
                        <p:par>
                          <p:cTn id="117" fill="hold">
                            <p:stCondLst>
                              <p:cond delay="1500"/>
                            </p:stCondLst>
                            <p:childTnLst>
                              <p:par>
                                <p:cTn id="118" presetID="10" presetClass="entr" presetSubtype="0" fill="hold" nodeType="afterEffect">
                                  <p:stCondLst>
                                    <p:cond delay="0"/>
                                  </p:stCondLst>
                                  <p:childTnLst>
                                    <p:set>
                                      <p:cBhvr>
                                        <p:cTn id="119" dur="1" fill="hold">
                                          <p:stCondLst>
                                            <p:cond delay="0"/>
                                          </p:stCondLst>
                                        </p:cTn>
                                        <p:tgtEl>
                                          <p:spTgt spid="154">
                                            <p:txEl>
                                              <p:pRg st="0" end="0"/>
                                            </p:txEl>
                                          </p:spTgt>
                                        </p:tgtEl>
                                        <p:attrNameLst>
                                          <p:attrName>style.visibility</p:attrName>
                                        </p:attrNameLst>
                                      </p:cBhvr>
                                      <p:to>
                                        <p:strVal val="visible"/>
                                      </p:to>
                                    </p:set>
                                    <p:animEffect transition="in" filter="fade">
                                      <p:cBhvr>
                                        <p:cTn id="120" dur="500"/>
                                        <p:tgtEl>
                                          <p:spTgt spid="154">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0" nodeType="clickEffect">
                                  <p:stCondLst>
                                    <p:cond delay="0"/>
                                  </p:stCondLst>
                                  <p:childTnLst>
                                    <p:animEffect transition="out" filter="fade">
                                      <p:cBhvr>
                                        <p:cTn id="124" dur="500"/>
                                        <p:tgtEl>
                                          <p:spTgt spid="154">
                                            <p:txEl>
                                              <p:pRg st="0" end="0"/>
                                            </p:txEl>
                                          </p:spTgt>
                                        </p:tgtEl>
                                      </p:cBhvr>
                                    </p:animEffect>
                                    <p:set>
                                      <p:cBhvr>
                                        <p:cTn id="125" dur="1" fill="hold">
                                          <p:stCondLst>
                                            <p:cond delay="499"/>
                                          </p:stCondLst>
                                        </p:cTn>
                                        <p:tgtEl>
                                          <p:spTgt spid="154">
                                            <p:txEl>
                                              <p:pRg st="0" end="0"/>
                                            </p:txEl>
                                          </p:spTgt>
                                        </p:tgtEl>
                                        <p:attrNameLst>
                                          <p:attrName>style.visibility</p:attrName>
                                        </p:attrNameLst>
                                      </p:cBhvr>
                                      <p:to>
                                        <p:strVal val="hidden"/>
                                      </p:to>
                                    </p:se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145"/>
                                        </p:tgtEl>
                                        <p:attrNameLst>
                                          <p:attrName>style.visibility</p:attrName>
                                        </p:attrNameLst>
                                      </p:cBhvr>
                                      <p:to>
                                        <p:strVal val="visible"/>
                                      </p:to>
                                    </p:set>
                                    <p:animEffect transition="in" filter="fade">
                                      <p:cBhvr>
                                        <p:cTn id="129" dur="500"/>
                                        <p:tgtEl>
                                          <p:spTgt spid="145"/>
                                        </p:tgtEl>
                                      </p:cBhvr>
                                    </p:animEffect>
                                  </p:childTnLst>
                                </p:cTn>
                              </p:par>
                              <p:par>
                                <p:cTn id="130" presetID="10" presetClass="entr" presetSubtype="0" fill="hold"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par>
                          <p:cTn id="133" fill="hold">
                            <p:stCondLst>
                              <p:cond delay="1000"/>
                            </p:stCondLst>
                            <p:childTnLst>
                              <p:par>
                                <p:cTn id="134" presetID="22" presetClass="entr" presetSubtype="8" fill="hold" nodeType="afterEffect">
                                  <p:stCondLst>
                                    <p:cond delay="0"/>
                                  </p:stCondLst>
                                  <p:childTnLst>
                                    <p:set>
                                      <p:cBhvr>
                                        <p:cTn id="135" dur="1" fill="hold">
                                          <p:stCondLst>
                                            <p:cond delay="0"/>
                                          </p:stCondLst>
                                        </p:cTn>
                                        <p:tgtEl>
                                          <p:spTgt spid="141"/>
                                        </p:tgtEl>
                                        <p:attrNameLst>
                                          <p:attrName>style.visibility</p:attrName>
                                        </p:attrNameLst>
                                      </p:cBhvr>
                                      <p:to>
                                        <p:strVal val="visible"/>
                                      </p:to>
                                    </p:set>
                                    <p:animEffect transition="in" filter="wipe(left)">
                                      <p:cBhvr>
                                        <p:cTn id="136" dur="500"/>
                                        <p:tgtEl>
                                          <p:spTgt spid="141"/>
                                        </p:tgtEl>
                                      </p:cBhvr>
                                    </p:animEffect>
                                  </p:childTnLst>
                                </p:cTn>
                              </p:par>
                            </p:childTnLst>
                          </p:cTn>
                        </p:par>
                        <p:par>
                          <p:cTn id="137" fill="hold">
                            <p:stCondLst>
                              <p:cond delay="1500"/>
                            </p:stCondLst>
                            <p:childTnLst>
                              <p:par>
                                <p:cTn id="138" presetID="10" presetClass="entr" presetSubtype="0" fill="hold" nodeType="afterEffect">
                                  <p:stCondLst>
                                    <p:cond delay="0"/>
                                  </p:stCondLst>
                                  <p:childTnLst>
                                    <p:set>
                                      <p:cBhvr>
                                        <p:cTn id="139" dur="1" fill="hold">
                                          <p:stCondLst>
                                            <p:cond delay="0"/>
                                          </p:stCondLst>
                                        </p:cTn>
                                        <p:tgtEl>
                                          <p:spTgt spid="156">
                                            <p:txEl>
                                              <p:pRg st="0" end="0"/>
                                            </p:txEl>
                                          </p:spTgt>
                                        </p:tgtEl>
                                        <p:attrNameLst>
                                          <p:attrName>style.visibility</p:attrName>
                                        </p:attrNameLst>
                                      </p:cBhvr>
                                      <p:to>
                                        <p:strVal val="visible"/>
                                      </p:to>
                                    </p:set>
                                    <p:animEffect transition="in" filter="fade">
                                      <p:cBhvr>
                                        <p:cTn id="140" dur="500"/>
                                        <p:tgtEl>
                                          <p:spTgt spid="156">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56">
                                            <p:txEl>
                                              <p:pRg st="0" end="0"/>
                                            </p:txEl>
                                          </p:spTgt>
                                        </p:tgtEl>
                                      </p:cBhvr>
                                    </p:animEffect>
                                    <p:set>
                                      <p:cBhvr>
                                        <p:cTn id="145" dur="1" fill="hold">
                                          <p:stCondLst>
                                            <p:cond delay="499"/>
                                          </p:stCondLst>
                                        </p:cTn>
                                        <p:tgtEl>
                                          <p:spTgt spid="156">
                                            <p:txEl>
                                              <p:pRg st="0" end="0"/>
                                            </p:txEl>
                                          </p:spTgt>
                                        </p:tgtEl>
                                        <p:attrNameLst>
                                          <p:attrName>style.visibility</p:attrName>
                                        </p:attrNameLst>
                                      </p:cBhvr>
                                      <p:to>
                                        <p:strVal val="hidden"/>
                                      </p:to>
                                    </p:set>
                                  </p:childTnLst>
                                </p:cTn>
                              </p:par>
                            </p:childTnLst>
                          </p:cTn>
                        </p:par>
                        <p:par>
                          <p:cTn id="146" fill="hold">
                            <p:stCondLst>
                              <p:cond delay="500"/>
                            </p:stCondLst>
                            <p:childTnLst>
                              <p:par>
                                <p:cTn id="147" presetID="22" presetClass="entr" presetSubtype="1" fill="hold"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up)">
                                      <p:cBhvr>
                                        <p:cTn id="149" dur="500"/>
                                        <p:tgtEl>
                                          <p:spTgt spid="42"/>
                                        </p:tgtEl>
                                      </p:cBhvr>
                                    </p:animEffect>
                                  </p:childTnLst>
                                </p:cTn>
                              </p:par>
                            </p:childTnLst>
                          </p:cTn>
                        </p:par>
                        <p:par>
                          <p:cTn id="150" fill="hold">
                            <p:stCondLst>
                              <p:cond delay="1000"/>
                            </p:stCondLst>
                            <p:childTnLst>
                              <p:par>
                                <p:cTn id="151" presetID="10" presetClass="entr" presetSubtype="0" fill="hold" nodeType="afterEffect">
                                  <p:stCondLst>
                                    <p:cond delay="0"/>
                                  </p:stCondLst>
                                  <p:childTnLst>
                                    <p:set>
                                      <p:cBhvr>
                                        <p:cTn id="152" dur="1" fill="hold">
                                          <p:stCondLst>
                                            <p:cond delay="0"/>
                                          </p:stCondLst>
                                        </p:cTn>
                                        <p:tgtEl>
                                          <p:spTgt spid="155">
                                            <p:txEl>
                                              <p:pRg st="0" end="0"/>
                                            </p:txEl>
                                          </p:spTgt>
                                        </p:tgtEl>
                                        <p:attrNameLst>
                                          <p:attrName>style.visibility</p:attrName>
                                        </p:attrNameLst>
                                      </p:cBhvr>
                                      <p:to>
                                        <p:strVal val="visible"/>
                                      </p:to>
                                    </p:set>
                                    <p:animEffect transition="in" filter="fade">
                                      <p:cBhvr>
                                        <p:cTn id="153" dur="500"/>
                                        <p:tgtEl>
                                          <p:spTgt spid="155">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0" nodeType="clickEffect">
                                  <p:stCondLst>
                                    <p:cond delay="0"/>
                                  </p:stCondLst>
                                  <p:childTnLst>
                                    <p:animEffect transition="out" filter="fade">
                                      <p:cBhvr>
                                        <p:cTn id="157" dur="500"/>
                                        <p:tgtEl>
                                          <p:spTgt spid="155">
                                            <p:txEl>
                                              <p:pRg st="0" end="0"/>
                                            </p:txEl>
                                          </p:spTgt>
                                        </p:tgtEl>
                                      </p:cBhvr>
                                    </p:animEffect>
                                    <p:set>
                                      <p:cBhvr>
                                        <p:cTn id="158" dur="1" fill="hold">
                                          <p:stCondLst>
                                            <p:cond delay="499"/>
                                          </p:stCondLst>
                                        </p:cTn>
                                        <p:tgtEl>
                                          <p:spTgt spid="155">
                                            <p:txEl>
                                              <p:pRg st="0" end="0"/>
                                            </p:txEl>
                                          </p:spTgt>
                                        </p:tgtEl>
                                        <p:attrNameLst>
                                          <p:attrName>style.visibility</p:attrName>
                                        </p:attrNameLst>
                                      </p:cBhvr>
                                      <p:to>
                                        <p:strVal val="hidden"/>
                                      </p:to>
                                    </p:se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149"/>
                                        </p:tgtEl>
                                        <p:attrNameLst>
                                          <p:attrName>style.visibility</p:attrName>
                                        </p:attrNameLst>
                                      </p:cBhvr>
                                      <p:to>
                                        <p:strVal val="visible"/>
                                      </p:to>
                                    </p:set>
                                    <p:animEffect transition="in" filter="fade">
                                      <p:cBhvr>
                                        <p:cTn id="162" dur="500"/>
                                        <p:tgtEl>
                                          <p:spTgt spid="149"/>
                                        </p:tgtEl>
                                      </p:cBhvr>
                                    </p:animEffect>
                                  </p:childTnLst>
                                </p:cTn>
                              </p:par>
                              <p:par>
                                <p:cTn id="163" presetID="10" presetClass="entr" presetSubtype="0" fill="hold" nodeType="withEffect">
                                  <p:stCondLst>
                                    <p:cond delay="0"/>
                                  </p:stCondLst>
                                  <p:childTnLst>
                                    <p:set>
                                      <p:cBhvr>
                                        <p:cTn id="164" dur="1" fill="hold">
                                          <p:stCondLst>
                                            <p:cond delay="0"/>
                                          </p:stCondLst>
                                        </p:cTn>
                                        <p:tgtEl>
                                          <p:spTgt spid="133"/>
                                        </p:tgtEl>
                                        <p:attrNameLst>
                                          <p:attrName>style.visibility</p:attrName>
                                        </p:attrNameLst>
                                      </p:cBhvr>
                                      <p:to>
                                        <p:strVal val="visible"/>
                                      </p:to>
                                    </p:set>
                                    <p:animEffect transition="in" filter="fade">
                                      <p:cBhvr>
                                        <p:cTn id="165" dur="500"/>
                                        <p:tgtEl>
                                          <p:spTgt spid="133"/>
                                        </p:tgtEl>
                                      </p:cBhvr>
                                    </p:animEffect>
                                  </p:childTnLst>
                                </p:cTn>
                              </p:par>
                            </p:childTnLst>
                          </p:cTn>
                        </p:par>
                        <p:par>
                          <p:cTn id="166" fill="hold">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left)">
                                      <p:cBhvr>
                                        <p:cTn id="169" dur="500"/>
                                        <p:tgtEl>
                                          <p:spTgt spid="39"/>
                                        </p:tgtEl>
                                      </p:cBhvr>
                                    </p:animEffect>
                                  </p:childTnLst>
                                </p:cTn>
                              </p:par>
                              <p:par>
                                <p:cTn id="170" presetID="22" presetClass="entr" presetSubtype="2" fill="hold"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wipe(right)">
                                      <p:cBhvr>
                                        <p:cTn id="172" dur="500"/>
                                        <p:tgtEl>
                                          <p:spTgt spid="38"/>
                                        </p:tgtEl>
                                      </p:cBhvr>
                                    </p:animEffect>
                                  </p:childTnLst>
                                </p:cTn>
                              </p:par>
                            </p:childTnLst>
                          </p:cTn>
                        </p:par>
                        <p:par>
                          <p:cTn id="173" fill="hold">
                            <p:stCondLst>
                              <p:cond delay="1500"/>
                            </p:stCondLst>
                            <p:childTnLst>
                              <p:par>
                                <p:cTn id="174" presetID="10" presetClass="entr" presetSubtype="0" fill="hold" nodeType="afterEffect">
                                  <p:stCondLst>
                                    <p:cond delay="0"/>
                                  </p:stCondLst>
                                  <p:childTnLst>
                                    <p:set>
                                      <p:cBhvr>
                                        <p:cTn id="175" dur="1" fill="hold">
                                          <p:stCondLst>
                                            <p:cond delay="0"/>
                                          </p:stCondLst>
                                        </p:cTn>
                                        <p:tgtEl>
                                          <p:spTgt spid="157">
                                            <p:txEl>
                                              <p:pRg st="0" end="0"/>
                                            </p:txEl>
                                          </p:spTgt>
                                        </p:tgtEl>
                                        <p:attrNameLst>
                                          <p:attrName>style.visibility</p:attrName>
                                        </p:attrNameLst>
                                      </p:cBhvr>
                                      <p:to>
                                        <p:strVal val="visible"/>
                                      </p:to>
                                    </p:set>
                                    <p:animEffect transition="in" filter="fade">
                                      <p:cBhvr>
                                        <p:cTn id="176" dur="500"/>
                                        <p:tgtEl>
                                          <p:spTgt spid="157">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157">
                                            <p:txEl>
                                              <p:pRg st="0" end="0"/>
                                            </p:txEl>
                                          </p:spTgt>
                                        </p:tgtEl>
                                      </p:cBhvr>
                                    </p:animEffect>
                                    <p:set>
                                      <p:cBhvr>
                                        <p:cTn id="181" dur="1" fill="hold">
                                          <p:stCondLst>
                                            <p:cond delay="499"/>
                                          </p:stCondLst>
                                        </p:cTn>
                                        <p:tgtEl>
                                          <p:spTgt spid="157">
                                            <p:txEl>
                                              <p:pRg st="0" end="0"/>
                                            </p:txEl>
                                          </p:spTgt>
                                        </p:tgtEl>
                                        <p:attrNameLst>
                                          <p:attrName>style.visibility</p:attrName>
                                        </p:attrNameLst>
                                      </p:cBhvr>
                                      <p:to>
                                        <p:strVal val="hidden"/>
                                      </p:to>
                                    </p:set>
                                  </p:childTnLst>
                                </p:cTn>
                              </p:par>
                            </p:childTnLst>
                          </p:cTn>
                        </p:par>
                        <p:par>
                          <p:cTn id="182" fill="hold">
                            <p:stCondLst>
                              <p:cond delay="500"/>
                            </p:stCondLst>
                            <p:childTnLst>
                              <p:par>
                                <p:cTn id="183" presetID="22" presetClass="entr" presetSubtype="2" fill="hold" nodeType="afterEffect">
                                  <p:stCondLst>
                                    <p:cond delay="0"/>
                                  </p:stCondLst>
                                  <p:childTnLst>
                                    <p:set>
                                      <p:cBhvr>
                                        <p:cTn id="184" dur="1" fill="hold">
                                          <p:stCondLst>
                                            <p:cond delay="0"/>
                                          </p:stCondLst>
                                        </p:cTn>
                                        <p:tgtEl>
                                          <p:spTgt spid="35"/>
                                        </p:tgtEl>
                                        <p:attrNameLst>
                                          <p:attrName>style.visibility</p:attrName>
                                        </p:attrNameLst>
                                      </p:cBhvr>
                                      <p:to>
                                        <p:strVal val="visible"/>
                                      </p:to>
                                    </p:set>
                                    <p:animEffect transition="in" filter="wipe(right)">
                                      <p:cBhvr>
                                        <p:cTn id="185" dur="500"/>
                                        <p:tgtEl>
                                          <p:spTgt spid="35"/>
                                        </p:tgtEl>
                                      </p:cBhvr>
                                    </p:animEffect>
                                  </p:childTnLst>
                                </p:cTn>
                              </p:par>
                            </p:childTnLst>
                          </p:cTn>
                        </p:par>
                        <p:par>
                          <p:cTn id="186" fill="hold">
                            <p:stCondLst>
                              <p:cond delay="1000"/>
                            </p:stCondLst>
                            <p:childTnLst>
                              <p:par>
                                <p:cTn id="187" presetID="10" presetClass="entr" presetSubtype="0" fill="hold" nodeType="afterEffect">
                                  <p:stCondLst>
                                    <p:cond delay="0"/>
                                  </p:stCondLst>
                                  <p:childTnLst>
                                    <p:set>
                                      <p:cBhvr>
                                        <p:cTn id="188" dur="1" fill="hold">
                                          <p:stCondLst>
                                            <p:cond delay="0"/>
                                          </p:stCondLst>
                                        </p:cTn>
                                        <p:tgtEl>
                                          <p:spTgt spid="158">
                                            <p:txEl>
                                              <p:pRg st="0" end="0"/>
                                            </p:txEl>
                                          </p:spTgt>
                                        </p:tgtEl>
                                        <p:attrNameLst>
                                          <p:attrName>style.visibility</p:attrName>
                                        </p:attrNameLst>
                                      </p:cBhvr>
                                      <p:to>
                                        <p:strVal val="visible"/>
                                      </p:to>
                                    </p:set>
                                    <p:animEffect transition="in" filter="fade">
                                      <p:cBhvr>
                                        <p:cTn id="189" dur="5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P spid="147" grpId="0"/>
      <p:bldP spid="148" grpId="0"/>
      <p:bldP spid="149" grpId="0"/>
      <p:bldP spid="150" grpId="0" build="allAtOnce"/>
      <p:bldP spid="151" grpId="0" build="allAtOnce"/>
      <p:bldP spid="152" grpId="0" build="allAtOnce"/>
      <p:bldP spid="153" grpId="0" build="allAtOnce"/>
      <p:bldP spid="154" grpId="0" build="allAtOnce"/>
      <p:bldP spid="155" grpId="0" build="allAtOnce"/>
      <p:bldP spid="156" grpId="0" build="allAtOnce"/>
      <p:bldP spid="157"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3680</Words>
  <Application>Microsoft Office PowerPoint</Application>
  <PresentationFormat>Widescreen</PresentationFormat>
  <Paragraphs>498</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Candara</vt:lpstr>
      <vt:lpstr>Franklin Gothic Book</vt:lpstr>
      <vt:lpstr>Franklin Gothic Medium</vt:lpstr>
      <vt:lpstr>FS Me Web Light</vt:lpstr>
      <vt:lpstr>Times New Roman</vt:lpstr>
      <vt:lpstr>Tunga</vt:lpstr>
      <vt:lpstr>Wingdings</vt:lpstr>
      <vt:lpstr>Angles</vt:lpstr>
      <vt:lpstr>Oncology Practice Physician Dispensing: NJ state and federal law and Network Access</vt:lpstr>
      <vt:lpstr>DISCLAIMER</vt:lpstr>
      <vt:lpstr>Overview of physician dispensing in the united states </vt:lpstr>
      <vt:lpstr>Quiz on arrangements where physicians can potentially benefit financially from dispensing</vt:lpstr>
      <vt:lpstr>NEW JERSEY LAW ON PHYSICIAN DISPENSING</vt:lpstr>
      <vt:lpstr>New Jersey Codey law: May an oncology  practice own a pharmacy and refer to it?</vt:lpstr>
      <vt:lpstr>How do we know our interpretation is correct?</vt:lpstr>
      <vt:lpstr>Additional legal support from other states for interpretation that new jersey law permits oncological dispensing</vt:lpstr>
      <vt:lpstr>PowerPoint Presentation</vt:lpstr>
      <vt:lpstr>PowerPoint Presentation</vt:lpstr>
      <vt:lpstr>PBMs want to Exclude your Physician Dispensing Practice, Can PBMs do Whatever They Want?</vt:lpstr>
      <vt:lpstr>Financial Motives of CVS/Caremark</vt:lpstr>
      <vt:lpstr>Efforts to Limit Physician dispensing: Cvs/Caremark</vt:lpstr>
      <vt:lpstr>WhAT CVS/CAREMARK DID</vt:lpstr>
      <vt:lpstr>ENTER FRIER LEVITT’S WHITE PAPER</vt:lpstr>
      <vt:lpstr>Caremark’s Legal Argument VERSUS REALITY</vt:lpstr>
      <vt:lpstr>What does this mean for new oncology practices applying for medicare d network admission?</vt:lpstr>
      <vt:lpstr>What Express Scripts is doing</vt:lpstr>
      <vt:lpstr>Which providers WILL Be AFFECTED by Express Scripts’ action?</vt:lpstr>
      <vt:lpstr>Which plans WILL BE AFFECTED by  Express Scripts’ action?</vt:lpstr>
      <vt:lpstr>What Express Scripts is also doing</vt:lpstr>
      <vt:lpstr>Laws that protect providers: Medicare freedom of choice laws</vt:lpstr>
      <vt:lpstr>Caremark is simply an agent of the government, limited by federal law </vt:lpstr>
      <vt:lpstr>PowerPoint Presentation</vt:lpstr>
      <vt:lpstr>PowerPoint Presentation</vt:lpstr>
      <vt:lpstr>Laws that protect providers: Medicare Any Willing Provider law</vt:lpstr>
      <vt:lpstr>PowerPoint Presentation</vt:lpstr>
      <vt:lpstr>Patient care and public policy arguments in favor of physician dispensing</vt:lpstr>
      <vt:lpstr>What are DIR fees?</vt:lpstr>
      <vt:lpstr>What certain PBMs ARE doing</vt:lpstr>
      <vt:lpstr>What Certain PBMs ARE doing</vt:lpstr>
      <vt:lpstr>PowerPoint Presentation</vt:lpstr>
      <vt:lpstr>PowerPoint Presentation</vt:lpstr>
      <vt:lpstr>PowerPoint Presentation</vt:lpstr>
      <vt:lpstr>PowerPoint Presentation</vt:lpstr>
      <vt:lpstr>Legislative Action on DIR fees</vt:lpstr>
      <vt:lpstr>What Can pROVIDERS do to Combat Unreasonable DIR Fees?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Integration Strategies for oncology practices:   What, Why, HOW</dc:title>
  <dc:creator>Shanell McClain</dc:creator>
  <cp:lastModifiedBy>Denise Johnstone</cp:lastModifiedBy>
  <cp:revision>64</cp:revision>
  <cp:lastPrinted>2017-01-19T14:54:05Z</cp:lastPrinted>
  <dcterms:created xsi:type="dcterms:W3CDTF">2017-01-18T21:03:13Z</dcterms:created>
  <dcterms:modified xsi:type="dcterms:W3CDTF">2017-01-20T18:07:44Z</dcterms:modified>
</cp:coreProperties>
</file>