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104" r:id="rId2"/>
  </p:sldMasterIdLst>
  <p:notesMasterIdLst>
    <p:notesMasterId r:id="rId38"/>
  </p:notesMasterIdLst>
  <p:handoutMasterIdLst>
    <p:handoutMasterId r:id="rId39"/>
  </p:handoutMasterIdLst>
  <p:sldIdLst>
    <p:sldId id="652" r:id="rId3"/>
    <p:sldId id="698" r:id="rId4"/>
    <p:sldId id="699" r:id="rId5"/>
    <p:sldId id="654" r:id="rId6"/>
    <p:sldId id="655" r:id="rId7"/>
    <p:sldId id="701" r:id="rId8"/>
    <p:sldId id="687" r:id="rId9"/>
    <p:sldId id="656" r:id="rId10"/>
    <p:sldId id="657" r:id="rId11"/>
    <p:sldId id="658" r:id="rId12"/>
    <p:sldId id="659" r:id="rId13"/>
    <p:sldId id="661" r:id="rId14"/>
    <p:sldId id="662" r:id="rId15"/>
    <p:sldId id="663" r:id="rId16"/>
    <p:sldId id="664" r:id="rId17"/>
    <p:sldId id="697" r:id="rId18"/>
    <p:sldId id="700" r:id="rId19"/>
    <p:sldId id="707" r:id="rId20"/>
    <p:sldId id="688" r:id="rId21"/>
    <p:sldId id="674" r:id="rId22"/>
    <p:sldId id="694" r:id="rId23"/>
    <p:sldId id="693" r:id="rId24"/>
    <p:sldId id="675" r:id="rId25"/>
    <p:sldId id="692" r:id="rId26"/>
    <p:sldId id="618" r:id="rId27"/>
    <p:sldId id="690" r:id="rId28"/>
    <p:sldId id="705" r:id="rId29"/>
    <p:sldId id="620" r:id="rId30"/>
    <p:sldId id="649" r:id="rId31"/>
    <p:sldId id="702" r:id="rId32"/>
    <p:sldId id="703" r:id="rId33"/>
    <p:sldId id="706" r:id="rId34"/>
    <p:sldId id="704" r:id="rId35"/>
    <p:sldId id="685" r:id="rId36"/>
    <p:sldId id="686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Arial" pitchFamily="-1" charset="0"/>
        <a:cs typeface="Arial" pitchFamily="-1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Arial" pitchFamily="-1" charset="0"/>
        <a:cs typeface="Arial" pitchFamily="-1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Arial" pitchFamily="-1" charset="0"/>
        <a:cs typeface="Arial" pitchFamily="-1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Arial" pitchFamily="-1" charset="0"/>
        <a:cs typeface="Arial" pitchFamily="-1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Arial" pitchFamily="-1" charset="0"/>
        <a:cs typeface="Arial" pitchFamily="-1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" charset="0"/>
        <a:ea typeface="Arial" pitchFamily="-1" charset="0"/>
        <a:cs typeface="Arial" pitchFamily="-1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" charset="0"/>
        <a:ea typeface="Arial" pitchFamily="-1" charset="0"/>
        <a:cs typeface="Arial" pitchFamily="-1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" charset="0"/>
        <a:ea typeface="Arial" pitchFamily="-1" charset="0"/>
        <a:cs typeface="Arial" pitchFamily="-1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" charset="0"/>
        <a:ea typeface="Arial" pitchFamily="-1" charset="0"/>
        <a:cs typeface="Arial" pitchFamily="-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50" userDrawn="1">
          <p15:clr>
            <a:srgbClr val="A4A3A4"/>
          </p15:clr>
        </p15:guide>
        <p15:guide id="2" orient="horz" pos="336" userDrawn="1">
          <p15:clr>
            <a:srgbClr val="A4A3A4"/>
          </p15:clr>
        </p15:guide>
        <p15:guide id="3" orient="horz" pos="3504" userDrawn="1">
          <p15:clr>
            <a:srgbClr val="A4A3A4"/>
          </p15:clr>
        </p15:guide>
        <p15:guide id="4" pos="5691" userDrawn="1">
          <p15:clr>
            <a:srgbClr val="A4A3A4"/>
          </p15:clr>
        </p15:guide>
        <p15:guide id="5" pos="3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62864"/>
    <a:srgbClr val="C4282D"/>
    <a:srgbClr val="3293D2"/>
    <a:srgbClr val="C1C2B5"/>
    <a:srgbClr val="DFDED7"/>
    <a:srgbClr val="C3082D"/>
    <a:srgbClr val="2364A1"/>
    <a:srgbClr val="0092D2"/>
    <a:srgbClr val="FAFAFA"/>
    <a:srgbClr val="E35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3" autoAdjust="0"/>
    <p:restoredTop sz="93603" autoAdjust="0"/>
  </p:normalViewPr>
  <p:slideViewPr>
    <p:cSldViewPr snapToGrid="0" snapToObjects="1" showGuides="1">
      <p:cViewPr>
        <p:scale>
          <a:sx n="100" d="100"/>
          <a:sy n="100" d="100"/>
        </p:scale>
        <p:origin x="808" y="144"/>
      </p:cViewPr>
      <p:guideLst>
        <p:guide orient="horz" pos="4250"/>
        <p:guide orient="horz" pos="336"/>
        <p:guide orient="horz" pos="3504"/>
        <p:guide pos="5691"/>
        <p:guide pos="347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56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fld id="{4C2A2CF4-DF6B-134D-9493-40A8C05DD9B9}" type="datetime1">
              <a:rPr lang="en-US"/>
              <a:pPr>
                <a:defRPr/>
              </a:pPr>
              <a:t>1/20/17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fld id="{6E58C880-ECD6-CE4A-BB42-C827453F01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72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fld id="{9081260C-A00B-9D43-92F0-0CBE3E72F74E}" type="datetime1">
              <a:rPr lang="en-US"/>
              <a:pPr>
                <a:defRPr/>
              </a:pPr>
              <a:t>1/20/17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fld id="{9C36B4CE-32F7-F149-941B-035D344D54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92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6B4CE-32F7-F149-941B-035D344D54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1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 rot="5400000">
            <a:off x="3026570" y="-1672431"/>
            <a:ext cx="3073396" cy="9161463"/>
          </a:xfrm>
          <a:prstGeom prst="rect">
            <a:avLst/>
          </a:prstGeom>
          <a:solidFill>
            <a:schemeClr val="tx2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 rot="5400000">
            <a:off x="3331367" y="1045370"/>
            <a:ext cx="2463800" cy="9161463"/>
          </a:xfrm>
          <a:prstGeom prst="rect">
            <a:avLst/>
          </a:prstGeom>
          <a:solidFill>
            <a:schemeClr val="accent4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1024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567632" y="2183911"/>
            <a:ext cx="7696200" cy="1773237"/>
          </a:xfrm>
          <a:prstGeom prst="rect">
            <a:avLst/>
          </a:prstGeom>
        </p:spPr>
        <p:txBody>
          <a:bodyPr anchor="b"/>
          <a:lstStyle>
            <a:lvl1pPr>
              <a:lnSpc>
                <a:spcPts val="3600"/>
              </a:lnSpc>
              <a:defRPr sz="3600" b="1" cap="all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 smtClean="0"/>
              <a:t>Event TITLE Here</a:t>
            </a:r>
            <a:endParaRPr lang="en-US" dirty="0"/>
          </a:p>
        </p:txBody>
      </p:sp>
      <p:sp>
        <p:nvSpPr>
          <p:cNvPr id="1024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567632" y="4394203"/>
            <a:ext cx="7696200" cy="1193801"/>
          </a:xfrm>
          <a:noFill/>
        </p:spPr>
        <p:txBody>
          <a:bodyPr anchor="ctr"/>
          <a:lstStyle>
            <a:lvl1pPr marL="0" indent="0">
              <a:lnSpc>
                <a:spcPts val="1425"/>
              </a:lnSpc>
              <a:spcAft>
                <a:spcPts val="0"/>
              </a:spcAft>
              <a:buFont typeface="Arial" charset="0"/>
              <a:buNone/>
              <a:defRPr sz="1500" b="0"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en-US" dirty="0" smtClean="0"/>
              <a:t>Presentation Title Here</a:t>
            </a:r>
          </a:p>
        </p:txBody>
      </p:sp>
      <p:pic>
        <p:nvPicPr>
          <p:cNvPr id="2" name="Picture 1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3" y="271651"/>
            <a:ext cx="727768" cy="914400"/>
          </a:xfrm>
          <a:prstGeom prst="rect">
            <a:avLst/>
          </a:prstGeom>
        </p:spPr>
      </p:pic>
      <p:pic>
        <p:nvPicPr>
          <p:cNvPr id="3" name="Picture 2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0" y="564259"/>
            <a:ext cx="5817860" cy="329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810250"/>
            <a:ext cx="9144000" cy="10477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332" y="382390"/>
            <a:ext cx="8229600" cy="546629"/>
          </a:xfrm>
        </p:spPr>
        <p:txBody>
          <a:bodyPr/>
          <a:lstStyle>
            <a:lvl1pPr>
              <a:defRPr>
                <a:solidFill>
                  <a:srgbClr val="1628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9744" y="1143000"/>
            <a:ext cx="4038600" cy="4325938"/>
          </a:xfrm>
        </p:spPr>
        <p:txBody>
          <a:bodyPr/>
          <a:lstStyle>
            <a:lvl1pPr marL="292100" indent="-292100">
              <a:defRPr/>
            </a:lvl1pPr>
            <a:lvl2pPr marL="520700" indent="-228600">
              <a:defRPr/>
            </a:lvl2pPr>
            <a:lvl3pPr marL="749300" indent="-228600">
              <a:defRPr/>
            </a:lvl3pPr>
            <a:lvl4pPr marL="977900" indent="-228600">
              <a:defRPr/>
            </a:lvl4pPr>
            <a:lvl5pPr marL="1206500" indent="-2286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325938"/>
          </a:xfrm>
        </p:spPr>
        <p:txBody>
          <a:bodyPr/>
          <a:lstStyle>
            <a:lvl4pPr marL="977900" indent="-228600">
              <a:defRPr/>
            </a:lvl4pPr>
            <a:lvl5pPr marL="1206500" indent="-2286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3" name="Picture 12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4" y="5925667"/>
            <a:ext cx="640080" cy="640080"/>
          </a:xfrm>
          <a:prstGeom prst="rect">
            <a:avLst/>
          </a:prstGeom>
        </p:spPr>
      </p:pic>
      <p:pic>
        <p:nvPicPr>
          <p:cNvPr id="16" name="Picture 15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2" y="6125767"/>
            <a:ext cx="3975811" cy="19751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6738" y="993942"/>
            <a:ext cx="8015252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092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1332" y="306190"/>
            <a:ext cx="8229600" cy="699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813770"/>
            <a:ext cx="9144000" cy="10442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57472" y="6629400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3" name="Picture 12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2" y="5925667"/>
            <a:ext cx="640080" cy="640080"/>
          </a:xfrm>
          <a:prstGeom prst="rect">
            <a:avLst/>
          </a:prstGeom>
        </p:spPr>
      </p:pic>
      <p:pic>
        <p:nvPicPr>
          <p:cNvPr id="15" name="Picture 14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0" y="6125767"/>
            <a:ext cx="3975811" cy="197510"/>
          </a:xfrm>
          <a:prstGeom prst="rect">
            <a:avLst/>
          </a:prstGeom>
        </p:spPr>
      </p:pic>
      <p:sp>
        <p:nvSpPr>
          <p:cNvPr id="3" name="Table Placeholder 2"/>
          <p:cNvSpPr>
            <a:spLocks noGrp="1"/>
          </p:cNvSpPr>
          <p:nvPr>
            <p:ph type="tbl" sz="quarter" idx="12" hasCustomPrompt="1"/>
          </p:nvPr>
        </p:nvSpPr>
        <p:spPr>
          <a:xfrm>
            <a:off x="567632" y="1389063"/>
            <a:ext cx="8119168" cy="3856037"/>
          </a:xfrm>
        </p:spPr>
        <p:txBody>
          <a:bodyPr/>
          <a:lstStyle>
            <a:lvl2pPr marL="228600" indent="0">
              <a:buNone/>
              <a:defRPr/>
            </a:lvl2pPr>
          </a:lstStyle>
          <a:p>
            <a:r>
              <a:rPr lang="en-US" dirty="0" smtClean="0"/>
              <a:t> Click icon to add table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66738" y="993942"/>
            <a:ext cx="8015252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91870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813770"/>
            <a:ext cx="9144000" cy="10442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57472" y="6629400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3" name="Picture 12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2" y="5925667"/>
            <a:ext cx="640080" cy="640080"/>
          </a:xfrm>
          <a:prstGeom prst="rect">
            <a:avLst/>
          </a:prstGeom>
        </p:spPr>
      </p:pic>
      <p:pic>
        <p:nvPicPr>
          <p:cNvPr id="15" name="Picture 14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0" y="6125767"/>
            <a:ext cx="3975811" cy="1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7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" y="5689601"/>
            <a:ext cx="9144001" cy="116839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 rot="5400000">
            <a:off x="1718466" y="-1735931"/>
            <a:ext cx="5689601" cy="9161463"/>
          </a:xfrm>
          <a:prstGeom prst="rect">
            <a:avLst/>
          </a:prstGeom>
          <a:solidFill>
            <a:schemeClr val="tx2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57472" y="6629400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0" name="Picture 9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2" y="5925667"/>
            <a:ext cx="640080" cy="640080"/>
          </a:xfrm>
          <a:prstGeom prst="rect">
            <a:avLst/>
          </a:prstGeom>
        </p:spPr>
      </p:pic>
      <p:pic>
        <p:nvPicPr>
          <p:cNvPr id="16" name="Picture 15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0" y="6125767"/>
            <a:ext cx="3975811" cy="19751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553444" y="1143000"/>
            <a:ext cx="8229600" cy="6990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 descr="COA_Seal_2in_RGB.png"/>
          <p:cNvPicPr>
            <a:picLocks noChangeAspect="1"/>
          </p:cNvPicPr>
          <p:nvPr userDrawn="1"/>
        </p:nvPicPr>
        <p:blipFill>
          <a:blip r:embed="rId2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32" y="1143000"/>
            <a:ext cx="3602068" cy="3602068"/>
          </a:xfrm>
          <a:prstGeom prst="rect">
            <a:avLst/>
          </a:prstGeom>
          <a:blipFill rotWithShape="1">
            <a:blip r:embed="rId2">
              <a:alphaModFix amt="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47163590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1" y="5689601"/>
            <a:ext cx="9144001" cy="116839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 rot="5400000">
            <a:off x="1718466" y="-1735931"/>
            <a:ext cx="5689601" cy="9161463"/>
          </a:xfrm>
          <a:prstGeom prst="rect">
            <a:avLst/>
          </a:prstGeom>
          <a:solidFill>
            <a:schemeClr val="tx2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1332" y="306190"/>
            <a:ext cx="8229600" cy="6990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57472" y="6629400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6" name="Picture 15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4" y="5925667"/>
            <a:ext cx="640080" cy="640080"/>
          </a:xfrm>
          <a:prstGeom prst="rect">
            <a:avLst/>
          </a:prstGeom>
        </p:spPr>
      </p:pic>
      <p:pic>
        <p:nvPicPr>
          <p:cNvPr id="19" name="Picture 18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2" y="6125767"/>
            <a:ext cx="3975811" cy="1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599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5813770"/>
            <a:ext cx="9144000" cy="10442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65360" y="6629400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21" name="Picture 20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6" y="5925667"/>
            <a:ext cx="640080" cy="640080"/>
          </a:xfrm>
          <a:prstGeom prst="rect">
            <a:avLst/>
          </a:prstGeom>
        </p:spPr>
      </p:pic>
      <p:pic>
        <p:nvPicPr>
          <p:cNvPr id="22" name="Picture 21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94" y="6125767"/>
            <a:ext cx="3975811" cy="197510"/>
          </a:xfrm>
          <a:prstGeom prst="rect">
            <a:avLst/>
          </a:prstGeom>
        </p:spPr>
      </p:pic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567632" y="1142999"/>
            <a:ext cx="8229600" cy="4326467"/>
          </a:xfrm>
        </p:spPr>
        <p:txBody>
          <a:bodyPr/>
          <a:lstStyle>
            <a:lvl1pPr marL="292100" indent="-292100">
              <a:buFont typeface="Lucida Grande"/>
              <a:buChar char="▪"/>
              <a:defRPr sz="2200"/>
            </a:lvl1pPr>
            <a:lvl2pPr marL="520700" indent="-228600">
              <a:defRPr sz="2000"/>
            </a:lvl2pPr>
            <a:lvl3pPr marL="749300" indent="-228600">
              <a:defRPr sz="1800"/>
            </a:lvl3pPr>
            <a:lvl4pPr marL="977900" indent="-228600">
              <a:defRPr sz="1600"/>
            </a:lvl4pPr>
            <a:lvl5pPr marL="1206500" indent="-228600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61332" y="306190"/>
            <a:ext cx="8229600" cy="699029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566738" y="993942"/>
            <a:ext cx="8015252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506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332" y="382394"/>
            <a:ext cx="8229600" cy="546629"/>
          </a:xfrm>
        </p:spPr>
        <p:txBody>
          <a:bodyPr/>
          <a:lstStyle>
            <a:lvl1pPr>
              <a:defRPr sz="2200">
                <a:solidFill>
                  <a:srgbClr val="16286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9744" y="1143000"/>
            <a:ext cx="4038600" cy="4325938"/>
          </a:xfrm>
        </p:spPr>
        <p:txBody>
          <a:bodyPr/>
          <a:lstStyle>
            <a:lvl1pPr marL="219070" indent="-219070">
              <a:defRPr/>
            </a:lvl1pPr>
            <a:lvl2pPr marL="390515" indent="-171446">
              <a:defRPr/>
            </a:lvl2pPr>
            <a:lvl3pPr marL="561961" indent="-171446">
              <a:defRPr/>
            </a:lvl3pPr>
            <a:lvl4pPr marL="733407" indent="-171446">
              <a:defRPr/>
            </a:lvl4pPr>
            <a:lvl5pPr marL="904853" indent="-171446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325938"/>
          </a:xfrm>
        </p:spPr>
        <p:txBody>
          <a:bodyPr/>
          <a:lstStyle>
            <a:lvl4pPr marL="733407" indent="-171446">
              <a:defRPr/>
            </a:lvl4pPr>
            <a:lvl5pPr marL="904853" indent="-171446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66740" y="993942"/>
            <a:ext cx="8015252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5813770"/>
            <a:ext cx="9144000" cy="10442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65360" y="6629400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8" name="Picture 17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6" y="5925667"/>
            <a:ext cx="640080" cy="640080"/>
          </a:xfrm>
          <a:prstGeom prst="rect">
            <a:avLst/>
          </a:prstGeom>
        </p:spPr>
      </p:pic>
      <p:pic>
        <p:nvPicPr>
          <p:cNvPr id="19" name="Picture 18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94" y="6125767"/>
            <a:ext cx="3975811" cy="1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52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1332" y="306194"/>
            <a:ext cx="8229600" cy="699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2" hasCustomPrompt="1"/>
          </p:nvPr>
        </p:nvSpPr>
        <p:spPr>
          <a:xfrm>
            <a:off x="567633" y="1389067"/>
            <a:ext cx="8119168" cy="3856037"/>
          </a:xfrm>
        </p:spPr>
        <p:txBody>
          <a:bodyPr/>
          <a:lstStyle>
            <a:lvl2pPr marL="171446" indent="0">
              <a:buNone/>
              <a:defRPr/>
            </a:lvl2pPr>
          </a:lstStyle>
          <a:p>
            <a:r>
              <a:rPr lang="en-US" dirty="0" smtClean="0"/>
              <a:t> Click icon to add table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66740" y="993942"/>
            <a:ext cx="8015252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5813770"/>
            <a:ext cx="9144000" cy="10442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65360" y="6629400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6" name="Picture 15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6" y="5925667"/>
            <a:ext cx="640080" cy="640080"/>
          </a:xfrm>
          <a:prstGeom prst="rect">
            <a:avLst/>
          </a:prstGeom>
        </p:spPr>
      </p:pic>
      <p:pic>
        <p:nvPicPr>
          <p:cNvPr id="17" name="Picture 16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94" y="6125767"/>
            <a:ext cx="3975811" cy="1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84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813770"/>
            <a:ext cx="9144000" cy="10442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65360" y="6629400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5" name="Picture 14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6" y="5925667"/>
            <a:ext cx="640080" cy="640080"/>
          </a:xfrm>
          <a:prstGeom prst="rect">
            <a:avLst/>
          </a:prstGeom>
        </p:spPr>
      </p:pic>
      <p:pic>
        <p:nvPicPr>
          <p:cNvPr id="16" name="Picture 15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94" y="6125767"/>
            <a:ext cx="3975811" cy="1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14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" y="5689605"/>
            <a:ext cx="9144001" cy="116839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3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 rot="5400000">
            <a:off x="1718468" y="-1735931"/>
            <a:ext cx="5689601" cy="9161463"/>
          </a:xfrm>
          <a:prstGeom prst="rect">
            <a:avLst/>
          </a:prstGeom>
          <a:solidFill>
            <a:schemeClr val="tx2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57472" y="6629404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0" name="Picture 9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2" y="5925667"/>
            <a:ext cx="640080" cy="640080"/>
          </a:xfrm>
          <a:prstGeom prst="rect">
            <a:avLst/>
          </a:prstGeom>
        </p:spPr>
      </p:pic>
      <p:pic>
        <p:nvPicPr>
          <p:cNvPr id="16" name="Picture 15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2" y="6125767"/>
            <a:ext cx="3975811" cy="19751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553444" y="1143004"/>
            <a:ext cx="8229600" cy="6990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 descr="COA_Seal_2in_RGB.png"/>
          <p:cNvPicPr>
            <a:picLocks noChangeAspect="1"/>
          </p:cNvPicPr>
          <p:nvPr userDrawn="1"/>
        </p:nvPicPr>
        <p:blipFill>
          <a:blip r:embed="rId2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33" y="1143000"/>
            <a:ext cx="3602068" cy="3602068"/>
          </a:xfrm>
          <a:prstGeom prst="rect">
            <a:avLst/>
          </a:prstGeom>
          <a:blipFill rotWithShape="1">
            <a:blip r:embed="rId2">
              <a:alphaModFix amt="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414861944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1" y="5689605"/>
            <a:ext cx="9144001" cy="116839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3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 rot="5400000">
            <a:off x="1718468" y="-1735931"/>
            <a:ext cx="5689601" cy="9161463"/>
          </a:xfrm>
          <a:prstGeom prst="rect">
            <a:avLst/>
          </a:prstGeom>
          <a:solidFill>
            <a:schemeClr val="tx2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1332" y="306194"/>
            <a:ext cx="8229600" cy="6990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57472" y="6629404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6" name="Picture 15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4" y="5925667"/>
            <a:ext cx="640080" cy="640080"/>
          </a:xfrm>
          <a:prstGeom prst="rect">
            <a:avLst/>
          </a:prstGeom>
        </p:spPr>
      </p:pic>
      <p:pic>
        <p:nvPicPr>
          <p:cNvPr id="19" name="Picture 18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4" y="6125767"/>
            <a:ext cx="3975811" cy="1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2369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 rot="5400000">
            <a:off x="3026570" y="-1672431"/>
            <a:ext cx="3073396" cy="9161463"/>
          </a:xfrm>
          <a:prstGeom prst="rect">
            <a:avLst/>
          </a:prstGeom>
          <a:solidFill>
            <a:schemeClr val="tx2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 rot="5400000">
            <a:off x="3331367" y="1045368"/>
            <a:ext cx="2463800" cy="9161463"/>
          </a:xfrm>
          <a:prstGeom prst="rect">
            <a:avLst/>
          </a:prstGeom>
          <a:solidFill>
            <a:schemeClr val="accent4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1024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567632" y="2183907"/>
            <a:ext cx="7696200" cy="1773237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00"/>
              </a:lnSpc>
              <a:defRPr sz="4800" b="1" cap="all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 smtClean="0"/>
              <a:t>Event TITLE Here</a:t>
            </a:r>
            <a:endParaRPr lang="en-US" dirty="0"/>
          </a:p>
        </p:txBody>
      </p:sp>
      <p:sp>
        <p:nvSpPr>
          <p:cNvPr id="1024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567632" y="4394199"/>
            <a:ext cx="7696200" cy="1193801"/>
          </a:xfrm>
          <a:noFill/>
        </p:spPr>
        <p:txBody>
          <a:bodyPr anchor="ctr"/>
          <a:lstStyle>
            <a:lvl1pPr marL="0" indent="0">
              <a:lnSpc>
                <a:spcPts val="1900"/>
              </a:lnSpc>
              <a:spcAft>
                <a:spcPts val="0"/>
              </a:spcAft>
              <a:buFont typeface="Arial" charset="0"/>
              <a:buNone/>
              <a:defRPr sz="2000" b="0"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en-US" dirty="0" smtClean="0"/>
              <a:t>Presentation Title Here</a:t>
            </a:r>
          </a:p>
        </p:txBody>
      </p:sp>
      <p:pic>
        <p:nvPicPr>
          <p:cNvPr id="2" name="Picture 1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2" y="271651"/>
            <a:ext cx="914400" cy="914400"/>
          </a:xfrm>
          <a:prstGeom prst="rect">
            <a:avLst/>
          </a:prstGeom>
        </p:spPr>
      </p:pic>
      <p:pic>
        <p:nvPicPr>
          <p:cNvPr id="3" name="Picture 2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85" y="542393"/>
            <a:ext cx="6626352" cy="3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813770"/>
            <a:ext cx="9144000" cy="104423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2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632" y="1142999"/>
            <a:ext cx="8229600" cy="4326467"/>
          </a:xfrm>
        </p:spPr>
        <p:txBody>
          <a:bodyPr/>
          <a:lstStyle>
            <a:lvl1pPr marL="292100" indent="-292100">
              <a:buFont typeface="Lucida Grande"/>
              <a:buChar char="▪"/>
              <a:defRPr/>
            </a:lvl1pPr>
            <a:lvl2pPr marL="520700" indent="-228600">
              <a:defRPr/>
            </a:lvl2pPr>
            <a:lvl3pPr marL="749300" indent="-228600">
              <a:defRPr/>
            </a:lvl3pPr>
            <a:lvl4pPr marL="977900" indent="-228600">
              <a:defRPr/>
            </a:lvl4pPr>
            <a:lvl5pPr marL="1206500" indent="-2286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1332" y="306190"/>
            <a:ext cx="8229600" cy="69902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365360" y="6629400"/>
            <a:ext cx="1676400" cy="2127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55A2-1666-3B41-8860-BAA80C8C4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pic>
        <p:nvPicPr>
          <p:cNvPr id="13" name="Picture 12" descr="COA_Seal_2i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6" y="5925667"/>
            <a:ext cx="640080" cy="640080"/>
          </a:xfrm>
          <a:prstGeom prst="rect">
            <a:avLst/>
          </a:prstGeom>
        </p:spPr>
      </p:pic>
      <p:pic>
        <p:nvPicPr>
          <p:cNvPr id="15" name="Picture 14" descr="Innovating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94" y="6125767"/>
            <a:ext cx="3975811" cy="19751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566738" y="993942"/>
            <a:ext cx="8015252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24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66738" y="1105101"/>
            <a:ext cx="8120062" cy="431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</a:t>
            </a:r>
            <a:r>
              <a:rPr lang="en-US" dirty="0"/>
              <a:t>to edit Master text styles </a:t>
            </a:r>
            <a:r>
              <a:rPr lang="en-US" dirty="0" smtClean="0"/>
              <a:t>22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 smtClean="0"/>
              <a:t>Second level 20 </a:t>
            </a:r>
            <a:r>
              <a:rPr lang="en-US" dirty="0" err="1" smtClean="0"/>
              <a:t>pt</a:t>
            </a:r>
            <a:endParaRPr lang="en-US" dirty="0"/>
          </a:p>
          <a:p>
            <a:pPr lvl="2"/>
            <a:r>
              <a:rPr lang="en-US" dirty="0" smtClean="0"/>
              <a:t>Third level 18 </a:t>
            </a:r>
            <a:r>
              <a:rPr lang="en-US" dirty="0" err="1" smtClean="0"/>
              <a:t>pt</a:t>
            </a:r>
            <a:endParaRPr lang="en-US" dirty="0"/>
          </a:p>
          <a:p>
            <a:pPr lvl="3"/>
            <a:r>
              <a:rPr lang="en-US" dirty="0" smtClean="0"/>
              <a:t>Fourth level 16 </a:t>
            </a:r>
            <a:r>
              <a:rPr lang="en-US" dirty="0" err="1" smtClean="0"/>
              <a:t>pt</a:t>
            </a:r>
            <a:endParaRPr lang="en-US" dirty="0"/>
          </a:p>
          <a:p>
            <a:pPr lvl="4"/>
            <a:r>
              <a:rPr lang="en-US" dirty="0" smtClean="0"/>
              <a:t>Fifth level 14 </a:t>
            </a:r>
            <a:r>
              <a:rPr lang="en-US" dirty="0" err="1" smtClean="0"/>
              <a:t>pt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359848" y="6629404"/>
            <a:ext cx="1676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999999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fld id="{DE9DF4B2-D402-6744-94DD-EA4FEC062B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6225"/>
            <a:ext cx="65547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>
                <a:solidFill>
                  <a:srgbClr val="999999"/>
                </a:solidFill>
                <a:latin typeface="Arial Narrow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sp>
        <p:nvSpPr>
          <p:cNvPr id="1029" name="Title Placeholder 26"/>
          <p:cNvSpPr>
            <a:spLocks noGrp="1"/>
          </p:cNvSpPr>
          <p:nvPr>
            <p:ph type="title"/>
          </p:nvPr>
        </p:nvSpPr>
        <p:spPr bwMode="auto">
          <a:xfrm>
            <a:off x="566738" y="304804"/>
            <a:ext cx="8120062" cy="61025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806416" y="1283543"/>
            <a:ext cx="482409" cy="3416182"/>
            <a:chOff x="6742265" y="693688"/>
            <a:chExt cx="838200" cy="5935712"/>
          </a:xfrm>
        </p:grpSpPr>
        <p:sp>
          <p:nvSpPr>
            <p:cNvPr id="10" name="Rectangle 9"/>
            <p:cNvSpPr/>
            <p:nvPr/>
          </p:nvSpPr>
          <p:spPr>
            <a:xfrm>
              <a:off x="6742265" y="693688"/>
              <a:ext cx="838200" cy="990600"/>
            </a:xfrm>
            <a:prstGeom prst="rect">
              <a:avLst/>
            </a:prstGeom>
            <a:solidFill>
              <a:srgbClr val="1628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42265" y="1679525"/>
              <a:ext cx="838200" cy="990600"/>
            </a:xfrm>
            <a:prstGeom prst="rect">
              <a:avLst/>
            </a:prstGeom>
            <a:solidFill>
              <a:srgbClr val="2364A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42265" y="2667000"/>
              <a:ext cx="838200" cy="990600"/>
            </a:xfrm>
            <a:prstGeom prst="rect">
              <a:avLst/>
            </a:prstGeom>
            <a:solidFill>
              <a:srgbClr val="0092D2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42265" y="3657600"/>
              <a:ext cx="838200" cy="990600"/>
            </a:xfrm>
            <a:prstGeom prst="rect">
              <a:avLst/>
            </a:prstGeom>
            <a:solidFill>
              <a:srgbClr val="C308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42265" y="4648200"/>
              <a:ext cx="838200" cy="990600"/>
            </a:xfrm>
            <a:prstGeom prst="rect">
              <a:avLst/>
            </a:prstGeom>
            <a:solidFill>
              <a:srgbClr val="DFDE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42265" y="5638800"/>
              <a:ext cx="838200" cy="990600"/>
            </a:xfrm>
            <a:prstGeom prst="rect">
              <a:avLst/>
            </a:prstGeom>
            <a:solidFill>
              <a:srgbClr val="C1C2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103" r:id="rId2"/>
    <p:sldLayoutId id="2147484100" r:id="rId3"/>
    <p:sldLayoutId id="2147484101" r:id="rId4"/>
    <p:sldLayoutId id="2147484102" r:id="rId5"/>
    <p:sldLayoutId id="2147484098" r:id="rId6"/>
    <p:sldLayoutId id="2147484099" r:id="rId7"/>
  </p:sldLayoutIdLst>
  <p:transition spd="slow">
    <p:wipe/>
  </p:transition>
  <p:timing>
    <p:tnLst>
      <p:par>
        <p:cTn id="1" dur="indefinite" restart="never" nodeType="tmRoot"/>
      </p:par>
    </p:tnLst>
  </p:timing>
  <p:hf hdr="0" dt="0"/>
  <p:txStyles>
    <p:titleStyle>
      <a:lvl1pPr algn="l" defTabSz="342892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100" b="1" kern="1200" cap="none">
          <a:solidFill>
            <a:schemeClr val="tx2"/>
          </a:solidFill>
          <a:latin typeface="Arial"/>
          <a:ea typeface="ＭＳ Ｐゴシック" charset="-128"/>
          <a:cs typeface="Arial"/>
        </a:defRPr>
      </a:lvl1pPr>
      <a:lvl2pPr algn="l" defTabSz="342892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b="1">
          <a:solidFill>
            <a:srgbClr val="188CCC"/>
          </a:solidFill>
          <a:latin typeface="Arial" charset="0"/>
          <a:ea typeface="ＭＳ Ｐゴシック" charset="-128"/>
          <a:cs typeface="Arial" pitchFamily="34" charset="0"/>
        </a:defRPr>
      </a:lvl2pPr>
      <a:lvl3pPr algn="l" defTabSz="342892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b="1">
          <a:solidFill>
            <a:srgbClr val="188CCC"/>
          </a:solidFill>
          <a:latin typeface="Arial" charset="0"/>
          <a:ea typeface="ＭＳ Ｐゴシック" charset="-128"/>
          <a:cs typeface="Arial" pitchFamily="34" charset="0"/>
        </a:defRPr>
      </a:lvl3pPr>
      <a:lvl4pPr algn="l" defTabSz="342892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b="1">
          <a:solidFill>
            <a:srgbClr val="188CCC"/>
          </a:solidFill>
          <a:latin typeface="Arial" charset="0"/>
          <a:ea typeface="ＭＳ Ｐゴシック" charset="-128"/>
          <a:cs typeface="Arial" pitchFamily="34" charset="0"/>
        </a:defRPr>
      </a:lvl4pPr>
      <a:lvl5pPr algn="l" defTabSz="342892" rtl="0" eaLnBrk="1" fontAlgn="base" hangingPunct="1">
        <a:lnSpc>
          <a:spcPts val="1500"/>
        </a:lnSpc>
        <a:spcBef>
          <a:spcPct val="0"/>
        </a:spcBef>
        <a:spcAft>
          <a:spcPct val="0"/>
        </a:spcAft>
        <a:defRPr b="1">
          <a:solidFill>
            <a:srgbClr val="188CCC"/>
          </a:solidFill>
          <a:latin typeface="Arial" charset="0"/>
          <a:ea typeface="ＭＳ Ｐゴシック" charset="-128"/>
          <a:cs typeface="Arial" pitchFamily="34" charset="0"/>
        </a:defRPr>
      </a:lvl5pPr>
      <a:lvl6pPr marL="342892" algn="l" defTabSz="342892" rtl="0" eaLnBrk="1" fontAlgn="base" hangingPunct="1">
        <a:spcBef>
          <a:spcPct val="0"/>
        </a:spcBef>
        <a:spcAft>
          <a:spcPct val="0"/>
        </a:spcAft>
        <a:defRPr sz="1800">
          <a:solidFill>
            <a:srgbClr val="4F56AB"/>
          </a:solidFill>
          <a:latin typeface="Arial" charset="0"/>
          <a:ea typeface="ＭＳ Ｐゴシック" charset="-128"/>
        </a:defRPr>
      </a:lvl6pPr>
      <a:lvl7pPr marL="685783" algn="l" defTabSz="342892" rtl="0" eaLnBrk="1" fontAlgn="base" hangingPunct="1">
        <a:spcBef>
          <a:spcPct val="0"/>
        </a:spcBef>
        <a:spcAft>
          <a:spcPct val="0"/>
        </a:spcAft>
        <a:defRPr sz="1800">
          <a:solidFill>
            <a:srgbClr val="4F56AB"/>
          </a:solidFill>
          <a:latin typeface="Arial" charset="0"/>
          <a:ea typeface="ＭＳ Ｐゴシック" charset="-128"/>
        </a:defRPr>
      </a:lvl7pPr>
      <a:lvl8pPr marL="1028675" algn="l" defTabSz="342892" rtl="0" eaLnBrk="1" fontAlgn="base" hangingPunct="1">
        <a:spcBef>
          <a:spcPct val="0"/>
        </a:spcBef>
        <a:spcAft>
          <a:spcPct val="0"/>
        </a:spcAft>
        <a:defRPr sz="1800">
          <a:solidFill>
            <a:srgbClr val="4F56AB"/>
          </a:solidFill>
          <a:latin typeface="Arial" charset="0"/>
          <a:ea typeface="ＭＳ Ｐゴシック" charset="-128"/>
        </a:defRPr>
      </a:lvl8pPr>
      <a:lvl9pPr marL="1371566" algn="l" defTabSz="342892" rtl="0" eaLnBrk="1" fontAlgn="base" hangingPunct="1">
        <a:spcBef>
          <a:spcPct val="0"/>
        </a:spcBef>
        <a:spcAft>
          <a:spcPct val="0"/>
        </a:spcAft>
        <a:defRPr sz="1800">
          <a:solidFill>
            <a:srgbClr val="4F56AB"/>
          </a:solidFill>
          <a:latin typeface="Arial" charset="0"/>
          <a:ea typeface="ＭＳ Ｐゴシック" charset="-128"/>
        </a:defRPr>
      </a:lvl9pPr>
    </p:titleStyle>
    <p:bodyStyle>
      <a:lvl1pPr marL="219070" indent="-219070" algn="l" defTabSz="342892" rtl="0" eaLnBrk="1" fontAlgn="base" hangingPunct="1">
        <a:spcBef>
          <a:spcPts val="450"/>
        </a:spcBef>
        <a:spcAft>
          <a:spcPts val="300"/>
        </a:spcAft>
        <a:buClr>
          <a:schemeClr val="accent2"/>
        </a:buClr>
        <a:buSzPct val="125000"/>
        <a:buFont typeface="Lucida Grande"/>
        <a:buChar char="▪"/>
        <a:defRPr sz="1650" b="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390515" indent="-171446" algn="l" defTabSz="342892" rtl="0" eaLnBrk="1" fontAlgn="base" hangingPunct="1">
        <a:spcBef>
          <a:spcPts val="0"/>
        </a:spcBef>
        <a:spcAft>
          <a:spcPts val="300"/>
        </a:spcAft>
        <a:buClr>
          <a:schemeClr val="accent1"/>
        </a:buClr>
        <a:buSzPct val="120000"/>
        <a:buFont typeface="Arial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Arial"/>
          <a:ea typeface="ＭＳ Ｐゴシック" charset="-128"/>
          <a:cs typeface="Arial"/>
        </a:defRPr>
      </a:lvl2pPr>
      <a:lvl3pPr marL="561961" indent="-171446" algn="l" defTabSz="342892" rtl="0" eaLnBrk="1" fontAlgn="base" hangingPunct="1">
        <a:spcBef>
          <a:spcPts val="0"/>
        </a:spcBef>
        <a:spcAft>
          <a:spcPts val="300"/>
        </a:spcAft>
        <a:buClr>
          <a:schemeClr val="tx1"/>
        </a:buClr>
        <a:buSzPct val="120000"/>
        <a:buFont typeface="Arial"/>
        <a:buChar char="▸"/>
        <a:defRPr sz="1350" kern="1200" baseline="0">
          <a:solidFill>
            <a:schemeClr val="tx1">
              <a:lumMod val="50000"/>
              <a:lumOff val="50000"/>
            </a:schemeClr>
          </a:solidFill>
          <a:latin typeface="Arial"/>
          <a:ea typeface="ＭＳ Ｐゴシック" charset="-128"/>
          <a:cs typeface="Arial"/>
        </a:defRPr>
      </a:lvl3pPr>
      <a:lvl4pPr marL="733407" indent="-171446" algn="l" defTabSz="342892" rtl="0" eaLnBrk="1" fontAlgn="base" hangingPunct="1">
        <a:spcBef>
          <a:spcPts val="0"/>
        </a:spcBef>
        <a:spcAft>
          <a:spcPts val="300"/>
        </a:spcAft>
        <a:buClr>
          <a:schemeClr val="tx1"/>
        </a:buClr>
        <a:buFont typeface="Arial"/>
        <a:buChar char="○"/>
        <a:defRPr sz="1200" kern="1200" baseline="0">
          <a:solidFill>
            <a:schemeClr val="tx1">
              <a:lumMod val="50000"/>
              <a:lumOff val="50000"/>
            </a:schemeClr>
          </a:solidFill>
          <a:latin typeface="Arial"/>
          <a:ea typeface="ＭＳ Ｐゴシック" charset="-128"/>
          <a:cs typeface="Arial"/>
        </a:defRPr>
      </a:lvl4pPr>
      <a:lvl5pPr marL="904853" indent="-171446" algn="l" defTabSz="342892" rtl="0" eaLnBrk="1" fontAlgn="base" hangingPunct="1">
        <a:spcBef>
          <a:spcPts val="0"/>
        </a:spcBef>
        <a:spcAft>
          <a:spcPts val="300"/>
        </a:spcAft>
        <a:buClr>
          <a:schemeClr val="tx1"/>
        </a:buClr>
        <a:buFont typeface="Arial" pitchFamily="-1" charset="0"/>
        <a:buChar char="–"/>
        <a:defRPr sz="1050" kern="1200" baseline="0">
          <a:solidFill>
            <a:schemeClr val="tx1">
              <a:lumMod val="50000"/>
              <a:lumOff val="50000"/>
            </a:schemeClr>
          </a:solidFill>
          <a:latin typeface="Arial"/>
          <a:ea typeface="ＭＳ Ｐゴシック" charset="-128"/>
          <a:cs typeface="Arial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66738" y="1105097"/>
            <a:ext cx="8120062" cy="431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</a:t>
            </a:r>
            <a:r>
              <a:rPr lang="en-US" dirty="0"/>
              <a:t>to edit Master text styles </a:t>
            </a:r>
            <a:r>
              <a:rPr lang="en-US" dirty="0" smtClean="0"/>
              <a:t>22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 smtClean="0"/>
              <a:t>Second level 20 </a:t>
            </a:r>
            <a:r>
              <a:rPr lang="en-US" dirty="0" err="1" smtClean="0"/>
              <a:t>pt</a:t>
            </a:r>
            <a:endParaRPr lang="en-US" dirty="0"/>
          </a:p>
          <a:p>
            <a:pPr lvl="2"/>
            <a:r>
              <a:rPr lang="en-US" dirty="0" smtClean="0"/>
              <a:t>Third level 18 </a:t>
            </a:r>
            <a:r>
              <a:rPr lang="en-US" dirty="0" err="1" smtClean="0"/>
              <a:t>pt</a:t>
            </a:r>
            <a:endParaRPr lang="en-US" dirty="0"/>
          </a:p>
          <a:p>
            <a:pPr lvl="3"/>
            <a:r>
              <a:rPr lang="en-US" dirty="0" smtClean="0"/>
              <a:t>Fourth level 16 </a:t>
            </a:r>
            <a:r>
              <a:rPr lang="en-US" dirty="0" err="1" smtClean="0"/>
              <a:t>pt</a:t>
            </a:r>
            <a:endParaRPr lang="en-US" dirty="0"/>
          </a:p>
          <a:p>
            <a:pPr lvl="4"/>
            <a:r>
              <a:rPr lang="en-US" dirty="0" smtClean="0"/>
              <a:t>Fifth level 14 </a:t>
            </a:r>
            <a:r>
              <a:rPr lang="en-US" dirty="0" err="1" smtClean="0"/>
              <a:t>pt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359848" y="6629400"/>
            <a:ext cx="1676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99999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fld id="{DE9DF4B2-D402-6744-94DD-EA4FEC062B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6225"/>
            <a:ext cx="65547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99999"/>
                </a:solidFill>
                <a:latin typeface="Arial Narrow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r>
              <a:rPr lang="en-US" dirty="0" smtClean="0"/>
              <a:t>© 2016 Community Oncology Alliance</a:t>
            </a:r>
            <a:endParaRPr lang="en-US" dirty="0"/>
          </a:p>
        </p:txBody>
      </p:sp>
      <p:sp>
        <p:nvSpPr>
          <p:cNvPr id="1029" name="Title Placeholder 26"/>
          <p:cNvSpPr>
            <a:spLocks noGrp="1"/>
          </p:cNvSpPr>
          <p:nvPr>
            <p:ph type="title"/>
          </p:nvPr>
        </p:nvSpPr>
        <p:spPr bwMode="auto">
          <a:xfrm>
            <a:off x="566738" y="304800"/>
            <a:ext cx="8120062" cy="61025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806416" y="1283543"/>
            <a:ext cx="482409" cy="3416182"/>
            <a:chOff x="6742265" y="693688"/>
            <a:chExt cx="838200" cy="5935712"/>
          </a:xfrm>
        </p:grpSpPr>
        <p:sp>
          <p:nvSpPr>
            <p:cNvPr id="10" name="Rectangle 9"/>
            <p:cNvSpPr/>
            <p:nvPr/>
          </p:nvSpPr>
          <p:spPr>
            <a:xfrm>
              <a:off x="6742265" y="693688"/>
              <a:ext cx="838200" cy="990600"/>
            </a:xfrm>
            <a:prstGeom prst="rect">
              <a:avLst/>
            </a:prstGeom>
            <a:solidFill>
              <a:srgbClr val="1628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42265" y="1679525"/>
              <a:ext cx="838200" cy="990600"/>
            </a:xfrm>
            <a:prstGeom prst="rect">
              <a:avLst/>
            </a:prstGeom>
            <a:solidFill>
              <a:srgbClr val="2364A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42265" y="2667000"/>
              <a:ext cx="838200" cy="990600"/>
            </a:xfrm>
            <a:prstGeom prst="rect">
              <a:avLst/>
            </a:prstGeom>
            <a:solidFill>
              <a:srgbClr val="0092D2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42265" y="3657600"/>
              <a:ext cx="838200" cy="990600"/>
            </a:xfrm>
            <a:prstGeom prst="rect">
              <a:avLst/>
            </a:prstGeom>
            <a:solidFill>
              <a:srgbClr val="C308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42265" y="4648200"/>
              <a:ext cx="838200" cy="990600"/>
            </a:xfrm>
            <a:prstGeom prst="rect">
              <a:avLst/>
            </a:prstGeom>
            <a:solidFill>
              <a:srgbClr val="DFDE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42265" y="5638800"/>
              <a:ext cx="838200" cy="990600"/>
            </a:xfrm>
            <a:prstGeom prst="rect">
              <a:avLst/>
            </a:prstGeom>
            <a:solidFill>
              <a:srgbClr val="C1C2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91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</p:sldLayoutIdLst>
  <p:transition spd="slow">
    <p:wip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800" b="1" kern="1200" cap="none">
          <a:solidFill>
            <a:schemeClr val="tx2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lnSpc>
          <a:spcPts val="2000"/>
        </a:lnSpc>
        <a:spcBef>
          <a:spcPct val="0"/>
        </a:spcBef>
        <a:spcAft>
          <a:spcPct val="0"/>
        </a:spcAft>
        <a:defRPr b="1">
          <a:solidFill>
            <a:srgbClr val="188CCC"/>
          </a:solidFill>
          <a:latin typeface="Arial" charset="0"/>
          <a:ea typeface="ＭＳ Ｐゴシック" charset="-128"/>
          <a:cs typeface="Arial" pitchFamily="34" charset="0"/>
        </a:defRPr>
      </a:lvl2pPr>
      <a:lvl3pPr algn="l" defTabSz="457200" rtl="0" eaLnBrk="1" fontAlgn="base" hangingPunct="1">
        <a:lnSpc>
          <a:spcPts val="2000"/>
        </a:lnSpc>
        <a:spcBef>
          <a:spcPct val="0"/>
        </a:spcBef>
        <a:spcAft>
          <a:spcPct val="0"/>
        </a:spcAft>
        <a:defRPr b="1">
          <a:solidFill>
            <a:srgbClr val="188CCC"/>
          </a:solidFill>
          <a:latin typeface="Arial" charset="0"/>
          <a:ea typeface="ＭＳ Ｐゴシック" charset="-128"/>
          <a:cs typeface="Arial" pitchFamily="34" charset="0"/>
        </a:defRPr>
      </a:lvl3pPr>
      <a:lvl4pPr algn="l" defTabSz="457200" rtl="0" eaLnBrk="1" fontAlgn="base" hangingPunct="1">
        <a:lnSpc>
          <a:spcPts val="2000"/>
        </a:lnSpc>
        <a:spcBef>
          <a:spcPct val="0"/>
        </a:spcBef>
        <a:spcAft>
          <a:spcPct val="0"/>
        </a:spcAft>
        <a:defRPr b="1">
          <a:solidFill>
            <a:srgbClr val="188CCC"/>
          </a:solidFill>
          <a:latin typeface="Arial" charset="0"/>
          <a:ea typeface="ＭＳ Ｐゴシック" charset="-128"/>
          <a:cs typeface="Arial" pitchFamily="34" charset="0"/>
        </a:defRPr>
      </a:lvl4pPr>
      <a:lvl5pPr algn="l" defTabSz="457200" rtl="0" eaLnBrk="1" fontAlgn="base" hangingPunct="1">
        <a:lnSpc>
          <a:spcPts val="2000"/>
        </a:lnSpc>
        <a:spcBef>
          <a:spcPct val="0"/>
        </a:spcBef>
        <a:spcAft>
          <a:spcPct val="0"/>
        </a:spcAft>
        <a:defRPr b="1">
          <a:solidFill>
            <a:srgbClr val="188CCC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F56AB"/>
          </a:solidFill>
          <a:latin typeface="Arial" charset="0"/>
          <a:ea typeface="ＭＳ Ｐゴシック" charset="-128"/>
        </a:defRPr>
      </a:lvl9pPr>
    </p:titleStyle>
    <p:bodyStyle>
      <a:lvl1pPr marL="292100" indent="-292100" algn="l" defTabSz="457200" rtl="0" eaLnBrk="1" fontAlgn="base" hangingPunct="1">
        <a:spcBef>
          <a:spcPts val="600"/>
        </a:spcBef>
        <a:spcAft>
          <a:spcPts val="400"/>
        </a:spcAft>
        <a:buClr>
          <a:schemeClr val="accent2"/>
        </a:buClr>
        <a:buSzPct val="125000"/>
        <a:buFont typeface="Lucida Grande"/>
        <a:buChar char="▪"/>
        <a:defRPr sz="2200" b="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520700" indent="-228600" algn="l" defTabSz="457200" rtl="0" eaLnBrk="1" fontAlgn="base" hangingPunct="1">
        <a:spcBef>
          <a:spcPts val="0"/>
        </a:spcBef>
        <a:spcAft>
          <a:spcPts val="400"/>
        </a:spcAft>
        <a:buClr>
          <a:schemeClr val="accent1"/>
        </a:buClr>
        <a:buSzPct val="120000"/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ＭＳ Ｐゴシック" charset="-128"/>
          <a:cs typeface="Arial"/>
        </a:defRPr>
      </a:lvl2pPr>
      <a:lvl3pPr marL="749300" indent="-228600" algn="l" defTabSz="457200" rtl="0" eaLnBrk="1" fontAlgn="base" hangingPunct="1">
        <a:spcBef>
          <a:spcPts val="0"/>
        </a:spcBef>
        <a:spcAft>
          <a:spcPts val="400"/>
        </a:spcAft>
        <a:buClr>
          <a:schemeClr val="tx1"/>
        </a:buClr>
        <a:buSzPct val="120000"/>
        <a:buFont typeface="Arial"/>
        <a:buChar char="▸"/>
        <a:defRPr sz="1800" kern="1200" baseline="0">
          <a:solidFill>
            <a:schemeClr val="tx1">
              <a:lumMod val="50000"/>
              <a:lumOff val="50000"/>
            </a:schemeClr>
          </a:solidFill>
          <a:latin typeface="Arial"/>
          <a:ea typeface="ＭＳ Ｐゴシック" charset="-128"/>
          <a:cs typeface="Arial"/>
        </a:defRPr>
      </a:lvl3pPr>
      <a:lvl4pPr marL="977900" indent="-228600" algn="l" defTabSz="457200" rtl="0" eaLnBrk="1" fontAlgn="base" hangingPunct="1">
        <a:spcBef>
          <a:spcPts val="0"/>
        </a:spcBef>
        <a:spcAft>
          <a:spcPts val="400"/>
        </a:spcAft>
        <a:buClr>
          <a:schemeClr val="tx1"/>
        </a:buClr>
        <a:buFont typeface="Arial"/>
        <a:buChar char="○"/>
        <a:defRPr sz="1600" kern="1200" baseline="0">
          <a:solidFill>
            <a:schemeClr val="tx1">
              <a:lumMod val="50000"/>
              <a:lumOff val="50000"/>
            </a:schemeClr>
          </a:solidFill>
          <a:latin typeface="Arial"/>
          <a:ea typeface="ＭＳ Ｐゴシック" charset="-128"/>
          <a:cs typeface="Arial"/>
        </a:defRPr>
      </a:lvl4pPr>
      <a:lvl5pPr marL="1206500" indent="-228600" algn="l" defTabSz="457200" rtl="0" eaLnBrk="1" fontAlgn="base" hangingPunct="1">
        <a:spcBef>
          <a:spcPts val="0"/>
        </a:spcBef>
        <a:spcAft>
          <a:spcPts val="400"/>
        </a:spcAft>
        <a:buClr>
          <a:schemeClr val="tx1"/>
        </a:buClr>
        <a:buFont typeface="Arial" pitchFamily="-1" charset="0"/>
        <a:buChar char="–"/>
        <a:defRPr sz="1400" kern="1200" baseline="0">
          <a:solidFill>
            <a:schemeClr val="tx1">
              <a:lumMod val="50000"/>
              <a:lumOff val="50000"/>
            </a:schemeClr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tiff"/><Relationship Id="rId3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pcmscuts.com/" TargetMode="External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cancerexperiment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tyoncology.org/" TargetMode="External"/><Relationship Id="rId4" Type="http://schemas.openxmlformats.org/officeDocument/2006/relationships/hyperlink" Target="http://www.medicalhomeoncology.org/" TargetMode="External"/><Relationship Id="rId5" Type="http://schemas.openxmlformats.org/officeDocument/2006/relationships/hyperlink" Target="http://www.coaadvocacy.org/" TargetMode="External"/><Relationship Id="rId6" Type="http://schemas.openxmlformats.org/officeDocument/2006/relationships/hyperlink" Target="http://www.facebook.com/CommunityOncologyAlliance" TargetMode="External"/><Relationship Id="rId7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2" Type="http://schemas.openxmlformats.org/officeDocument/2006/relationships/hyperlink" Target="mailto:tokon@COAcancer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>
                <a:latin typeface="Arial"/>
              </a:rPr>
              <a:t>NJSOM Meeting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67632" y="4563532"/>
            <a:ext cx="8004868" cy="19388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i="1" dirty="0"/>
              <a:t>From Capitol Hill to </a:t>
            </a:r>
            <a:r>
              <a:rPr lang="en-US" i="1" dirty="0" smtClean="0"/>
              <a:t>Bridgewater</a:t>
            </a:r>
            <a:r>
              <a:rPr lang="is-IS" i="1" dirty="0" smtClean="0"/>
              <a:t>…</a:t>
            </a:r>
            <a:endParaRPr lang="en-US" i="1" dirty="0"/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b="1" dirty="0" smtClean="0">
                <a:solidFill>
                  <a:schemeClr val="tx1"/>
                </a:solidFill>
              </a:rPr>
              <a:t>A Crystal Ball Look at Oncology Policy for 2017 and Beyond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rgbClr val="162864"/>
                </a:solidFill>
              </a:rPr>
              <a:t>Ted Okon</a:t>
            </a:r>
          </a:p>
          <a:p>
            <a:r>
              <a:rPr lang="en-US" sz="1600" dirty="0" smtClean="0">
                <a:solidFill>
                  <a:srgbClr val="162864"/>
                </a:solidFill>
              </a:rPr>
              <a:t>Bridgewater, New Jersey</a:t>
            </a:r>
            <a:endParaRPr lang="en-US" sz="1600" dirty="0">
              <a:solidFill>
                <a:srgbClr val="162864"/>
              </a:solidFill>
            </a:endParaRPr>
          </a:p>
          <a:p>
            <a:r>
              <a:rPr lang="en-US" sz="1600" dirty="0" smtClean="0">
                <a:solidFill>
                  <a:srgbClr val="162864"/>
                </a:solidFill>
              </a:rPr>
              <a:t>1/20/2017</a:t>
            </a:r>
            <a:endParaRPr lang="en-US" sz="1600" dirty="0">
              <a:solidFill>
                <a:srgbClr val="1628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467600" y="6629400"/>
            <a:ext cx="1676400" cy="212725"/>
          </a:xfrm>
        </p:spPr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632" y="1142999"/>
            <a:ext cx="8229600" cy="458470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Direct or overt price controls unlikely </a:t>
            </a:r>
            <a:r>
              <a:rPr lang="mr-IN" dirty="0" smtClean="0"/>
              <a:t>–</a:t>
            </a:r>
            <a:r>
              <a:rPr lang="en-US" dirty="0" smtClean="0"/>
              <a:t> regardless of Trump’s tweets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Tough to imagine ”negotiations” between Medicare and pharmaceutical companies on drug prices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Pits the Trump Administration against the GOP Congress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Sounds good on paper; unworkable in cancer treatment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Possible greater regulation like the insurance industry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Price increases regulated and have to be approved; or are at least transparent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Tools available to ”control” prices include CMMI, IPAB, and importing from Canada (all on the books now)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“The Art </a:t>
            </a:r>
            <a:r>
              <a:rPr lang="en-US" dirty="0" smtClean="0"/>
              <a:t>of the Deal” opening salvo just like to Carrier, Boeing, Ford, 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Drug Price Debate Likely Heading?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47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Conducted by the actuarial firm Milliman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Analyzed Medicare and commercial data from 2004 through 2014 to: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/>
              <a:t>Identify trends in the overall costs of cancer care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/>
              <a:t>Identify trends in the component costs of cancer care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/>
              <a:t>Create comparisons between trends in costs for actively treated cancer patients and general population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/>
              <a:t>Examine site of care cost differences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Commissioned by COA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/>
              <a:t>Sponsors: </a:t>
            </a:r>
            <a:r>
              <a:rPr lang="en-US" sz="1900" dirty="0"/>
              <a:t>Bayer, Bristol-Myers Squibb, Eli Lilly and Company, Janssen Pharmaceuticals, Merck, Pfizer, </a:t>
            </a:r>
            <a:r>
              <a:rPr lang="en-US" sz="1900" dirty="0" smtClean="0"/>
              <a:t>PhRMA, </a:t>
            </a:r>
            <a:r>
              <a:rPr lang="en-US" sz="1900" dirty="0"/>
              <a:t>and Takeda.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on the Cost Drivers of Cancer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40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Total cancer care costs not increasing any faster than overall medical costs</a:t>
            </a:r>
          </a:p>
          <a:p>
            <a:pPr lvl="1"/>
            <a:r>
              <a:rPr lang="en-US" dirty="0" smtClean="0"/>
              <a:t>Both for Medicare and commercial populations</a:t>
            </a:r>
          </a:p>
          <a:p>
            <a:r>
              <a:rPr lang="en-US" dirty="0" smtClean="0"/>
              <a:t>Drugs are the fastest growing component of cancer care costs but increases offset by </a:t>
            </a:r>
            <a:r>
              <a:rPr lang="en-US" u="sng" dirty="0" smtClean="0"/>
              <a:t>lower</a:t>
            </a:r>
            <a:r>
              <a:rPr lang="en-US" dirty="0" smtClean="0"/>
              <a:t> increases in inpatient hospitalizations and cancer surgeries</a:t>
            </a:r>
          </a:p>
          <a:p>
            <a:pPr lvl="1"/>
            <a:r>
              <a:rPr lang="en-US" dirty="0" smtClean="0"/>
              <a:t>Drug cost increases fueled by biologics</a:t>
            </a:r>
          </a:p>
          <a:p>
            <a:r>
              <a:rPr lang="en-US" dirty="0" smtClean="0"/>
              <a:t>Site of care – where cancer care delivered – shifts dramatic and also fueling increased costs of cancer care</a:t>
            </a:r>
          </a:p>
          <a:p>
            <a:pPr lvl="1"/>
            <a:r>
              <a:rPr lang="en-US" dirty="0" smtClean="0"/>
              <a:t>$2 billion higher spending to Medicare alone in 2014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Findings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82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332" y="179190"/>
            <a:ext cx="8229600" cy="699029"/>
          </a:xfrm>
        </p:spPr>
        <p:txBody>
          <a:bodyPr/>
          <a:lstStyle/>
          <a:p>
            <a:r>
              <a:rPr lang="en-US" dirty="0" smtClean="0"/>
              <a:t>Cancer &amp; Overall Costs </a:t>
            </a:r>
            <a:br>
              <a:rPr lang="en-US" dirty="0" smtClean="0"/>
            </a:br>
            <a:r>
              <a:rPr lang="en-US" dirty="0" smtClean="0"/>
              <a:t>Increasing at Similar 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8" y="1155700"/>
            <a:ext cx="3986212" cy="1981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288" y="1155700"/>
            <a:ext cx="3897312" cy="1981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609600" y="3289300"/>
            <a:ext cx="8001000" cy="24003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Per-patient costs increasing at similar rates throughout the study period for 3 populations: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Total population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Actively treated cancer population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Non-cancer population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For Medicare, these 3 populations trended at </a:t>
            </a:r>
            <a:r>
              <a:rPr lang="en-US" dirty="0"/>
              <a:t>35.2% versus 36.4% and 34.8% respectively 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For commercial, these 3 populations trended at 62.9</a:t>
            </a:r>
            <a:r>
              <a:rPr lang="en-US" dirty="0"/>
              <a:t>% versus 62.5% and 60.8% 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The 95% confidence intervals for each cohort’s trend line overlap and by this measure the 10-year cost trends between these 3 populations are not statistically different.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8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332" y="179190"/>
            <a:ext cx="8229600" cy="699029"/>
          </a:xfrm>
        </p:spPr>
        <p:txBody>
          <a:bodyPr/>
          <a:lstStyle/>
          <a:p>
            <a:r>
              <a:rPr lang="en-US" dirty="0" smtClean="0"/>
              <a:t>Component Cost Drivers Present a </a:t>
            </a:r>
            <a:br>
              <a:rPr lang="en-US" dirty="0" smtClean="0"/>
            </a:br>
            <a:r>
              <a:rPr lang="en-US" dirty="0" smtClean="0"/>
              <a:t>More Complex Picture Than Just Drugs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12132" y="1073241"/>
            <a:ext cx="4963168" cy="4641759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575300" y="1184319"/>
            <a:ext cx="3175001" cy="441960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Increases in spending: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Chemotherapy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15</a:t>
            </a:r>
            <a:r>
              <a:rPr lang="en-US" dirty="0"/>
              <a:t>% to 18% in Medicare and </a:t>
            </a:r>
            <a:r>
              <a:rPr lang="en-US" dirty="0" smtClean="0"/>
              <a:t>15</a:t>
            </a:r>
            <a:r>
              <a:rPr lang="en-US" dirty="0"/>
              <a:t>% to 20% in </a:t>
            </a:r>
            <a:r>
              <a:rPr lang="en-US" dirty="0" smtClean="0"/>
              <a:t>commercial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Biologics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3</a:t>
            </a:r>
            <a:r>
              <a:rPr lang="en-US" dirty="0"/>
              <a:t>% to 9% in </a:t>
            </a:r>
            <a:r>
              <a:rPr lang="en-US" dirty="0" smtClean="0"/>
              <a:t>Medicare and 2</a:t>
            </a:r>
            <a:r>
              <a:rPr lang="en-US" dirty="0"/>
              <a:t>% to 7% in </a:t>
            </a:r>
            <a:r>
              <a:rPr lang="en-US" dirty="0" smtClean="0"/>
              <a:t>commercial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Lower rate in increased spending: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Hospital </a:t>
            </a:r>
            <a:r>
              <a:rPr lang="en-US" dirty="0"/>
              <a:t>inpatient </a:t>
            </a:r>
            <a:r>
              <a:rPr lang="en-US" dirty="0" smtClean="0"/>
              <a:t>admissions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27</a:t>
            </a:r>
            <a:r>
              <a:rPr lang="en-US" dirty="0"/>
              <a:t>% to 24% </a:t>
            </a:r>
            <a:r>
              <a:rPr lang="en-US" dirty="0" smtClean="0"/>
              <a:t>in Medicare </a:t>
            </a:r>
            <a:r>
              <a:rPr lang="en-US" dirty="0"/>
              <a:t>and </a:t>
            </a:r>
            <a:r>
              <a:rPr lang="en-US" dirty="0" smtClean="0"/>
              <a:t>21</a:t>
            </a:r>
            <a:r>
              <a:rPr lang="en-US" dirty="0"/>
              <a:t>% to 18% </a:t>
            </a:r>
            <a:r>
              <a:rPr lang="en-US" dirty="0" smtClean="0"/>
              <a:t>in commercial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Cancer surgeries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15</a:t>
            </a:r>
            <a:r>
              <a:rPr lang="en-US" dirty="0"/>
              <a:t>% to 11% </a:t>
            </a:r>
            <a:r>
              <a:rPr lang="en-US" dirty="0" smtClean="0"/>
              <a:t>in Medicare </a:t>
            </a:r>
            <a:r>
              <a:rPr lang="en-US" dirty="0"/>
              <a:t>and </a:t>
            </a:r>
            <a:r>
              <a:rPr lang="en-US" dirty="0" smtClean="0"/>
              <a:t>15</a:t>
            </a:r>
            <a:r>
              <a:rPr lang="en-US" dirty="0"/>
              <a:t>% to 13% </a:t>
            </a:r>
            <a:r>
              <a:rPr lang="en-US" dirty="0" smtClean="0"/>
              <a:t>in commercial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3009900" y="1184319"/>
            <a:ext cx="1257300" cy="885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22600" y="3152819"/>
            <a:ext cx="1257300" cy="885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06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Drivers Vary Over Study Period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99432" y="1168410"/>
          <a:ext cx="7947669" cy="3987788"/>
        </p:xfrm>
        <a:graphic>
          <a:graphicData uri="http://schemas.openxmlformats.org/drawingml/2006/table">
            <a:tbl>
              <a:tblPr firstRow="1" firstCol="1" bandRow="1"/>
              <a:tblGrid>
                <a:gridCol w="4553944"/>
                <a:gridCol w="1626585"/>
                <a:gridCol w="1767140"/>
              </a:tblGrid>
              <a:tr h="28484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Service Category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2004-2014  PPPY Cost Trends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8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Medicare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Commercial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Hospital Inpatient Admissions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22%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44%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Cancer Surgeries (inpatient and outpatient)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0%*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Sub-Acute Services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51%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Emergency Room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132%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147%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Radiology – Other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77%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Radiation Oncology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204%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66%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Other Outpatient Services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Professional Services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90%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Biologic Chemotherapy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335%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485%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Cytotoxic Chemotherapy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101%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Other Chemo and Cancer Drugs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-9%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PPPY Cost Trend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36%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62%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431800" y="3698919"/>
            <a:ext cx="8242300" cy="885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76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374" y="1143000"/>
            <a:ext cx="6183316" cy="3124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Substantial Shift in the Site of Care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4404981"/>
            <a:ext cx="7962900" cy="138621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Percent of chemotherapy administered in community oncology practices decreased from 84.2% to 54.1%</a:t>
            </a:r>
          </a:p>
          <a:p>
            <a:pPr lvl="1"/>
            <a:r>
              <a:rPr lang="en-US" sz="2000" dirty="0" smtClean="0"/>
              <a:t>Cost Medicare $2 billion more in 2014 alone</a:t>
            </a:r>
          </a:p>
          <a:p>
            <a:r>
              <a:rPr lang="en-US" sz="2200" dirty="0" smtClean="0"/>
              <a:t>Percent of chemotherapy administered in 340B hospitals increased from 3.0% to 23.1% (670% increase)</a:t>
            </a:r>
          </a:p>
          <a:p>
            <a:pPr lvl="1"/>
            <a:r>
              <a:rPr lang="en-US" dirty="0" smtClean="0"/>
              <a:t>340B hospitals account for 50.3% of all hospital outpatient chemotherapy administrations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1993900" y="1478122"/>
            <a:ext cx="292100" cy="2744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908160" y="1455652"/>
            <a:ext cx="597540" cy="792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7200" y="1778000"/>
            <a:ext cx="1473200" cy="400110"/>
            <a:chOff x="457200" y="2705100"/>
            <a:chExt cx="1473200" cy="400110"/>
          </a:xfrm>
        </p:grpSpPr>
        <p:sp>
          <p:nvSpPr>
            <p:cNvPr id="11" name="Right Arrow 10"/>
            <p:cNvSpPr/>
            <p:nvPr/>
          </p:nvSpPr>
          <p:spPr>
            <a:xfrm>
              <a:off x="965200" y="2794000"/>
              <a:ext cx="965200" cy="20005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57200" y="2705100"/>
              <a:ext cx="7239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</a:rPr>
                <a:t>8</a:t>
              </a:r>
              <a:r>
                <a:rPr lang="en-US" sz="2000" dirty="0" smtClean="0">
                  <a:solidFill>
                    <a:prstClr val="black"/>
                  </a:solidFill>
                </a:rPr>
                <a:t>4%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70424" y="2362200"/>
            <a:ext cx="1420508" cy="400110"/>
            <a:chOff x="7370424" y="2705100"/>
            <a:chExt cx="1420508" cy="400110"/>
          </a:xfrm>
        </p:grpSpPr>
        <p:sp>
          <p:nvSpPr>
            <p:cNvPr id="12" name="Right Arrow 11"/>
            <p:cNvSpPr/>
            <p:nvPr/>
          </p:nvSpPr>
          <p:spPr>
            <a:xfrm flipH="1">
              <a:off x="7370424" y="2790855"/>
              <a:ext cx="965200" cy="20005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67032" y="2705100"/>
              <a:ext cx="7239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54%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89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Pricing Not a Clean </a:t>
            </a:r>
            <a:r>
              <a:rPr lang="en-US" dirty="0" err="1" smtClean="0"/>
              <a:t>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3382" y="5324743"/>
            <a:ext cx="8074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 smtClean="0"/>
              <a:t>The Pharmaceutical Supply Chain: Gross Drug Expenditures Realized By Stakeholders</a:t>
            </a:r>
            <a:r>
              <a:rPr lang="en-US" sz="1400" dirty="0" smtClean="0"/>
              <a:t>, Berkley Research Group, January 2017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2" y="1181100"/>
            <a:ext cx="7833368" cy="3865670"/>
          </a:xfrm>
          <a:prstGeom prst="rect">
            <a:avLst/>
          </a:prstGeom>
          <a:effectLst>
            <a:outerShdw blurRad="1143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34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Even Muddier!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2016 Community Oncology Alliance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32" y="1100204"/>
            <a:ext cx="6550668" cy="4440202"/>
          </a:xfrm>
          <a:prstGeom prst="rect">
            <a:avLst/>
          </a:prstGeom>
          <a:effectLst>
            <a:outerShdw blurRad="114300" dist="177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0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567632" y="1143003"/>
            <a:ext cx="8229600" cy="4326467"/>
          </a:xfrm>
        </p:spPr>
        <p:txBody>
          <a:bodyPr/>
          <a:lstStyle/>
          <a:p>
            <a:r>
              <a:rPr lang="en-US" sz="2200" dirty="0"/>
              <a:t>Desperate attempt by the </a:t>
            </a:r>
            <a:r>
              <a:rPr lang="en-US" sz="2200" dirty="0" smtClean="0"/>
              <a:t>Obama Administration </a:t>
            </a:r>
            <a:r>
              <a:rPr lang="en-US" sz="2200" dirty="0"/>
              <a:t>to do something about drug </a:t>
            </a:r>
            <a:r>
              <a:rPr lang="en-US" sz="2200" dirty="0" smtClean="0"/>
              <a:t>prices</a:t>
            </a:r>
          </a:p>
          <a:p>
            <a:r>
              <a:rPr lang="en-US" sz="2200" dirty="0" smtClean="0"/>
              <a:t>It’s </a:t>
            </a:r>
            <a:r>
              <a:rPr lang="en-US" dirty="0"/>
              <a:t>w</a:t>
            </a:r>
            <a:r>
              <a:rPr lang="en-US" sz="2200" dirty="0" smtClean="0"/>
              <a:t>asn’t just another reimbursement cut</a:t>
            </a:r>
          </a:p>
          <a:p>
            <a:pPr lvl="1"/>
            <a:r>
              <a:rPr lang="en-US" sz="2000" dirty="0" smtClean="0"/>
              <a:t>It</a:t>
            </a:r>
            <a:r>
              <a:rPr lang="en-US" dirty="0"/>
              <a:t> </a:t>
            </a:r>
            <a:r>
              <a:rPr lang="en-US" dirty="0" smtClean="0"/>
              <a:t>was</a:t>
            </a:r>
            <a:r>
              <a:rPr lang="en-US" sz="2000" dirty="0" smtClean="0"/>
              <a:t> truly an experiment on patient care without any of the patient information and safeguards with any clinical research</a:t>
            </a:r>
          </a:p>
          <a:p>
            <a:pPr lvl="1"/>
            <a:r>
              <a:rPr lang="en-US" sz="2000" dirty="0" smtClean="0"/>
              <a:t>It</a:t>
            </a:r>
            <a:r>
              <a:rPr lang="en-US" dirty="0"/>
              <a:t> </a:t>
            </a:r>
            <a:r>
              <a:rPr lang="en-US" dirty="0" smtClean="0"/>
              <a:t>was</a:t>
            </a:r>
            <a:r>
              <a:rPr lang="en-US" sz="2000" dirty="0" smtClean="0"/>
              <a:t> the Executive branch stepping over the line in the Constitution that separates Executive and Legislative powers</a:t>
            </a:r>
          </a:p>
          <a:p>
            <a:r>
              <a:rPr lang="en-US" sz="2200" dirty="0" smtClean="0"/>
              <a:t>And it </a:t>
            </a:r>
            <a:r>
              <a:rPr lang="en-US" dirty="0" smtClean="0"/>
              <a:t>was</a:t>
            </a:r>
            <a:r>
              <a:rPr lang="en-US" sz="2200" dirty="0" smtClean="0"/>
              <a:t> government regulators saying they know better than oncologists on how to treat their patients</a:t>
            </a:r>
          </a:p>
          <a:p>
            <a:r>
              <a:rPr lang="en-US" sz="2200" dirty="0" smtClean="0"/>
              <a:t>Bolder and far worse than any previous reimbursement cut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332" y="306194"/>
            <a:ext cx="8229600" cy="699029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Medicare Part B “Experiment”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365360" y="6629404"/>
            <a:ext cx="1676400" cy="212725"/>
          </a:xfrm>
        </p:spPr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23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632" y="1142999"/>
            <a:ext cx="8229600" cy="457200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Policy environment for community oncology should be more favorable “for now”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Oncology payment reform a reality, regardless of who is in power in DC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Embrace it and make it work in your practice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MACRA, OCM 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The drug price issue not going away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The incoming President won’t let it go away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340B in hospitals will be an issue in 2017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Big fight brewing!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PBMs will fight hard to control and dispense more oral cancer drugs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Obamacare will be repealed and replaced; just a very cloudy picture of what “Trumpcare” will look like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 Crystal Ball Says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92" y="2375930"/>
            <a:ext cx="2106308" cy="157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736175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 Position That Stopped the Experiment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402" y="1143000"/>
            <a:ext cx="4038600" cy="43259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Bad Medicine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Few truly interchangeable drugs in oncology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Experiment on cancer care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Absolutely </a:t>
            </a:r>
            <a:r>
              <a:rPr lang="en-US" u="sng" dirty="0" smtClean="0"/>
              <a:t>no</a:t>
            </a:r>
            <a:r>
              <a:rPr lang="en-US" dirty="0" smtClean="0"/>
              <a:t> evidence to support this experiment  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Flawed Economics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10-year CMS experiment has consolidated care and led to higher drug prices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CMS adding more fuel to the fire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Destructive Policy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CMS can overturn any law by making a CMMI model out of it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Unconstitutional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4" y="1231032"/>
            <a:ext cx="3185927" cy="4122963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Consolidation of Cancer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86732" y="1289050"/>
            <a:ext cx="3592513" cy="3079750"/>
            <a:chOff x="586732" y="1289050"/>
            <a:chExt cx="3592513" cy="3079750"/>
          </a:xfrm>
        </p:grpSpPr>
        <p:pic>
          <p:nvPicPr>
            <p:cNvPr id="6" name="Picture 5" descr="2010 Map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32" y="1289050"/>
              <a:ext cx="3592513" cy="2578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1691632" y="3987800"/>
              <a:ext cx="1447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800" dirty="0" smtClean="0">
                  <a:solidFill>
                    <a:prstClr val="black"/>
                  </a:solidFill>
                </a:rPr>
                <a:t>2010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36919" y="2165350"/>
            <a:ext cx="3566641" cy="3332163"/>
            <a:chOff x="4636919" y="2165350"/>
            <a:chExt cx="3566641" cy="33321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919" y="2165350"/>
              <a:ext cx="3566641" cy="27560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glow rad="63500">
                <a:schemeClr val="bg1">
                  <a:lumMod val="85000"/>
                  <a:alpha val="40000"/>
                </a:schemeClr>
              </a:glow>
              <a:outerShdw blurRad="266700" dist="2159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5696339" y="5116513"/>
              <a:ext cx="1447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800" dirty="0" smtClean="0">
                  <a:solidFill>
                    <a:prstClr val="black"/>
                  </a:solidFill>
                </a:rPr>
                <a:t>2016</a:t>
              </a:r>
              <a:endParaRPr 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3382" y="5464443"/>
            <a:ext cx="8074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/>
              <a:t>Community Oncology Alliance 2016 Practice Impact Report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505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Consolidation of Cancer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06" y="1371400"/>
            <a:ext cx="6794500" cy="3837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53382" y="5464443"/>
            <a:ext cx="8074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/>
              <a:t>Community Oncology Alliance 2016 Practice Impact Report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67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632" y="1142999"/>
            <a:ext cx="8229600" cy="458628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Involved in spearheading multiple letters from Congress to CMS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Major national radio ad campaign supported by print and digital ads, mailers, SM targeting specific members of Congress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Developed/hosting 2 dedicated websites for providers &amp; patients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hlinkClick r:id="rId2"/>
              </a:rPr>
              <a:t>www.cancerexperiment.org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>
                <a:hlinkClick r:id="rId3"/>
              </a:rPr>
              <a:t>www.StopCMSCuts.com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Major OpEd campaign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Generating national and local media coverage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Working with congressional committees on                                                                        several approaches to stopping this experiment                                                                       on seniors’ cancer care</a:t>
            </a:r>
          </a:p>
          <a:p>
            <a:pPr>
              <a:lnSpc>
                <a:spcPct val="120000"/>
              </a:lnSpc>
            </a:pPr>
            <a:r>
              <a:rPr lang="en-US" dirty="0"/>
              <a:t>4/5 meeting with CMS/CMMI </a:t>
            </a:r>
            <a:r>
              <a:rPr lang="en-US" dirty="0" smtClean="0"/>
              <a:t>leadership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Testified at 2 congressional hearings</a:t>
            </a:r>
          </a:p>
          <a:p>
            <a:pPr>
              <a:lnSpc>
                <a:spcPct val="120000"/>
              </a:lnSpc>
            </a:pPr>
            <a:r>
              <a:rPr lang="en-US" dirty="0"/>
              <a:t>Made it an election issue with 3 major Senate campaign ads about </a:t>
            </a:r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COA Did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32" y="2161978"/>
            <a:ext cx="2349500" cy="2960000"/>
          </a:xfrm>
          <a:prstGeom prst="rect">
            <a:avLst/>
          </a:prstGeom>
          <a:effectLst>
            <a:outerShdw blurRad="1270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81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7632" y="1142999"/>
            <a:ext cx="4612636" cy="432646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340B in the crosshairs – Question is, “How long does the bubble expand?”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There is actually legislative language to increase transparency and accountability</a:t>
            </a:r>
          </a:p>
          <a:p>
            <a:pPr>
              <a:lnSpc>
                <a:spcPct val="120000"/>
              </a:lnSpc>
            </a:pPr>
            <a:r>
              <a:rPr lang="en-US" dirty="0"/>
              <a:t>HOPPS final rule out implementing first step in site neutral payments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Result of the Bipartisan Budget Act of 2015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CMS held pretty firm in actually operationalizing payment cuts (50% or so)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Gave in on existing (grandfathered) facilities expanding services and still billing under hospital fees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Hospitals fought to get some relief in </a:t>
            </a:r>
            <a:r>
              <a:rPr lang="en-US" dirty="0" smtClean="0"/>
              <a:t>the CURES </a:t>
            </a:r>
            <a:r>
              <a:rPr lang="en-US" dirty="0"/>
              <a:t>bill </a:t>
            </a:r>
            <a:r>
              <a:rPr lang="en-US" dirty="0" smtClean="0"/>
              <a:t>passed last Congress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More push-back on hospital consolidation of practices and financial impact at federal and state levels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340B &amp; Site Neutrality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468" y="1708668"/>
            <a:ext cx="1232704" cy="1865865"/>
          </a:xfrm>
          <a:prstGeom prst="rect">
            <a:avLst/>
          </a:prstGeom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1892681"/>
            <a:ext cx="3305244" cy="2614318"/>
          </a:xfrm>
          <a:prstGeom prst="rect">
            <a:avLst/>
          </a:prstGeom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20" y="2472902"/>
            <a:ext cx="3159888" cy="2317460"/>
          </a:xfrm>
          <a:prstGeom prst="rect">
            <a:avLst/>
          </a:prstGeom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64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7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567632" y="1143003"/>
            <a:ext cx="8229600" cy="4571998"/>
          </a:xfrm>
        </p:spPr>
        <p:txBody>
          <a:bodyPr/>
          <a:lstStyle/>
          <a:p>
            <a:r>
              <a:rPr lang="en-US" sz="1800" dirty="0" smtClean="0"/>
              <a:t>CVS Caremark moved to shift all dispensing practices to “out of network” for Medicare Advantage plans effective January 2017</a:t>
            </a:r>
          </a:p>
          <a:p>
            <a:pPr lvl="1"/>
            <a:r>
              <a:rPr lang="en-US" sz="1600" dirty="0" smtClean="0"/>
              <a:t>Indications were that Express Scripts was ready to follow CVS lead</a:t>
            </a:r>
          </a:p>
          <a:p>
            <a:pPr lvl="1"/>
            <a:r>
              <a:rPr lang="en-US" sz="1600" dirty="0" smtClean="0"/>
              <a:t>Massive practice, media, and state/federal legislative effort stopped CVS</a:t>
            </a:r>
          </a:p>
          <a:p>
            <a:pPr lvl="1"/>
            <a:r>
              <a:rPr lang="en-US" sz="1600" dirty="0" smtClean="0"/>
              <a:t>COA not letting up on this and related issues</a:t>
            </a:r>
          </a:p>
          <a:p>
            <a:r>
              <a:rPr lang="en-US" sz="1800" dirty="0" smtClean="0"/>
              <a:t>Absurd (</a:t>
            </a:r>
            <a:r>
              <a:rPr lang="en-US" sz="1800" u="sng" dirty="0" smtClean="0"/>
              <a:t>and I mean ABSURD!</a:t>
            </a:r>
            <a:r>
              <a:rPr lang="en-US" sz="1800" dirty="0" smtClean="0"/>
              <a:t>) DIR fees</a:t>
            </a:r>
          </a:p>
          <a:p>
            <a:pPr lvl="1"/>
            <a:r>
              <a:rPr lang="en-US" sz="1600" dirty="0" smtClean="0"/>
              <a:t>Charge what they want, how they want, when they want</a:t>
            </a:r>
          </a:p>
          <a:p>
            <a:r>
              <a:rPr lang="en-US" sz="1800" dirty="0" smtClean="0"/>
              <a:t>Express Scripts tightening ”formulary” access to treatments and steering business to Accredo</a:t>
            </a:r>
          </a:p>
          <a:p>
            <a:r>
              <a:rPr lang="en-US" sz="1800" dirty="0" smtClean="0"/>
              <a:t>With more oral oncolytics coming out of the pharma R&amp;D pipeline, expect more attempts to capture this business</a:t>
            </a:r>
          </a:p>
          <a:p>
            <a:pPr lvl="1"/>
            <a:r>
              <a:rPr lang="en-US" sz="1600" dirty="0" smtClean="0"/>
              <a:t>They will go after not only dispensing practices but those with retail pharmacies</a:t>
            </a:r>
          </a:p>
          <a:p>
            <a:pPr lvl="1"/>
            <a:r>
              <a:rPr lang="en-US" sz="1600" i="1" dirty="0" smtClean="0"/>
              <a:t>Profits before mankind!</a:t>
            </a:r>
            <a:endParaRPr lang="en-US" sz="16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332" y="306194"/>
            <a:ext cx="8229600" cy="699029"/>
          </a:xfrm>
        </p:spPr>
        <p:txBody>
          <a:bodyPr/>
          <a:lstStyle/>
          <a:p>
            <a:r>
              <a:rPr lang="en-US" dirty="0" smtClean="0"/>
              <a:t>PBM/Specialty Pharmacy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365360" y="6629404"/>
            <a:ext cx="1676400" cy="212725"/>
          </a:xfrm>
        </p:spPr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88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Hired legal firm specializing in pharmacy issues to fight for community oncology</a:t>
            </a:r>
          </a:p>
          <a:p>
            <a:pPr lvl="1"/>
            <a:r>
              <a:rPr lang="en-US" dirty="0" smtClean="0"/>
              <a:t>Legal letter to CVS</a:t>
            </a:r>
          </a:p>
          <a:p>
            <a:pPr lvl="1"/>
            <a:r>
              <a:rPr lang="en-US" dirty="0" smtClean="0"/>
              <a:t>White paper on PBMs featuring CVS                                           decision</a:t>
            </a:r>
          </a:p>
          <a:p>
            <a:pPr lvl="1"/>
            <a:r>
              <a:rPr lang="en-US" dirty="0" smtClean="0"/>
              <a:t>State and federal congressional outreach                                         on CVS</a:t>
            </a:r>
          </a:p>
          <a:p>
            <a:pPr lvl="1"/>
            <a:r>
              <a:rPr lang="en-US" dirty="0" smtClean="0"/>
              <a:t>Patient outreach on CVS</a:t>
            </a:r>
          </a:p>
          <a:p>
            <a:pPr lvl="1"/>
            <a:r>
              <a:rPr lang="en-US" dirty="0" smtClean="0"/>
              <a:t>DIR white paper almost completed</a:t>
            </a:r>
          </a:p>
          <a:p>
            <a:pPr lvl="1"/>
            <a:r>
              <a:rPr lang="en-US" dirty="0" smtClean="0"/>
              <a:t>Legal letter sent to Express Scripts this week</a:t>
            </a:r>
          </a:p>
          <a:p>
            <a:pPr lvl="1"/>
            <a:r>
              <a:rPr lang="en-US" dirty="0" smtClean="0"/>
              <a:t>Survey practices on how they are impacted (DIR fees, formularies)</a:t>
            </a:r>
          </a:p>
          <a:p>
            <a:pPr lvl="1"/>
            <a:r>
              <a:rPr lang="en-US" dirty="0" smtClean="0"/>
              <a:t>More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COA Doing?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23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2016 Community Oncology Alliance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Report on DIR (Versus DIR Fees)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8" y="1106819"/>
            <a:ext cx="7401568" cy="45736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77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0013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332" y="306194"/>
            <a:ext cx="8229600" cy="699029"/>
          </a:xfrm>
        </p:spPr>
        <p:txBody>
          <a:bodyPr/>
          <a:lstStyle/>
          <a:p>
            <a:r>
              <a:rPr lang="en-US" dirty="0" smtClean="0"/>
              <a:t>The Obamacare Crisis in 2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365360" y="6629404"/>
            <a:ext cx="1676400" cy="212725"/>
          </a:xfrm>
        </p:spPr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32" y="1576397"/>
            <a:ext cx="3604268" cy="3030862"/>
          </a:xfrm>
          <a:prstGeom prst="rect">
            <a:avLst/>
          </a:prstGeom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07" y="2172867"/>
            <a:ext cx="5058418" cy="1644446"/>
          </a:xfrm>
          <a:prstGeom prst="rect">
            <a:avLst/>
          </a:prstGeom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3382" y="5464443"/>
            <a:ext cx="8074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Sources: </a:t>
            </a:r>
            <a:r>
              <a:rPr lang="en-US" sz="1400" i="1" dirty="0" smtClean="0"/>
              <a:t>Washington Post &amp; Vox.com</a:t>
            </a:r>
            <a:endParaRPr lang="en-US" sz="1400" i="1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64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567632" y="1143003"/>
            <a:ext cx="8229600" cy="4571997"/>
          </a:xfrm>
        </p:spPr>
        <p:txBody>
          <a:bodyPr/>
          <a:lstStyle/>
          <a:p>
            <a:r>
              <a:rPr lang="en-US" sz="2000" dirty="0" smtClean="0"/>
              <a:t>GOP majority Congress passed “budget reconciliation” bills (Senate and House) setting up repeal and replace</a:t>
            </a:r>
          </a:p>
          <a:p>
            <a:pPr lvl="1"/>
            <a:r>
              <a:rPr lang="en-US" sz="1850" dirty="0" smtClean="0"/>
              <a:t>Reconciliation only requires majority vote in the Senate (and House)</a:t>
            </a:r>
          </a:p>
          <a:p>
            <a:pPr lvl="1"/>
            <a:r>
              <a:rPr lang="en-US" sz="1850" dirty="0" smtClean="0"/>
              <a:t>Ironically, Congress used reconciliation to pass Obamacare</a:t>
            </a:r>
          </a:p>
          <a:p>
            <a:r>
              <a:rPr lang="en-US" sz="2000" dirty="0" smtClean="0"/>
              <a:t>Unclear as to the timing of repeal</a:t>
            </a:r>
          </a:p>
          <a:p>
            <a:pPr lvl="1"/>
            <a:r>
              <a:rPr lang="en-US" sz="1850" dirty="0" smtClean="0"/>
              <a:t>Growing calls among the GOP to not repeal until a replacement is ready</a:t>
            </a:r>
          </a:p>
          <a:p>
            <a:pPr lvl="1"/>
            <a:r>
              <a:rPr lang="en-US" sz="1850" dirty="0" smtClean="0"/>
              <a:t>All variations of “replace” plans but no clear path forward at this time</a:t>
            </a:r>
          </a:p>
          <a:p>
            <a:pPr lvl="1"/>
            <a:r>
              <a:rPr lang="en-US" sz="1850" dirty="0" smtClean="0"/>
              <a:t>Trump tweets about replace immediately &amp; “universal coverage” muddying the picture</a:t>
            </a:r>
          </a:p>
          <a:p>
            <a:r>
              <a:rPr lang="en-US" sz="2000" dirty="0" smtClean="0"/>
              <a:t>CBO scored repeal bill as causing 18 million to lose insurance in first year and premiums rising 20-25% in the non-group market</a:t>
            </a:r>
            <a:endParaRPr lang="en-US" sz="1850" b="1" i="1" dirty="0">
              <a:solidFill>
                <a:srgbClr val="FF0000"/>
              </a:solidFill>
            </a:endParaRP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Catch is score included no replacement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332" y="306194"/>
            <a:ext cx="8229600" cy="699029"/>
          </a:xfrm>
        </p:spPr>
        <p:txBody>
          <a:bodyPr/>
          <a:lstStyle/>
          <a:p>
            <a:r>
              <a:rPr lang="en-US" dirty="0" smtClean="0"/>
              <a:t>Dismantling of Obamacare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365360" y="6629404"/>
            <a:ext cx="1676400" cy="212725"/>
          </a:xfrm>
        </p:spPr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81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Obama Administration gave us the Part B “experiment”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Very unlikely the Trump Administration will follow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GOP very supportive in stopping it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HHS/CMS have not been very supportive of community oncology	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Obama Administration pressed for consolidation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Republicans in Congress have been more supportive of our issues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Application of the sequester cut to Part B drug payment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Medicare Part B experiment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General consolidation of cancer care across the country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HHS Secretary nominee Dr. Tom Price very supportive of physicians and our issues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 Improved Political Environment?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27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“Orderly transition out of Obamacare”</a:t>
            </a:r>
          </a:p>
          <a:p>
            <a:r>
              <a:rPr lang="en-US" dirty="0" smtClean="0"/>
              <a:t>Pass a replacement bill that will lower cost of health insurance and make it more affordable</a:t>
            </a:r>
          </a:p>
          <a:p>
            <a:r>
              <a:rPr lang="en-US" dirty="0" smtClean="0"/>
              <a:t>Trump Administration is “very close” to completing a replacement plan with congressional leadership</a:t>
            </a:r>
          </a:p>
          <a:p>
            <a:r>
              <a:rPr lang="en-US" dirty="0" smtClean="0"/>
              <a:t>Replacement plan passed near simultaneously with repeal</a:t>
            </a:r>
          </a:p>
          <a:p>
            <a:r>
              <a:rPr lang="en-US" dirty="0" smtClean="0"/>
              <a:t>Stay tuned!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Clarification From VP Elect Pence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57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Obamacare simply ingrained in the healthcare system</a:t>
            </a:r>
          </a:p>
          <a:p>
            <a:r>
              <a:rPr lang="en-US" dirty="0" smtClean="0"/>
              <a:t>Aspects of Obamacare are liked</a:t>
            </a:r>
          </a:p>
          <a:p>
            <a:pPr lvl="1"/>
            <a:r>
              <a:rPr lang="en-US" dirty="0" smtClean="0"/>
              <a:t>Overcoming preexisting conditions, annual/lifetime caps</a:t>
            </a:r>
          </a:p>
          <a:p>
            <a:pPr lvl="1"/>
            <a:r>
              <a:rPr lang="en-US" dirty="0" smtClean="0"/>
              <a:t>Having children up to 26 on parents’ policies</a:t>
            </a:r>
          </a:p>
          <a:p>
            <a:r>
              <a:rPr lang="en-US" dirty="0" smtClean="0"/>
              <a:t>Big dilemma is how to overcome the mandate</a:t>
            </a:r>
          </a:p>
          <a:p>
            <a:pPr lvl="1"/>
            <a:r>
              <a:rPr lang="en-US" dirty="0" smtClean="0"/>
              <a:t>Mandating people have insurance OR pay a penalty drives the positive score (economics) on Obamacare</a:t>
            </a:r>
          </a:p>
          <a:p>
            <a:pPr lvl="1"/>
            <a:r>
              <a:rPr lang="en-US" dirty="0" smtClean="0"/>
              <a:t>One solution is for automatic insurance enrollment</a:t>
            </a:r>
          </a:p>
          <a:p>
            <a:pPr lvl="2"/>
            <a:r>
              <a:rPr lang="en-US" dirty="0" smtClean="0"/>
              <a:t>Op out if you don’t want it</a:t>
            </a:r>
          </a:p>
          <a:p>
            <a:pPr lvl="2"/>
            <a:r>
              <a:rPr lang="en-US" dirty="0" smtClean="0"/>
              <a:t>What’s the difference?  </a:t>
            </a:r>
          </a:p>
          <a:p>
            <a:pPr lvl="2"/>
            <a:r>
              <a:rPr lang="en-US" dirty="0" smtClean="0"/>
              <a:t>Not the Republican way</a:t>
            </a:r>
          </a:p>
          <a:p>
            <a:r>
              <a:rPr lang="en-US" dirty="0" smtClean="0"/>
              <a:t>Do Republicans take the opportunity to touch Medicare?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 Repealing/Replacing Obamacare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38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2016 Community Oncology Alliance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Moonshot???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r="5923" b="28613"/>
          <a:stretch/>
        </p:blipFill>
        <p:spPr>
          <a:xfrm>
            <a:off x="2798089" y="1723924"/>
            <a:ext cx="3187700" cy="1951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2772">
            <a:off x="613043" y="1664142"/>
            <a:ext cx="2053055" cy="1539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589">
            <a:off x="469626" y="3135748"/>
            <a:ext cx="2882900" cy="2070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590">
            <a:off x="4388156" y="3403718"/>
            <a:ext cx="2596312" cy="1947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6334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Legislative focus	</a:t>
            </a:r>
          </a:p>
          <a:p>
            <a:pPr lvl="1"/>
            <a:r>
              <a:rPr lang="en-US" dirty="0" smtClean="0"/>
              <a:t>Sequester cut to Part B drug payment</a:t>
            </a:r>
          </a:p>
          <a:p>
            <a:pPr lvl="1"/>
            <a:r>
              <a:rPr lang="en-US" dirty="0" smtClean="0"/>
              <a:t>Oncology payment reform</a:t>
            </a:r>
          </a:p>
          <a:p>
            <a:pPr lvl="1"/>
            <a:r>
              <a:rPr lang="en-US" dirty="0" smtClean="0"/>
              <a:t>340B and site payment parity</a:t>
            </a:r>
          </a:p>
          <a:p>
            <a:pPr lvl="1"/>
            <a:r>
              <a:rPr lang="en-US" dirty="0" smtClean="0"/>
              <a:t>PBM issues</a:t>
            </a:r>
          </a:p>
          <a:p>
            <a:pPr lvl="2"/>
            <a:r>
              <a:rPr lang="en-US" dirty="0" smtClean="0"/>
              <a:t>DIR fees</a:t>
            </a:r>
          </a:p>
          <a:p>
            <a:pPr lvl="2"/>
            <a:r>
              <a:rPr lang="en-US" dirty="0" smtClean="0"/>
              <a:t>Steerage</a:t>
            </a:r>
          </a:p>
          <a:p>
            <a:r>
              <a:rPr lang="en-US" dirty="0" smtClean="0"/>
              <a:t>Advance oncology payment reform</a:t>
            </a:r>
          </a:p>
          <a:p>
            <a:pPr lvl="1"/>
            <a:r>
              <a:rPr lang="en-US" dirty="0" smtClean="0"/>
              <a:t>OCM changes</a:t>
            </a:r>
          </a:p>
          <a:p>
            <a:pPr lvl="1"/>
            <a:r>
              <a:rPr lang="en-US" dirty="0" smtClean="0"/>
              <a:t>OCM 2.0</a:t>
            </a:r>
          </a:p>
          <a:p>
            <a:r>
              <a:rPr lang="en-US" dirty="0" smtClean="0"/>
              <a:t>Ramp up patient advocacy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 2017 Priorities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014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332" y="331590"/>
            <a:ext cx="8229600" cy="699029"/>
          </a:xfrm>
        </p:spPr>
        <p:txBody>
          <a:bodyPr/>
          <a:lstStyle/>
          <a:p>
            <a:r>
              <a:rPr lang="en-US" dirty="0" smtClean="0"/>
              <a:t>2017 Community Oncology Conference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1" y="1786270"/>
            <a:ext cx="7955347" cy="2780879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6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6900" y="1327150"/>
            <a:ext cx="7162800" cy="41592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Ted Okon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dirty="0">
                <a:solidFill>
                  <a:srgbClr val="800000"/>
                </a:solidFill>
                <a:latin typeface="Tahoma" charset="0"/>
                <a:ea typeface="ＭＳ Ｐゴシック" charset="0"/>
                <a:hlinkClick r:id="rId2"/>
              </a:rPr>
              <a:t>tokon@COAcancer.org</a:t>
            </a:r>
            <a:endParaRPr lang="en-US" sz="2000" dirty="0">
              <a:solidFill>
                <a:srgbClr val="800000"/>
              </a:solidFill>
              <a:latin typeface="Tahom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dirty="0">
                <a:latin typeface="Tahoma" charset="0"/>
                <a:ea typeface="ＭＳ Ｐゴシック" charset="0"/>
              </a:rPr>
              <a:t>Twitter @TedOkonCOA  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i="1" dirty="0">
              <a:solidFill>
                <a:srgbClr val="FF0000"/>
              </a:solidFill>
              <a:latin typeface="Tahom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dirty="0">
                <a:solidFill>
                  <a:srgbClr val="3293D2"/>
                </a:solidFill>
                <a:latin typeface="Tahoma" charset="0"/>
                <a:ea typeface="ＭＳ Ｐゴシック" charset="0"/>
                <a:hlinkClick r:id="rId3"/>
              </a:rPr>
              <a:t>www.CommunityOncology.org</a:t>
            </a:r>
            <a:endParaRPr lang="en-US" sz="2000" dirty="0">
              <a:solidFill>
                <a:srgbClr val="3293D2"/>
              </a:solidFill>
              <a:latin typeface="Tahom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dirty="0">
                <a:solidFill>
                  <a:srgbClr val="3293D2"/>
                </a:solidFill>
                <a:latin typeface="Tahoma" charset="0"/>
                <a:ea typeface="ＭＳ Ｐゴシック" charset="0"/>
                <a:hlinkClick r:id="rId4"/>
              </a:rPr>
              <a:t>www.MedicalHomeOncology.org</a:t>
            </a:r>
            <a:r>
              <a:rPr lang="en-US" sz="2000" dirty="0">
                <a:solidFill>
                  <a:srgbClr val="3293D2"/>
                </a:solidFill>
                <a:latin typeface="Tahoma" charset="0"/>
                <a:ea typeface="ＭＳ Ｐゴシック" charset="0"/>
              </a:rPr>
              <a:t> 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dirty="0">
                <a:solidFill>
                  <a:srgbClr val="3293D2"/>
                </a:solidFill>
                <a:latin typeface="Tahoma" charset="0"/>
                <a:ea typeface="ＭＳ Ｐゴシック" charset="0"/>
                <a:hlinkClick r:id="rId5"/>
              </a:rPr>
              <a:t>www.COAadvocacy.org</a:t>
            </a:r>
            <a:r>
              <a:rPr lang="en-US" sz="2000" dirty="0">
                <a:solidFill>
                  <a:srgbClr val="3293D2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sz="2000" dirty="0">
                <a:latin typeface="Tahoma" charset="0"/>
                <a:ea typeface="ＭＳ Ｐゴシック" charset="0"/>
              </a:rPr>
              <a:t>(CPAN)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dirty="0">
                <a:solidFill>
                  <a:srgbClr val="3293D2"/>
                </a:solidFill>
                <a:latin typeface="Tahoma" charset="0"/>
                <a:ea typeface="ＭＳ Ｐゴシック" charset="0"/>
                <a:hlinkClick r:id="rId6"/>
              </a:rPr>
              <a:t>www.facebook.com/CommunityOncologyAlliance</a:t>
            </a:r>
            <a:endParaRPr lang="en-US" sz="2000" dirty="0">
              <a:solidFill>
                <a:srgbClr val="3293D2"/>
              </a:solidFill>
              <a:latin typeface="Tahom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99" y="1327150"/>
            <a:ext cx="3888496" cy="2777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76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Private insurers have already started years ago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United, Aetna, Anthem, Priority, etc.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Medicare COME HOME project already done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Oncology Care Model (OCM) is now rolling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196 practices implementing it (or trying!)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Payers at all different levels of readiness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MACRA final rule out and the implementation clock is ticking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Need to make choices now</a:t>
            </a:r>
            <a:endParaRPr lang="is-IS" sz="1600" dirty="0"/>
          </a:p>
          <a:p>
            <a:pPr>
              <a:lnSpc>
                <a:spcPct val="110000"/>
              </a:lnSpc>
            </a:pPr>
            <a:r>
              <a:rPr lang="is-IS" sz="1800" dirty="0"/>
              <a:t>Both sides of the political aisle want “value” in payment for medical services and drugs</a:t>
            </a:r>
          </a:p>
          <a:p>
            <a:pPr>
              <a:lnSpc>
                <a:spcPct val="110000"/>
              </a:lnSpc>
            </a:pPr>
            <a:r>
              <a:rPr lang="is-IS" sz="1800" i="1" dirty="0"/>
              <a:t>Community oncology needs to be even more agressive in moving on payment </a:t>
            </a:r>
            <a:r>
              <a:rPr lang="is-IS" sz="1800" i="1" dirty="0" smtClean="0"/>
              <a:t>reform, especially with the change in DC!!!</a:t>
            </a:r>
            <a:endParaRPr lang="en-US" sz="18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Oncology Payment Reform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87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632" y="1142999"/>
            <a:ext cx="3990081" cy="454660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/>
              <a:t>Help practices make the OCM really work</a:t>
            </a:r>
          </a:p>
          <a:p>
            <a:pPr lvl="1">
              <a:lnSpc>
                <a:spcPct val="120000"/>
              </a:lnSpc>
            </a:pPr>
            <a:r>
              <a:rPr lang="en-US" sz="1200" dirty="0" smtClean="0"/>
              <a:t>Have close to 80% of the practices networked</a:t>
            </a:r>
          </a:p>
          <a:p>
            <a:pPr>
              <a:lnSpc>
                <a:spcPct val="120000"/>
              </a:lnSpc>
            </a:pPr>
            <a:r>
              <a:rPr lang="en-US" sz="1400" dirty="0" smtClean="0"/>
              <a:t>Provide materials to help facilitate implementation</a:t>
            </a:r>
          </a:p>
          <a:p>
            <a:pPr>
              <a:lnSpc>
                <a:spcPct val="120000"/>
              </a:lnSpc>
            </a:pPr>
            <a:r>
              <a:rPr lang="en-US" sz="1400" dirty="0" smtClean="0"/>
              <a:t>Created peer-to-peer information exchange </a:t>
            </a:r>
          </a:p>
          <a:p>
            <a:pPr lvl="1">
              <a:lnSpc>
                <a:spcPct val="120000"/>
              </a:lnSpc>
            </a:pPr>
            <a:r>
              <a:rPr lang="en-US" sz="1200" dirty="0" smtClean="0"/>
              <a:t>Dedicated listserv</a:t>
            </a:r>
          </a:p>
          <a:p>
            <a:pPr lvl="1">
              <a:lnSpc>
                <a:spcPct val="120000"/>
              </a:lnSpc>
            </a:pPr>
            <a:r>
              <a:rPr lang="en-US" sz="1200" dirty="0" smtClean="0"/>
              <a:t>Affinity groups</a:t>
            </a:r>
          </a:p>
          <a:p>
            <a:pPr lvl="1">
              <a:lnSpc>
                <a:spcPct val="120000"/>
              </a:lnSpc>
            </a:pPr>
            <a:r>
              <a:rPr lang="en-US" sz="1200" dirty="0" smtClean="0"/>
              <a:t>Meetings and calls</a:t>
            </a:r>
          </a:p>
          <a:p>
            <a:pPr>
              <a:lnSpc>
                <a:spcPct val="120000"/>
              </a:lnSpc>
            </a:pPr>
            <a:r>
              <a:rPr lang="en-US" sz="1400" dirty="0" smtClean="0"/>
              <a:t>Brought on very experienced experts (Kavita Patel, MD, Basit Chaudhry, MD, Laura Long, MD)</a:t>
            </a:r>
          </a:p>
          <a:p>
            <a:pPr>
              <a:lnSpc>
                <a:spcPct val="120000"/>
              </a:lnSpc>
            </a:pPr>
            <a:r>
              <a:rPr lang="en-US" sz="1400" dirty="0" smtClean="0"/>
              <a:t>Proactive outreach to CMMI on implementation issues and now big concerns </a:t>
            </a:r>
          </a:p>
          <a:p>
            <a:pPr>
              <a:lnSpc>
                <a:spcPct val="120000"/>
              </a:lnSpc>
            </a:pPr>
            <a:r>
              <a:rPr lang="en-US" sz="1400" dirty="0" smtClean="0"/>
              <a:t>Evolve the model as needed so it actually works and can be used elsewhere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 Oncology Care Model (OCM)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709">
            <a:off x="4582296" y="2049704"/>
            <a:ext cx="2589836" cy="1726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837">
            <a:off x="6955421" y="1932028"/>
            <a:ext cx="1448543" cy="19619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102">
            <a:off x="5714890" y="3669398"/>
            <a:ext cx="1964803" cy="12483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19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OCM is a good start but has a ton of issues/problems</a:t>
            </a:r>
          </a:p>
          <a:p>
            <a:pPr lvl="1"/>
            <a:r>
              <a:rPr lang="en-US" dirty="0" smtClean="0"/>
              <a:t>Trying to make it as “good” as possible in working through the deficiencies</a:t>
            </a:r>
          </a:p>
          <a:p>
            <a:r>
              <a:rPr lang="en-US" dirty="0" smtClean="0"/>
              <a:t>What would the perfect OCM-type model look like?</a:t>
            </a:r>
          </a:p>
          <a:p>
            <a:r>
              <a:rPr lang="en-US" dirty="0" smtClean="0"/>
              <a:t>OCM 2.0 is attempt to make the OCM better and to serve as a universal oncology payment reform model</a:t>
            </a:r>
          </a:p>
          <a:p>
            <a:pPr lvl="1"/>
            <a:r>
              <a:rPr lang="en-US" dirty="0" smtClean="0"/>
              <a:t>Smooths the “rough edges” of the OCM 1.0</a:t>
            </a:r>
          </a:p>
          <a:p>
            <a:pPr lvl="1"/>
            <a:r>
              <a:rPr lang="en-US" dirty="0" smtClean="0"/>
              <a:t>Takes a more global look at cancer treatment, not just the chemotherapy episode</a:t>
            </a:r>
          </a:p>
          <a:p>
            <a:pPr lvl="1"/>
            <a:r>
              <a:rPr lang="en-US" dirty="0" smtClean="0"/>
              <a:t>Two variations:</a:t>
            </a:r>
          </a:p>
          <a:p>
            <a:pPr lvl="2"/>
            <a:r>
              <a:rPr lang="en-US" dirty="0" smtClean="0"/>
              <a:t>Single sided (no practice risk)</a:t>
            </a:r>
          </a:p>
          <a:p>
            <a:pPr lvl="2"/>
            <a:r>
              <a:rPr lang="en-US" dirty="0" smtClean="0"/>
              <a:t>Double sided (practice at risk but with a floor)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OCM </a:t>
            </a:r>
            <a:r>
              <a:rPr lang="en-US" dirty="0" smtClean="0">
                <a:sym typeface="Wingdings"/>
              </a:rPr>
              <a:t>Evolution to OCM 2.0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04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632" y="1142999"/>
            <a:ext cx="8229600" cy="458470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300" dirty="0"/>
              <a:t>MIPS is going to be a real crapshoot in terms of where you land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Can’t just ignore it because a severe downside penalty (9%!) is out there in later years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Make a wise decision for 2017 because that’s the baseline measurement year for 2019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Get your house (practice) in order NOW!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Understand what you will be measured on and put new procedures in place as needed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Putting your head in the sand is the worse thing you can do!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Future of community oncology </a:t>
            </a:r>
            <a:r>
              <a:rPr lang="en-US" sz="2300" u="sng" dirty="0"/>
              <a:t>may be</a:t>
            </a:r>
            <a:r>
              <a:rPr lang="en-US" sz="2300" dirty="0"/>
              <a:t> in advanced alternative payment models (AAPMs)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Good news is they offer 5% bonuses plus upside of the model savings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Bad news is you are going at risk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Need to incorporate actuarial expertise into your thinking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Can’t put your head in the sand on this one either!  </a:t>
            </a:r>
          </a:p>
          <a:p>
            <a:r>
              <a:rPr lang="en-US" sz="2300" dirty="0" smtClean="0"/>
              <a:t>MACRA may be simplified but not sure it is going away</a:t>
            </a:r>
            <a:endParaRPr lang="en-US" sz="2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Thoughts on MACRA – MIPS and AAPMs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31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Price Issue Front and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ba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2" y="1246519"/>
            <a:ext cx="4284317" cy="337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pric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60" y="1656565"/>
            <a:ext cx="3848100" cy="1841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62" y="1473098"/>
            <a:ext cx="3132852" cy="368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nyt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35" y="3365085"/>
            <a:ext cx="3294684" cy="2088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46" y="2945838"/>
            <a:ext cx="3665160" cy="2374900"/>
          </a:xfrm>
          <a:prstGeom prst="rect">
            <a:avLst/>
          </a:prstGeo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07" y="1635601"/>
            <a:ext cx="4591310" cy="3649503"/>
          </a:xfrm>
          <a:prstGeom prst="rect">
            <a:avLst/>
          </a:prstGeom>
          <a:effectLst>
            <a:outerShdw blurRad="1143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14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Escalating drug prices are a problem and not sustainable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Pharma/bio companies part of the problem and need to get </a:t>
            </a:r>
            <a:r>
              <a:rPr lang="en-US" u="sng" dirty="0" smtClean="0"/>
              <a:t>innovative</a:t>
            </a:r>
            <a:r>
              <a:rPr lang="en-US" dirty="0" smtClean="0"/>
              <a:t> with solutions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Escalating drug prices only part of the problem of increasing cancer care costs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Only 18-20% of the cost of cancer care relates to drugs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Pharma/bio an easy target for the media, politicians, and academics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Technology advances and demographics are a large part of the problem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Better diagnosis and treatment keeping people alive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Shifting demographics and health behaviors increasing cancer cases and costs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Everyone part of the problem — </a:t>
            </a:r>
            <a:r>
              <a:rPr lang="en-US" i="1" dirty="0" smtClean="0"/>
              <a:t>and everyone needs to be part of the solution!!!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FDA	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Pharmaceutical/biotechnology companies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Insurers — private and Medicare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Community oncology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Hospitals, including 340B and cancer hospitals with special Medicare exemption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Down the Drug Price 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455A2-1666-3B41-8860-BAA80C8C4A9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626225"/>
            <a:ext cx="6554788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2017 </a:t>
            </a:r>
            <a:r>
              <a:rPr lang="en-US" dirty="0" smtClean="0"/>
              <a:t>Community Oncology Alliance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73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A_Template_08-27-2015CR">
  <a:themeElements>
    <a:clrScheme name="PayerExchangeSummit">
      <a:dk1>
        <a:sysClr val="windowText" lastClr="000000"/>
      </a:dk1>
      <a:lt1>
        <a:sysClr val="window" lastClr="FFFFFF"/>
      </a:lt1>
      <a:dk2>
        <a:srgbClr val="162864"/>
      </a:dk2>
      <a:lt2>
        <a:srgbClr val="EEECE1"/>
      </a:lt2>
      <a:accent1>
        <a:srgbClr val="2364A1"/>
      </a:accent1>
      <a:accent2>
        <a:srgbClr val="C3082D"/>
      </a:accent2>
      <a:accent3>
        <a:srgbClr val="0092D2"/>
      </a:accent3>
      <a:accent4>
        <a:srgbClr val="DFDED7"/>
      </a:accent4>
      <a:accent5>
        <a:srgbClr val="C1C2B5"/>
      </a:accent5>
      <a:accent6>
        <a:srgbClr val="182662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A_Template_08-27-2015CR">
  <a:themeElements>
    <a:clrScheme name="PayerExchangeSummit">
      <a:dk1>
        <a:sysClr val="windowText" lastClr="000000"/>
      </a:dk1>
      <a:lt1>
        <a:sysClr val="window" lastClr="FFFFFF"/>
      </a:lt1>
      <a:dk2>
        <a:srgbClr val="162864"/>
      </a:dk2>
      <a:lt2>
        <a:srgbClr val="EEECE1"/>
      </a:lt2>
      <a:accent1>
        <a:srgbClr val="2364A1"/>
      </a:accent1>
      <a:accent2>
        <a:srgbClr val="C3082D"/>
      </a:accent2>
      <a:accent3>
        <a:srgbClr val="0092D2"/>
      </a:accent3>
      <a:accent4>
        <a:srgbClr val="DFDED7"/>
      </a:accent4>
      <a:accent5>
        <a:srgbClr val="C1C2B5"/>
      </a:accent5>
      <a:accent6>
        <a:srgbClr val="182662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COA_Template_08-27-2015CR.potx</Template>
  <TotalTime>24013</TotalTime>
  <Words>2462</Words>
  <Application>Microsoft Macintosh PowerPoint</Application>
  <PresentationFormat>On-screen Show (4:3)</PresentationFormat>
  <Paragraphs>378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 Narrow</vt:lpstr>
      <vt:lpstr>Calibri</vt:lpstr>
      <vt:lpstr>Lucida Grande</vt:lpstr>
      <vt:lpstr>ＭＳ Ｐゴシック</vt:lpstr>
      <vt:lpstr>Tahoma</vt:lpstr>
      <vt:lpstr>Times New Roman</vt:lpstr>
      <vt:lpstr>Wingdings</vt:lpstr>
      <vt:lpstr>ヒラギノ角ゴ Pro W3</vt:lpstr>
      <vt:lpstr>Arial</vt:lpstr>
      <vt:lpstr>COA_Template_08-27-2015CR</vt:lpstr>
      <vt:lpstr>1_COA_Template_08-27-2015CR</vt:lpstr>
      <vt:lpstr>NJSOM Meeting</vt:lpstr>
      <vt:lpstr>And the Crystal Ball Says…</vt:lpstr>
      <vt:lpstr>Why An Improved Political Environment?</vt:lpstr>
      <vt:lpstr>Oncology Payment Reform</vt:lpstr>
      <vt:lpstr>COA Oncology Care Model (OCM) Strategy</vt:lpstr>
      <vt:lpstr>OCM Evolution to OCM 2.0</vt:lpstr>
      <vt:lpstr>My Thoughts on MACRA – MIPS and AAPMs</vt:lpstr>
      <vt:lpstr>Drug Price Issue Front and Center</vt:lpstr>
      <vt:lpstr>Breaking Down the Drug Price Issue</vt:lpstr>
      <vt:lpstr>Where is Drug Price Debate Likely Heading?</vt:lpstr>
      <vt:lpstr>Study on the Cost Drivers of Cancer Care</vt:lpstr>
      <vt:lpstr>Key Findings</vt:lpstr>
      <vt:lpstr>Cancer &amp; Overall Costs  Increasing at Similar Rates</vt:lpstr>
      <vt:lpstr>Component Cost Drivers Present a  More Complex Picture Than Just Drugs </vt:lpstr>
      <vt:lpstr>Cost Drivers Vary Over Study Period</vt:lpstr>
      <vt:lpstr>Substantial Shift in the Site of Care </vt:lpstr>
      <vt:lpstr>Pricing Not a Clean PIcture</vt:lpstr>
      <vt:lpstr>And Even Muddier!</vt:lpstr>
      <vt:lpstr>The Medicare Part B “Experiment”</vt:lpstr>
      <vt:lpstr>COA Position That Stopped the Experiment</vt:lpstr>
      <vt:lpstr>Consolidation of Cancer Care</vt:lpstr>
      <vt:lpstr>Consolidation of Cancer Care</vt:lpstr>
      <vt:lpstr>What COA Did</vt:lpstr>
      <vt:lpstr>340B &amp; Site Neutrality</vt:lpstr>
      <vt:lpstr>PBM/Specialty Pharmacy Issues</vt:lpstr>
      <vt:lpstr>What is COA Doing?</vt:lpstr>
      <vt:lpstr>CMS Report on DIR (Versus DIR Fees)</vt:lpstr>
      <vt:lpstr>The Obamacare Crisis in 2 Pictures</vt:lpstr>
      <vt:lpstr>Dismantling of Obamacare</vt:lpstr>
      <vt:lpstr>Clarification From VP Elect Pence</vt:lpstr>
      <vt:lpstr>Trick Repealing/Replacing Obamacare</vt:lpstr>
      <vt:lpstr>Cancer Moonshot???</vt:lpstr>
      <vt:lpstr>COA 2017 Priorities</vt:lpstr>
      <vt:lpstr>2017 Community Oncology Conference</vt:lpstr>
      <vt:lpstr>Thank You!</vt:lpstr>
    </vt:vector>
  </TitlesOfParts>
  <Manager/>
  <Company>COA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Ted Okon</dc:creator>
  <cp:keywords/>
  <dc:description/>
  <cp:lastModifiedBy>Ted Okon</cp:lastModifiedBy>
  <cp:revision>512</cp:revision>
  <cp:lastPrinted>2014-08-26T16:14:45Z</cp:lastPrinted>
  <dcterms:created xsi:type="dcterms:W3CDTF">2014-09-23T20:45:24Z</dcterms:created>
  <dcterms:modified xsi:type="dcterms:W3CDTF">2017-01-20T13:03:38Z</dcterms:modified>
  <cp:category/>
</cp:coreProperties>
</file>