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403" r:id="rId2"/>
    <p:sldId id="432" r:id="rId3"/>
    <p:sldId id="405" r:id="rId4"/>
    <p:sldId id="406" r:id="rId5"/>
    <p:sldId id="407" r:id="rId6"/>
    <p:sldId id="408" r:id="rId7"/>
    <p:sldId id="404"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4" r:id="rId31"/>
    <p:sldId id="431" r:id="rId32"/>
    <p:sldId id="433" r:id="rId33"/>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e C. Dresser" initials="JC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AFB"/>
    <a:srgbClr val="8F100D"/>
    <a:srgbClr val="813A15"/>
    <a:srgbClr val="21A579"/>
    <a:srgbClr val="1A9BAC"/>
    <a:srgbClr val="003DB8"/>
    <a:srgbClr val="003192"/>
    <a:srgbClr val="47B0FF"/>
    <a:srgbClr val="0996FF"/>
    <a:srgbClr val="008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4" autoAdjust="0"/>
    <p:restoredTop sz="87104" autoAdjust="0"/>
  </p:normalViewPr>
  <p:slideViewPr>
    <p:cSldViewPr>
      <p:cViewPr varScale="1">
        <p:scale>
          <a:sx n="39" d="100"/>
          <a:sy n="39" d="100"/>
        </p:scale>
        <p:origin x="13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rgbClr val="B4CBFA"/>
                  </a:gs>
                  <a:gs pos="35000">
                    <a:srgbClr val="C9DAFB"/>
                  </a:gs>
                  <a:gs pos="100000">
                    <a:srgbClr val="DFE9FD"/>
                  </a:gs>
                </a:gsLst>
                <a:lin ang="16200000" scaled="1"/>
              </a:gradFill>
              <a:ln w="9525" cap="flat" cmpd="sng" algn="ctr">
                <a:solidFill>
                  <a:srgbClr val="77A1F5"/>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E71E-433D-85CF-82E874A04404}"/>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E71E-433D-85CF-82E874A04404}"/>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E71E-433D-85CF-82E874A04404}"/>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E71E-433D-85CF-82E874A04404}"/>
              </c:ext>
            </c:extLst>
          </c:dPt>
          <c:cat>
            <c:strRef>
              <c:f>Sheet1!$A$2:$A$5</c:f>
              <c:strCache>
                <c:ptCount val="2"/>
                <c:pt idx="0">
                  <c:v>Dispensing Physicians</c:v>
                </c:pt>
                <c:pt idx="1">
                  <c:v>Physician Owned Pharmacy</c:v>
                </c:pt>
              </c:strCache>
            </c:strRef>
          </c:cat>
          <c:val>
            <c:numRef>
              <c:f>Sheet1!$B$2:$B$5</c:f>
              <c:numCache>
                <c:formatCode>General</c:formatCode>
                <c:ptCount val="4"/>
                <c:pt idx="0">
                  <c:v>0.75</c:v>
                </c:pt>
                <c:pt idx="1">
                  <c:v>0.5</c:v>
                </c:pt>
                <c:pt idx="2">
                  <c:v>0</c:v>
                </c:pt>
                <c:pt idx="3">
                  <c:v>0</c:v>
                </c:pt>
              </c:numCache>
            </c:numRef>
          </c:val>
          <c:extLst>
            <c:ext xmlns:c16="http://schemas.microsoft.com/office/drawing/2014/chart" uri="{C3380CC4-5D6E-409C-BE32-E72D297353CC}">
              <c16:uniqueId val="{00000008-E71E-433D-85CF-82E874A044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pattFill prst="divot">
                <a:fgClr>
                  <a:srgbClr val="FF0000"/>
                </a:fgClr>
                <a:bgClr>
                  <a:srgbClr val="CADAFB"/>
                </a:bgClr>
              </a:pattFill>
              <a:ln w="9525" cap="flat" cmpd="sng" algn="ctr">
                <a:noFill/>
                <a:round/>
              </a:ln>
              <a:effectLst/>
            </c:spPr>
            <c:extLst>
              <c:ext xmlns:c16="http://schemas.microsoft.com/office/drawing/2014/chart" uri="{C3380CC4-5D6E-409C-BE32-E72D297353CC}">
                <c16:uniqueId val="{00000001-1ACB-4585-BF42-F76412D6B0EC}"/>
              </c:ext>
            </c:extLst>
          </c:dPt>
          <c:dPt>
            <c:idx val="1"/>
            <c:bubble3D val="0"/>
            <c:explosion val="12"/>
            <c:spPr>
              <a:noFill/>
              <a:ln w="9525" cap="flat" cmpd="sng" algn="ctr">
                <a:noFill/>
                <a:round/>
              </a:ln>
              <a:effectLst/>
            </c:spPr>
            <c:extLst>
              <c:ext xmlns:c16="http://schemas.microsoft.com/office/drawing/2014/chart" uri="{C3380CC4-5D6E-409C-BE32-E72D297353CC}">
                <c16:uniqueId val="{00000003-1ACB-4585-BF42-F76412D6B0E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c:spPr>
            <c:extLst>
              <c:ext xmlns:c16="http://schemas.microsoft.com/office/drawing/2014/chart" uri="{C3380CC4-5D6E-409C-BE32-E72D297353CC}">
                <c16:uniqueId val="{00000005-1ACB-4585-BF42-F76412D6B0E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c:spPr>
            <c:extLst>
              <c:ext xmlns:c16="http://schemas.microsoft.com/office/drawing/2014/chart" uri="{C3380CC4-5D6E-409C-BE32-E72D297353CC}">
                <c16:uniqueId val="{00000007-1ACB-4585-BF42-F76412D6B0EC}"/>
              </c:ext>
            </c:extLst>
          </c:dPt>
          <c:cat>
            <c:strRef>
              <c:f>Sheet1!$A$2:$A$5</c:f>
              <c:strCache>
                <c:ptCount val="2"/>
                <c:pt idx="0">
                  <c:v>Dispensing Physicians</c:v>
                </c:pt>
                <c:pt idx="1">
                  <c:v>Physician Owned Pharmacy</c:v>
                </c:pt>
              </c:strCache>
            </c:strRef>
          </c:cat>
          <c:val>
            <c:numRef>
              <c:f>Sheet1!$B$2:$B$5</c:f>
              <c:numCache>
                <c:formatCode>General</c:formatCode>
                <c:ptCount val="4"/>
                <c:pt idx="0">
                  <c:v>0.25</c:v>
                </c:pt>
                <c:pt idx="1">
                  <c:v>0.75</c:v>
                </c:pt>
                <c:pt idx="2">
                  <c:v>0</c:v>
                </c:pt>
                <c:pt idx="3">
                  <c:v>0</c:v>
                </c:pt>
              </c:numCache>
            </c:numRef>
          </c:val>
          <c:extLst>
            <c:ext xmlns:c16="http://schemas.microsoft.com/office/drawing/2014/chart" uri="{C3380CC4-5D6E-409C-BE32-E72D297353CC}">
              <c16:uniqueId val="{00000008-1ACB-4585-BF42-F76412D6B0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790E27-F512-4031-BB41-01508C04A629}" type="datetimeFigureOut">
              <a:rPr lang="en-US" smtClean="0"/>
              <a:t>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41DE96-F4C6-4437-8D9A-D5A34FE21416}" type="slidenum">
              <a:rPr lang="en-US" smtClean="0"/>
              <a:t>‹#›</a:t>
            </a:fld>
            <a:endParaRPr lang="en-US"/>
          </a:p>
        </p:txBody>
      </p:sp>
    </p:spTree>
    <p:extLst>
      <p:ext uri="{BB962C8B-B14F-4D97-AF65-F5344CB8AC3E}">
        <p14:creationId xmlns:p14="http://schemas.microsoft.com/office/powerpoint/2010/main" val="146192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4441DE96-F4C6-4437-8D9A-D5A34FE21416}" type="slidenum">
              <a:rPr lang="en-US" sz="1800" kern="0">
                <a:solidFill>
                  <a:sysClr val="windowText" lastClr="000000"/>
                </a:solidFill>
              </a:rPr>
              <a:pPr defTabSz="931774">
                <a:defRPr/>
              </a:pPr>
              <a:t>1</a:t>
            </a:fld>
            <a:endParaRPr lang="en-US" sz="1800" kern="0">
              <a:solidFill>
                <a:sysClr val="windowText" lastClr="000000"/>
              </a:solidFill>
            </a:endParaRPr>
          </a:p>
        </p:txBody>
      </p:sp>
    </p:spTree>
    <p:extLst>
      <p:ext uri="{BB962C8B-B14F-4D97-AF65-F5344CB8AC3E}">
        <p14:creationId xmlns:p14="http://schemas.microsoft.com/office/powerpoint/2010/main" val="320866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4441DE96-F4C6-4437-8D9A-D5A34FE21416}" type="slidenum">
              <a:rPr lang="en-US" sz="1800" kern="0">
                <a:solidFill>
                  <a:sysClr val="windowText" lastClr="000000"/>
                </a:solidFill>
              </a:rPr>
              <a:pPr defTabSz="931774">
                <a:defRPr/>
              </a:pPr>
              <a:t>3</a:t>
            </a:fld>
            <a:endParaRPr lang="en-US" sz="1800" kern="0">
              <a:solidFill>
                <a:sysClr val="windowText" lastClr="000000"/>
              </a:solidFill>
            </a:endParaRPr>
          </a:p>
        </p:txBody>
      </p:sp>
    </p:spTree>
    <p:extLst>
      <p:ext uri="{BB962C8B-B14F-4D97-AF65-F5344CB8AC3E}">
        <p14:creationId xmlns:p14="http://schemas.microsoft.com/office/powerpoint/2010/main" val="277129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4441DE96-F4C6-4437-8D9A-D5A34FE21416}" type="slidenum">
              <a:rPr lang="en-US" sz="1800" kern="0">
                <a:solidFill>
                  <a:sysClr val="windowText" lastClr="000000"/>
                </a:solidFill>
              </a:rPr>
              <a:pPr defTabSz="931774">
                <a:defRPr/>
              </a:pPr>
              <a:t>20</a:t>
            </a:fld>
            <a:endParaRPr lang="en-US" sz="1800" kern="0">
              <a:solidFill>
                <a:sysClr val="windowText" lastClr="000000"/>
              </a:solidFill>
            </a:endParaRPr>
          </a:p>
        </p:txBody>
      </p:sp>
    </p:spTree>
    <p:extLst>
      <p:ext uri="{BB962C8B-B14F-4D97-AF65-F5344CB8AC3E}">
        <p14:creationId xmlns:p14="http://schemas.microsoft.com/office/powerpoint/2010/main" val="357881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January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January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20,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January 20,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20,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20, 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20,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076542">
            <a:off x="1565334" y="2145059"/>
            <a:ext cx="4870333" cy="903230"/>
          </a:xfrm>
        </p:spPr>
        <p:txBody>
          <a:bodyPr/>
          <a:lstStyle/>
          <a:p>
            <a:pPr algn="ctr"/>
            <a:r>
              <a:rPr lang="en-US" sz="2100" b="1" dirty="0"/>
              <a:t>Physician Integration Strategies for oncology practices:  </a:t>
            </a:r>
            <a:br>
              <a:rPr lang="en-US" sz="2100" b="1" dirty="0"/>
            </a:br>
            <a:r>
              <a:rPr lang="en-US" sz="2100" b="1" dirty="0"/>
              <a:t>What, Why, HOW</a:t>
            </a:r>
            <a:endParaRPr lang="en-US" sz="1875" dirty="0"/>
          </a:p>
        </p:txBody>
      </p:sp>
      <p:sp>
        <p:nvSpPr>
          <p:cNvPr id="4" name="TextBox 3"/>
          <p:cNvSpPr txBox="1"/>
          <p:nvPr/>
        </p:nvSpPr>
        <p:spPr>
          <a:xfrm>
            <a:off x="5019675" y="3886200"/>
            <a:ext cx="1600200" cy="300082"/>
          </a:xfrm>
          <a:prstGeom prst="rect">
            <a:avLst/>
          </a:prstGeom>
          <a:noFill/>
        </p:spPr>
        <p:txBody>
          <a:bodyPr wrap="square" rtlCol="0">
            <a:spAutoFit/>
          </a:bodyPr>
          <a:lstStyle/>
          <a:p>
            <a:r>
              <a:rPr lang="en-US" sz="1350" kern="0" cap="small" dirty="0">
                <a:solidFill>
                  <a:schemeClr val="bg1"/>
                </a:solidFill>
              </a:rPr>
              <a:t>Presented by:</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175" y="4114800"/>
            <a:ext cx="2466975" cy="643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4" descr="Image result for csi specialty"/>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kern="0">
              <a:solidFill>
                <a:sysClr val="windowText" lastClr="000000"/>
              </a:solidFill>
            </a:endParaRPr>
          </a:p>
        </p:txBody>
      </p:sp>
      <p:sp>
        <p:nvSpPr>
          <p:cNvPr id="6" name="AutoShape 6" descr="Image result for csi specialty"/>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kern="0">
              <a:solidFill>
                <a:sysClr val="windowText" lastClr="000000"/>
              </a:solidFill>
            </a:endParaRPr>
          </a:p>
        </p:txBody>
      </p:sp>
      <p:sp>
        <p:nvSpPr>
          <p:cNvPr id="12" name="TextBox 11"/>
          <p:cNvSpPr txBox="1"/>
          <p:nvPr/>
        </p:nvSpPr>
        <p:spPr>
          <a:xfrm>
            <a:off x="4820092" y="5746834"/>
            <a:ext cx="1953508" cy="184666"/>
          </a:xfrm>
          <a:prstGeom prst="rect">
            <a:avLst/>
          </a:prstGeom>
          <a:noFill/>
        </p:spPr>
        <p:txBody>
          <a:bodyPr wrap="square" rtlCol="0">
            <a:spAutoFit/>
          </a:bodyPr>
          <a:lstStyle/>
          <a:p>
            <a:pPr algn="ctr"/>
            <a:r>
              <a:rPr lang="en-US" sz="600" kern="0" dirty="0">
                <a:solidFill>
                  <a:schemeClr val="accent2">
                    <a:lumMod val="75000"/>
                  </a:schemeClr>
                </a:solidFill>
              </a:rPr>
              <a:t>Copyright 2017 Frier Levitt</a:t>
            </a:r>
          </a:p>
        </p:txBody>
      </p:sp>
      <p:sp>
        <p:nvSpPr>
          <p:cNvPr id="11" name="TextBox 10"/>
          <p:cNvSpPr txBox="1"/>
          <p:nvPr/>
        </p:nvSpPr>
        <p:spPr>
          <a:xfrm>
            <a:off x="4000500" y="4857750"/>
            <a:ext cx="3314700" cy="300082"/>
          </a:xfrm>
          <a:prstGeom prst="rect">
            <a:avLst/>
          </a:prstGeom>
          <a:noFill/>
        </p:spPr>
        <p:txBody>
          <a:bodyPr wrap="square" rtlCol="0">
            <a:spAutoFit/>
          </a:bodyPr>
          <a:lstStyle/>
          <a:p>
            <a:pPr algn="ctr"/>
            <a:r>
              <a:rPr lang="en-US" sz="1350" kern="0" cap="small" dirty="0">
                <a:solidFill>
                  <a:schemeClr val="bg1"/>
                </a:solidFill>
              </a:rPr>
              <a:t>Daniel B. Frier, Esq.</a:t>
            </a:r>
          </a:p>
        </p:txBody>
      </p:sp>
    </p:spTree>
    <p:extLst>
      <p:ext uri="{BB962C8B-B14F-4D97-AF65-F5344CB8AC3E}">
        <p14:creationId xmlns:p14="http://schemas.microsoft.com/office/powerpoint/2010/main" val="37788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4"/>
          <p:cNvSpPr>
            <a:spLocks noChangeArrowheads="1"/>
          </p:cNvSpPr>
          <p:nvPr/>
        </p:nvSpPr>
        <p:spPr bwMode="auto">
          <a:xfrm>
            <a:off x="2903935" y="2000250"/>
            <a:ext cx="3136106" cy="2914650"/>
          </a:xfrm>
          <a:prstGeom prst="ellipse">
            <a:avLst/>
          </a:prstGeom>
          <a:solidFill>
            <a:schemeClr val="bg1">
              <a:lumMod val="65000"/>
            </a:schemeClr>
          </a:solidFill>
          <a:ln w="9525">
            <a:solidFill>
              <a:schemeClr val="tx1"/>
            </a:solidFill>
            <a:round/>
            <a:headEnd/>
            <a:tailEnd/>
          </a:ln>
          <a:effectLst/>
        </p:spPr>
        <p:txBody>
          <a:bodyPr wrap="none" anchor="ctr"/>
          <a:lstStyle/>
          <a:p>
            <a:pPr algn="ctr"/>
            <a:r>
              <a:rPr lang="en-US" sz="4050" kern="0" dirty="0">
                <a:solidFill>
                  <a:sysClr val="windowText" lastClr="000000"/>
                </a:solidFill>
                <a:latin typeface="Angsana New" panose="02020603050405020304" pitchFamily="18" charset="-34"/>
                <a:cs typeface="Angsana New" panose="02020603050405020304" pitchFamily="18" charset="-34"/>
              </a:rPr>
              <a:t>New LLC</a:t>
            </a:r>
          </a:p>
        </p:txBody>
      </p:sp>
      <p:sp>
        <p:nvSpPr>
          <p:cNvPr id="9221" name="Oval 5"/>
          <p:cNvSpPr>
            <a:spLocks noChangeArrowheads="1"/>
          </p:cNvSpPr>
          <p:nvPr/>
        </p:nvSpPr>
        <p:spPr bwMode="auto">
          <a:xfrm>
            <a:off x="6265069" y="1500187"/>
            <a:ext cx="800100" cy="785813"/>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2" name="Oval 6"/>
          <p:cNvSpPr>
            <a:spLocks noChangeArrowheads="1"/>
          </p:cNvSpPr>
          <p:nvPr/>
        </p:nvSpPr>
        <p:spPr bwMode="auto">
          <a:xfrm>
            <a:off x="6572250" y="3136106"/>
            <a:ext cx="914400" cy="8572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4" name="Oval 8"/>
          <p:cNvSpPr>
            <a:spLocks noChangeArrowheads="1"/>
          </p:cNvSpPr>
          <p:nvPr/>
        </p:nvSpPr>
        <p:spPr bwMode="auto">
          <a:xfrm>
            <a:off x="1628775" y="3143250"/>
            <a:ext cx="857250" cy="8572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5" name="Oval 9"/>
          <p:cNvSpPr>
            <a:spLocks noChangeArrowheads="1"/>
          </p:cNvSpPr>
          <p:nvPr/>
        </p:nvSpPr>
        <p:spPr bwMode="auto">
          <a:xfrm>
            <a:off x="2057400" y="4743450"/>
            <a:ext cx="857250" cy="80010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6" name="Oval 10"/>
          <p:cNvSpPr>
            <a:spLocks noChangeArrowheads="1"/>
          </p:cNvSpPr>
          <p:nvPr/>
        </p:nvSpPr>
        <p:spPr bwMode="auto">
          <a:xfrm>
            <a:off x="6343650" y="4629150"/>
            <a:ext cx="914400" cy="8572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7" name="Oval 11"/>
          <p:cNvSpPr>
            <a:spLocks noChangeArrowheads="1"/>
          </p:cNvSpPr>
          <p:nvPr/>
        </p:nvSpPr>
        <p:spPr bwMode="auto">
          <a:xfrm>
            <a:off x="2286000" y="1485900"/>
            <a:ext cx="800100" cy="80010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Individual</a:t>
            </a:r>
          </a:p>
          <a:p>
            <a:pPr algn="ctr"/>
            <a:r>
              <a:rPr lang="en-US" sz="1200" kern="0" dirty="0">
                <a:solidFill>
                  <a:sysClr val="windowText" lastClr="000000"/>
                </a:solidFill>
              </a:rPr>
              <a:t>Practice</a:t>
            </a:r>
          </a:p>
        </p:txBody>
      </p:sp>
      <p:sp>
        <p:nvSpPr>
          <p:cNvPr id="9228" name="Oval 12"/>
          <p:cNvSpPr>
            <a:spLocks noChangeArrowheads="1"/>
          </p:cNvSpPr>
          <p:nvPr/>
        </p:nvSpPr>
        <p:spPr bwMode="auto">
          <a:xfrm>
            <a:off x="4193381" y="2393156"/>
            <a:ext cx="51435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29" name="Oval 13"/>
          <p:cNvSpPr>
            <a:spLocks noChangeArrowheads="1"/>
          </p:cNvSpPr>
          <p:nvPr/>
        </p:nvSpPr>
        <p:spPr bwMode="auto">
          <a:xfrm>
            <a:off x="5279231" y="2743200"/>
            <a:ext cx="51435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0" name="Oval 14"/>
          <p:cNvSpPr>
            <a:spLocks noChangeArrowheads="1"/>
          </p:cNvSpPr>
          <p:nvPr/>
        </p:nvSpPr>
        <p:spPr bwMode="auto">
          <a:xfrm>
            <a:off x="3200400" y="2743200"/>
            <a:ext cx="57150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1" name="Oval 15"/>
          <p:cNvSpPr>
            <a:spLocks noChangeArrowheads="1"/>
          </p:cNvSpPr>
          <p:nvPr/>
        </p:nvSpPr>
        <p:spPr bwMode="auto">
          <a:xfrm>
            <a:off x="5086350" y="3886200"/>
            <a:ext cx="514350" cy="514351"/>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2" name="Oval 16"/>
          <p:cNvSpPr>
            <a:spLocks noChangeArrowheads="1"/>
          </p:cNvSpPr>
          <p:nvPr/>
        </p:nvSpPr>
        <p:spPr bwMode="auto">
          <a:xfrm>
            <a:off x="4193381" y="4171950"/>
            <a:ext cx="514350" cy="45720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3" name="Oval 17"/>
          <p:cNvSpPr>
            <a:spLocks noChangeArrowheads="1"/>
          </p:cNvSpPr>
          <p:nvPr/>
        </p:nvSpPr>
        <p:spPr bwMode="auto">
          <a:xfrm>
            <a:off x="3303983" y="3943351"/>
            <a:ext cx="457200" cy="457199"/>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20" name="Group 33"/>
          <p:cNvGrpSpPr>
            <a:grpSpLocks noChangeAspect="1"/>
          </p:cNvGrpSpPr>
          <p:nvPr/>
        </p:nvGrpSpPr>
        <p:grpSpPr bwMode="auto">
          <a:xfrm>
            <a:off x="6396836" y="207220"/>
            <a:ext cx="2559792" cy="376440"/>
            <a:chOff x="1812" y="2464"/>
            <a:chExt cx="1768" cy="260"/>
          </a:xfrm>
          <a:solidFill>
            <a:srgbClr val="FF8427"/>
          </a:solidFill>
        </p:grpSpPr>
        <p:sp>
          <p:nvSpPr>
            <p:cNvPr id="21"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406745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4"/>
          <p:cNvSpPr>
            <a:spLocks noChangeArrowheads="1"/>
          </p:cNvSpPr>
          <p:nvPr/>
        </p:nvSpPr>
        <p:spPr bwMode="auto">
          <a:xfrm>
            <a:off x="2876917" y="1202482"/>
            <a:ext cx="3136106" cy="2914650"/>
          </a:xfrm>
          <a:prstGeom prst="ellipse">
            <a:avLst/>
          </a:prstGeom>
          <a:solidFill>
            <a:schemeClr val="bg1">
              <a:lumMod val="65000"/>
            </a:schemeClr>
          </a:solidFill>
          <a:ln w="9525">
            <a:solidFill>
              <a:schemeClr val="tx1"/>
            </a:solidFill>
            <a:round/>
            <a:headEnd/>
            <a:tailEnd/>
          </a:ln>
          <a:effectLst/>
        </p:spPr>
        <p:txBody>
          <a:bodyPr wrap="none" anchor="ctr"/>
          <a:lstStyle/>
          <a:p>
            <a:pPr algn="ctr"/>
            <a:r>
              <a:rPr lang="en-US" sz="4050" kern="0" dirty="0">
                <a:solidFill>
                  <a:sysClr val="windowText" lastClr="000000"/>
                </a:solidFill>
                <a:latin typeface="Angsana New" panose="02020603050405020304" pitchFamily="18" charset="-34"/>
                <a:cs typeface="Angsana New" panose="02020603050405020304" pitchFamily="18" charset="-34"/>
              </a:rPr>
              <a:t>New LLC</a:t>
            </a:r>
          </a:p>
        </p:txBody>
      </p:sp>
      <p:sp>
        <p:nvSpPr>
          <p:cNvPr id="9221" name="Oval 5"/>
          <p:cNvSpPr>
            <a:spLocks noChangeArrowheads="1"/>
          </p:cNvSpPr>
          <p:nvPr/>
        </p:nvSpPr>
        <p:spPr bwMode="auto">
          <a:xfrm>
            <a:off x="6238051" y="702419"/>
            <a:ext cx="800100" cy="785813"/>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2" name="Oval 6"/>
          <p:cNvSpPr>
            <a:spLocks noChangeArrowheads="1"/>
          </p:cNvSpPr>
          <p:nvPr/>
        </p:nvSpPr>
        <p:spPr bwMode="auto">
          <a:xfrm>
            <a:off x="6545232" y="2338338"/>
            <a:ext cx="914400" cy="857250"/>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4" name="Oval 8"/>
          <p:cNvSpPr>
            <a:spLocks noChangeArrowheads="1"/>
          </p:cNvSpPr>
          <p:nvPr/>
        </p:nvSpPr>
        <p:spPr bwMode="auto">
          <a:xfrm>
            <a:off x="1601757" y="2345482"/>
            <a:ext cx="857250" cy="857250"/>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5" name="Oval 9"/>
          <p:cNvSpPr>
            <a:spLocks noChangeArrowheads="1"/>
          </p:cNvSpPr>
          <p:nvPr/>
        </p:nvSpPr>
        <p:spPr bwMode="auto">
          <a:xfrm>
            <a:off x="2030382" y="3945682"/>
            <a:ext cx="971550" cy="800100"/>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6" name="Oval 10"/>
          <p:cNvSpPr>
            <a:spLocks noChangeArrowheads="1"/>
          </p:cNvSpPr>
          <p:nvPr/>
        </p:nvSpPr>
        <p:spPr bwMode="auto">
          <a:xfrm>
            <a:off x="6202332" y="3831382"/>
            <a:ext cx="1028700" cy="857250"/>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7" name="Oval 11"/>
          <p:cNvSpPr>
            <a:spLocks noChangeArrowheads="1"/>
          </p:cNvSpPr>
          <p:nvPr/>
        </p:nvSpPr>
        <p:spPr bwMode="auto">
          <a:xfrm>
            <a:off x="2258982" y="688132"/>
            <a:ext cx="800100" cy="800100"/>
          </a:xfrm>
          <a:prstGeom prst="ellipse">
            <a:avLst/>
          </a:prstGeom>
          <a:solidFill>
            <a:srgbClr val="B2B2B2"/>
          </a:solidFill>
          <a:ln w="9525">
            <a:solidFill>
              <a:schemeClr val="tx1"/>
            </a:solidFill>
            <a:round/>
            <a:headEnd/>
            <a:tailEnd/>
          </a:ln>
          <a:effectLst/>
        </p:spPr>
        <p:txBody>
          <a:bodyPr wrap="none" anchor="ctr"/>
          <a:lstStyle/>
          <a:p>
            <a:pPr algn="ctr"/>
            <a:r>
              <a:rPr lang="en-US" sz="1200" kern="0" dirty="0">
                <a:solidFill>
                  <a:sysClr val="windowText" lastClr="000000"/>
                </a:solidFill>
              </a:rPr>
              <a:t>Holding</a:t>
            </a:r>
          </a:p>
          <a:p>
            <a:pPr algn="ctr"/>
            <a:r>
              <a:rPr lang="en-US" sz="1200" kern="0" dirty="0">
                <a:solidFill>
                  <a:sysClr val="windowText" lastClr="000000"/>
                </a:solidFill>
              </a:rPr>
              <a:t>Co.</a:t>
            </a:r>
          </a:p>
        </p:txBody>
      </p:sp>
      <p:sp>
        <p:nvSpPr>
          <p:cNvPr id="9228" name="Oval 12"/>
          <p:cNvSpPr>
            <a:spLocks noChangeArrowheads="1"/>
          </p:cNvSpPr>
          <p:nvPr/>
        </p:nvSpPr>
        <p:spPr bwMode="auto">
          <a:xfrm>
            <a:off x="4166363" y="1595388"/>
            <a:ext cx="51435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29" name="Oval 13"/>
          <p:cNvSpPr>
            <a:spLocks noChangeArrowheads="1"/>
          </p:cNvSpPr>
          <p:nvPr/>
        </p:nvSpPr>
        <p:spPr bwMode="auto">
          <a:xfrm>
            <a:off x="5252213" y="1945432"/>
            <a:ext cx="51435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0" name="Oval 14"/>
          <p:cNvSpPr>
            <a:spLocks noChangeArrowheads="1"/>
          </p:cNvSpPr>
          <p:nvPr/>
        </p:nvSpPr>
        <p:spPr bwMode="auto">
          <a:xfrm>
            <a:off x="3173382" y="1945432"/>
            <a:ext cx="571500" cy="51435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1" name="Oval 15"/>
          <p:cNvSpPr>
            <a:spLocks noChangeArrowheads="1"/>
          </p:cNvSpPr>
          <p:nvPr/>
        </p:nvSpPr>
        <p:spPr bwMode="auto">
          <a:xfrm>
            <a:off x="5059332" y="3088432"/>
            <a:ext cx="514350" cy="514351"/>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2" name="Oval 16"/>
          <p:cNvSpPr>
            <a:spLocks noChangeArrowheads="1"/>
          </p:cNvSpPr>
          <p:nvPr/>
        </p:nvSpPr>
        <p:spPr bwMode="auto">
          <a:xfrm>
            <a:off x="4166363" y="3374182"/>
            <a:ext cx="514350" cy="457200"/>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9233" name="Oval 17"/>
          <p:cNvSpPr>
            <a:spLocks noChangeArrowheads="1"/>
          </p:cNvSpPr>
          <p:nvPr/>
        </p:nvSpPr>
        <p:spPr bwMode="auto">
          <a:xfrm>
            <a:off x="3276965" y="3145583"/>
            <a:ext cx="457200" cy="457199"/>
          </a:xfrm>
          <a:prstGeom prst="ellipse">
            <a:avLst/>
          </a:prstGeom>
          <a:solidFill>
            <a:schemeClr val="accent6"/>
          </a:solidFill>
          <a:ln w="9525">
            <a:solidFill>
              <a:schemeClr val="tx1"/>
            </a:solidFill>
            <a:round/>
            <a:headEnd/>
            <a:tailEnd/>
          </a:ln>
          <a:effectLst/>
        </p:spPr>
        <p:txBody>
          <a:bodyPr wrap="none" anchor="ctr"/>
          <a:lstStyle/>
          <a:p>
            <a:pPr algn="ctr"/>
            <a:r>
              <a:rPr lang="en-US" sz="1200" kern="0" dirty="0">
                <a:solidFill>
                  <a:sysClr val="windowText" lastClr="000000"/>
                </a:solidFill>
              </a:rPr>
              <a:t>Care</a:t>
            </a:r>
          </a:p>
          <a:p>
            <a:pPr algn="ctr"/>
            <a:r>
              <a:rPr lang="en-US" sz="1200" kern="0" dirty="0">
                <a:solidFill>
                  <a:sysClr val="windowText" lastClr="000000"/>
                </a:solidFill>
              </a:rPr>
              <a:t>Center</a:t>
            </a:r>
          </a:p>
        </p:txBody>
      </p:sp>
      <p:sp>
        <p:nvSpPr>
          <p:cNvPr id="16" name="Line 29"/>
          <p:cNvSpPr>
            <a:spLocks noChangeShapeType="1"/>
          </p:cNvSpPr>
          <p:nvPr/>
        </p:nvSpPr>
        <p:spPr bwMode="auto">
          <a:xfrm>
            <a:off x="2944782" y="1431082"/>
            <a:ext cx="342900" cy="228600"/>
          </a:xfrm>
          <a:prstGeom prst="line">
            <a:avLst/>
          </a:prstGeom>
          <a:noFill/>
          <a:ln w="28575" cmpd="sng">
            <a:solidFill>
              <a:schemeClr val="tx1"/>
            </a:solidFill>
            <a:round/>
            <a:headEnd/>
            <a:tailEnd type="triangle" w="med" len="med"/>
          </a:ln>
          <a:effectLst/>
        </p:spPr>
        <p:txBody>
          <a:bodyPr/>
          <a:lstStyle/>
          <a:p>
            <a:endParaRPr lang="en-US" sz="1350" kern="0">
              <a:solidFill>
                <a:sysClr val="windowText" lastClr="000000"/>
              </a:solidFill>
            </a:endParaRPr>
          </a:p>
        </p:txBody>
      </p:sp>
      <p:sp>
        <p:nvSpPr>
          <p:cNvPr id="17" name="Line 29"/>
          <p:cNvSpPr>
            <a:spLocks noChangeShapeType="1"/>
          </p:cNvSpPr>
          <p:nvPr/>
        </p:nvSpPr>
        <p:spPr bwMode="auto">
          <a:xfrm>
            <a:off x="2459007" y="2702098"/>
            <a:ext cx="400050" cy="0"/>
          </a:xfrm>
          <a:prstGeom prst="line">
            <a:avLst/>
          </a:prstGeom>
          <a:noFill/>
          <a:ln w="28575" cmpd="sng">
            <a:solidFill>
              <a:schemeClr val="tx1"/>
            </a:solidFill>
            <a:round/>
            <a:headEnd/>
            <a:tailEnd type="triangle" w="med" len="med"/>
          </a:ln>
          <a:effectLst/>
        </p:spPr>
        <p:txBody>
          <a:bodyPr/>
          <a:lstStyle/>
          <a:p>
            <a:endParaRPr lang="en-US" sz="1350" kern="0" dirty="0">
              <a:solidFill>
                <a:sysClr val="windowText" lastClr="000000"/>
              </a:solidFill>
            </a:endParaRPr>
          </a:p>
        </p:txBody>
      </p:sp>
      <p:sp>
        <p:nvSpPr>
          <p:cNvPr id="18" name="Line 29"/>
          <p:cNvSpPr>
            <a:spLocks noChangeShapeType="1"/>
          </p:cNvSpPr>
          <p:nvPr/>
        </p:nvSpPr>
        <p:spPr bwMode="auto">
          <a:xfrm flipV="1">
            <a:off x="2944782" y="3774232"/>
            <a:ext cx="457200" cy="400050"/>
          </a:xfrm>
          <a:prstGeom prst="line">
            <a:avLst/>
          </a:prstGeom>
          <a:noFill/>
          <a:ln w="28575" cmpd="sng">
            <a:solidFill>
              <a:schemeClr val="tx1"/>
            </a:solidFill>
            <a:round/>
            <a:headEnd/>
            <a:tailEnd type="triangle" w="med" len="med"/>
          </a:ln>
          <a:effectLst/>
        </p:spPr>
        <p:txBody>
          <a:bodyPr/>
          <a:lstStyle/>
          <a:p>
            <a:endParaRPr lang="en-US" sz="1350" kern="0" dirty="0">
              <a:solidFill>
                <a:sysClr val="windowText" lastClr="000000"/>
              </a:solidFill>
            </a:endParaRPr>
          </a:p>
        </p:txBody>
      </p:sp>
      <p:sp>
        <p:nvSpPr>
          <p:cNvPr id="19" name="Line 29"/>
          <p:cNvSpPr>
            <a:spLocks noChangeShapeType="1"/>
          </p:cNvSpPr>
          <p:nvPr/>
        </p:nvSpPr>
        <p:spPr bwMode="auto">
          <a:xfrm flipH="1" flipV="1">
            <a:off x="5630832" y="3602782"/>
            <a:ext cx="685800" cy="400050"/>
          </a:xfrm>
          <a:prstGeom prst="line">
            <a:avLst/>
          </a:prstGeom>
          <a:noFill/>
          <a:ln w="28575" cmpd="sng">
            <a:solidFill>
              <a:schemeClr val="tx1"/>
            </a:solidFill>
            <a:round/>
            <a:headEnd/>
            <a:tailEnd type="triangle" w="med" len="med"/>
          </a:ln>
          <a:effectLst/>
        </p:spPr>
        <p:txBody>
          <a:bodyPr/>
          <a:lstStyle/>
          <a:p>
            <a:endParaRPr lang="en-US" sz="1350" kern="0" dirty="0">
              <a:solidFill>
                <a:sysClr val="windowText" lastClr="000000"/>
              </a:solidFill>
            </a:endParaRPr>
          </a:p>
        </p:txBody>
      </p:sp>
      <p:sp>
        <p:nvSpPr>
          <p:cNvPr id="20" name="Line 29"/>
          <p:cNvSpPr>
            <a:spLocks noChangeShapeType="1"/>
          </p:cNvSpPr>
          <p:nvPr/>
        </p:nvSpPr>
        <p:spPr bwMode="auto">
          <a:xfrm flipH="1" flipV="1">
            <a:off x="6030882" y="2688382"/>
            <a:ext cx="514350" cy="0"/>
          </a:xfrm>
          <a:prstGeom prst="line">
            <a:avLst/>
          </a:prstGeom>
          <a:noFill/>
          <a:ln w="28575" cmpd="sng">
            <a:solidFill>
              <a:schemeClr val="tx1"/>
            </a:solidFill>
            <a:round/>
            <a:headEnd/>
            <a:tailEnd type="triangle" w="med" len="med"/>
          </a:ln>
          <a:effectLst/>
        </p:spPr>
        <p:txBody>
          <a:bodyPr/>
          <a:lstStyle/>
          <a:p>
            <a:endParaRPr lang="en-US" sz="1350" kern="0" dirty="0">
              <a:solidFill>
                <a:sysClr val="windowText" lastClr="000000"/>
              </a:solidFill>
            </a:endParaRPr>
          </a:p>
        </p:txBody>
      </p:sp>
      <p:sp>
        <p:nvSpPr>
          <p:cNvPr id="21" name="Line 29"/>
          <p:cNvSpPr>
            <a:spLocks noChangeShapeType="1"/>
          </p:cNvSpPr>
          <p:nvPr/>
        </p:nvSpPr>
        <p:spPr bwMode="auto">
          <a:xfrm flipH="1">
            <a:off x="5745132" y="1316782"/>
            <a:ext cx="571500" cy="400050"/>
          </a:xfrm>
          <a:prstGeom prst="line">
            <a:avLst/>
          </a:prstGeom>
          <a:noFill/>
          <a:ln w="28575" cmpd="sng">
            <a:solidFill>
              <a:schemeClr val="tx1"/>
            </a:solidFill>
            <a:round/>
            <a:headEnd/>
            <a:tailEnd type="triangle" w="med" len="med"/>
          </a:ln>
          <a:effectLst/>
        </p:spPr>
        <p:txBody>
          <a:bodyPr/>
          <a:lstStyle/>
          <a:p>
            <a:endParaRPr lang="en-US" sz="1350" kern="0" dirty="0">
              <a:solidFill>
                <a:sysClr val="windowText" lastClr="000000"/>
              </a:solidFill>
            </a:endParaRPr>
          </a:p>
        </p:txBody>
      </p:sp>
      <p:pic>
        <p:nvPicPr>
          <p:cNvPr id="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7" y="5402859"/>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2"/>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25" name="Group 33"/>
          <p:cNvGrpSpPr>
            <a:grpSpLocks noChangeAspect="1"/>
          </p:cNvGrpSpPr>
          <p:nvPr/>
        </p:nvGrpSpPr>
        <p:grpSpPr bwMode="auto">
          <a:xfrm>
            <a:off x="6396836" y="207220"/>
            <a:ext cx="2559792" cy="376440"/>
            <a:chOff x="1812" y="2464"/>
            <a:chExt cx="1768" cy="260"/>
          </a:xfrm>
          <a:solidFill>
            <a:srgbClr val="FF8427"/>
          </a:solidFill>
        </p:grpSpPr>
        <p:sp>
          <p:nvSpPr>
            <p:cNvPr id="26"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7"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8"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9"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12328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664" y="913820"/>
            <a:ext cx="6515100" cy="3581980"/>
          </a:xfrm>
        </p:spPr>
        <p:txBody>
          <a:bodyPr>
            <a:noAutofit/>
          </a:bodyPr>
          <a:lstStyle/>
          <a:p>
            <a:r>
              <a:rPr lang="en-US" sz="2400" dirty="0"/>
              <a:t>A New Model for a New Age – IGP Model</a:t>
            </a:r>
            <a:br>
              <a:rPr lang="en-US" sz="2400" dirty="0"/>
            </a:br>
            <a:br>
              <a:rPr lang="en-US" sz="1600" dirty="0"/>
            </a:br>
            <a:r>
              <a:rPr lang="en-US" sz="1600" cap="none" dirty="0"/>
              <a:t>Individual Care Center Autonomy</a:t>
            </a:r>
            <a:br>
              <a:rPr lang="en-US" sz="1600" cap="none" dirty="0"/>
            </a:br>
            <a:r>
              <a:rPr lang="en-US" sz="1600" cap="none" dirty="0"/>
              <a:t>Reduced Overhead - Economies of Scale</a:t>
            </a:r>
            <a:br>
              <a:rPr lang="en-US" sz="1600" cap="none" dirty="0"/>
            </a:br>
            <a:r>
              <a:rPr lang="en-US" sz="1600" cap="none" dirty="0"/>
              <a:t>Reduced Administrative Burdens</a:t>
            </a:r>
            <a:br>
              <a:rPr lang="en-US" sz="1600" cap="none" dirty="0"/>
            </a:br>
            <a:r>
              <a:rPr lang="en-US" sz="1600" cap="none" dirty="0"/>
              <a:t>Shared Technology Costs</a:t>
            </a:r>
            <a:br>
              <a:rPr lang="en-US" sz="1600" cap="none" dirty="0"/>
            </a:br>
            <a:r>
              <a:rPr lang="en-US" sz="1600" cap="none" dirty="0"/>
              <a:t>The Ability to Manage Risk</a:t>
            </a:r>
            <a:br>
              <a:rPr lang="en-US" sz="1600" cap="none" dirty="0"/>
            </a:br>
            <a:r>
              <a:rPr lang="en-US" sz="1600" cap="none" dirty="0"/>
              <a:t>Ancillary Services</a:t>
            </a:r>
            <a:br>
              <a:rPr lang="en-US" sz="1600" dirty="0"/>
            </a:br>
            <a:endParaRPr lang="en-US" sz="24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54904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6490"/>
            <a:ext cx="7520940" cy="548640"/>
          </a:xfrm>
        </p:spPr>
        <p:txBody>
          <a:bodyPr/>
          <a:lstStyle/>
          <a:p>
            <a:pPr algn="ctr"/>
            <a:r>
              <a:rPr lang="en-US" dirty="0"/>
              <a:t>Issues to Consider</a:t>
            </a:r>
          </a:p>
        </p:txBody>
      </p:sp>
      <p:sp>
        <p:nvSpPr>
          <p:cNvPr id="3" name="Content Placeholder 2"/>
          <p:cNvSpPr>
            <a:spLocks noGrp="1"/>
          </p:cNvSpPr>
          <p:nvPr>
            <p:ph idx="1"/>
          </p:nvPr>
        </p:nvSpPr>
        <p:spPr>
          <a:xfrm>
            <a:off x="811530" y="1474865"/>
            <a:ext cx="7520940" cy="3579849"/>
          </a:xfrm>
        </p:spPr>
        <p:txBody>
          <a:bodyPr/>
          <a:lstStyle/>
          <a:p>
            <a:r>
              <a:rPr lang="en-US" dirty="0"/>
              <a:t>Who should be invited?</a:t>
            </a:r>
          </a:p>
          <a:p>
            <a:r>
              <a:rPr lang="en-US" dirty="0"/>
              <a:t>Establishing leadership</a:t>
            </a:r>
          </a:p>
          <a:p>
            <a:r>
              <a:rPr lang="en-US" dirty="0"/>
              <a:t>Governance</a:t>
            </a:r>
          </a:p>
          <a:p>
            <a:r>
              <a:rPr lang="en-US" dirty="0"/>
              <a:t>Classes of Ownership</a:t>
            </a:r>
          </a:p>
          <a:p>
            <a:r>
              <a:rPr lang="en-US" dirty="0"/>
              <a:t>Level of Integration</a:t>
            </a:r>
          </a:p>
          <a:p>
            <a:r>
              <a:rPr lang="en-US" dirty="0"/>
              <a:t>Profit Distributions</a:t>
            </a:r>
          </a:p>
          <a:p>
            <a:r>
              <a:rPr lang="en-US" dirty="0"/>
              <a:t>Restrictive Covenants</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413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98" y="1015215"/>
            <a:ext cx="7520940" cy="548640"/>
          </a:xfrm>
        </p:spPr>
        <p:txBody>
          <a:bodyPr/>
          <a:lstStyle/>
          <a:p>
            <a:pPr algn="ctr"/>
            <a:r>
              <a:rPr lang="en-US" dirty="0"/>
              <a:t>Practice Enterprise Model</a:t>
            </a:r>
          </a:p>
        </p:txBody>
      </p:sp>
      <p:sp>
        <p:nvSpPr>
          <p:cNvPr id="3" name="Content Placeholder 2"/>
          <p:cNvSpPr>
            <a:spLocks noGrp="1"/>
          </p:cNvSpPr>
          <p:nvPr>
            <p:ph idx="1"/>
          </p:nvPr>
        </p:nvSpPr>
        <p:spPr>
          <a:xfrm>
            <a:off x="762000" y="1942608"/>
            <a:ext cx="7520940" cy="3579849"/>
          </a:xfrm>
        </p:spPr>
        <p:txBody>
          <a:bodyPr/>
          <a:lstStyle/>
          <a:p>
            <a:r>
              <a:rPr lang="en-US" sz="1800" dirty="0"/>
              <a:t>Asset Purchase and Employment</a:t>
            </a:r>
          </a:p>
          <a:p>
            <a:pPr>
              <a:buFont typeface="Arial"/>
              <a:buChar char="•"/>
            </a:pPr>
            <a:endParaRPr lang="en-US" sz="1350" dirty="0"/>
          </a:p>
          <a:p>
            <a:pPr>
              <a:buFont typeface="Arial"/>
              <a:buChar char="•"/>
            </a:pPr>
            <a:r>
              <a:rPr lang="en-US" sz="1500" dirty="0"/>
              <a:t>Purchase of practice assets</a:t>
            </a:r>
          </a:p>
          <a:p>
            <a:pPr>
              <a:buFont typeface="Arial"/>
              <a:buChar char="•"/>
            </a:pPr>
            <a:r>
              <a:rPr lang="en-US" sz="1500" dirty="0"/>
              <a:t>Employment of Physicians</a:t>
            </a:r>
          </a:p>
          <a:p>
            <a:pPr>
              <a:buFont typeface="Arial"/>
              <a:buChar char="•"/>
            </a:pPr>
            <a:r>
              <a:rPr lang="en-US" sz="1500" dirty="0"/>
              <a:t>Assignment of Leases</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14</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6633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98" y="877051"/>
            <a:ext cx="7520940" cy="548640"/>
          </a:xfrm>
        </p:spPr>
        <p:txBody>
          <a:bodyPr/>
          <a:lstStyle/>
          <a:p>
            <a:pPr algn="ctr"/>
            <a:r>
              <a:rPr lang="en-US" dirty="0"/>
              <a:t>Clinically Integrated network</a:t>
            </a:r>
          </a:p>
        </p:txBody>
      </p:sp>
      <p:sp>
        <p:nvSpPr>
          <p:cNvPr id="3" name="Content Placeholder 2"/>
          <p:cNvSpPr>
            <a:spLocks noGrp="1"/>
          </p:cNvSpPr>
          <p:nvPr>
            <p:ph idx="1"/>
          </p:nvPr>
        </p:nvSpPr>
        <p:spPr>
          <a:xfrm>
            <a:off x="762000" y="1780060"/>
            <a:ext cx="7520940" cy="3579849"/>
          </a:xfrm>
        </p:spPr>
        <p:txBody>
          <a:bodyPr>
            <a:normAutofit/>
          </a:bodyPr>
          <a:lstStyle/>
          <a:p>
            <a:pPr marL="2381" indent="-2381"/>
            <a:r>
              <a:rPr lang="en-US" sz="2700" dirty="0"/>
              <a:t>A CIN is a selective partnership of physicians collaborating with hospitals and other providers to deliver evidence-based care, improve quality and efficiency, manage populations and demonstrate value to the market.  Once these objectives are met, the network may legally contract on behalf of participants. </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15</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9072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98" y="1282021"/>
            <a:ext cx="7520940" cy="548640"/>
          </a:xfrm>
        </p:spPr>
        <p:txBody>
          <a:bodyPr/>
          <a:lstStyle/>
          <a:p>
            <a:pPr algn="ctr"/>
            <a:r>
              <a:rPr lang="en-US" dirty="0"/>
              <a:t>Features and benefits of a </a:t>
            </a:r>
            <a:r>
              <a:rPr lang="en-US" dirty="0" err="1"/>
              <a:t>cin</a:t>
            </a:r>
            <a:r>
              <a:rPr lang="en-US" dirty="0"/>
              <a:t>	</a:t>
            </a:r>
          </a:p>
        </p:txBody>
      </p:sp>
      <p:sp>
        <p:nvSpPr>
          <p:cNvPr id="3" name="Content Placeholder 2"/>
          <p:cNvSpPr>
            <a:spLocks noGrp="1"/>
          </p:cNvSpPr>
          <p:nvPr>
            <p:ph idx="1"/>
          </p:nvPr>
        </p:nvSpPr>
        <p:spPr>
          <a:xfrm>
            <a:off x="880098" y="2084098"/>
            <a:ext cx="7520940" cy="3579849"/>
          </a:xfrm>
        </p:spPr>
        <p:txBody>
          <a:bodyPr/>
          <a:lstStyle/>
          <a:p>
            <a:endParaRPr lang="en-US" dirty="0"/>
          </a:p>
          <a:p>
            <a:pPr>
              <a:buFont typeface="Arial"/>
              <a:buChar char="•"/>
            </a:pPr>
            <a:r>
              <a:rPr lang="en-US" sz="1500" dirty="0"/>
              <a:t>Integration without merging</a:t>
            </a:r>
          </a:p>
          <a:p>
            <a:pPr>
              <a:buFont typeface="Arial"/>
              <a:buChar char="•"/>
            </a:pPr>
            <a:r>
              <a:rPr lang="en-US" sz="1500" dirty="0"/>
              <a:t>Permits negotiation of non fee-for-service arrangements that reward quality and cost savings</a:t>
            </a:r>
          </a:p>
          <a:p>
            <a:pPr>
              <a:buFont typeface="Arial"/>
              <a:buChar char="•"/>
            </a:pPr>
            <a:r>
              <a:rPr lang="en-US" sz="1500" dirty="0"/>
              <a:t>Allows larger, more sophisticated practices to serve as mini-TPAs </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16</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10" name="Group 33"/>
          <p:cNvGrpSpPr>
            <a:grpSpLocks noChangeAspect="1"/>
          </p:cNvGrpSpPr>
          <p:nvPr/>
        </p:nvGrpSpPr>
        <p:grpSpPr bwMode="auto">
          <a:xfrm>
            <a:off x="6396836" y="207220"/>
            <a:ext cx="2559792" cy="376440"/>
            <a:chOff x="1812" y="2464"/>
            <a:chExt cx="1768" cy="260"/>
          </a:xfrm>
          <a:solidFill>
            <a:srgbClr val="FF8427"/>
          </a:solidFill>
        </p:grpSpPr>
        <p:sp>
          <p:nvSpPr>
            <p:cNvPr id="11"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2353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990600"/>
            <a:ext cx="7520940" cy="548640"/>
          </a:xfrm>
        </p:spPr>
        <p:txBody>
          <a:bodyPr/>
          <a:lstStyle/>
          <a:p>
            <a:pPr algn="ctr"/>
            <a:r>
              <a:rPr lang="en-US" dirty="0"/>
              <a:t>Physician/hospital relationships</a:t>
            </a:r>
          </a:p>
        </p:txBody>
      </p:sp>
      <p:sp>
        <p:nvSpPr>
          <p:cNvPr id="3" name="Content Placeholder 2"/>
          <p:cNvSpPr>
            <a:spLocks noGrp="1"/>
          </p:cNvSpPr>
          <p:nvPr>
            <p:ph idx="1"/>
          </p:nvPr>
        </p:nvSpPr>
        <p:spPr>
          <a:xfrm>
            <a:off x="811530" y="1942608"/>
            <a:ext cx="7520940" cy="3579849"/>
          </a:xfrm>
        </p:spPr>
        <p:txBody>
          <a:bodyPr/>
          <a:lstStyle/>
          <a:p>
            <a:pPr>
              <a:buAutoNum type="arabicPeriod"/>
            </a:pPr>
            <a:r>
              <a:rPr lang="en-US" sz="1500" dirty="0"/>
              <a:t>Purchase and Employment</a:t>
            </a:r>
          </a:p>
          <a:p>
            <a:pPr marL="0" indent="0"/>
            <a:endParaRPr lang="en-US" sz="1500" dirty="0"/>
          </a:p>
          <a:p>
            <a:pPr marL="347663" indent="-347663"/>
            <a:r>
              <a:rPr lang="en-US" sz="1500" dirty="0"/>
              <a:t>2. 	Professional Services Agreements (PSA)</a:t>
            </a:r>
          </a:p>
          <a:p>
            <a:endParaRPr lang="en-US" sz="1500" dirty="0"/>
          </a:p>
          <a:p>
            <a:pPr marL="347663" indent="-347663"/>
            <a:r>
              <a:rPr lang="en-US" sz="1500" dirty="0"/>
              <a:t>3. 	Infusion Billing</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17</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0424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990600"/>
            <a:ext cx="7520940" cy="548640"/>
          </a:xfrm>
        </p:spPr>
        <p:txBody>
          <a:bodyPr/>
          <a:lstStyle/>
          <a:p>
            <a:pPr algn="ctr"/>
            <a:r>
              <a:rPr lang="en-US" dirty="0"/>
              <a:t>The decision</a:t>
            </a:r>
          </a:p>
        </p:txBody>
      </p:sp>
      <p:sp>
        <p:nvSpPr>
          <p:cNvPr id="3" name="Content Placeholder 2"/>
          <p:cNvSpPr>
            <a:spLocks noGrp="1"/>
          </p:cNvSpPr>
          <p:nvPr>
            <p:ph idx="1"/>
          </p:nvPr>
        </p:nvSpPr>
        <p:spPr>
          <a:xfrm>
            <a:off x="880098" y="2262668"/>
            <a:ext cx="7520940" cy="3579849"/>
          </a:xfrm>
        </p:spPr>
        <p:txBody>
          <a:bodyPr/>
          <a:lstStyle/>
          <a:p>
            <a:r>
              <a:rPr lang="en-US" sz="1500" dirty="0"/>
              <a:t>Legitimate Reasons to Enter into a Hospital-Physician Transaction:</a:t>
            </a:r>
          </a:p>
          <a:p>
            <a:pPr>
              <a:buAutoNum type="arabicPeriod"/>
            </a:pPr>
            <a:r>
              <a:rPr lang="en-US" sz="1350" dirty="0"/>
              <a:t>Approaching retirement</a:t>
            </a:r>
          </a:p>
          <a:p>
            <a:pPr>
              <a:buAutoNum type="arabicPeriod"/>
            </a:pPr>
            <a:r>
              <a:rPr lang="en-US" sz="1350" dirty="0"/>
              <a:t>Inability to maintain a competitive practice</a:t>
            </a:r>
          </a:p>
          <a:p>
            <a:pPr>
              <a:buAutoNum type="arabicPeriod"/>
            </a:pPr>
            <a:r>
              <a:rPr lang="en-US" sz="1350" dirty="0"/>
              <a:t>Desire to reduce administrative responsibilities and benefit from a hospital’s level of sophistication in the more complex marketplace</a:t>
            </a:r>
          </a:p>
          <a:p>
            <a:pPr>
              <a:buAutoNum type="arabicPeriod"/>
            </a:pPr>
            <a:r>
              <a:rPr lang="en-US" sz="1350" dirty="0"/>
              <a:t>Dealing with irreconcilable differences among partners</a:t>
            </a:r>
          </a:p>
          <a:p>
            <a:pPr>
              <a:buAutoNum type="arabicPeriod"/>
            </a:pPr>
            <a:r>
              <a:rPr lang="en-US" sz="1350" dirty="0"/>
              <a:t>Desire for additional compensation for a finite term</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18</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6894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520940" cy="548640"/>
          </a:xfrm>
        </p:spPr>
        <p:txBody>
          <a:bodyPr/>
          <a:lstStyle/>
          <a:p>
            <a:pPr algn="ctr"/>
            <a:r>
              <a:rPr lang="en-US" dirty="0"/>
              <a:t>The decision</a:t>
            </a:r>
          </a:p>
        </p:txBody>
      </p:sp>
      <p:sp>
        <p:nvSpPr>
          <p:cNvPr id="3" name="Content Placeholder 2"/>
          <p:cNvSpPr>
            <a:spLocks noGrp="1"/>
          </p:cNvSpPr>
          <p:nvPr>
            <p:ph idx="1"/>
          </p:nvPr>
        </p:nvSpPr>
        <p:spPr>
          <a:xfrm>
            <a:off x="822960" y="2078002"/>
            <a:ext cx="7520940" cy="3579849"/>
          </a:xfrm>
        </p:spPr>
        <p:txBody>
          <a:bodyPr/>
          <a:lstStyle/>
          <a:p>
            <a:r>
              <a:rPr lang="en-US" sz="1500" dirty="0"/>
              <a:t>Illegitimate Reasons to Enter into a Hospital-Physician Transaction:</a:t>
            </a:r>
          </a:p>
          <a:p>
            <a:endParaRPr lang="en-US" sz="1350" dirty="0"/>
          </a:p>
          <a:p>
            <a:pPr>
              <a:buAutoNum type="arabicPeriod"/>
            </a:pPr>
            <a:r>
              <a:rPr lang="en-US" sz="1350" dirty="0"/>
              <a:t>Seeking a long-term income guaranty</a:t>
            </a:r>
          </a:p>
          <a:p>
            <a:pPr marL="178308" lvl="2" indent="0">
              <a:buNone/>
            </a:pPr>
            <a:endParaRPr lang="en-US" sz="1350" dirty="0"/>
          </a:p>
          <a:p>
            <a:pPr>
              <a:buAutoNum type="arabicPeriod"/>
            </a:pPr>
            <a:r>
              <a:rPr lang="en-US" sz="1350" dirty="0"/>
              <a:t>Desire for a substantial purchase price</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19</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4760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US" sz="1600" dirty="0"/>
              <a:t>The materials and information provided in this presentation are for informational purposes only and not for the purpose of providing legal advice.  The information contained in this presentation is a brief overview and should not be construed as legal advice or exhaustive coverage of the topics. You should contact your attorney to obtain advice with respect to any particular issue or problem. Statements, opinions and descriptions contained herein are based on general experience of Frier Levitt attorneys practicing in pharmacy law, and are not meant to be relied upon by anyone.  Use of and access to this presentation or any of the materials or information contained within this presentation do not create an attorney-client relationship between Frier &amp; Levitt, LLC (or any of its attorneys) and the user or viewer.</a:t>
            </a:r>
          </a:p>
          <a:p>
            <a:pPr marL="0" indent="0" algn="just">
              <a:buNone/>
            </a:pPr>
            <a:endParaRPr lang="en-US" sz="1600" dirty="0"/>
          </a:p>
          <a:p>
            <a:pPr marL="0" indent="0" algn="just">
              <a:buNone/>
            </a:pPr>
            <a:r>
              <a:rPr lang="en-US" sz="1600" dirty="0"/>
              <a:t>All product and company names are trademarks™ or registered® trademarks of their respective holders. Any use of such marks is for educational purposes and does not imply any affiliation with or endorsement by them.</a:t>
            </a:r>
          </a:p>
          <a:p>
            <a:endParaRPr lang="en-US" dirty="0"/>
          </a:p>
        </p:txBody>
      </p:sp>
      <p:sp>
        <p:nvSpPr>
          <p:cNvPr id="2" name="Title 1"/>
          <p:cNvSpPr>
            <a:spLocks noGrp="1"/>
          </p:cNvSpPr>
          <p:nvPr>
            <p:ph type="title"/>
          </p:nvPr>
        </p:nvSpPr>
        <p:spPr>
          <a:xfrm>
            <a:off x="590691" y="207220"/>
            <a:ext cx="7886700" cy="1325563"/>
          </a:xfrm>
        </p:spPr>
        <p:txBody>
          <a:bodyPr>
            <a:normAutofit/>
          </a:bodyPr>
          <a:lstStyle/>
          <a:p>
            <a:pPr algn="ctr"/>
            <a:r>
              <a:rPr lang="en-US" sz="3200" dirty="0"/>
              <a:t>DISCLAIMER</a:t>
            </a:r>
          </a:p>
        </p:txBody>
      </p:sp>
      <p:grpSp>
        <p:nvGrpSpPr>
          <p:cNvPr id="6" name="Group 33"/>
          <p:cNvGrpSpPr>
            <a:grpSpLocks noChangeAspect="1"/>
          </p:cNvGrpSpPr>
          <p:nvPr/>
        </p:nvGrpSpPr>
        <p:grpSpPr bwMode="auto">
          <a:xfrm>
            <a:off x="6477000" y="93961"/>
            <a:ext cx="2559792" cy="376440"/>
            <a:chOff x="1812" y="2464"/>
            <a:chExt cx="1768" cy="260"/>
          </a:xfrm>
          <a:solidFill>
            <a:srgbClr val="FF8427"/>
          </a:solidFill>
        </p:grpSpPr>
        <p:sp>
          <p:nvSpPr>
            <p:cNvPr id="7"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8"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2" name="Rectangle 31"/>
          <p:cNvSpPr/>
          <p:nvPr/>
        </p:nvSpPr>
        <p:spPr>
          <a:xfrm>
            <a:off x="0" y="6317372"/>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Tree>
    <p:extLst>
      <p:ext uri="{BB962C8B-B14F-4D97-AF65-F5344CB8AC3E}">
        <p14:creationId xmlns:p14="http://schemas.microsoft.com/office/powerpoint/2010/main" val="19014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127" y="1107747"/>
            <a:ext cx="4988173" cy="803417"/>
          </a:xfrm>
        </p:spPr>
        <p:txBody>
          <a:bodyPr/>
          <a:lstStyle/>
          <a:p>
            <a:pPr algn="ctr"/>
            <a:r>
              <a:rPr lang="en-US" dirty="0"/>
              <a:t>Types of relationships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20</a:t>
            </a:fld>
            <a:endParaRPr lang="en-US" sz="1350" kern="0" dirty="0">
              <a:solidFill>
                <a:sysClr val="windowText" lastClr="000000"/>
              </a:solidFill>
            </a:endParaRPr>
          </a:p>
        </p:txBody>
      </p:sp>
      <p:graphicFrame>
        <p:nvGraphicFramePr>
          <p:cNvPr id="20" name="Main Pie Chart"/>
          <p:cNvGraphicFramePr/>
          <p:nvPr>
            <p:extLst/>
          </p:nvPr>
        </p:nvGraphicFramePr>
        <p:xfrm>
          <a:off x="2571750" y="2516820"/>
          <a:ext cx="3714750" cy="2641352"/>
        </p:xfrm>
        <a:graphic>
          <a:graphicData uri="http://schemas.openxmlformats.org/drawingml/2006/chart">
            <c:chart xmlns:c="http://schemas.openxmlformats.org/drawingml/2006/chart" xmlns:r="http://schemas.openxmlformats.org/officeDocument/2006/relationships" r:id="rId3"/>
          </a:graphicData>
        </a:graphic>
      </p:graphicFrame>
      <p:sp>
        <p:nvSpPr>
          <p:cNvPr id="12" name="POP Line Callout (Border and Accent Bar) 11"/>
          <p:cNvSpPr/>
          <p:nvPr/>
        </p:nvSpPr>
        <p:spPr>
          <a:xfrm>
            <a:off x="1200150" y="3257550"/>
            <a:ext cx="1085850" cy="400050"/>
          </a:xfrm>
          <a:prstGeom prst="accentBorderCallout1">
            <a:avLst>
              <a:gd name="adj1" fmla="val 18457"/>
              <a:gd name="adj2" fmla="val 105381"/>
              <a:gd name="adj3" fmla="val 162403"/>
              <a:gd name="adj4" fmla="val 20164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ysClr val="windowText" lastClr="000000"/>
                </a:solidFill>
              </a:rPr>
              <a:t>Private Practices</a:t>
            </a:r>
          </a:p>
        </p:txBody>
      </p:sp>
      <p:graphicFrame>
        <p:nvGraphicFramePr>
          <p:cNvPr id="22" name="Med D Paie Charrt"/>
          <p:cNvGraphicFramePr/>
          <p:nvPr>
            <p:extLst/>
          </p:nvPr>
        </p:nvGraphicFramePr>
        <p:xfrm>
          <a:off x="2571750" y="2516820"/>
          <a:ext cx="3714750" cy="2641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Dispensing Physician Line Callout (Border and Accent Bar) 12"/>
          <p:cNvSpPr/>
          <p:nvPr/>
        </p:nvSpPr>
        <p:spPr>
          <a:xfrm>
            <a:off x="5857874" y="4128183"/>
            <a:ext cx="1085850" cy="400050"/>
          </a:xfrm>
          <a:prstGeom prst="accentBorderCallout1">
            <a:avLst>
              <a:gd name="adj1" fmla="val 53682"/>
              <a:gd name="adj2" fmla="val -5362"/>
              <a:gd name="adj3" fmla="val 59076"/>
              <a:gd name="adj4" fmla="val -48395"/>
            </a:avLst>
          </a:prstGeom>
          <a:gradFill>
            <a:gsLst>
              <a:gs pos="0">
                <a:srgbClr val="B4CBFA"/>
              </a:gs>
              <a:gs pos="35000">
                <a:srgbClr val="C9DAFB"/>
              </a:gs>
              <a:gs pos="100000">
                <a:srgbClr val="DFE9FD"/>
              </a:gs>
            </a:gsLst>
            <a:lin ang="16200000" scaled="1"/>
          </a:gradFill>
          <a:ln>
            <a:solidFill>
              <a:srgbClr val="77A1F5"/>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ysClr val="windowText" lastClr="000000"/>
                </a:solidFill>
              </a:rPr>
              <a:t>Hospital-Based Practices</a:t>
            </a:r>
          </a:p>
        </p:txBody>
      </p:sp>
      <p:sp>
        <p:nvSpPr>
          <p:cNvPr id="23" name="Med D Line Callout (Border and Accent Bar) 22"/>
          <p:cNvSpPr/>
          <p:nvPr/>
        </p:nvSpPr>
        <p:spPr>
          <a:xfrm>
            <a:off x="5935901" y="2516057"/>
            <a:ext cx="1272697" cy="581383"/>
          </a:xfrm>
          <a:prstGeom prst="accentBorderCallout1">
            <a:avLst>
              <a:gd name="adj1" fmla="val 53682"/>
              <a:gd name="adj2" fmla="val -5362"/>
              <a:gd name="adj3" fmla="val 127178"/>
              <a:gd name="adj4" fmla="val -55316"/>
            </a:avLst>
          </a:prstGeom>
          <a:pattFill prst="divot">
            <a:fgClr>
              <a:srgbClr val="FF0000"/>
            </a:fgClr>
            <a:bgClr>
              <a:schemeClr val="bg1"/>
            </a:bgClr>
          </a:patt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b="1" kern="0" dirty="0">
                <a:solidFill>
                  <a:sysClr val="windowText" lastClr="000000"/>
                </a:solidFill>
                <a:effectLst>
                  <a:outerShdw blurRad="50800" dist="38100" dir="2700000" algn="tl" rotWithShape="0">
                    <a:schemeClr val="bg1">
                      <a:alpha val="40000"/>
                    </a:schemeClr>
                  </a:outerShdw>
                </a:effectLst>
              </a:rPr>
              <a:t>Hospital-Physician PSA Arrangements</a:t>
            </a:r>
          </a:p>
        </p:txBody>
      </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16" name="Group 33"/>
          <p:cNvGrpSpPr>
            <a:grpSpLocks noChangeAspect="1"/>
          </p:cNvGrpSpPr>
          <p:nvPr/>
        </p:nvGrpSpPr>
        <p:grpSpPr bwMode="auto">
          <a:xfrm>
            <a:off x="6396836" y="207220"/>
            <a:ext cx="2559792" cy="376440"/>
            <a:chOff x="1812" y="2464"/>
            <a:chExt cx="1768" cy="260"/>
          </a:xfrm>
          <a:solidFill>
            <a:srgbClr val="FF8427"/>
          </a:solidFill>
        </p:grpSpPr>
        <p:sp>
          <p:nvSpPr>
            <p:cNvPr id="17"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3748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12" grpId="0" animBg="1"/>
      <p:bldGraphic spid="22" grpId="0">
        <p:bldAsOne/>
      </p:bldGraphic>
      <p:bldP spid="13"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decision</a:t>
            </a:r>
          </a:p>
        </p:txBody>
      </p:sp>
      <p:sp>
        <p:nvSpPr>
          <p:cNvPr id="3" name="Content Placeholder 2"/>
          <p:cNvSpPr>
            <a:spLocks noGrp="1"/>
          </p:cNvSpPr>
          <p:nvPr>
            <p:ph idx="1"/>
          </p:nvPr>
        </p:nvSpPr>
        <p:spPr/>
        <p:txBody>
          <a:bodyPr/>
          <a:lstStyle/>
          <a:p>
            <a:pPr marL="0" indent="0"/>
            <a:r>
              <a:rPr lang="en-US" sz="1800" dirty="0"/>
              <a:t>Pros of Hospital-Physician Relationships</a:t>
            </a:r>
          </a:p>
          <a:p>
            <a:pPr>
              <a:spcBef>
                <a:spcPts val="0"/>
              </a:spcBef>
              <a:buFont typeface="Wingdings" charset="2"/>
              <a:buChar char="v"/>
            </a:pPr>
            <a:endParaRPr lang="en-US" sz="1350" dirty="0"/>
          </a:p>
          <a:p>
            <a:pPr>
              <a:spcBef>
                <a:spcPts val="0"/>
              </a:spcBef>
              <a:buFont typeface="Wingdings" charset="2"/>
              <a:buChar char="v"/>
            </a:pPr>
            <a:r>
              <a:rPr lang="en-US" sz="1350" dirty="0"/>
              <a:t>Generally stable environment</a:t>
            </a:r>
          </a:p>
          <a:p>
            <a:pPr>
              <a:spcBef>
                <a:spcPts val="0"/>
              </a:spcBef>
              <a:buFont typeface="Wingdings" charset="2"/>
              <a:buChar char="v"/>
            </a:pPr>
            <a:r>
              <a:rPr lang="en-US" sz="1350" dirty="0"/>
              <a:t>Good benefits</a:t>
            </a:r>
          </a:p>
          <a:p>
            <a:pPr>
              <a:spcBef>
                <a:spcPts val="0"/>
              </a:spcBef>
              <a:buFont typeface="Wingdings" charset="2"/>
              <a:buChar char="v"/>
            </a:pPr>
            <a:r>
              <a:rPr lang="en-US" sz="1350" dirty="0"/>
              <a:t>Short-term fee increases</a:t>
            </a:r>
          </a:p>
          <a:p>
            <a:pPr>
              <a:spcBef>
                <a:spcPts val="0"/>
              </a:spcBef>
              <a:buFont typeface="Wingdings" charset="2"/>
              <a:buChar char="v"/>
            </a:pPr>
            <a:r>
              <a:rPr lang="en-US" sz="1350" dirty="0"/>
              <a:t>Access to hospital systems in a sophisticated marketplace</a:t>
            </a:r>
          </a:p>
          <a:p>
            <a:pPr>
              <a:spcBef>
                <a:spcPts val="0"/>
              </a:spcBef>
              <a:buFont typeface="Wingdings" charset="2"/>
              <a:buChar char="v"/>
            </a:pPr>
            <a:r>
              <a:rPr lang="en-US" sz="1350" dirty="0"/>
              <a:t>Financing new physician hires</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21</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6780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decision</a:t>
            </a:r>
          </a:p>
        </p:txBody>
      </p:sp>
      <p:sp>
        <p:nvSpPr>
          <p:cNvPr id="3" name="Content Placeholder 2"/>
          <p:cNvSpPr>
            <a:spLocks noGrp="1"/>
          </p:cNvSpPr>
          <p:nvPr>
            <p:ph idx="1"/>
          </p:nvPr>
        </p:nvSpPr>
        <p:spPr/>
        <p:txBody>
          <a:bodyPr/>
          <a:lstStyle/>
          <a:p>
            <a:pPr marL="0" indent="0">
              <a:spcBef>
                <a:spcPts val="0"/>
              </a:spcBef>
            </a:pPr>
            <a:r>
              <a:rPr lang="en-US" sz="1800" dirty="0"/>
              <a:t>Cons of Hospital-Physician Relationships</a:t>
            </a:r>
          </a:p>
          <a:p>
            <a:pPr marL="0" indent="0">
              <a:spcBef>
                <a:spcPts val="0"/>
              </a:spcBef>
            </a:pPr>
            <a:endParaRPr lang="en-US" dirty="0"/>
          </a:p>
          <a:p>
            <a:pPr>
              <a:spcBef>
                <a:spcPts val="0"/>
              </a:spcBef>
              <a:buFont typeface="Wingdings" charset="2"/>
              <a:buChar char="v"/>
            </a:pPr>
            <a:r>
              <a:rPr lang="en-US" sz="1350" dirty="0"/>
              <a:t>Loss of autonomy and self-direction</a:t>
            </a:r>
          </a:p>
          <a:p>
            <a:pPr>
              <a:spcBef>
                <a:spcPts val="0"/>
              </a:spcBef>
              <a:buFont typeface="Wingdings" charset="2"/>
              <a:buChar char="v"/>
            </a:pPr>
            <a:r>
              <a:rPr lang="en-US" sz="1350" dirty="0"/>
              <a:t>Lack of entrepreneurial opportunities</a:t>
            </a:r>
          </a:p>
          <a:p>
            <a:pPr>
              <a:spcBef>
                <a:spcPts val="0"/>
              </a:spcBef>
              <a:buFont typeface="Wingdings" charset="2"/>
              <a:buChar char="v"/>
            </a:pPr>
            <a:r>
              <a:rPr lang="en-US" sz="1350" dirty="0"/>
              <a:t>Lack of long-term negotiating leverage</a:t>
            </a:r>
          </a:p>
          <a:p>
            <a:pPr>
              <a:spcBef>
                <a:spcPts val="0"/>
              </a:spcBef>
              <a:buFont typeface="Wingdings" charset="2"/>
              <a:buChar char="v"/>
            </a:pPr>
            <a:r>
              <a:rPr lang="en-US" sz="1350" dirty="0"/>
              <a:t>Forfeiture of practice buyout provisions </a:t>
            </a:r>
          </a:p>
          <a:p>
            <a:pPr>
              <a:spcBef>
                <a:spcPts val="0"/>
              </a:spcBef>
              <a:buFont typeface="Wingdings" charset="2"/>
              <a:buChar char="v"/>
            </a:pPr>
            <a:r>
              <a:rPr lang="en-US" sz="1350" dirty="0"/>
              <a:t>Institutional rules and red tape</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22</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2928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negotiations</a:t>
            </a:r>
          </a:p>
        </p:txBody>
      </p:sp>
      <p:sp>
        <p:nvSpPr>
          <p:cNvPr id="3" name="Content Placeholder 2"/>
          <p:cNvSpPr>
            <a:spLocks noGrp="1"/>
          </p:cNvSpPr>
          <p:nvPr>
            <p:ph idx="1"/>
          </p:nvPr>
        </p:nvSpPr>
        <p:spPr/>
        <p:txBody>
          <a:bodyPr>
            <a:normAutofit/>
          </a:bodyPr>
          <a:lstStyle/>
          <a:p>
            <a:r>
              <a:rPr lang="en-US" sz="1800" dirty="0"/>
              <a:t>Asset Purchase Agreement</a:t>
            </a:r>
          </a:p>
          <a:p>
            <a:pPr>
              <a:buFont typeface="Wingdings" charset="2"/>
              <a:buChar char="v"/>
            </a:pPr>
            <a:r>
              <a:rPr lang="en-US" sz="1350" dirty="0"/>
              <a:t>Purchase Price</a:t>
            </a:r>
          </a:p>
          <a:p>
            <a:pPr lvl="2">
              <a:buFont typeface="Arial"/>
              <a:buChar char="•"/>
            </a:pPr>
            <a:r>
              <a:rPr lang="en-US" sz="1350" dirty="0"/>
              <a:t>3 Potential Elements – </a:t>
            </a:r>
          </a:p>
          <a:p>
            <a:pPr lvl="3">
              <a:buFont typeface="Wingdings" charset="2"/>
              <a:buChar char="Ø"/>
            </a:pPr>
            <a:r>
              <a:rPr lang="en-US" sz="1350" dirty="0"/>
              <a:t>Hard Assets</a:t>
            </a:r>
          </a:p>
          <a:p>
            <a:pPr lvl="3">
              <a:buFont typeface="Wingdings" charset="2"/>
              <a:buChar char="Ø"/>
            </a:pPr>
            <a:r>
              <a:rPr lang="en-US" sz="1350" dirty="0"/>
              <a:t>Patient Charts</a:t>
            </a:r>
          </a:p>
          <a:p>
            <a:pPr lvl="3">
              <a:buFont typeface="Wingdings" charset="2"/>
              <a:buChar char="Ø"/>
            </a:pPr>
            <a:r>
              <a:rPr lang="en-US" sz="1350" dirty="0"/>
              <a:t>Workforce in Place</a:t>
            </a:r>
          </a:p>
          <a:p>
            <a:pPr>
              <a:buFont typeface="Wingdings" charset="2"/>
              <a:buChar char="v"/>
            </a:pPr>
            <a:r>
              <a:rPr lang="en-US" sz="1350" dirty="0"/>
              <a:t>Unwind</a:t>
            </a:r>
          </a:p>
          <a:p>
            <a:pPr lvl="2">
              <a:buFont typeface="Arial"/>
              <a:buChar char="•"/>
            </a:pPr>
            <a:r>
              <a:rPr lang="en-US" sz="1350" dirty="0"/>
              <a:t>Re-purchase of assets</a:t>
            </a:r>
          </a:p>
          <a:p>
            <a:pPr lvl="2">
              <a:buFont typeface="Arial"/>
              <a:buChar char="•"/>
            </a:pPr>
            <a:r>
              <a:rPr lang="en-US" sz="1350" dirty="0"/>
              <a:t>Patient charts</a:t>
            </a:r>
          </a:p>
          <a:p>
            <a:pPr lvl="2">
              <a:buFont typeface="Arial"/>
              <a:buChar char="•"/>
            </a:pPr>
            <a:r>
              <a:rPr lang="en-US" sz="1350" dirty="0"/>
              <a:t>Non-compete</a:t>
            </a:r>
          </a:p>
          <a:p>
            <a:pPr lvl="2">
              <a:buFont typeface="Arial"/>
              <a:buChar char="•"/>
            </a:pPr>
            <a:r>
              <a:rPr lang="en-US" sz="1350" dirty="0"/>
              <a:t>Employees </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23</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6834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negotiations</a:t>
            </a:r>
          </a:p>
        </p:txBody>
      </p:sp>
      <p:sp>
        <p:nvSpPr>
          <p:cNvPr id="3" name="Content Placeholder 2"/>
          <p:cNvSpPr>
            <a:spLocks noGrp="1"/>
          </p:cNvSpPr>
          <p:nvPr>
            <p:ph idx="1"/>
          </p:nvPr>
        </p:nvSpPr>
        <p:spPr/>
        <p:txBody>
          <a:bodyPr>
            <a:normAutofit/>
          </a:bodyPr>
          <a:lstStyle/>
          <a:p>
            <a:pPr marL="0" indent="0"/>
            <a:r>
              <a:rPr lang="en-US" sz="1800" dirty="0"/>
              <a:t>Employment Agreement</a:t>
            </a:r>
          </a:p>
          <a:p>
            <a:pPr>
              <a:buFont typeface="Wingdings" charset="2"/>
              <a:buChar char="v"/>
            </a:pPr>
            <a:r>
              <a:rPr lang="en-US" sz="1350" dirty="0"/>
              <a:t>Term </a:t>
            </a:r>
          </a:p>
          <a:p>
            <a:pPr lvl="2">
              <a:buFont typeface="Arial"/>
              <a:buChar char="•"/>
            </a:pPr>
            <a:r>
              <a:rPr lang="en-US" sz="1350" dirty="0"/>
              <a:t>Duration</a:t>
            </a:r>
          </a:p>
          <a:p>
            <a:pPr lvl="2">
              <a:buFont typeface="Arial"/>
              <a:buChar char="•"/>
            </a:pPr>
            <a:r>
              <a:rPr lang="en-US" sz="1350" dirty="0"/>
              <a:t>Renewal Terms</a:t>
            </a:r>
          </a:p>
          <a:p>
            <a:pPr>
              <a:buFont typeface="Wingdings" charset="2"/>
              <a:buChar char="v"/>
            </a:pPr>
            <a:r>
              <a:rPr lang="en-US" sz="1350" dirty="0"/>
              <a:t>Termination</a:t>
            </a:r>
          </a:p>
          <a:p>
            <a:pPr lvl="2">
              <a:buFont typeface="Arial"/>
              <a:buChar char="•"/>
            </a:pPr>
            <a:r>
              <a:rPr lang="en-US" sz="1350" dirty="0"/>
              <a:t>Without Cause</a:t>
            </a:r>
          </a:p>
          <a:p>
            <a:pPr lvl="2">
              <a:buFont typeface="Arial"/>
              <a:buChar char="•"/>
            </a:pPr>
            <a:r>
              <a:rPr lang="en-US" sz="1350" dirty="0"/>
              <a:t>For Cause</a:t>
            </a:r>
          </a:p>
          <a:p>
            <a:pPr lvl="2">
              <a:buFont typeface="Arial"/>
              <a:buChar char="•"/>
            </a:pPr>
            <a:r>
              <a:rPr lang="en-US" sz="1350" dirty="0"/>
              <a:t>Termination resulting from compensation reduction</a:t>
            </a:r>
          </a:p>
          <a:p>
            <a:pPr lvl="2">
              <a:buFont typeface="Arial"/>
              <a:buChar char="•"/>
            </a:pPr>
            <a:r>
              <a:rPr lang="en-US" sz="1350" dirty="0"/>
              <a:t>Effect on Restrictive Covenants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24</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446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negotiations</a:t>
            </a:r>
          </a:p>
        </p:txBody>
      </p:sp>
      <p:sp>
        <p:nvSpPr>
          <p:cNvPr id="3" name="Content Placeholder 2"/>
          <p:cNvSpPr>
            <a:spLocks noGrp="1"/>
          </p:cNvSpPr>
          <p:nvPr>
            <p:ph idx="1"/>
          </p:nvPr>
        </p:nvSpPr>
        <p:spPr/>
        <p:txBody>
          <a:bodyPr>
            <a:normAutofit/>
          </a:bodyPr>
          <a:lstStyle/>
          <a:p>
            <a:pPr marL="0" indent="0"/>
            <a:r>
              <a:rPr lang="en-US" sz="1800" dirty="0"/>
              <a:t>Employment Agreement (cont.)</a:t>
            </a:r>
          </a:p>
          <a:p>
            <a:pPr>
              <a:buFont typeface="Wingdings" charset="2"/>
              <a:buChar char="v"/>
            </a:pPr>
            <a:r>
              <a:rPr lang="en-US" sz="1350" dirty="0"/>
              <a:t>Compensation</a:t>
            </a:r>
          </a:p>
          <a:p>
            <a:pPr lvl="2">
              <a:buFont typeface="Arial"/>
              <a:buChar char="•"/>
            </a:pPr>
            <a:r>
              <a:rPr lang="en-US" sz="1350" dirty="0"/>
              <a:t>Fair Market Value (FMV) Considerations</a:t>
            </a:r>
          </a:p>
          <a:p>
            <a:pPr lvl="2">
              <a:buFont typeface="Arial"/>
              <a:buChar char="•"/>
            </a:pPr>
            <a:r>
              <a:rPr lang="en-US" sz="1350" dirty="0"/>
              <a:t>Determining </a:t>
            </a:r>
            <a:r>
              <a:rPr lang="en-US" sz="1350" dirty="0" err="1"/>
              <a:t>wRVU</a:t>
            </a:r>
            <a:r>
              <a:rPr lang="en-US" sz="1350" dirty="0"/>
              <a:t> production requirements</a:t>
            </a:r>
          </a:p>
          <a:p>
            <a:pPr lvl="2">
              <a:buFont typeface="Arial"/>
              <a:buChar char="•"/>
            </a:pPr>
            <a:r>
              <a:rPr lang="en-US" sz="1350" dirty="0"/>
              <a:t>Determining </a:t>
            </a:r>
            <a:r>
              <a:rPr lang="en-US" sz="1350" dirty="0" err="1"/>
              <a:t>wRVU</a:t>
            </a:r>
            <a:r>
              <a:rPr lang="en-US" sz="1350" dirty="0"/>
              <a:t> conversion factor</a:t>
            </a:r>
          </a:p>
          <a:p>
            <a:pPr lvl="2">
              <a:buFont typeface="Arial"/>
              <a:buChar char="•"/>
            </a:pPr>
            <a:r>
              <a:rPr lang="en-US" sz="1350" dirty="0"/>
              <a:t>Safety zone for EHR implementation</a:t>
            </a:r>
          </a:p>
          <a:p>
            <a:pPr lvl="2">
              <a:buFont typeface="Arial"/>
              <a:buChar char="•"/>
            </a:pPr>
            <a:r>
              <a:rPr lang="en-US" sz="1350" dirty="0"/>
              <a:t>Adjusting compensation based upon change in FMV</a:t>
            </a:r>
          </a:p>
          <a:p>
            <a:pPr lvl="2">
              <a:buFont typeface="Arial"/>
              <a:buChar char="•"/>
            </a:pPr>
            <a:r>
              <a:rPr lang="en-US" sz="1350" dirty="0"/>
              <a:t>Effect of bringing on new physicians on </a:t>
            </a:r>
            <a:r>
              <a:rPr lang="en-US" sz="1350" dirty="0" err="1"/>
              <a:t>wRVU</a:t>
            </a:r>
            <a:r>
              <a:rPr lang="en-US" sz="1350" dirty="0"/>
              <a:t> production</a:t>
            </a:r>
          </a:p>
          <a:p>
            <a:pPr lvl="2">
              <a:buFont typeface="Arial"/>
              <a:buChar char="•"/>
            </a:pPr>
            <a:r>
              <a:rPr lang="en-US" sz="1350" dirty="0"/>
              <a:t>Compensation during renewal terms</a:t>
            </a:r>
          </a:p>
          <a:p>
            <a:pPr lvl="2">
              <a:buFont typeface="Arial"/>
              <a:buChar char="•"/>
            </a:pPr>
            <a:r>
              <a:rPr lang="en-US" sz="1350" dirty="0"/>
              <a:t>Bonus Compensation</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25</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1609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negotiations</a:t>
            </a:r>
          </a:p>
        </p:txBody>
      </p:sp>
      <p:sp>
        <p:nvSpPr>
          <p:cNvPr id="3" name="Content Placeholder 2"/>
          <p:cNvSpPr>
            <a:spLocks noGrp="1"/>
          </p:cNvSpPr>
          <p:nvPr>
            <p:ph idx="1"/>
          </p:nvPr>
        </p:nvSpPr>
        <p:spPr/>
        <p:txBody>
          <a:bodyPr>
            <a:normAutofit/>
          </a:bodyPr>
          <a:lstStyle/>
          <a:p>
            <a:pPr marL="0" indent="0"/>
            <a:r>
              <a:rPr lang="en-US" sz="1800" dirty="0"/>
              <a:t>Employment Agreement (cont.)</a:t>
            </a:r>
          </a:p>
          <a:p>
            <a:pPr>
              <a:buFont typeface="Wingdings" charset="2"/>
              <a:buChar char="v"/>
            </a:pPr>
            <a:r>
              <a:rPr lang="en-US" sz="1350" dirty="0"/>
              <a:t>Restrictive Covenants</a:t>
            </a:r>
          </a:p>
          <a:p>
            <a:pPr lvl="2">
              <a:buFont typeface="Arial"/>
              <a:buChar char="•"/>
            </a:pPr>
            <a:r>
              <a:rPr lang="en-US" sz="1350" dirty="0"/>
              <a:t>Scope</a:t>
            </a:r>
          </a:p>
          <a:p>
            <a:pPr lvl="2">
              <a:buFont typeface="Arial"/>
              <a:buChar char="•"/>
            </a:pPr>
            <a:r>
              <a:rPr lang="en-US" sz="1350" dirty="0"/>
              <a:t>Geographic Range</a:t>
            </a:r>
          </a:p>
          <a:p>
            <a:pPr lvl="2">
              <a:buFont typeface="Arial"/>
              <a:buChar char="•"/>
            </a:pPr>
            <a:r>
              <a:rPr lang="en-US" sz="1350" dirty="0"/>
              <a:t>Duration</a:t>
            </a:r>
          </a:p>
          <a:p>
            <a:pPr>
              <a:buFont typeface="Wingdings" charset="2"/>
              <a:buChar char="v"/>
            </a:pPr>
            <a:r>
              <a:rPr lang="en-US" sz="1350" dirty="0"/>
              <a:t>Division Agreement</a:t>
            </a:r>
          </a:p>
          <a:p>
            <a:pPr>
              <a:buFont typeface="Wingdings" charset="2"/>
              <a:buChar char="v"/>
            </a:pPr>
            <a:r>
              <a:rPr lang="en-US" sz="1350" dirty="0"/>
              <a:t>Decisions Relating to Division</a:t>
            </a:r>
          </a:p>
          <a:p>
            <a:pPr lvl="2">
              <a:buFont typeface="Arial"/>
              <a:buChar char="•"/>
            </a:pPr>
            <a:r>
              <a:rPr lang="en-US" sz="1350" dirty="0"/>
              <a:t>Practice Location</a:t>
            </a:r>
          </a:p>
          <a:p>
            <a:pPr lvl="2">
              <a:buFont typeface="Arial"/>
              <a:buChar char="•"/>
            </a:pPr>
            <a:r>
              <a:rPr lang="en-US" sz="1350" dirty="0"/>
              <a:t>Hiring/Firing Employees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26</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950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34" y="762000"/>
            <a:ext cx="7520940" cy="804903"/>
          </a:xfrm>
        </p:spPr>
        <p:txBody>
          <a:bodyPr/>
          <a:lstStyle/>
          <a:p>
            <a:r>
              <a:rPr lang="en-US" dirty="0"/>
              <a:t>Professional Services Agreement (PSA)</a:t>
            </a:r>
            <a:br>
              <a:rPr lang="en-US" dirty="0"/>
            </a:br>
            <a:endParaRPr lang="en-US" dirty="0"/>
          </a:p>
        </p:txBody>
      </p:sp>
      <p:sp>
        <p:nvSpPr>
          <p:cNvPr id="3" name="Content Placeholder 2"/>
          <p:cNvSpPr>
            <a:spLocks noGrp="1"/>
          </p:cNvSpPr>
          <p:nvPr>
            <p:ph idx="1"/>
          </p:nvPr>
        </p:nvSpPr>
        <p:spPr>
          <a:xfrm>
            <a:off x="880098" y="1437883"/>
            <a:ext cx="7520940" cy="3579849"/>
          </a:xfrm>
        </p:spPr>
        <p:txBody>
          <a:bodyPr/>
          <a:lstStyle/>
          <a:p>
            <a:pPr>
              <a:buFont typeface="Arial"/>
              <a:buChar char="•"/>
            </a:pPr>
            <a:endParaRPr lang="en-US" sz="1350" dirty="0"/>
          </a:p>
          <a:p>
            <a:pPr>
              <a:buFont typeface="Arial"/>
              <a:buChar char="•"/>
            </a:pPr>
            <a:r>
              <a:rPr lang="en-US" sz="1350" dirty="0"/>
              <a:t>Lease or sale of practice assets</a:t>
            </a:r>
          </a:p>
          <a:p>
            <a:pPr>
              <a:buFont typeface="Arial"/>
              <a:buChar char="•"/>
            </a:pPr>
            <a:r>
              <a:rPr lang="en-US" sz="1350" dirty="0"/>
              <a:t>Lease or “sale” of employees</a:t>
            </a:r>
          </a:p>
          <a:p>
            <a:pPr>
              <a:buFont typeface="Arial"/>
              <a:buChar char="•"/>
            </a:pPr>
            <a:r>
              <a:rPr lang="en-US" sz="1350" dirty="0"/>
              <a:t>PSA</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27</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5466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negotiations</a:t>
            </a:r>
          </a:p>
        </p:txBody>
      </p:sp>
      <p:sp>
        <p:nvSpPr>
          <p:cNvPr id="3" name="Content Placeholder 2"/>
          <p:cNvSpPr>
            <a:spLocks noGrp="1"/>
          </p:cNvSpPr>
          <p:nvPr>
            <p:ph idx="1"/>
          </p:nvPr>
        </p:nvSpPr>
        <p:spPr/>
        <p:txBody>
          <a:bodyPr>
            <a:normAutofit/>
          </a:bodyPr>
          <a:lstStyle/>
          <a:p>
            <a:pPr marL="0" indent="0"/>
            <a:r>
              <a:rPr lang="en-US" sz="1800" dirty="0"/>
              <a:t>Professional Services Agreement</a:t>
            </a:r>
          </a:p>
          <a:p>
            <a:pPr>
              <a:buFont typeface="Wingdings" charset="2"/>
              <a:buChar char="v"/>
            </a:pPr>
            <a:endParaRPr lang="en-US" sz="1350" dirty="0"/>
          </a:p>
          <a:p>
            <a:pPr>
              <a:buFont typeface="Wingdings" charset="2"/>
              <a:buChar char="v"/>
            </a:pPr>
            <a:r>
              <a:rPr lang="en-US" sz="1350" dirty="0"/>
              <a:t>Whether to lease or sell assets</a:t>
            </a:r>
          </a:p>
          <a:p>
            <a:pPr>
              <a:buFont typeface="Wingdings" charset="2"/>
              <a:buChar char="v"/>
            </a:pPr>
            <a:r>
              <a:rPr lang="en-US" sz="1350" dirty="0"/>
              <a:t>Whether to lease or sell employees</a:t>
            </a:r>
          </a:p>
          <a:p>
            <a:pPr>
              <a:buFont typeface="Wingdings" charset="2"/>
              <a:buChar char="v"/>
            </a:pPr>
            <a:r>
              <a:rPr lang="en-US" sz="1350" dirty="0"/>
              <a:t>Ability to enter into outside PSAs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28</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34722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Unwind</a:t>
            </a:r>
          </a:p>
        </p:txBody>
      </p:sp>
      <p:sp>
        <p:nvSpPr>
          <p:cNvPr id="3" name="Content Placeholder 2"/>
          <p:cNvSpPr>
            <a:spLocks noGrp="1"/>
          </p:cNvSpPr>
          <p:nvPr>
            <p:ph idx="1"/>
          </p:nvPr>
        </p:nvSpPr>
        <p:spPr/>
        <p:txBody>
          <a:bodyPr>
            <a:normAutofit/>
          </a:bodyPr>
          <a:lstStyle/>
          <a:p>
            <a:pPr marL="0" indent="0"/>
            <a:endParaRPr lang="en-US" sz="1350" dirty="0"/>
          </a:p>
          <a:p>
            <a:pPr>
              <a:buFont typeface="Wingdings" charset="2"/>
              <a:buChar char="v"/>
            </a:pPr>
            <a:r>
              <a:rPr lang="en-US" sz="1350" dirty="0"/>
              <a:t>Evaluating the non-compete obligations</a:t>
            </a:r>
          </a:p>
          <a:p>
            <a:pPr>
              <a:buFont typeface="Wingdings" charset="2"/>
              <a:buChar char="v"/>
            </a:pPr>
            <a:r>
              <a:rPr lang="en-US" sz="1350" dirty="0"/>
              <a:t>Determining future direction</a:t>
            </a:r>
          </a:p>
          <a:p>
            <a:pPr>
              <a:buFont typeface="Wingdings" charset="2"/>
              <a:buChar char="v"/>
            </a:pPr>
            <a:r>
              <a:rPr lang="en-US" sz="1350" dirty="0"/>
              <a:t>Simultaneous negotiations</a:t>
            </a:r>
          </a:p>
          <a:p>
            <a:pPr>
              <a:buFont typeface="Wingdings" charset="2"/>
              <a:buChar char="v"/>
            </a:pPr>
            <a:r>
              <a:rPr lang="en-US" sz="1350" dirty="0"/>
              <a:t>Notifying patients</a:t>
            </a:r>
          </a:p>
          <a:p>
            <a:pPr>
              <a:buFont typeface="Wingdings" charset="2"/>
              <a:buChar char="v"/>
            </a:pPr>
            <a:r>
              <a:rPr lang="en-US" sz="1350" dirty="0"/>
              <a:t>Transferring medical records</a:t>
            </a:r>
          </a:p>
          <a:p>
            <a:pPr>
              <a:buFont typeface="Wingdings" charset="2"/>
              <a:buChar char="v"/>
            </a:pPr>
            <a:r>
              <a:rPr lang="en-US" sz="1350" dirty="0"/>
              <a:t>Re-credentialing</a:t>
            </a:r>
          </a:p>
          <a:p>
            <a:pPr>
              <a:buFont typeface="Wingdings" charset="2"/>
              <a:buChar char="v"/>
            </a:pPr>
            <a:r>
              <a:rPr lang="en-US" sz="1350" dirty="0"/>
              <a:t>Recovering employees</a:t>
            </a:r>
          </a:p>
          <a:p>
            <a:pPr>
              <a:buFont typeface="Wingdings" charset="2"/>
              <a:buChar char="v"/>
            </a:pPr>
            <a:r>
              <a:rPr lang="en-US" sz="1350" dirty="0"/>
              <a:t>Recovering assets/lease</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29</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35" name="Group 33"/>
          <p:cNvGrpSpPr>
            <a:grpSpLocks noChangeAspect="1"/>
          </p:cNvGrpSpPr>
          <p:nvPr/>
        </p:nvGrpSpPr>
        <p:grpSpPr bwMode="auto">
          <a:xfrm>
            <a:off x="6396836" y="207220"/>
            <a:ext cx="2559792" cy="376440"/>
            <a:chOff x="1812" y="2464"/>
            <a:chExt cx="1768" cy="260"/>
          </a:xfrm>
          <a:solidFill>
            <a:srgbClr val="FF8427"/>
          </a:solidFill>
        </p:grpSpPr>
        <p:sp>
          <p:nvSpPr>
            <p:cNvPr id="36"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7"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8"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9"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1"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2"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3"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4"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7"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8"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9"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0"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54503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013" y="475045"/>
            <a:ext cx="5783580" cy="411480"/>
          </a:xfrm>
        </p:spPr>
        <p:txBody>
          <a:bodyPr/>
          <a:lstStyle/>
          <a:p>
            <a:pPr algn="ctr"/>
            <a:r>
              <a:rPr lang="en-US" dirty="0"/>
              <a:t>GOALS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3</a:t>
            </a:fld>
            <a:endParaRPr lang="en-US" sz="1350" kern="0">
              <a:solidFill>
                <a:sysClr val="windowText" lastClr="000000"/>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541" y="5653532"/>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a:spcAft>
                <a:spcPts val="900"/>
              </a:spcAft>
              <a:buFont typeface="+mj-lt"/>
              <a:buAutoNum type="arabicPeriod"/>
            </a:pPr>
            <a:r>
              <a:rPr lang="en-US" sz="1350" dirty="0"/>
              <a:t>Describe the marketplace.</a:t>
            </a:r>
          </a:p>
          <a:p>
            <a:pPr>
              <a:spcAft>
                <a:spcPts val="900"/>
              </a:spcAft>
              <a:buFont typeface="+mj-lt"/>
              <a:buAutoNum type="arabicPeriod"/>
            </a:pPr>
            <a:r>
              <a:rPr lang="en-US" sz="1350" dirty="0"/>
              <a:t>Define types of Integration</a:t>
            </a:r>
          </a:p>
          <a:p>
            <a:pPr>
              <a:spcAft>
                <a:spcPts val="900"/>
              </a:spcAft>
              <a:buFont typeface="+mj-lt"/>
              <a:buAutoNum type="arabicPeriod"/>
            </a:pPr>
            <a:r>
              <a:rPr lang="en-US" sz="1350" dirty="0"/>
              <a:t>Why integrate</a:t>
            </a:r>
          </a:p>
          <a:p>
            <a:pPr>
              <a:spcAft>
                <a:spcPts val="900"/>
              </a:spcAft>
              <a:buFont typeface="+mj-lt"/>
              <a:buAutoNum type="arabicPeriod"/>
            </a:pPr>
            <a:r>
              <a:rPr lang="en-US" sz="1350" dirty="0"/>
              <a:t>Physician-Physician Integration Strategies</a:t>
            </a:r>
          </a:p>
          <a:p>
            <a:pPr>
              <a:spcAft>
                <a:spcPts val="900"/>
              </a:spcAft>
              <a:buFont typeface="+mj-lt"/>
              <a:buAutoNum type="arabicPeriod"/>
            </a:pPr>
            <a:r>
              <a:rPr lang="en-US" sz="1350" dirty="0"/>
              <a:t>Physician-Ancillary Services Integration</a:t>
            </a:r>
          </a:p>
          <a:p>
            <a:pPr>
              <a:spcAft>
                <a:spcPts val="900"/>
              </a:spcAft>
              <a:buFont typeface="+mj-lt"/>
              <a:buAutoNum type="arabicPeriod"/>
            </a:pPr>
            <a:r>
              <a:rPr lang="en-US" sz="1350" dirty="0"/>
              <a:t>Physician-Hospital Integration Strategies</a:t>
            </a:r>
          </a:p>
          <a:p>
            <a:pPr>
              <a:spcAft>
                <a:spcPts val="900"/>
              </a:spcAft>
              <a:buFont typeface="+mj-lt"/>
              <a:buAutoNum type="arabicPeriod"/>
            </a:pPr>
            <a:endParaRPr lang="en-US" sz="1350" dirty="0"/>
          </a:p>
        </p:txBody>
      </p:sp>
      <p:grpSp>
        <p:nvGrpSpPr>
          <p:cNvPr id="9" name="Group 33"/>
          <p:cNvGrpSpPr>
            <a:grpSpLocks noChangeAspect="1"/>
          </p:cNvGrpSpPr>
          <p:nvPr/>
        </p:nvGrpSpPr>
        <p:grpSpPr bwMode="auto">
          <a:xfrm>
            <a:off x="6396836" y="207220"/>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2292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Purchase of Infusion Business by Hospital</a:t>
            </a:r>
            <a:br>
              <a:rPr lang="en-US" sz="2400" dirty="0"/>
            </a:br>
            <a:endParaRPr lang="en-US" sz="2400" dirty="0"/>
          </a:p>
        </p:txBody>
      </p:sp>
      <p:sp>
        <p:nvSpPr>
          <p:cNvPr id="3" name="Content Placeholder 2"/>
          <p:cNvSpPr>
            <a:spLocks noGrp="1"/>
          </p:cNvSpPr>
          <p:nvPr>
            <p:ph idx="1"/>
          </p:nvPr>
        </p:nvSpPr>
        <p:spPr/>
        <p:txBody>
          <a:bodyPr/>
          <a:lstStyle/>
          <a:p>
            <a:endParaRPr lang="en-US" dirty="0"/>
          </a:p>
          <a:p>
            <a:r>
              <a:rPr lang="en-US" dirty="0"/>
              <a:t>Structure of Transaction</a:t>
            </a:r>
          </a:p>
          <a:p>
            <a:endParaRPr lang="en-US" dirty="0"/>
          </a:p>
          <a:p>
            <a:r>
              <a:rPr lang="en-US" dirty="0"/>
              <a:t>Regulatory Concerns</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30</a:t>
            </a:fld>
            <a:endParaRPr lang="en-US"/>
          </a:p>
        </p:txBody>
      </p:sp>
    </p:spTree>
    <p:extLst>
      <p:ext uri="{BB962C8B-B14F-4D97-AF65-F5344CB8AC3E}">
        <p14:creationId xmlns:p14="http://schemas.microsoft.com/office/powerpoint/2010/main" val="723185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Ancillary Services</a:t>
            </a:r>
          </a:p>
        </p:txBody>
      </p:sp>
      <p:sp>
        <p:nvSpPr>
          <p:cNvPr id="3" name="Content Placeholder 2"/>
          <p:cNvSpPr>
            <a:spLocks noGrp="1"/>
          </p:cNvSpPr>
          <p:nvPr>
            <p:ph idx="1"/>
          </p:nvPr>
        </p:nvSpPr>
        <p:spPr/>
        <p:txBody>
          <a:bodyPr/>
          <a:lstStyle/>
          <a:p>
            <a:r>
              <a:rPr lang="en-US" dirty="0"/>
              <a:t>Stark/</a:t>
            </a:r>
            <a:r>
              <a:rPr lang="en-US" dirty="0" err="1"/>
              <a:t>Codey</a:t>
            </a:r>
            <a:r>
              <a:rPr lang="en-US" dirty="0"/>
              <a:t> Law</a:t>
            </a:r>
          </a:p>
          <a:p>
            <a:endParaRPr lang="en-US" dirty="0"/>
          </a:p>
          <a:p>
            <a:r>
              <a:rPr lang="en-US" dirty="0"/>
              <a:t>Ancillary Service Opportunities for Oncology Practices</a:t>
            </a:r>
          </a:p>
          <a:p>
            <a:r>
              <a:rPr lang="en-US" dirty="0"/>
              <a:t>	In Office Pharmacy</a:t>
            </a:r>
          </a:p>
          <a:p>
            <a:r>
              <a:rPr lang="en-US" dirty="0"/>
              <a:t>	Imaging Services</a:t>
            </a:r>
          </a:p>
          <a:p>
            <a:r>
              <a:rPr lang="en-US" dirty="0"/>
              <a:t>	Pain Management</a:t>
            </a:r>
          </a:p>
          <a:p>
            <a:r>
              <a:rPr lang="en-US" dirty="0"/>
              <a:t>	Medical Marijuana Consulting</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31</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42605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ts val="1200"/>
              </a:spcBef>
            </a:pPr>
            <a:endParaRPr lang="en-US" altLang="en-US" sz="2400" dirty="0">
              <a:solidFill>
                <a:schemeClr val="tx1">
                  <a:lumMod val="50000"/>
                </a:schemeClr>
              </a:solidFill>
            </a:endParaRPr>
          </a:p>
          <a:p>
            <a:pPr marL="0" indent="0" algn="ctr">
              <a:spcBef>
                <a:spcPts val="1200"/>
              </a:spcBef>
            </a:pPr>
            <a:r>
              <a:rPr lang="en-US" altLang="en-US" sz="2400" dirty="0">
                <a:solidFill>
                  <a:schemeClr val="tx1">
                    <a:lumMod val="50000"/>
                  </a:schemeClr>
                </a:solidFill>
              </a:rPr>
              <a:t>Daniel B. Frier, Esq.</a:t>
            </a:r>
          </a:p>
          <a:p>
            <a:pPr marL="0" indent="0" algn="ctr">
              <a:spcBef>
                <a:spcPts val="1200"/>
              </a:spcBef>
            </a:pPr>
            <a:endParaRPr lang="en-US" altLang="en-US" dirty="0">
              <a:solidFill>
                <a:schemeClr val="tx1">
                  <a:lumMod val="50000"/>
                </a:schemeClr>
              </a:solidFill>
            </a:endParaRPr>
          </a:p>
          <a:p>
            <a:pPr marL="0" indent="0" algn="ctr">
              <a:spcBef>
                <a:spcPts val="1200"/>
              </a:spcBef>
            </a:pPr>
            <a:endParaRPr lang="en-US" altLang="en-US" dirty="0">
              <a:solidFill>
                <a:schemeClr val="tx1">
                  <a:lumMod val="50000"/>
                </a:schemeClr>
              </a:solidFill>
            </a:endParaRPr>
          </a:p>
          <a:p>
            <a:pPr marL="0" indent="0" algn="ctr">
              <a:spcBef>
                <a:spcPts val="1200"/>
              </a:spcBef>
            </a:pPr>
            <a:r>
              <a:rPr lang="en-US" altLang="en-US" dirty="0">
                <a:solidFill>
                  <a:schemeClr val="tx1">
                    <a:lumMod val="50000"/>
                  </a:schemeClr>
                </a:solidFill>
              </a:rPr>
              <a:t>dbfrier@frierlevitt.com</a:t>
            </a:r>
          </a:p>
          <a:p>
            <a:pPr marL="0" indent="0" algn="ctr">
              <a:spcBef>
                <a:spcPts val="1200"/>
              </a:spcBef>
            </a:pPr>
            <a:r>
              <a:rPr lang="en-US" altLang="en-US" dirty="0">
                <a:solidFill>
                  <a:schemeClr val="tx1">
                    <a:lumMod val="50000"/>
                  </a:schemeClr>
                </a:solidFill>
              </a:rPr>
              <a:t>973.618.1660</a:t>
            </a:r>
          </a:p>
          <a:p>
            <a:pPr marL="0" indent="0" algn="ctr">
              <a:spcBef>
                <a:spcPts val="1200"/>
              </a:spcBef>
            </a:pPr>
            <a:r>
              <a:rPr lang="en-US" altLang="en-US" dirty="0">
                <a:solidFill>
                  <a:schemeClr val="tx1">
                    <a:lumMod val="50000"/>
                  </a:schemeClr>
                </a:solidFill>
              </a:rPr>
              <a:t>FrierLevitt.com</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a:p>
        </p:txBody>
      </p:sp>
      <p:grpSp>
        <p:nvGrpSpPr>
          <p:cNvPr id="5" name="Group 33"/>
          <p:cNvGrpSpPr>
            <a:grpSpLocks noChangeAspect="1"/>
          </p:cNvGrpSpPr>
          <p:nvPr/>
        </p:nvGrpSpPr>
        <p:grpSpPr bwMode="auto">
          <a:xfrm>
            <a:off x="6396836" y="207220"/>
            <a:ext cx="2559792" cy="376440"/>
            <a:chOff x="1812" y="2464"/>
            <a:chExt cx="1768" cy="260"/>
          </a:xfrm>
          <a:solidFill>
            <a:srgbClr val="FF8427"/>
          </a:solidFill>
        </p:grpSpPr>
        <p:sp>
          <p:nvSpPr>
            <p:cNvPr id="6"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8"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grpSp>
        <p:nvGrpSpPr>
          <p:cNvPr id="31" name="Group 33"/>
          <p:cNvGrpSpPr>
            <a:grpSpLocks noChangeAspect="1"/>
          </p:cNvGrpSpPr>
          <p:nvPr/>
        </p:nvGrpSpPr>
        <p:grpSpPr bwMode="auto">
          <a:xfrm>
            <a:off x="3303534" y="2286000"/>
            <a:ext cx="2559792" cy="376440"/>
            <a:chOff x="1812" y="2464"/>
            <a:chExt cx="1768" cy="260"/>
          </a:xfrm>
          <a:solidFill>
            <a:srgbClr val="FF8427"/>
          </a:solidFill>
        </p:grpSpPr>
        <p:sp>
          <p:nvSpPr>
            <p:cNvPr id="3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55976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Marketplace</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4</a:t>
            </a:fld>
            <a:endParaRPr lang="en-US" sz="1350" kern="0">
              <a:solidFill>
                <a:sysClr val="windowText" lastClr="000000"/>
              </a:solidFill>
            </a:endParaRPr>
          </a:p>
        </p:txBody>
      </p:sp>
      <p:pic>
        <p:nvPicPr>
          <p:cNvPr id="5" name="Content Placeholder 4"/>
          <p:cNvPicPr>
            <a:picLocks noChangeAspect="1"/>
          </p:cNvPicPr>
          <p:nvPr/>
        </p:nvPicPr>
        <p:blipFill rotWithShape="1">
          <a:blip r:embed="rId2"/>
          <a:srcRect t="4170" b="8974"/>
          <a:stretch/>
        </p:blipFill>
        <p:spPr>
          <a:xfrm>
            <a:off x="660765" y="1073934"/>
            <a:ext cx="7886275" cy="4109840"/>
          </a:xfrm>
          <a:prstGeom prst="rect">
            <a:avLst/>
          </a:prstGeom>
          <a:effectLst>
            <a:outerShdw blurRad="63500" sx="102000" sy="102000" algn="ctr" rotWithShape="0">
              <a:prstClr val="black">
                <a:alpha val="40000"/>
              </a:prstClr>
            </a:outerShdw>
          </a:effec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11" name="Group 33"/>
          <p:cNvGrpSpPr>
            <a:grpSpLocks noChangeAspect="1"/>
          </p:cNvGrpSpPr>
          <p:nvPr/>
        </p:nvGrpSpPr>
        <p:grpSpPr bwMode="auto">
          <a:xfrm>
            <a:off x="6396836" y="207220"/>
            <a:ext cx="2559792" cy="376440"/>
            <a:chOff x="1812" y="2464"/>
            <a:chExt cx="1768" cy="260"/>
          </a:xfrm>
          <a:solidFill>
            <a:srgbClr val="FF8427"/>
          </a:solidFill>
        </p:grpSpPr>
        <p:sp>
          <p:nvSpPr>
            <p:cNvPr id="1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16853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Marketplace</a:t>
            </a:r>
          </a:p>
        </p:txBody>
      </p:sp>
      <p:pic>
        <p:nvPicPr>
          <p:cNvPr id="5" name="Content Placeholder 4" descr="practicecost.png"/>
          <p:cNvPicPr>
            <a:picLocks noGrp="1" noChangeAspect="1"/>
          </p:cNvPicPr>
          <p:nvPr>
            <p:ph idx="1"/>
          </p:nvPr>
        </p:nvPicPr>
        <p:blipFill>
          <a:blip r:embed="rId2">
            <a:extLst>
              <a:ext uri="{28A0092B-C50C-407E-A947-70E740481C1C}">
                <a14:useLocalDpi xmlns:a14="http://schemas.microsoft.com/office/drawing/2010/main" val="0"/>
              </a:ext>
            </a:extLst>
          </a:blip>
          <a:srcRect t="6521" b="6521"/>
          <a:stretch>
            <a:fillRect/>
          </a:stretch>
        </p:blipFill>
        <p:spPr/>
      </p:pic>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5</a:t>
            </a:fld>
            <a:endParaRPr lang="en-US" sz="1350" kern="0">
              <a:solidFill>
                <a:sysClr val="windowText" lastClr="000000"/>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9" name="Group 33"/>
          <p:cNvGrpSpPr>
            <a:grpSpLocks noChangeAspect="1"/>
          </p:cNvGrpSpPr>
          <p:nvPr/>
        </p:nvGrpSpPr>
        <p:grpSpPr bwMode="auto">
          <a:xfrm>
            <a:off x="6396836" y="207220"/>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30954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MARKETPLACE</a:t>
            </a:r>
          </a:p>
        </p:txBody>
      </p:sp>
      <p:sp>
        <p:nvSpPr>
          <p:cNvPr id="3" name="Content Placeholder 2"/>
          <p:cNvSpPr>
            <a:spLocks noGrp="1"/>
          </p:cNvSpPr>
          <p:nvPr>
            <p:ph idx="1"/>
          </p:nvPr>
        </p:nvSpPr>
        <p:spPr/>
        <p:txBody>
          <a:bodyPr>
            <a:normAutofit/>
          </a:bodyPr>
          <a:lstStyle/>
          <a:p>
            <a:pPr algn="ctr"/>
            <a:r>
              <a:rPr lang="en-US" sz="2100" u="sng" dirty="0"/>
              <a:t>3 Paradigm Shifts</a:t>
            </a:r>
          </a:p>
          <a:p>
            <a:pPr algn="ctr"/>
            <a:endParaRPr lang="en-US" sz="2100" u="sng" dirty="0"/>
          </a:p>
          <a:p>
            <a:r>
              <a:rPr lang="en-US" sz="1800" dirty="0"/>
              <a:t>Shift to Oral </a:t>
            </a:r>
            <a:r>
              <a:rPr lang="en-US" sz="1800" dirty="0" err="1"/>
              <a:t>Oncolytics</a:t>
            </a:r>
            <a:endParaRPr lang="en-US" sz="1800" dirty="0"/>
          </a:p>
          <a:p>
            <a:endParaRPr lang="en-US" sz="1800" dirty="0"/>
          </a:p>
          <a:p>
            <a:r>
              <a:rPr lang="en-US" sz="1800" dirty="0"/>
              <a:t>Shift from small practices to large practices</a:t>
            </a:r>
          </a:p>
          <a:p>
            <a:endParaRPr lang="en-US" sz="1800" dirty="0"/>
          </a:p>
          <a:p>
            <a:r>
              <a:rPr lang="en-US" sz="1800" dirty="0"/>
              <a:t>Shift to hospital-owned practices</a:t>
            </a:r>
          </a:p>
          <a:p>
            <a:endParaRPr lang="en-US" sz="1800" dirty="0"/>
          </a:p>
          <a:p>
            <a:r>
              <a:rPr lang="en-US" sz="1800" dirty="0"/>
              <a:t>Shift from FFS to value-based payments</a:t>
            </a:r>
          </a:p>
          <a:p>
            <a:endParaRPr lang="en-US" sz="1800" dirty="0"/>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6</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8" name="Group 33"/>
          <p:cNvGrpSpPr>
            <a:grpSpLocks noChangeAspect="1"/>
          </p:cNvGrpSpPr>
          <p:nvPr/>
        </p:nvGrpSpPr>
        <p:grpSpPr bwMode="auto">
          <a:xfrm>
            <a:off x="6396836" y="207220"/>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6273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marketplace</a:t>
            </a:r>
          </a:p>
        </p:txBody>
      </p:sp>
      <p:sp>
        <p:nvSpPr>
          <p:cNvPr id="3" name="Content Placeholder 2"/>
          <p:cNvSpPr>
            <a:spLocks noGrp="1"/>
          </p:cNvSpPr>
          <p:nvPr>
            <p:ph idx="1"/>
          </p:nvPr>
        </p:nvSpPr>
        <p:spPr/>
        <p:txBody>
          <a:bodyPr>
            <a:normAutofit fontScale="92500"/>
          </a:bodyPr>
          <a:lstStyle/>
          <a:p>
            <a:pPr algn="ctr"/>
            <a:r>
              <a:rPr lang="en-US" sz="2325" u="sng" dirty="0"/>
              <a:t>Transition from Infusion to Oral </a:t>
            </a:r>
            <a:r>
              <a:rPr lang="en-US" sz="2325" u="sng" dirty="0" err="1"/>
              <a:t>Oncolytics</a:t>
            </a:r>
            <a:endParaRPr lang="en-US" sz="2325" u="sng" dirty="0"/>
          </a:p>
          <a:p>
            <a:endParaRPr lang="en-US" dirty="0"/>
          </a:p>
          <a:p>
            <a:r>
              <a:rPr lang="en-US" dirty="0"/>
              <a:t>The oncology pipeline currently has over 800 drugs in clinical development, with 25% being oral agents.</a:t>
            </a:r>
          </a:p>
          <a:p>
            <a:r>
              <a:rPr lang="en-US" dirty="0"/>
              <a:t>Traditional infusion chemotherapy is covered under a patient’s medical coverage, and for Medicare patients, under Part B benefits; however, there are a few oral cancer drugs that are also covered under Medicare Part B. Oral cancer drugs are billed through a patient’s prescription benefits, and for Medicare patients, under Part D.</a:t>
            </a:r>
          </a:p>
          <a:p>
            <a:r>
              <a:rPr lang="en-US" dirty="0"/>
              <a:t>Payers are managing oral cancer drugs by shifting management to their pharmacy benefit managers (PBMs), and PBMs then further control costs by limiting dispensing through specific specialty/mail order pharmacies. PBMs also place oral cancer drugs into cost-sharing tiers with variable co-pay expectations for patients. Overall, more of the cost burden of cancer care is being shifted to patients.</a:t>
            </a:r>
          </a:p>
        </p:txBody>
      </p:sp>
      <p:sp>
        <p:nvSpPr>
          <p:cNvPr id="4" name="Slide Number Placeholder 3"/>
          <p:cNvSpPr>
            <a:spLocks noGrp="1"/>
          </p:cNvSpPr>
          <p:nvPr>
            <p:ph type="sldNum" sz="quarter" idx="12"/>
          </p:nvPr>
        </p:nvSpPr>
        <p:spPr/>
        <p:txBody>
          <a:bodyPr/>
          <a:lstStyle/>
          <a:p>
            <a:fld id="{2754ED01-E2A0-4C1E-8E21-014B99041579}" type="slidenum">
              <a:rPr lang="en-US" sz="1350" kern="0">
                <a:solidFill>
                  <a:sysClr val="windowText" lastClr="000000"/>
                </a:solidFill>
              </a:rPr>
              <a:pPr/>
              <a:t>7</a:t>
            </a:fld>
            <a:endParaRPr lang="en-US" sz="1350" kern="0">
              <a:solidFill>
                <a:sysClr val="windowText" lastClr="0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9" name="Group 33"/>
          <p:cNvGrpSpPr>
            <a:grpSpLocks noChangeAspect="1"/>
          </p:cNvGrpSpPr>
          <p:nvPr/>
        </p:nvGrpSpPr>
        <p:grpSpPr bwMode="auto">
          <a:xfrm>
            <a:off x="6477000" y="120778"/>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9495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4990" y="762000"/>
            <a:ext cx="6861851" cy="5143500"/>
          </a:xfrm>
          <a:prstGeom prst="rect">
            <a:avLst/>
          </a:prstGeom>
        </p:spPr>
      </p:pic>
      <p:sp>
        <p:nvSpPr>
          <p:cNvPr id="3" name="Content Placeholder 2"/>
          <p:cNvSpPr>
            <a:spLocks noGrp="1"/>
          </p:cNvSpPr>
          <p:nvPr>
            <p:ph idx="1"/>
          </p:nvPr>
        </p:nvSpPr>
        <p:spPr>
          <a:xfrm>
            <a:off x="1066800" y="1100628"/>
            <a:ext cx="7277100" cy="3579849"/>
          </a:xfrm>
        </p:spPr>
        <p:txBody>
          <a:bodyPr>
            <a:normAutofit/>
          </a:bodyPr>
          <a:lstStyle/>
          <a:p>
            <a:pPr marL="0" indent="0"/>
            <a:endParaRPr lang="en-US" dirty="0"/>
          </a:p>
          <a:p>
            <a:pPr marL="0" indent="0" algn="ctr"/>
            <a:r>
              <a:rPr lang="en-US" sz="4050" i="1" dirty="0">
                <a:solidFill>
                  <a:schemeClr val="bg1"/>
                </a:solidFill>
              </a:rPr>
              <a:t>The Gold Standard:</a:t>
            </a:r>
          </a:p>
          <a:p>
            <a:pPr marL="0" indent="0" algn="ctr"/>
            <a:r>
              <a:rPr lang="en-US" sz="4050" i="1" dirty="0">
                <a:solidFill>
                  <a:schemeClr val="bg1"/>
                </a:solidFill>
              </a:rPr>
              <a:t>Formation of an Integrated Group Medical Practice</a:t>
            </a:r>
          </a:p>
          <a:p>
            <a:pPr marL="0" indent="0" algn="ctr"/>
            <a:r>
              <a:rPr lang="en-US" sz="4050" i="1" dirty="0">
                <a:solidFill>
                  <a:srgbClr val="FFFFFF"/>
                </a:solidFill>
              </a:rPr>
              <a:t>(IGP)</a:t>
            </a:r>
          </a:p>
        </p:txBody>
      </p:sp>
      <p:sp>
        <p:nvSpPr>
          <p:cNvPr id="4" name="Footer Placeholder 3"/>
          <p:cNvSpPr>
            <a:spLocks noGrp="1"/>
          </p:cNvSpPr>
          <p:nvPr>
            <p:ph type="ftr" sz="quarter" idx="11"/>
          </p:nvPr>
        </p:nvSpPr>
        <p:spPr/>
        <p:txBody>
          <a:bodyPr/>
          <a:lstStyle/>
          <a:p>
            <a:r>
              <a:rPr lang="en-US" sz="1350" kern="0" cap="none" spc="0" dirty="0">
                <a:solidFill>
                  <a:sysClr val="windowText" lastClr="000000"/>
                </a:solidFill>
              </a:rPr>
              <a:t>Copyright </a:t>
            </a:r>
            <a:r>
              <a:rPr lang="is-IS" sz="1350" kern="0" cap="none" spc="0" dirty="0">
                <a:solidFill>
                  <a:sysClr val="windowText" lastClr="000000"/>
                </a:solidFill>
              </a:rPr>
              <a:t>2017</a:t>
            </a:r>
            <a:r>
              <a:rPr lang="en-US" sz="1350" kern="0" cap="none" spc="0" dirty="0">
                <a:solidFill>
                  <a:sysClr val="windowText" lastClr="000000"/>
                </a:solidFill>
              </a:rPr>
              <a:t> Frier &amp; Levitt, LLC</a:t>
            </a:r>
          </a:p>
        </p:txBody>
      </p:sp>
      <p:grpSp>
        <p:nvGrpSpPr>
          <p:cNvPr id="7" name="Group 33"/>
          <p:cNvGrpSpPr>
            <a:grpSpLocks noChangeAspect="1"/>
          </p:cNvGrpSpPr>
          <p:nvPr/>
        </p:nvGrpSpPr>
        <p:grpSpPr bwMode="auto">
          <a:xfrm>
            <a:off x="6396836" y="207220"/>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7368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85900" y="864394"/>
            <a:ext cx="6172200" cy="857250"/>
          </a:xfrm>
        </p:spPr>
        <p:txBody>
          <a:bodyPr>
            <a:normAutofit/>
          </a:bodyPr>
          <a:lstStyle/>
          <a:p>
            <a:pPr algn="ctr"/>
            <a:r>
              <a:rPr lang="en-US" sz="3000" dirty="0"/>
              <a:t>Pre-IGP Formation</a:t>
            </a:r>
          </a:p>
        </p:txBody>
      </p:sp>
      <p:sp>
        <p:nvSpPr>
          <p:cNvPr id="3077" name="Oval 5"/>
          <p:cNvSpPr>
            <a:spLocks noChangeArrowheads="1"/>
          </p:cNvSpPr>
          <p:nvPr/>
        </p:nvSpPr>
        <p:spPr bwMode="auto">
          <a:xfrm>
            <a:off x="2286000" y="2457450"/>
            <a:ext cx="1143000" cy="1114425"/>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sp>
        <p:nvSpPr>
          <p:cNvPr id="3079" name="Oval 7"/>
          <p:cNvSpPr>
            <a:spLocks noChangeArrowheads="1"/>
          </p:cNvSpPr>
          <p:nvPr/>
        </p:nvSpPr>
        <p:spPr bwMode="auto">
          <a:xfrm>
            <a:off x="5543550" y="2457450"/>
            <a:ext cx="1143000" cy="1085850"/>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sp>
        <p:nvSpPr>
          <p:cNvPr id="3080" name="Oval 8"/>
          <p:cNvSpPr>
            <a:spLocks noChangeArrowheads="1"/>
          </p:cNvSpPr>
          <p:nvPr/>
        </p:nvSpPr>
        <p:spPr bwMode="auto">
          <a:xfrm>
            <a:off x="2400300" y="4000501"/>
            <a:ext cx="1085850" cy="1135856"/>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sp>
        <p:nvSpPr>
          <p:cNvPr id="3081" name="Oval 9"/>
          <p:cNvSpPr>
            <a:spLocks noChangeArrowheads="1"/>
          </p:cNvSpPr>
          <p:nvPr/>
        </p:nvSpPr>
        <p:spPr bwMode="auto">
          <a:xfrm>
            <a:off x="3857625" y="4286251"/>
            <a:ext cx="1143000" cy="1085851"/>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sp>
        <p:nvSpPr>
          <p:cNvPr id="3083" name="Oval 11"/>
          <p:cNvSpPr>
            <a:spLocks noChangeArrowheads="1"/>
          </p:cNvSpPr>
          <p:nvPr/>
        </p:nvSpPr>
        <p:spPr bwMode="auto">
          <a:xfrm>
            <a:off x="5429250" y="3943350"/>
            <a:ext cx="1143000" cy="1085850"/>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sp>
        <p:nvSpPr>
          <p:cNvPr id="11" name="Oval 9"/>
          <p:cNvSpPr>
            <a:spLocks noChangeArrowheads="1"/>
          </p:cNvSpPr>
          <p:nvPr/>
        </p:nvSpPr>
        <p:spPr bwMode="auto">
          <a:xfrm>
            <a:off x="3864769" y="1771651"/>
            <a:ext cx="1143000" cy="1085851"/>
          </a:xfrm>
          <a:prstGeom prst="ellipse">
            <a:avLst/>
          </a:prstGeom>
          <a:solidFill>
            <a:schemeClr val="accent6">
              <a:lumMod val="75000"/>
            </a:schemeClr>
          </a:solidFill>
          <a:ln w="9525">
            <a:solidFill>
              <a:schemeClr val="tx1"/>
            </a:solidFill>
            <a:round/>
            <a:headEnd/>
            <a:tailEnd/>
          </a:ln>
          <a:effectLst/>
        </p:spPr>
        <p:txBody>
          <a:bodyPr wrap="none" anchor="ctr"/>
          <a:lstStyle/>
          <a:p>
            <a:pPr algn="ctr"/>
            <a:r>
              <a:rPr lang="en-US" sz="1350" kern="0" dirty="0">
                <a:solidFill>
                  <a:sysClr val="windowText" lastClr="000000"/>
                </a:solidFill>
              </a:rPr>
              <a:t>Individual</a:t>
            </a:r>
          </a:p>
          <a:p>
            <a:pPr algn="ctr"/>
            <a:r>
              <a:rPr lang="en-US" sz="1350" kern="0" dirty="0">
                <a:solidFill>
                  <a:sysClr val="windowText" lastClr="000000"/>
                </a:solidFill>
              </a:rPr>
              <a:t>Practice</a:t>
            </a: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372101"/>
            <a:ext cx="1152525" cy="3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143000" y="5657851"/>
            <a:ext cx="6858000" cy="369332"/>
          </a:xfrm>
          <a:prstGeom prst="rect">
            <a:avLst/>
          </a:prstGeom>
        </p:spPr>
        <p:txBody>
          <a:bodyPr wrap="square">
            <a:spAutoFit/>
          </a:bodyPr>
          <a:lstStyle/>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6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600" dirty="0">
                <a:solidFill>
                  <a:srgbClr val="5D5D5D"/>
                </a:solidFill>
                <a:latin typeface="Calibri" panose="020F0502020204030204" pitchFamily="34" charset="0"/>
                <a:cs typeface="Times New Roman" panose="02020603050405020304" pitchFamily="18" charset="0"/>
              </a:rPr>
              <a:t>Not for dissemination.</a:t>
            </a:r>
            <a:endParaRPr lang="en-US" sz="600" dirty="0">
              <a:solidFill>
                <a:srgbClr val="5D5D5D"/>
              </a:solidFill>
            </a:endParaRPr>
          </a:p>
        </p:txBody>
      </p:sp>
      <p:grpSp>
        <p:nvGrpSpPr>
          <p:cNvPr id="14" name="Group 33"/>
          <p:cNvGrpSpPr>
            <a:grpSpLocks noChangeAspect="1"/>
          </p:cNvGrpSpPr>
          <p:nvPr/>
        </p:nvGrpSpPr>
        <p:grpSpPr bwMode="auto">
          <a:xfrm>
            <a:off x="6396836" y="207220"/>
            <a:ext cx="2559792" cy="376440"/>
            <a:chOff x="1812" y="2464"/>
            <a:chExt cx="1768" cy="260"/>
          </a:xfrm>
          <a:solidFill>
            <a:srgbClr val="FF8427"/>
          </a:solidFill>
        </p:grpSpPr>
        <p:sp>
          <p:nvSpPr>
            <p:cNvPr id="15"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29131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503A or 503B: where do you fit in?&amp;quot;&quot;/&gt;&lt;property id=&quot;20307&quot; value=&quot;256&quot;/&gt;&lt;/object&gt;&lt;object type=&quot;3&quot; unique_id=&quot;10005&quot;&gt;&lt;property id=&quot;20148&quot; value=&quot;5&quot;/&gt;&lt;property id=&quot;20300&quot; value=&quot;Slide 2 - &amp;quot;Learning Objectives&amp;quot;&quot;/&gt;&lt;property id=&quot;20307&quot; value=&quot;257&quot;/&gt;&lt;/object&gt;&lt;object type=&quot;3&quot; unique_id=&quot;10006&quot;&gt;&lt;property id=&quot;20148&quot; value=&quot;5&quot;/&gt;&lt;property id=&quot;20300&quot; value=&quot;Slide 4 - &amp;quot;History of Compounding Regulation&amp;quot;&quot;/&gt;&lt;property id=&quot;20307&quot; value=&quot;258&quot;/&gt;&lt;/object&gt;&lt;object type=&quot;3&quot; unique_id=&quot;10007&quot;&gt;&lt;property id=&quot;20148&quot; value=&quot;5&quot;/&gt;&lt;property id=&quot;20300&quot; value=&quot;Slide 3 - &amp;quot;Three Common Pharmacy scenarios&amp;quot;&quot;/&gt;&lt;property id=&quot;20307&quot; value=&quot;259&quot;/&gt;&lt;/object&gt;&lt;object type=&quot;3&quot; unique_id=&quot;10188&quot;&gt;&lt;property id=&quot;20148&quot; value=&quot;5&quot;/&gt;&lt;property id=&quot;20300&quot; value=&quot;Slide 5 - &amp;quot;Drug Quality and Security act of 2013&amp;quot;&quot;/&gt;&lt;property id=&quot;20307&quot; value=&quot;265&quot;/&gt;&lt;/object&gt;&lt;object type=&quot;3&quot; unique_id=&quot;11002&quot;&gt;&lt;property id=&quot;20148&quot; value=&quot;5&quot;/&gt;&lt;property id=&quot;20300&quot; value=&quot;Slide 6 - &amp;quot;DQSA – Section 503A&amp;quot;&quot;/&gt;&lt;property id=&quot;20307&quot; value=&quot;277&quot;/&gt;&lt;/object&gt;&lt;object type=&quot;3&quot; unique_id=&quot;11003&quot;&gt;&lt;property id=&quot;20148&quot; value=&quot;5&quot;/&gt;&lt;property id=&quot;20300&quot; value=&quot;Slide 7 - &amp;quot;DQSA – Section 503A (cont.)&amp;quot;&quot;/&gt;&lt;property id=&quot;20307&quot; value=&quot;278&quot;/&gt;&lt;/object&gt;&lt;object type=&quot;3&quot; unique_id=&quot;11004&quot;&gt;&lt;property id=&quot;20148&quot; value=&quot;5&quot;/&gt;&lt;property id=&quot;20300&quot; value=&quot;Slide 8 - &amp;quot;DQSA – Section 503B&amp;quot;&quot;/&gt;&lt;property id=&quot;20307&quot; value=&quot;279&quot;/&gt;&lt;/object&gt;&lt;object type=&quot;3&quot; unique_id=&quot;11005&quot;&gt;&lt;property id=&quot;20148&quot; value=&quot;5&quot;/&gt;&lt;property id=&quot;20300&quot; value=&quot;Slide 9 - &amp;quot;DQSA – Section 503B (cont.)&amp;quot;&quot;/&gt;&lt;property id=&quot;20307&quot; value=&quot;280&quot;/&gt;&lt;/object&gt;&lt;object type=&quot;3&quot; unique_id=&quot;11006&quot;&gt;&lt;property id=&quot;20148&quot; value=&quot;5&quot;/&gt;&lt;property id=&quot;20300&quot; value=&quot;Slide 10 - &amp;quot;DQSA – Implementation by FDA&amp;quot;&quot;/&gt;&lt;property id=&quot;20307&quot; value=&quot;282&quot;/&gt;&lt;/object&gt;&lt;object type=&quot;3&quot; unique_id=&quot;11007&quot;&gt;&lt;property id=&quot;20148&quot; value=&quot;5&quot;/&gt;&lt;property id=&quot;20300&quot; value=&quot;Slide 11 - &amp;quot;How are our 3 pharmacies impacted by dqsa?&amp;quot;&quot;/&gt;&lt;property id=&quot;20307&quot; value=&quot;281&quot;/&gt;&lt;/object&gt;&lt;object type=&quot;3&quot; unique_id=&quot;11008&quot;&gt;&lt;property id=&quot;20148&quot; value=&quot;5&quot;/&gt;&lt;property id=&quot;20300&quot; value=&quot;Slide 12 - &amp;quot;Office Use&amp;quot;&quot;/&gt;&lt;property id=&quot;20307&quot; value=&quot;283&quot;/&gt;&lt;/object&gt;&lt;object type=&quot;3&quot; unique_id=&quot;11009&quot;&gt;&lt;property id=&quot;20148&quot; value=&quot;5&quot;/&gt;&lt;property id=&quot;20300&quot; value=&quot;Slide 13 - &amp;quot;Interstate Mailing – Section 503A&amp;quot;&quot;/&gt;&lt;property id=&quot;20307&quot; value=&quot;284&quot;/&gt;&lt;/object&gt;&lt;object type=&quot;3&quot; unique_id=&quot;11010&quot;&gt;&lt;property id=&quot;20148&quot; value=&quot;5&quot;/&gt;&lt;property id=&quot;20300&quot; value=&quot;Slide 14 - &amp;quot;Interstate Mailing – Section 503B&amp;quot;&quot;/&gt;&lt;property id=&quot;20307&quot; value=&quot;285&quot;/&gt;&lt;/object&gt;&lt;object type=&quot;3&quot; unique_id=&quot;11011&quot;&gt;&lt;property id=&quot;20148&quot; value=&quot;5&quot;/&gt;&lt;property id=&quot;20300&quot; value=&quot;Slide 15 - &amp;quot;Interstate Mailing – Our 3 Pharmacies&amp;quot;&quot;/&gt;&lt;property id=&quot;20307&quot; value=&quot;286&quot;/&gt;&lt;/object&gt;&lt;object type=&quot;3&quot; unique_id=&quot;11012&quot;&gt;&lt;property id=&quot;20148&quot; value=&quot;5&quot;/&gt;&lt;property id=&quot;20300&quot; value=&quot;Slide 16 - &amp;quot;Use of Bulk Chemical Ingredients&amp;quot;&quot;/&gt;&lt;property id=&quot;20307&quot; value=&quot;287&quot;/&gt;&lt;/object&gt;&lt;object type=&quot;3&quot; unique_id=&quot;11013&quot;&gt;&lt;property id=&quot;20148&quot; value=&quot;5&quot;/&gt;&lt;property id=&quot;20300&quot; value=&quot;Slide 17 - &amp;quot;Use of Bulk Chemical Ingredients (Cont.)&amp;quot;&quot;/&gt;&lt;property id=&quot;20307&quot; value=&quot;288&quot;/&gt;&lt;/object&gt;&lt;object type=&quot;3&quot; unique_id=&quot;11462&quot;&gt;&lt;property id=&quot;20148&quot; value=&quot;5&quot;/&gt;&lt;property id=&quot;20300&quot; value=&quot;Slide 18 - &amp;quot;Repackaging&amp;quot;&quot;/&gt;&lt;property id=&quot;20307&quot; value=&quot;289&quot;/&gt;&lt;/object&gt;&lt;object type=&quot;3&quot; unique_id=&quot;11463&quot;&gt;&lt;property id=&quot;20148&quot; value=&quot;5&quot;/&gt;&lt;property id=&quot;20300&quot; value=&quot;Slide 19 - &amp;quot;Repackaging – Our 3 Pharmacies&amp;quot;&quot;/&gt;&lt;property id=&quot;20307&quot; value=&quot;291&quot;/&gt;&lt;/object&gt;&lt;object type=&quot;3&quot; unique_id=&quot;11464&quot;&gt;&lt;property id=&quot;20148&quot; value=&quot;5&quot;/&gt;&lt;property id=&quot;20300&quot; value=&quot;Slide 20 - &amp;quot;Veterinary Compounding&amp;quot;&quot;/&gt;&lt;property id=&quot;20307&quot; value=&quot;290&quot;/&gt;&lt;/object&gt;&lt;object type=&quot;3&quot; unique_id=&quot;11531&quot;&gt;&lt;property id=&quot;20148&quot; value=&quot;5&quot;/&gt;&lt;property id=&quot;20300&quot; value=&quot;Slide 21 - &amp;quot;Third party Billing&amp;quot;&quot;/&gt;&lt;property id=&quot;20307&quot; value=&quot;292&quot;/&gt;&lt;/object&gt;&lt;object type=&quot;3&quot; unique_id=&quot;11716&quot;&gt;&lt;property id=&quot;20148&quot; value=&quot;5&quot;/&gt;&lt;property id=&quot;20300&quot; value=&quot;Slide 22 - &amp;quot;Third Party Billing – Our 3 Pharmacies&amp;quot;&quot;/&gt;&lt;property id=&quot;20307&quot; value=&quot;294&quot;/&gt;&lt;/object&gt;&lt;object type=&quot;3&quot; unique_id=&quot;11717&quot;&gt;&lt;property id=&quot;20148&quot; value=&quot;5&quot;/&gt;&lt;property id=&quot;20300&quot; value=&quot;Slide 23 - &amp;quot;Sections 503A/503B and State Laws&amp;quot;&quot;/&gt;&lt;property id=&quot;20307&quot; value=&quot;295&quot;/&gt;&lt;/object&gt;&lt;object type=&quot;3&quot; unique_id=&quot;11718&quot;&gt;&lt;property id=&quot;20148&quot; value=&quot;5&quot;/&gt;&lt;property id=&quot;20300&quot; value=&quot;Slide 24 - &amp;quot;Sections 503A/503B and State Laws&amp;quot;&quot;/&gt;&lt;property id=&quot;20307&quot; value=&quot;296&quot;/&gt;&lt;/object&gt;&lt;object type=&quot;3&quot; unique_id=&quot;11719&quot;&gt;&lt;property id=&quot;20148&quot; value=&quot;5&quot;/&gt;&lt;property id=&quot;20300&quot; value=&quot;Slide 25 - &amp;quot;Sections 503A/503B and State Laws&amp;quot;&quot;/&gt;&lt;property id=&quot;20307&quot; value=&quot;297&quot;/&gt;&lt;/object&gt;&lt;object type=&quot;3&quot; unique_id=&quot;12044&quot;&gt;&lt;property id=&quot;20148&quot; value=&quot;5&quot;/&gt;&lt;property id=&quot;20300&quot; value=&quot;Slide 26 - &amp;quot;Sections 503A/503B and State Laws&amp;quot;&quot;/&gt;&lt;property id=&quot;20307&quot; value=&quot;298&quot;/&gt;&lt;/object&gt;&lt;object type=&quot;3&quot; unique_id=&quot;12045&quot;&gt;&lt;property id=&quot;20148&quot; value=&quot;5&quot;/&gt;&lt;property id=&quot;20300&quot; value=&quot;Slide 27 - &amp;quot;SHOULD ANY Pharmacy REGISTER AS 503B?&amp;quot;&quot;/&gt;&lt;property id=&quot;20307&quot; value=&quot;299&quot;/&gt;&lt;/object&gt;&lt;object type=&quot;3&quot; unique_id=&quot;12046&quot;&gt;&lt;property id=&quot;20148&quot; value=&quot;5&quot;/&gt;&lt;property id=&quot;20300&quot; value=&quot;Slide 28 - &amp;quot;Considerations when deciding whether to register&amp;quot;&quot;/&gt;&lt;property id=&quot;20307&quot; value=&quot;300&quot;/&gt;&lt;/object&gt;&lt;object type=&quot;3&quot; unique_id=&quot;12047&quot;&gt;&lt;property id=&quot;20148&quot; value=&quot;5&quot;/&gt;&lt;property id=&quot;20300&quot; value=&quot;Slide 29 - &amp;quot;SHOULD ANY Pharmacy REGISTER AS 503B?&amp;quot;&quot;/&gt;&lt;property id=&quot;20307&quot; value=&quot;304&quot;/&gt;&lt;/object&gt;&lt;object type=&quot;3&quot; unique_id=&quot;12048&quot;&gt;&lt;property id=&quot;20148&quot; value=&quot;5&quot;/&gt;&lt;property id=&quot;20300&quot; value=&quot;Slide 30 - &amp;quot;Current 503B Registrations/inspections&amp;quot;&quot;/&gt;&lt;property id=&quot;20307&quot; value=&quot;301&quot;/&gt;&lt;/object&gt;&lt;object type=&quot;3&quot; unique_id=&quot;12049&quot;&gt;&lt;property id=&quot;20148&quot; value=&quot;5&quot;/&gt;&lt;property id=&quot;20300&quot; value=&quot;Slide 31 - &amp;quot;Warning Letters&amp;quot;&quot;/&gt;&lt;property id=&quot;20307&quot; value=&quot;302&quot;/&gt;&lt;/object&gt;&lt;object type=&quot;3&quot; unique_id=&quot;12050&quot;&gt;&lt;property id=&quot;20148&quot; value=&quot;5&quot;/&gt;&lt;property id=&quot;20300&quot; value=&quot;Slide 32&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16203</TotalTime>
  <Words>1366</Words>
  <Application>Microsoft Office PowerPoint</Application>
  <PresentationFormat>On-screen Show (4:3)</PresentationFormat>
  <Paragraphs>354</Paragraphs>
  <Slides>32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Angsana New</vt:lpstr>
      <vt:lpstr>Arial</vt:lpstr>
      <vt:lpstr>Calibri</vt:lpstr>
      <vt:lpstr>Franklin Gothic Book</vt:lpstr>
      <vt:lpstr>Franklin Gothic Medium</vt:lpstr>
      <vt:lpstr>Times New Roman</vt:lpstr>
      <vt:lpstr>Tunga</vt:lpstr>
      <vt:lpstr>Wingdings</vt:lpstr>
      <vt:lpstr>Angles</vt:lpstr>
      <vt:lpstr>Physician Integration Strategies for oncology practices:   What, Why, HOW</vt:lpstr>
      <vt:lpstr>DISCLAIMER</vt:lpstr>
      <vt:lpstr>GOALS</vt:lpstr>
      <vt:lpstr>The Marketplace</vt:lpstr>
      <vt:lpstr>The Marketplace</vt:lpstr>
      <vt:lpstr>The MARKETPLACE</vt:lpstr>
      <vt:lpstr>The marketplace</vt:lpstr>
      <vt:lpstr>PowerPoint Presentation</vt:lpstr>
      <vt:lpstr>Pre-IGP Formation</vt:lpstr>
      <vt:lpstr>PowerPoint Presentation</vt:lpstr>
      <vt:lpstr>PowerPoint Presentation</vt:lpstr>
      <vt:lpstr>A New Model for a New Age – IGP Model  Individual Care Center Autonomy Reduced Overhead - Economies of Scale Reduced Administrative Burdens Shared Technology Costs The Ability to Manage Risk Ancillary Services </vt:lpstr>
      <vt:lpstr>Issues to Consider</vt:lpstr>
      <vt:lpstr>Practice Enterprise Model</vt:lpstr>
      <vt:lpstr>Clinically Integrated network</vt:lpstr>
      <vt:lpstr>Features and benefits of a cin </vt:lpstr>
      <vt:lpstr>Physician/hospital relationships</vt:lpstr>
      <vt:lpstr>The decision</vt:lpstr>
      <vt:lpstr>The decision</vt:lpstr>
      <vt:lpstr>Types of relationships</vt:lpstr>
      <vt:lpstr>The decision</vt:lpstr>
      <vt:lpstr>The decision</vt:lpstr>
      <vt:lpstr>negotiations</vt:lpstr>
      <vt:lpstr>negotiations</vt:lpstr>
      <vt:lpstr>negotiations</vt:lpstr>
      <vt:lpstr>negotiations</vt:lpstr>
      <vt:lpstr>Professional Services Agreement (PSA) </vt:lpstr>
      <vt:lpstr>negotiations</vt:lpstr>
      <vt:lpstr>The Unwind</vt:lpstr>
      <vt:lpstr>Purchase of Infusion Business by Hospital </vt:lpstr>
      <vt:lpstr>Ancillary Services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C. Dresser</dc:creator>
  <cp:lastModifiedBy>Denise Johnstone</cp:lastModifiedBy>
  <cp:revision>374</cp:revision>
  <dcterms:created xsi:type="dcterms:W3CDTF">2015-05-13T16:41:58Z</dcterms:created>
  <dcterms:modified xsi:type="dcterms:W3CDTF">2017-01-20T18:09:16Z</dcterms:modified>
</cp:coreProperties>
</file>