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7" r:id="rId1"/>
  </p:sldMasterIdLst>
  <p:notesMasterIdLst>
    <p:notesMasterId r:id="rId36"/>
  </p:notesMasterIdLst>
  <p:sldIdLst>
    <p:sldId id="256" r:id="rId2"/>
    <p:sldId id="257" r:id="rId3"/>
    <p:sldId id="341" r:id="rId4"/>
    <p:sldId id="321" r:id="rId5"/>
    <p:sldId id="332" r:id="rId6"/>
    <p:sldId id="337" r:id="rId7"/>
    <p:sldId id="322" r:id="rId8"/>
    <p:sldId id="324" r:id="rId9"/>
    <p:sldId id="329" r:id="rId10"/>
    <p:sldId id="331" r:id="rId11"/>
    <p:sldId id="333" r:id="rId12"/>
    <p:sldId id="340" r:id="rId13"/>
    <p:sldId id="334" r:id="rId14"/>
    <p:sldId id="345" r:id="rId15"/>
    <p:sldId id="318" r:id="rId16"/>
    <p:sldId id="320" r:id="rId17"/>
    <p:sldId id="346" r:id="rId18"/>
    <p:sldId id="305" r:id="rId19"/>
    <p:sldId id="347" r:id="rId20"/>
    <p:sldId id="342" r:id="rId21"/>
    <p:sldId id="335" r:id="rId22"/>
    <p:sldId id="338" r:id="rId23"/>
    <p:sldId id="339" r:id="rId24"/>
    <p:sldId id="309" r:id="rId25"/>
    <p:sldId id="348" r:id="rId26"/>
    <p:sldId id="343" r:id="rId27"/>
    <p:sldId id="295" r:id="rId28"/>
    <p:sldId id="302" r:id="rId29"/>
    <p:sldId id="344" r:id="rId30"/>
    <p:sldId id="350" r:id="rId31"/>
    <p:sldId id="352" r:id="rId32"/>
    <p:sldId id="349" r:id="rId33"/>
    <p:sldId id="351" r:id="rId34"/>
    <p:sldId id="311" r:id="rId35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A8B282-607D-4B61-ACA8-AC452D3BAE3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422925-1671-4635-A1F4-77881E90F736}">
      <dgm:prSet phldrT="[Text]"/>
      <dgm:spPr/>
      <dgm:t>
        <a:bodyPr/>
        <a:lstStyle/>
        <a:p>
          <a:r>
            <a:rPr lang="en-US" dirty="0"/>
            <a:t>Eye of the Beholder</a:t>
          </a:r>
        </a:p>
      </dgm:t>
    </dgm:pt>
    <dgm:pt modelId="{573E9691-847B-48FF-8597-93D865F21A96}" type="parTrans" cxnId="{2D897684-71A8-4E54-BC63-4DDD12572FE3}">
      <dgm:prSet/>
      <dgm:spPr/>
      <dgm:t>
        <a:bodyPr/>
        <a:lstStyle/>
        <a:p>
          <a:endParaRPr lang="en-US"/>
        </a:p>
      </dgm:t>
    </dgm:pt>
    <dgm:pt modelId="{F287D927-4FE7-4C2F-B700-356F31413D39}" type="sibTrans" cxnId="{2D897684-71A8-4E54-BC63-4DDD12572FE3}">
      <dgm:prSet/>
      <dgm:spPr/>
      <dgm:t>
        <a:bodyPr/>
        <a:lstStyle/>
        <a:p>
          <a:endParaRPr lang="en-US"/>
        </a:p>
      </dgm:t>
    </dgm:pt>
    <dgm:pt modelId="{CF0A894A-2E08-4E98-8542-19EBBCC6F67C}">
      <dgm:prSet phldrT="[Text]"/>
      <dgm:spPr/>
      <dgm:t>
        <a:bodyPr/>
        <a:lstStyle/>
        <a:p>
          <a:r>
            <a:rPr lang="en-US" dirty="0"/>
            <a:t>Provider</a:t>
          </a:r>
        </a:p>
      </dgm:t>
    </dgm:pt>
    <dgm:pt modelId="{F4A91200-FF93-401B-A603-6CFE504470D2}" type="parTrans" cxnId="{FA25E784-7F56-43B1-85A5-754815291447}">
      <dgm:prSet/>
      <dgm:spPr/>
      <dgm:t>
        <a:bodyPr/>
        <a:lstStyle/>
        <a:p>
          <a:endParaRPr lang="en-US"/>
        </a:p>
      </dgm:t>
    </dgm:pt>
    <dgm:pt modelId="{E94D305F-089F-4F91-BEED-6786DD090707}" type="sibTrans" cxnId="{FA25E784-7F56-43B1-85A5-754815291447}">
      <dgm:prSet/>
      <dgm:spPr/>
      <dgm:t>
        <a:bodyPr/>
        <a:lstStyle/>
        <a:p>
          <a:endParaRPr lang="en-US"/>
        </a:p>
      </dgm:t>
    </dgm:pt>
    <dgm:pt modelId="{E5DDAB13-E555-489D-B86B-16BCABCD716C}">
      <dgm:prSet phldrT="[Text]"/>
      <dgm:spPr/>
      <dgm:t>
        <a:bodyPr/>
        <a:lstStyle/>
        <a:p>
          <a:r>
            <a:rPr lang="en-US" dirty="0"/>
            <a:t>Benefits/Cost</a:t>
          </a:r>
        </a:p>
      </dgm:t>
    </dgm:pt>
    <dgm:pt modelId="{0639DCC5-12D9-4480-B89C-4B365D6BDD87}" type="parTrans" cxnId="{2CB8074B-2FE8-43EF-87A1-D212D7F06C8C}">
      <dgm:prSet/>
      <dgm:spPr/>
      <dgm:t>
        <a:bodyPr/>
        <a:lstStyle/>
        <a:p>
          <a:endParaRPr lang="en-US"/>
        </a:p>
      </dgm:t>
    </dgm:pt>
    <dgm:pt modelId="{03A1BA9B-4889-42F6-A6AA-F4CA9479E2CC}" type="sibTrans" cxnId="{2CB8074B-2FE8-43EF-87A1-D212D7F06C8C}">
      <dgm:prSet/>
      <dgm:spPr/>
      <dgm:t>
        <a:bodyPr/>
        <a:lstStyle/>
        <a:p>
          <a:endParaRPr lang="en-US"/>
        </a:p>
      </dgm:t>
    </dgm:pt>
    <dgm:pt modelId="{CFF425DF-E305-4A45-A437-1134B677A964}">
      <dgm:prSet phldrT="[Text]"/>
      <dgm:spPr/>
      <dgm:t>
        <a:bodyPr/>
        <a:lstStyle/>
        <a:p>
          <a:r>
            <a:rPr lang="en-US" dirty="0"/>
            <a:t>Accountability</a:t>
          </a:r>
        </a:p>
      </dgm:t>
    </dgm:pt>
    <dgm:pt modelId="{8CC83FC9-FC0C-4698-843D-2F93BB876B72}" type="parTrans" cxnId="{0B019D78-8F4B-44B1-89C7-0392FE07D036}">
      <dgm:prSet/>
      <dgm:spPr/>
      <dgm:t>
        <a:bodyPr/>
        <a:lstStyle/>
        <a:p>
          <a:endParaRPr lang="en-US"/>
        </a:p>
      </dgm:t>
    </dgm:pt>
    <dgm:pt modelId="{922188D6-936C-476B-9AB2-F1F738819614}" type="sibTrans" cxnId="{0B019D78-8F4B-44B1-89C7-0392FE07D036}">
      <dgm:prSet/>
      <dgm:spPr/>
      <dgm:t>
        <a:bodyPr/>
        <a:lstStyle/>
        <a:p>
          <a:endParaRPr lang="en-US"/>
        </a:p>
      </dgm:t>
    </dgm:pt>
    <dgm:pt modelId="{EBE023D5-1F2D-4BAA-86B0-725D16E34226}">
      <dgm:prSet phldrT="[Text]"/>
      <dgm:spPr/>
      <dgm:t>
        <a:bodyPr/>
        <a:lstStyle/>
        <a:p>
          <a:r>
            <a:rPr lang="en-US" dirty="0"/>
            <a:t>Cornerstone of Transformation</a:t>
          </a:r>
        </a:p>
      </dgm:t>
    </dgm:pt>
    <dgm:pt modelId="{54631F40-1D01-4B81-BDFD-26558B4CB52A}" type="parTrans" cxnId="{07C73D71-88C2-4AA6-8889-7EC46BF015FA}">
      <dgm:prSet/>
      <dgm:spPr/>
      <dgm:t>
        <a:bodyPr/>
        <a:lstStyle/>
        <a:p>
          <a:endParaRPr lang="en-US"/>
        </a:p>
      </dgm:t>
    </dgm:pt>
    <dgm:pt modelId="{D97C7CCF-D2E2-4041-960E-FB0F81380E73}" type="sibTrans" cxnId="{07C73D71-88C2-4AA6-8889-7EC46BF015FA}">
      <dgm:prSet/>
      <dgm:spPr/>
      <dgm:t>
        <a:bodyPr/>
        <a:lstStyle/>
        <a:p>
          <a:endParaRPr lang="en-US"/>
        </a:p>
      </dgm:t>
    </dgm:pt>
    <dgm:pt modelId="{63F8A5A0-7C41-4D9C-BD8D-9E41334B1EBC}">
      <dgm:prSet phldrT="[Text]"/>
      <dgm:spPr/>
      <dgm:t>
        <a:bodyPr/>
        <a:lstStyle/>
        <a:p>
          <a:r>
            <a:rPr lang="en-US" dirty="0"/>
            <a:t>Site of care</a:t>
          </a:r>
        </a:p>
      </dgm:t>
    </dgm:pt>
    <dgm:pt modelId="{55C05259-5517-45F1-B418-5790D24107D2}" type="parTrans" cxnId="{0FAD9F5B-721F-470B-B4EF-A7158EB988D6}">
      <dgm:prSet/>
      <dgm:spPr/>
      <dgm:t>
        <a:bodyPr/>
        <a:lstStyle/>
        <a:p>
          <a:endParaRPr lang="en-US"/>
        </a:p>
      </dgm:t>
    </dgm:pt>
    <dgm:pt modelId="{E668CB85-D82E-45A6-BA2E-8C3066C3EF8B}" type="sibTrans" cxnId="{0FAD9F5B-721F-470B-B4EF-A7158EB988D6}">
      <dgm:prSet/>
      <dgm:spPr/>
      <dgm:t>
        <a:bodyPr/>
        <a:lstStyle/>
        <a:p>
          <a:endParaRPr lang="en-US"/>
        </a:p>
      </dgm:t>
    </dgm:pt>
    <dgm:pt modelId="{923EB116-36EF-40A4-A8DE-0382C41DEA10}">
      <dgm:prSet phldrT="[Text]"/>
      <dgm:spPr/>
      <dgm:t>
        <a:bodyPr/>
        <a:lstStyle/>
        <a:p>
          <a:r>
            <a:rPr lang="en-US" dirty="0"/>
            <a:t>Payer</a:t>
          </a:r>
        </a:p>
      </dgm:t>
    </dgm:pt>
    <dgm:pt modelId="{FCBB0D3F-EFFA-4221-A356-8D32A75F005B}" type="parTrans" cxnId="{6C82F0B7-4584-49F3-ABAE-E0753D02BD37}">
      <dgm:prSet/>
      <dgm:spPr/>
      <dgm:t>
        <a:bodyPr/>
        <a:lstStyle/>
        <a:p>
          <a:endParaRPr lang="en-US"/>
        </a:p>
      </dgm:t>
    </dgm:pt>
    <dgm:pt modelId="{9782AB9F-A7AB-4641-A3CD-055F9D060C0B}" type="sibTrans" cxnId="{6C82F0B7-4584-49F3-ABAE-E0753D02BD37}">
      <dgm:prSet/>
      <dgm:spPr/>
      <dgm:t>
        <a:bodyPr/>
        <a:lstStyle/>
        <a:p>
          <a:endParaRPr lang="en-US"/>
        </a:p>
      </dgm:t>
    </dgm:pt>
    <dgm:pt modelId="{A47C2F6B-A529-4CAA-8B02-1BE9DF29912B}">
      <dgm:prSet phldrT="[Text]"/>
      <dgm:spPr/>
      <dgm:t>
        <a:bodyPr/>
        <a:lstStyle/>
        <a:p>
          <a:r>
            <a:rPr lang="en-US" dirty="0"/>
            <a:t>Patient</a:t>
          </a:r>
        </a:p>
      </dgm:t>
    </dgm:pt>
    <dgm:pt modelId="{2B27F531-51B1-4488-958F-FD58F8927AA1}" type="parTrans" cxnId="{CC895F53-9EDB-4A0B-A12C-C11B0DE78802}">
      <dgm:prSet/>
      <dgm:spPr/>
      <dgm:t>
        <a:bodyPr/>
        <a:lstStyle/>
        <a:p>
          <a:endParaRPr lang="en-US"/>
        </a:p>
      </dgm:t>
    </dgm:pt>
    <dgm:pt modelId="{C540F14B-9E62-40B6-AE4F-17F01B0FEC7F}" type="sibTrans" cxnId="{CC895F53-9EDB-4A0B-A12C-C11B0DE78802}">
      <dgm:prSet/>
      <dgm:spPr/>
      <dgm:t>
        <a:bodyPr/>
        <a:lstStyle/>
        <a:p>
          <a:endParaRPr lang="en-US"/>
        </a:p>
      </dgm:t>
    </dgm:pt>
    <dgm:pt modelId="{5BEB3589-9A5C-4573-B24B-CF729BB78084}">
      <dgm:prSet phldrT="[Text]"/>
      <dgm:spPr/>
      <dgm:t>
        <a:bodyPr/>
        <a:lstStyle/>
        <a:p>
          <a:r>
            <a:rPr lang="en-US" dirty="0"/>
            <a:t>Coverage</a:t>
          </a:r>
        </a:p>
      </dgm:t>
    </dgm:pt>
    <dgm:pt modelId="{78996B41-B689-4D3A-8E0D-EEAFD7D98D26}" type="parTrans" cxnId="{EC4067EF-719C-4D17-B03F-2F6FFC6EDD20}">
      <dgm:prSet/>
      <dgm:spPr/>
      <dgm:t>
        <a:bodyPr/>
        <a:lstStyle/>
        <a:p>
          <a:endParaRPr lang="en-US"/>
        </a:p>
      </dgm:t>
    </dgm:pt>
    <dgm:pt modelId="{6DEB4441-308F-4E85-992B-F4A57EFA72F0}" type="sibTrans" cxnId="{EC4067EF-719C-4D17-B03F-2F6FFC6EDD20}">
      <dgm:prSet/>
      <dgm:spPr/>
      <dgm:t>
        <a:bodyPr/>
        <a:lstStyle/>
        <a:p>
          <a:endParaRPr lang="en-US"/>
        </a:p>
      </dgm:t>
    </dgm:pt>
    <dgm:pt modelId="{4A8C0AB0-6AE5-42BC-A289-968875F51E81}">
      <dgm:prSet phldrT="[Text]"/>
      <dgm:spPr/>
      <dgm:t>
        <a:bodyPr/>
        <a:lstStyle/>
        <a:p>
          <a:r>
            <a:rPr lang="en-US" dirty="0"/>
            <a:t>Financial Toxicity</a:t>
          </a:r>
        </a:p>
      </dgm:t>
    </dgm:pt>
    <dgm:pt modelId="{31ECB6A8-00A5-40CE-A183-5F5B6EA6BFE6}" type="parTrans" cxnId="{30EBF2A2-93B1-41C9-8EC9-1D0415882653}">
      <dgm:prSet/>
      <dgm:spPr/>
      <dgm:t>
        <a:bodyPr/>
        <a:lstStyle/>
        <a:p>
          <a:endParaRPr lang="en-US"/>
        </a:p>
      </dgm:t>
    </dgm:pt>
    <dgm:pt modelId="{9EBD6F6B-044E-4B9F-AFA9-63977D20B6EA}" type="sibTrans" cxnId="{30EBF2A2-93B1-41C9-8EC9-1D0415882653}">
      <dgm:prSet/>
      <dgm:spPr/>
      <dgm:t>
        <a:bodyPr/>
        <a:lstStyle/>
        <a:p>
          <a:endParaRPr lang="en-US"/>
        </a:p>
      </dgm:t>
    </dgm:pt>
    <dgm:pt modelId="{F6E4F019-06CB-41A2-BA3E-059591F9A64A}">
      <dgm:prSet phldrT="[Text]"/>
      <dgm:spPr/>
      <dgm:t>
        <a:bodyPr/>
        <a:lstStyle/>
        <a:p>
          <a:r>
            <a:rPr lang="en-US" dirty="0"/>
            <a:t>Choices of treatment</a:t>
          </a:r>
        </a:p>
      </dgm:t>
    </dgm:pt>
    <dgm:pt modelId="{346820B6-76AB-4A33-ACD3-59BAE48A61D6}" type="parTrans" cxnId="{B7FB2D82-DE6D-4FCD-A663-95F718017588}">
      <dgm:prSet/>
      <dgm:spPr/>
      <dgm:t>
        <a:bodyPr/>
        <a:lstStyle/>
        <a:p>
          <a:endParaRPr lang="en-US"/>
        </a:p>
      </dgm:t>
    </dgm:pt>
    <dgm:pt modelId="{C18A6A9F-BF0F-4E94-A490-FF46B017DBFD}" type="sibTrans" cxnId="{B7FB2D82-DE6D-4FCD-A663-95F718017588}">
      <dgm:prSet/>
      <dgm:spPr/>
      <dgm:t>
        <a:bodyPr/>
        <a:lstStyle/>
        <a:p>
          <a:endParaRPr lang="en-US"/>
        </a:p>
      </dgm:t>
    </dgm:pt>
    <dgm:pt modelId="{1AE8B9CE-81D0-4F77-9C40-70D6F6323862}">
      <dgm:prSet phldrT="[Text]"/>
      <dgm:spPr/>
      <dgm:t>
        <a:bodyPr/>
        <a:lstStyle/>
        <a:p>
          <a:r>
            <a:rPr lang="en-US" dirty="0"/>
            <a:t>Narrow networks</a:t>
          </a:r>
        </a:p>
      </dgm:t>
    </dgm:pt>
    <dgm:pt modelId="{3BC3900B-878B-41AD-9CDD-1694C155BC4C}" type="parTrans" cxnId="{E4400CC2-DBDF-4825-9F5D-6013453C96DC}">
      <dgm:prSet/>
      <dgm:spPr/>
      <dgm:t>
        <a:bodyPr/>
        <a:lstStyle/>
        <a:p>
          <a:endParaRPr lang="en-US"/>
        </a:p>
      </dgm:t>
    </dgm:pt>
    <dgm:pt modelId="{B357CBF7-2762-4A20-9858-7ABB56C74944}" type="sibTrans" cxnId="{E4400CC2-DBDF-4825-9F5D-6013453C96DC}">
      <dgm:prSet/>
      <dgm:spPr/>
      <dgm:t>
        <a:bodyPr/>
        <a:lstStyle/>
        <a:p>
          <a:endParaRPr lang="en-US"/>
        </a:p>
      </dgm:t>
    </dgm:pt>
    <dgm:pt modelId="{D3E1593C-82CF-4214-84F3-BC954A7BE17D}">
      <dgm:prSet phldrT="[Text]"/>
      <dgm:spPr/>
      <dgm:t>
        <a:bodyPr/>
        <a:lstStyle/>
        <a:p>
          <a:r>
            <a:rPr lang="en-US" dirty="0"/>
            <a:t>MACRA, OMH, OCM</a:t>
          </a:r>
        </a:p>
      </dgm:t>
    </dgm:pt>
    <dgm:pt modelId="{20238859-F028-4B8E-9F5B-0FB71A3B2D66}" type="parTrans" cxnId="{9130D870-F36F-48E8-AE3E-168A35D234A1}">
      <dgm:prSet/>
      <dgm:spPr/>
    </dgm:pt>
    <dgm:pt modelId="{A83F77E5-B0FA-4173-A2ED-78C875615022}" type="sibTrans" cxnId="{9130D870-F36F-48E8-AE3E-168A35D234A1}">
      <dgm:prSet/>
      <dgm:spPr/>
    </dgm:pt>
    <dgm:pt modelId="{62BA4E21-57D4-4E46-84A7-FC273C42D516}">
      <dgm:prSet phldrT="[Text]"/>
      <dgm:spPr/>
      <dgm:t>
        <a:bodyPr/>
        <a:lstStyle/>
        <a:p>
          <a:r>
            <a:rPr lang="en-US" dirty="0"/>
            <a:t>Integrated delivery (Kaiser, </a:t>
          </a:r>
          <a:r>
            <a:rPr lang="en-US" dirty="0" err="1"/>
            <a:t>Geisinger</a:t>
          </a:r>
          <a:r>
            <a:rPr lang="en-US" dirty="0"/>
            <a:t>)</a:t>
          </a:r>
        </a:p>
      </dgm:t>
    </dgm:pt>
    <dgm:pt modelId="{A8CB4D55-9694-456A-84F2-EE73E7BCE718}" type="parTrans" cxnId="{9E8E6FE8-93A6-4B12-BBAB-4BCAB41C26A3}">
      <dgm:prSet/>
      <dgm:spPr/>
    </dgm:pt>
    <dgm:pt modelId="{89D2A98F-F18A-43D2-875F-410E8A936AB3}" type="sibTrans" cxnId="{9E8E6FE8-93A6-4B12-BBAB-4BCAB41C26A3}">
      <dgm:prSet/>
      <dgm:spPr/>
    </dgm:pt>
    <dgm:pt modelId="{5FAF897A-961D-4D74-942A-7BF903F5DB1E}" type="pres">
      <dgm:prSet presAssocID="{86A8B282-607D-4B61-ACA8-AC452D3BAE3F}" presName="Name0" presStyleCnt="0">
        <dgm:presLayoutVars>
          <dgm:dir/>
          <dgm:animLvl val="lvl"/>
          <dgm:resizeHandles val="exact"/>
        </dgm:presLayoutVars>
      </dgm:prSet>
      <dgm:spPr/>
    </dgm:pt>
    <dgm:pt modelId="{FCD55CAA-69D1-486E-B591-3BBB42E4C3CA}" type="pres">
      <dgm:prSet presAssocID="{D9422925-1671-4635-A1F4-77881E90F736}" presName="linNode" presStyleCnt="0"/>
      <dgm:spPr/>
    </dgm:pt>
    <dgm:pt modelId="{36E022DD-DAD3-4293-8EF1-3DC82CFC2C45}" type="pres">
      <dgm:prSet presAssocID="{D9422925-1671-4635-A1F4-77881E90F73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543BEA2-F542-411F-AC03-CF1F31286CA9}" type="pres">
      <dgm:prSet presAssocID="{D9422925-1671-4635-A1F4-77881E90F736}" presName="descendantText" presStyleLbl="alignAccFollowNode1" presStyleIdx="0" presStyleCnt="3">
        <dgm:presLayoutVars>
          <dgm:bulletEnabled val="1"/>
        </dgm:presLayoutVars>
      </dgm:prSet>
      <dgm:spPr/>
    </dgm:pt>
    <dgm:pt modelId="{384F6120-4801-4C7E-B834-1C148D87EAE0}" type="pres">
      <dgm:prSet presAssocID="{F287D927-4FE7-4C2F-B700-356F31413D39}" presName="sp" presStyleCnt="0"/>
      <dgm:spPr/>
    </dgm:pt>
    <dgm:pt modelId="{3E8F74EE-B31A-4A6E-8CA5-CC25258FDA60}" type="pres">
      <dgm:prSet presAssocID="{E5DDAB13-E555-489D-B86B-16BCABCD716C}" presName="linNode" presStyleCnt="0"/>
      <dgm:spPr/>
    </dgm:pt>
    <dgm:pt modelId="{3ECFFBA9-F5C2-45ED-A848-8B127539A5A1}" type="pres">
      <dgm:prSet presAssocID="{E5DDAB13-E555-489D-B86B-16BCABCD716C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F1CDDADD-39F0-46DC-80E1-381E4EFFB2ED}" type="pres">
      <dgm:prSet presAssocID="{E5DDAB13-E555-489D-B86B-16BCABCD716C}" presName="descendantText" presStyleLbl="alignAccFollowNode1" presStyleIdx="1" presStyleCnt="3">
        <dgm:presLayoutVars>
          <dgm:bulletEnabled val="1"/>
        </dgm:presLayoutVars>
      </dgm:prSet>
      <dgm:spPr/>
    </dgm:pt>
    <dgm:pt modelId="{0881A225-B5E6-4D14-832A-5965A0176C67}" type="pres">
      <dgm:prSet presAssocID="{03A1BA9B-4889-42F6-A6AA-F4CA9479E2CC}" presName="sp" presStyleCnt="0"/>
      <dgm:spPr/>
    </dgm:pt>
    <dgm:pt modelId="{80EAD73F-3B84-4926-956E-13C2D581E7D3}" type="pres">
      <dgm:prSet presAssocID="{EBE023D5-1F2D-4BAA-86B0-725D16E34226}" presName="linNode" presStyleCnt="0"/>
      <dgm:spPr/>
    </dgm:pt>
    <dgm:pt modelId="{19D2B448-7341-4628-97ED-56A5BE06B491}" type="pres">
      <dgm:prSet presAssocID="{EBE023D5-1F2D-4BAA-86B0-725D16E3422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8E3120F1-25AB-4636-8E83-D4ECC6E2F9D7}" type="pres">
      <dgm:prSet presAssocID="{EBE023D5-1F2D-4BAA-86B0-725D16E3422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7C73D71-88C2-4AA6-8889-7EC46BF015FA}" srcId="{86A8B282-607D-4B61-ACA8-AC452D3BAE3F}" destId="{EBE023D5-1F2D-4BAA-86B0-725D16E34226}" srcOrd="2" destOrd="0" parTransId="{54631F40-1D01-4B81-BDFD-26558B4CB52A}" sibTransId="{D97C7CCF-D2E2-4041-960E-FB0F81380E73}"/>
    <dgm:cxn modelId="{0FAD9F5B-721F-470B-B4EF-A7158EB988D6}" srcId="{EBE023D5-1F2D-4BAA-86B0-725D16E34226}" destId="{63F8A5A0-7C41-4D9C-BD8D-9E41334B1EBC}" srcOrd="0" destOrd="0" parTransId="{55C05259-5517-45F1-B418-5790D24107D2}" sibTransId="{E668CB85-D82E-45A6-BA2E-8C3066C3EF8B}"/>
    <dgm:cxn modelId="{9130D870-F36F-48E8-AE3E-168A35D234A1}" srcId="{EBE023D5-1F2D-4BAA-86B0-725D16E34226}" destId="{D3E1593C-82CF-4214-84F3-BC954A7BE17D}" srcOrd="4" destOrd="0" parTransId="{20238859-F028-4B8E-9F5B-0FB71A3B2D66}" sibTransId="{A83F77E5-B0FA-4173-A2ED-78C875615022}"/>
    <dgm:cxn modelId="{0945BCD9-9A84-4BC0-86EA-7B41243EC01F}" type="presOf" srcId="{5BEB3589-9A5C-4573-B24B-CF729BB78084}" destId="{F1CDDADD-39F0-46DC-80E1-381E4EFFB2ED}" srcOrd="0" destOrd="1" presId="urn:microsoft.com/office/officeart/2005/8/layout/vList5"/>
    <dgm:cxn modelId="{9E8E6FE8-93A6-4B12-BBAB-4BCAB41C26A3}" srcId="{EBE023D5-1F2D-4BAA-86B0-725D16E34226}" destId="{62BA4E21-57D4-4E46-84A7-FC273C42D516}" srcOrd="1" destOrd="0" parTransId="{A8CB4D55-9694-456A-84F2-EE73E7BCE718}" sibTransId="{89D2A98F-F18A-43D2-875F-410E8A936AB3}"/>
    <dgm:cxn modelId="{6C82F0B7-4584-49F3-ABAE-E0753D02BD37}" srcId="{D9422925-1671-4635-A1F4-77881E90F736}" destId="{923EB116-36EF-40A4-A8DE-0382C41DEA10}" srcOrd="1" destOrd="0" parTransId="{FCBB0D3F-EFFA-4221-A356-8D32A75F005B}" sibTransId="{9782AB9F-A7AB-4641-A3CD-055F9D060C0B}"/>
    <dgm:cxn modelId="{325CF810-6DD3-4121-97F3-AFAE8C48E530}" type="presOf" srcId="{86A8B282-607D-4B61-ACA8-AC452D3BAE3F}" destId="{5FAF897A-961D-4D74-942A-7BF903F5DB1E}" srcOrd="0" destOrd="0" presId="urn:microsoft.com/office/officeart/2005/8/layout/vList5"/>
    <dgm:cxn modelId="{9DDB2B53-8153-404A-8508-784993B5FFD4}" type="presOf" srcId="{F6E4F019-06CB-41A2-BA3E-059591F9A64A}" destId="{8E3120F1-25AB-4636-8E83-D4ECC6E2F9D7}" srcOrd="0" destOrd="2" presId="urn:microsoft.com/office/officeart/2005/8/layout/vList5"/>
    <dgm:cxn modelId="{CC228B67-9621-486F-9918-0B48C149A6A2}" type="presOf" srcId="{CF0A894A-2E08-4E98-8542-19EBBCC6F67C}" destId="{6543BEA2-F542-411F-AC03-CF1F31286CA9}" srcOrd="0" destOrd="0" presId="urn:microsoft.com/office/officeart/2005/8/layout/vList5"/>
    <dgm:cxn modelId="{B7FB2D82-DE6D-4FCD-A663-95F718017588}" srcId="{EBE023D5-1F2D-4BAA-86B0-725D16E34226}" destId="{F6E4F019-06CB-41A2-BA3E-059591F9A64A}" srcOrd="2" destOrd="0" parTransId="{346820B6-76AB-4A33-ACD3-59BAE48A61D6}" sibTransId="{C18A6A9F-BF0F-4E94-A490-FF46B017DBFD}"/>
    <dgm:cxn modelId="{4F49858F-320D-4D52-B511-3947301CAA4B}" type="presOf" srcId="{D9422925-1671-4635-A1F4-77881E90F736}" destId="{36E022DD-DAD3-4293-8EF1-3DC82CFC2C45}" srcOrd="0" destOrd="0" presId="urn:microsoft.com/office/officeart/2005/8/layout/vList5"/>
    <dgm:cxn modelId="{FA25E784-7F56-43B1-85A5-754815291447}" srcId="{D9422925-1671-4635-A1F4-77881E90F736}" destId="{CF0A894A-2E08-4E98-8542-19EBBCC6F67C}" srcOrd="0" destOrd="0" parTransId="{F4A91200-FF93-401B-A603-6CFE504470D2}" sibTransId="{E94D305F-089F-4F91-BEED-6786DD090707}"/>
    <dgm:cxn modelId="{D81D27C5-E196-413A-B269-FE5CFA0225CB}" type="presOf" srcId="{63F8A5A0-7C41-4D9C-BD8D-9E41334B1EBC}" destId="{8E3120F1-25AB-4636-8E83-D4ECC6E2F9D7}" srcOrd="0" destOrd="0" presId="urn:microsoft.com/office/officeart/2005/8/layout/vList5"/>
    <dgm:cxn modelId="{CC895F53-9EDB-4A0B-A12C-C11B0DE78802}" srcId="{D9422925-1671-4635-A1F4-77881E90F736}" destId="{A47C2F6B-A529-4CAA-8B02-1BE9DF29912B}" srcOrd="2" destOrd="0" parTransId="{2B27F531-51B1-4488-958F-FD58F8927AA1}" sibTransId="{C540F14B-9E62-40B6-AE4F-17F01B0FEC7F}"/>
    <dgm:cxn modelId="{2CB8074B-2FE8-43EF-87A1-D212D7F06C8C}" srcId="{86A8B282-607D-4B61-ACA8-AC452D3BAE3F}" destId="{E5DDAB13-E555-489D-B86B-16BCABCD716C}" srcOrd="1" destOrd="0" parTransId="{0639DCC5-12D9-4480-B89C-4B365D6BDD87}" sibTransId="{03A1BA9B-4889-42F6-A6AA-F4CA9479E2CC}"/>
    <dgm:cxn modelId="{F25FA890-7912-4064-8516-2FF6A1E911A9}" type="presOf" srcId="{4A8C0AB0-6AE5-42BC-A289-968875F51E81}" destId="{F1CDDADD-39F0-46DC-80E1-381E4EFFB2ED}" srcOrd="0" destOrd="2" presId="urn:microsoft.com/office/officeart/2005/8/layout/vList5"/>
    <dgm:cxn modelId="{38A5CCD4-34D2-408F-882D-64F14F473B3A}" type="presOf" srcId="{1AE8B9CE-81D0-4F77-9C40-70D6F6323862}" destId="{8E3120F1-25AB-4636-8E83-D4ECC6E2F9D7}" srcOrd="0" destOrd="3" presId="urn:microsoft.com/office/officeart/2005/8/layout/vList5"/>
    <dgm:cxn modelId="{D18FDD61-7FF8-4C29-9AC5-90C6E6B77AD4}" type="presOf" srcId="{D3E1593C-82CF-4214-84F3-BC954A7BE17D}" destId="{8E3120F1-25AB-4636-8E83-D4ECC6E2F9D7}" srcOrd="0" destOrd="4" presId="urn:microsoft.com/office/officeart/2005/8/layout/vList5"/>
    <dgm:cxn modelId="{30EBF2A2-93B1-41C9-8EC9-1D0415882653}" srcId="{E5DDAB13-E555-489D-B86B-16BCABCD716C}" destId="{4A8C0AB0-6AE5-42BC-A289-968875F51E81}" srcOrd="2" destOrd="0" parTransId="{31ECB6A8-00A5-40CE-A183-5F5B6EA6BFE6}" sibTransId="{9EBD6F6B-044E-4B9F-AFA9-63977D20B6EA}"/>
    <dgm:cxn modelId="{E4400CC2-DBDF-4825-9F5D-6013453C96DC}" srcId="{EBE023D5-1F2D-4BAA-86B0-725D16E34226}" destId="{1AE8B9CE-81D0-4F77-9C40-70D6F6323862}" srcOrd="3" destOrd="0" parTransId="{3BC3900B-878B-41AD-9CDD-1694C155BC4C}" sibTransId="{B357CBF7-2762-4A20-9858-7ABB56C74944}"/>
    <dgm:cxn modelId="{0B019D78-8F4B-44B1-89C7-0392FE07D036}" srcId="{E5DDAB13-E555-489D-B86B-16BCABCD716C}" destId="{CFF425DF-E305-4A45-A437-1134B677A964}" srcOrd="0" destOrd="0" parTransId="{8CC83FC9-FC0C-4698-843D-2F93BB876B72}" sibTransId="{922188D6-936C-476B-9AB2-F1F738819614}"/>
    <dgm:cxn modelId="{0CFB6183-1E76-4085-9A86-12A9CF47ADC0}" type="presOf" srcId="{923EB116-36EF-40A4-A8DE-0382C41DEA10}" destId="{6543BEA2-F542-411F-AC03-CF1F31286CA9}" srcOrd="0" destOrd="1" presId="urn:microsoft.com/office/officeart/2005/8/layout/vList5"/>
    <dgm:cxn modelId="{586732F8-7C96-414A-9899-B403257F44BB}" type="presOf" srcId="{A47C2F6B-A529-4CAA-8B02-1BE9DF29912B}" destId="{6543BEA2-F542-411F-AC03-CF1F31286CA9}" srcOrd="0" destOrd="2" presId="urn:microsoft.com/office/officeart/2005/8/layout/vList5"/>
    <dgm:cxn modelId="{AD0848EC-19F4-48CA-85C2-981C0691C4E8}" type="presOf" srcId="{EBE023D5-1F2D-4BAA-86B0-725D16E34226}" destId="{19D2B448-7341-4628-97ED-56A5BE06B491}" srcOrd="0" destOrd="0" presId="urn:microsoft.com/office/officeart/2005/8/layout/vList5"/>
    <dgm:cxn modelId="{DC98459F-C29B-46F3-BBF0-E1D967073A48}" type="presOf" srcId="{CFF425DF-E305-4A45-A437-1134B677A964}" destId="{F1CDDADD-39F0-46DC-80E1-381E4EFFB2ED}" srcOrd="0" destOrd="0" presId="urn:microsoft.com/office/officeart/2005/8/layout/vList5"/>
    <dgm:cxn modelId="{CE0DB0D8-1538-481F-847D-90D63DB9D779}" type="presOf" srcId="{E5DDAB13-E555-489D-B86B-16BCABCD716C}" destId="{3ECFFBA9-F5C2-45ED-A848-8B127539A5A1}" srcOrd="0" destOrd="0" presId="urn:microsoft.com/office/officeart/2005/8/layout/vList5"/>
    <dgm:cxn modelId="{EC4067EF-719C-4D17-B03F-2F6FFC6EDD20}" srcId="{E5DDAB13-E555-489D-B86B-16BCABCD716C}" destId="{5BEB3589-9A5C-4573-B24B-CF729BB78084}" srcOrd="1" destOrd="0" parTransId="{78996B41-B689-4D3A-8E0D-EEAFD7D98D26}" sibTransId="{6DEB4441-308F-4E85-992B-F4A57EFA72F0}"/>
    <dgm:cxn modelId="{F4367F06-B71A-4460-AAF0-97F3C9448C86}" type="presOf" srcId="{62BA4E21-57D4-4E46-84A7-FC273C42D516}" destId="{8E3120F1-25AB-4636-8E83-D4ECC6E2F9D7}" srcOrd="0" destOrd="1" presId="urn:microsoft.com/office/officeart/2005/8/layout/vList5"/>
    <dgm:cxn modelId="{2D897684-71A8-4E54-BC63-4DDD12572FE3}" srcId="{86A8B282-607D-4B61-ACA8-AC452D3BAE3F}" destId="{D9422925-1671-4635-A1F4-77881E90F736}" srcOrd="0" destOrd="0" parTransId="{573E9691-847B-48FF-8597-93D865F21A96}" sibTransId="{F287D927-4FE7-4C2F-B700-356F31413D39}"/>
    <dgm:cxn modelId="{9A0CBB4B-E8F6-4822-8008-14BCE786141C}" type="presParOf" srcId="{5FAF897A-961D-4D74-942A-7BF903F5DB1E}" destId="{FCD55CAA-69D1-486E-B591-3BBB42E4C3CA}" srcOrd="0" destOrd="0" presId="urn:microsoft.com/office/officeart/2005/8/layout/vList5"/>
    <dgm:cxn modelId="{67311415-14C2-43D2-A682-7C60B05460ED}" type="presParOf" srcId="{FCD55CAA-69D1-486E-B591-3BBB42E4C3CA}" destId="{36E022DD-DAD3-4293-8EF1-3DC82CFC2C45}" srcOrd="0" destOrd="0" presId="urn:microsoft.com/office/officeart/2005/8/layout/vList5"/>
    <dgm:cxn modelId="{0EE2806E-29F0-40E4-AE32-CDD65049B0DB}" type="presParOf" srcId="{FCD55CAA-69D1-486E-B591-3BBB42E4C3CA}" destId="{6543BEA2-F542-411F-AC03-CF1F31286CA9}" srcOrd="1" destOrd="0" presId="urn:microsoft.com/office/officeart/2005/8/layout/vList5"/>
    <dgm:cxn modelId="{B9500A06-FF80-4DFE-8C5C-DE9FA7C83A1E}" type="presParOf" srcId="{5FAF897A-961D-4D74-942A-7BF903F5DB1E}" destId="{384F6120-4801-4C7E-B834-1C148D87EAE0}" srcOrd="1" destOrd="0" presId="urn:microsoft.com/office/officeart/2005/8/layout/vList5"/>
    <dgm:cxn modelId="{6C63B0EF-ABF3-4E8A-A973-42D0F83D1369}" type="presParOf" srcId="{5FAF897A-961D-4D74-942A-7BF903F5DB1E}" destId="{3E8F74EE-B31A-4A6E-8CA5-CC25258FDA60}" srcOrd="2" destOrd="0" presId="urn:microsoft.com/office/officeart/2005/8/layout/vList5"/>
    <dgm:cxn modelId="{FF2F00E6-4399-45C6-A102-F737DAE17D5C}" type="presParOf" srcId="{3E8F74EE-B31A-4A6E-8CA5-CC25258FDA60}" destId="{3ECFFBA9-F5C2-45ED-A848-8B127539A5A1}" srcOrd="0" destOrd="0" presId="urn:microsoft.com/office/officeart/2005/8/layout/vList5"/>
    <dgm:cxn modelId="{493D118E-FF03-47D5-894E-4E2C0377FB87}" type="presParOf" srcId="{3E8F74EE-B31A-4A6E-8CA5-CC25258FDA60}" destId="{F1CDDADD-39F0-46DC-80E1-381E4EFFB2ED}" srcOrd="1" destOrd="0" presId="urn:microsoft.com/office/officeart/2005/8/layout/vList5"/>
    <dgm:cxn modelId="{2C33F072-4164-422E-A56D-1738A016DC48}" type="presParOf" srcId="{5FAF897A-961D-4D74-942A-7BF903F5DB1E}" destId="{0881A225-B5E6-4D14-832A-5965A0176C67}" srcOrd="3" destOrd="0" presId="urn:microsoft.com/office/officeart/2005/8/layout/vList5"/>
    <dgm:cxn modelId="{F4147966-5A3A-4C49-BBF0-669662FF2F50}" type="presParOf" srcId="{5FAF897A-961D-4D74-942A-7BF903F5DB1E}" destId="{80EAD73F-3B84-4926-956E-13C2D581E7D3}" srcOrd="4" destOrd="0" presId="urn:microsoft.com/office/officeart/2005/8/layout/vList5"/>
    <dgm:cxn modelId="{03F3DBC6-B0B3-4A07-9848-B64669E3E97E}" type="presParOf" srcId="{80EAD73F-3B84-4926-956E-13C2D581E7D3}" destId="{19D2B448-7341-4628-97ED-56A5BE06B491}" srcOrd="0" destOrd="0" presId="urn:microsoft.com/office/officeart/2005/8/layout/vList5"/>
    <dgm:cxn modelId="{2F5A5D44-4B97-4A88-B09E-05537EE3CF9B}" type="presParOf" srcId="{80EAD73F-3B84-4926-956E-13C2D581E7D3}" destId="{8E3120F1-25AB-4636-8E83-D4ECC6E2F9D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58F94D4-4020-4892-9D65-ED5AA994643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DD73DC-0AE6-4C75-8489-11A78C12FC24}">
      <dgm:prSet phldrT="[Text]"/>
      <dgm:spPr/>
      <dgm:t>
        <a:bodyPr/>
        <a:lstStyle/>
        <a:p>
          <a:r>
            <a:rPr lang="en-US" dirty="0"/>
            <a:t>Payer</a:t>
          </a:r>
        </a:p>
      </dgm:t>
    </dgm:pt>
    <dgm:pt modelId="{9F28535D-3E68-4D0D-9F84-96ADA1946358}" type="parTrans" cxnId="{739A2DE3-A4F4-4640-9D0C-2C8F597A5409}">
      <dgm:prSet/>
      <dgm:spPr/>
      <dgm:t>
        <a:bodyPr/>
        <a:lstStyle/>
        <a:p>
          <a:endParaRPr lang="en-US"/>
        </a:p>
      </dgm:t>
    </dgm:pt>
    <dgm:pt modelId="{9522D579-4557-4B4B-8BEB-4BFE605F69A1}" type="sibTrans" cxnId="{739A2DE3-A4F4-4640-9D0C-2C8F597A5409}">
      <dgm:prSet/>
      <dgm:spPr/>
      <dgm:t>
        <a:bodyPr/>
        <a:lstStyle/>
        <a:p>
          <a:endParaRPr lang="en-US"/>
        </a:p>
      </dgm:t>
    </dgm:pt>
    <dgm:pt modelId="{5CAE6A95-4F96-420B-80B4-E18055EF0473}">
      <dgm:prSet phldrT="[Text]"/>
      <dgm:spPr/>
      <dgm:t>
        <a:bodyPr/>
        <a:lstStyle/>
        <a:p>
          <a:r>
            <a:rPr lang="en-US" b="1" dirty="0"/>
            <a:t>Clinical</a:t>
          </a:r>
          <a:r>
            <a:rPr lang="en-US" dirty="0"/>
            <a:t> - Clinical Evidence drives choices:  but can payer select preferences among clinical evidence to meet other pressures?</a:t>
          </a:r>
        </a:p>
      </dgm:t>
    </dgm:pt>
    <dgm:pt modelId="{DDA805F1-C66C-42D0-A328-13E045301255}" type="parTrans" cxnId="{27DA9B0F-2BD2-4117-B0DB-409BF6BA9910}">
      <dgm:prSet/>
      <dgm:spPr/>
      <dgm:t>
        <a:bodyPr/>
        <a:lstStyle/>
        <a:p>
          <a:endParaRPr lang="en-US"/>
        </a:p>
      </dgm:t>
    </dgm:pt>
    <dgm:pt modelId="{A8A7C3E7-D5D4-4C35-B531-F3B9E18DCE4B}" type="sibTrans" cxnId="{27DA9B0F-2BD2-4117-B0DB-409BF6BA9910}">
      <dgm:prSet/>
      <dgm:spPr/>
      <dgm:t>
        <a:bodyPr/>
        <a:lstStyle/>
        <a:p>
          <a:endParaRPr lang="en-US"/>
        </a:p>
      </dgm:t>
    </dgm:pt>
    <dgm:pt modelId="{26D2C862-FE9A-4BF1-A968-2961CC94963E}">
      <dgm:prSet phldrT="[Text]"/>
      <dgm:spPr/>
      <dgm:t>
        <a:bodyPr/>
        <a:lstStyle/>
        <a:p>
          <a:r>
            <a:rPr lang="en-US" b="1" dirty="0"/>
            <a:t>Financial</a:t>
          </a:r>
          <a:r>
            <a:rPr lang="en-US" dirty="0"/>
            <a:t> - Pressures from customers to keep increases low:  reduce prices, put limitations on services, increase patient obligation</a:t>
          </a:r>
        </a:p>
      </dgm:t>
    </dgm:pt>
    <dgm:pt modelId="{096FC0FA-1A1F-4B2C-9027-323F9DA29AAB}" type="parTrans" cxnId="{E5A585DA-B894-4CB8-9F1C-C1FFA3F2E6C4}">
      <dgm:prSet/>
      <dgm:spPr/>
      <dgm:t>
        <a:bodyPr/>
        <a:lstStyle/>
        <a:p>
          <a:endParaRPr lang="en-US"/>
        </a:p>
      </dgm:t>
    </dgm:pt>
    <dgm:pt modelId="{FF50974B-8E6B-4989-A643-56EBFFA7C8E9}" type="sibTrans" cxnId="{E5A585DA-B894-4CB8-9F1C-C1FFA3F2E6C4}">
      <dgm:prSet/>
      <dgm:spPr/>
      <dgm:t>
        <a:bodyPr/>
        <a:lstStyle/>
        <a:p>
          <a:endParaRPr lang="en-US"/>
        </a:p>
      </dgm:t>
    </dgm:pt>
    <dgm:pt modelId="{41E49AA2-E0CC-4D92-A210-2B620C7EF669}">
      <dgm:prSet phldrT="[Text]"/>
      <dgm:spPr/>
      <dgm:t>
        <a:bodyPr/>
        <a:lstStyle/>
        <a:p>
          <a:r>
            <a:rPr lang="en-US" b="1" dirty="0"/>
            <a:t>Cost</a:t>
          </a:r>
          <a:r>
            <a:rPr lang="en-US" dirty="0"/>
            <a:t> - Oncology is one of top fastest rising costs in terms of size and percentage increase.  With one pot, increases in oncology reduce monies used for other diseases.</a:t>
          </a:r>
        </a:p>
      </dgm:t>
    </dgm:pt>
    <dgm:pt modelId="{F9D687CD-7505-4A08-BBD7-BEB7B74CAA36}" type="parTrans" cxnId="{263B5406-9499-4EAF-A143-29E232663742}">
      <dgm:prSet/>
      <dgm:spPr/>
      <dgm:t>
        <a:bodyPr/>
        <a:lstStyle/>
        <a:p>
          <a:endParaRPr lang="en-US"/>
        </a:p>
      </dgm:t>
    </dgm:pt>
    <dgm:pt modelId="{7AD0DC6B-EAC6-4477-BD8D-31E68162CD76}" type="sibTrans" cxnId="{263B5406-9499-4EAF-A143-29E232663742}">
      <dgm:prSet/>
      <dgm:spPr/>
      <dgm:t>
        <a:bodyPr/>
        <a:lstStyle/>
        <a:p>
          <a:endParaRPr lang="en-US"/>
        </a:p>
      </dgm:t>
    </dgm:pt>
    <dgm:pt modelId="{CDCB7678-FFC8-497C-9738-99AD29EEF11B}">
      <dgm:prSet phldrT="[Text]"/>
      <dgm:spPr/>
      <dgm:t>
        <a:bodyPr/>
        <a:lstStyle/>
        <a:p>
          <a:endParaRPr lang="en-US"/>
        </a:p>
      </dgm:t>
    </dgm:pt>
    <dgm:pt modelId="{CABC1A7F-21EC-4739-A7E3-A2A25858D2F3}" type="parTrans" cxnId="{563F01C7-A7C7-49DA-9F5C-08A305A4DC9D}">
      <dgm:prSet/>
      <dgm:spPr/>
      <dgm:t>
        <a:bodyPr/>
        <a:lstStyle/>
        <a:p>
          <a:endParaRPr lang="en-US"/>
        </a:p>
      </dgm:t>
    </dgm:pt>
    <dgm:pt modelId="{8598E944-FF57-4F8E-AB6D-21425FD1E172}" type="sibTrans" cxnId="{563F01C7-A7C7-49DA-9F5C-08A305A4DC9D}">
      <dgm:prSet/>
      <dgm:spPr/>
      <dgm:t>
        <a:bodyPr/>
        <a:lstStyle/>
        <a:p>
          <a:endParaRPr lang="en-US"/>
        </a:p>
      </dgm:t>
    </dgm:pt>
    <dgm:pt modelId="{46895E68-B84F-402B-9F6E-B53918D658A2}">
      <dgm:prSet phldrT="[Text]"/>
      <dgm:spPr/>
      <dgm:t>
        <a:bodyPr/>
        <a:lstStyle/>
        <a:p>
          <a:endParaRPr lang="en-US"/>
        </a:p>
      </dgm:t>
    </dgm:pt>
    <dgm:pt modelId="{5F4D858C-6230-4D1D-BAB3-50C789E3BE96}" type="parTrans" cxnId="{6B0CE438-7DA4-4378-8F83-0B51743C70C3}">
      <dgm:prSet/>
      <dgm:spPr/>
      <dgm:t>
        <a:bodyPr/>
        <a:lstStyle/>
        <a:p>
          <a:endParaRPr lang="en-US"/>
        </a:p>
      </dgm:t>
    </dgm:pt>
    <dgm:pt modelId="{2970D1EC-2995-4B7F-9F0E-FB8655A745B7}" type="sibTrans" cxnId="{6B0CE438-7DA4-4378-8F83-0B51743C70C3}">
      <dgm:prSet/>
      <dgm:spPr/>
      <dgm:t>
        <a:bodyPr/>
        <a:lstStyle/>
        <a:p>
          <a:endParaRPr lang="en-US"/>
        </a:p>
      </dgm:t>
    </dgm:pt>
    <dgm:pt modelId="{B32CB7DF-93D8-41E3-A9DC-EF4526B40853}">
      <dgm:prSet/>
      <dgm:spPr/>
      <dgm:t>
        <a:bodyPr/>
        <a:lstStyle/>
        <a:p>
          <a:r>
            <a:rPr lang="en-US" b="1" dirty="0"/>
            <a:t>Coverage – Extent of allowed coverage will affect clinical utility, financial costs, patient benefit design, and patient access.</a:t>
          </a:r>
        </a:p>
      </dgm:t>
    </dgm:pt>
    <dgm:pt modelId="{4E809304-543F-4F14-A8FE-5A8FDCB606C0}" type="parTrans" cxnId="{40962625-132D-417E-BCA8-38F49A430BFE}">
      <dgm:prSet/>
      <dgm:spPr/>
      <dgm:t>
        <a:bodyPr/>
        <a:lstStyle/>
        <a:p>
          <a:endParaRPr lang="en-US"/>
        </a:p>
      </dgm:t>
    </dgm:pt>
    <dgm:pt modelId="{CF471098-F858-4B83-B0AB-A8379B0909DC}" type="sibTrans" cxnId="{40962625-132D-417E-BCA8-38F49A430BFE}">
      <dgm:prSet/>
      <dgm:spPr/>
      <dgm:t>
        <a:bodyPr/>
        <a:lstStyle/>
        <a:p>
          <a:endParaRPr lang="en-US"/>
        </a:p>
      </dgm:t>
    </dgm:pt>
    <dgm:pt modelId="{97AE34F1-78CC-4CBD-9711-14BFC2CDCBEF}">
      <dgm:prSet/>
      <dgm:spPr/>
      <dgm:t>
        <a:bodyPr/>
        <a:lstStyle/>
        <a:p>
          <a:r>
            <a:rPr lang="en-US" b="1" dirty="0"/>
            <a:t>Complex</a:t>
          </a:r>
          <a:r>
            <a:rPr lang="en-US" dirty="0"/>
            <a:t> - Oncology is complex, life-threatening, and few payers have in-house oncology trained experts for guidance in setting policy, coverage and pricing.</a:t>
          </a:r>
        </a:p>
      </dgm:t>
    </dgm:pt>
    <dgm:pt modelId="{33A9F948-3FFB-4D0D-BF06-48F5E412D60F}" type="parTrans" cxnId="{B9122B94-2EB6-4515-88FF-A726732779B7}">
      <dgm:prSet/>
      <dgm:spPr/>
      <dgm:t>
        <a:bodyPr/>
        <a:lstStyle/>
        <a:p>
          <a:endParaRPr lang="en-US"/>
        </a:p>
      </dgm:t>
    </dgm:pt>
    <dgm:pt modelId="{40BE2008-34A1-4D48-A370-45C44ADA274D}" type="sibTrans" cxnId="{B9122B94-2EB6-4515-88FF-A726732779B7}">
      <dgm:prSet/>
      <dgm:spPr/>
      <dgm:t>
        <a:bodyPr/>
        <a:lstStyle/>
        <a:p>
          <a:endParaRPr lang="en-US"/>
        </a:p>
      </dgm:t>
    </dgm:pt>
    <dgm:pt modelId="{CA9E9C79-A5AB-42F1-9756-1E62111138B3}">
      <dgm:prSet phldrT="[Text]"/>
      <dgm:spPr/>
      <dgm:t>
        <a:bodyPr/>
        <a:lstStyle/>
        <a:p>
          <a:r>
            <a:rPr lang="en-US" dirty="0"/>
            <a:t>Risk/Accountability – The need for less volatility in oncology costs will force external management of oncology or transfer of risk/accountability to providers</a:t>
          </a:r>
        </a:p>
      </dgm:t>
    </dgm:pt>
    <dgm:pt modelId="{FDB1E8B8-20EA-4BFF-84B6-2D4894551E8F}" type="parTrans" cxnId="{ACB5CB38-71A1-4638-B8EE-BA450628FF2E}">
      <dgm:prSet/>
      <dgm:spPr/>
      <dgm:t>
        <a:bodyPr/>
        <a:lstStyle/>
        <a:p>
          <a:endParaRPr lang="en-US"/>
        </a:p>
      </dgm:t>
    </dgm:pt>
    <dgm:pt modelId="{BD47482A-6897-407C-858D-4E96B52566A1}" type="sibTrans" cxnId="{ACB5CB38-71A1-4638-B8EE-BA450628FF2E}">
      <dgm:prSet/>
      <dgm:spPr/>
      <dgm:t>
        <a:bodyPr/>
        <a:lstStyle/>
        <a:p>
          <a:endParaRPr lang="en-US"/>
        </a:p>
      </dgm:t>
    </dgm:pt>
    <dgm:pt modelId="{8206ABBB-8146-40A4-93AA-040307D1D276}" type="pres">
      <dgm:prSet presAssocID="{058F94D4-4020-4892-9D65-ED5AA994643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C7939DB-955B-437B-9751-43BDF536245F}" type="pres">
      <dgm:prSet presAssocID="{B8DD73DC-0AE6-4C75-8489-11A78C12FC24}" presName="centerShape" presStyleLbl="node0" presStyleIdx="0" presStyleCnt="1"/>
      <dgm:spPr/>
    </dgm:pt>
    <dgm:pt modelId="{198DD622-C81F-4766-9D22-E4E0AB24AF63}" type="pres">
      <dgm:prSet presAssocID="{FDB1E8B8-20EA-4BFF-84B6-2D4894551E8F}" presName="parTrans" presStyleLbl="bgSibTrans2D1" presStyleIdx="0" presStyleCnt="6"/>
      <dgm:spPr/>
    </dgm:pt>
    <dgm:pt modelId="{6F14899B-ED27-4953-9BF5-06D7064742AE}" type="pres">
      <dgm:prSet presAssocID="{CA9E9C79-A5AB-42F1-9756-1E62111138B3}" presName="node" presStyleLbl="node1" presStyleIdx="0" presStyleCnt="6">
        <dgm:presLayoutVars>
          <dgm:bulletEnabled val="1"/>
        </dgm:presLayoutVars>
      </dgm:prSet>
      <dgm:spPr/>
    </dgm:pt>
    <dgm:pt modelId="{D9C18DF5-73E7-47A9-B2F3-D76A99A3327B}" type="pres">
      <dgm:prSet presAssocID="{DDA805F1-C66C-42D0-A328-13E045301255}" presName="parTrans" presStyleLbl="bgSibTrans2D1" presStyleIdx="1" presStyleCnt="6"/>
      <dgm:spPr/>
    </dgm:pt>
    <dgm:pt modelId="{CB21D3FB-8876-4765-A299-697F4F7A3C64}" type="pres">
      <dgm:prSet presAssocID="{5CAE6A95-4F96-420B-80B4-E18055EF0473}" presName="node" presStyleLbl="node1" presStyleIdx="1" presStyleCnt="6">
        <dgm:presLayoutVars>
          <dgm:bulletEnabled val="1"/>
        </dgm:presLayoutVars>
      </dgm:prSet>
      <dgm:spPr/>
    </dgm:pt>
    <dgm:pt modelId="{4406E5BF-59A1-4416-BF46-B850807A5F11}" type="pres">
      <dgm:prSet presAssocID="{096FC0FA-1A1F-4B2C-9027-323F9DA29AAB}" presName="parTrans" presStyleLbl="bgSibTrans2D1" presStyleIdx="2" presStyleCnt="6"/>
      <dgm:spPr/>
    </dgm:pt>
    <dgm:pt modelId="{8A4D5E58-D8B8-45B0-AF55-65E4872D55B0}" type="pres">
      <dgm:prSet presAssocID="{26D2C862-FE9A-4BF1-A968-2961CC94963E}" presName="node" presStyleLbl="node1" presStyleIdx="2" presStyleCnt="6">
        <dgm:presLayoutVars>
          <dgm:bulletEnabled val="1"/>
        </dgm:presLayoutVars>
      </dgm:prSet>
      <dgm:spPr/>
    </dgm:pt>
    <dgm:pt modelId="{4CCE6292-B094-4741-9FBD-BA5DC9E7019C}" type="pres">
      <dgm:prSet presAssocID="{33A9F948-3FFB-4D0D-BF06-48F5E412D60F}" presName="parTrans" presStyleLbl="bgSibTrans2D1" presStyleIdx="3" presStyleCnt="6"/>
      <dgm:spPr/>
    </dgm:pt>
    <dgm:pt modelId="{055A9ACD-0595-47E9-A69C-7B94B69B51CB}" type="pres">
      <dgm:prSet presAssocID="{97AE34F1-78CC-4CBD-9711-14BFC2CDCBEF}" presName="node" presStyleLbl="node1" presStyleIdx="3" presStyleCnt="6">
        <dgm:presLayoutVars>
          <dgm:bulletEnabled val="1"/>
        </dgm:presLayoutVars>
      </dgm:prSet>
      <dgm:spPr/>
    </dgm:pt>
    <dgm:pt modelId="{6D802CE0-FAFF-4135-A835-071343970F6B}" type="pres">
      <dgm:prSet presAssocID="{4E809304-543F-4F14-A8FE-5A8FDCB606C0}" presName="parTrans" presStyleLbl="bgSibTrans2D1" presStyleIdx="4" presStyleCnt="6"/>
      <dgm:spPr/>
    </dgm:pt>
    <dgm:pt modelId="{937E1174-94DE-4D37-9906-35F5E5768B34}" type="pres">
      <dgm:prSet presAssocID="{B32CB7DF-93D8-41E3-A9DC-EF4526B40853}" presName="node" presStyleLbl="node1" presStyleIdx="4" presStyleCnt="6">
        <dgm:presLayoutVars>
          <dgm:bulletEnabled val="1"/>
        </dgm:presLayoutVars>
      </dgm:prSet>
      <dgm:spPr/>
    </dgm:pt>
    <dgm:pt modelId="{96E4ED04-F94A-40E2-9ABE-98B5FCD16E89}" type="pres">
      <dgm:prSet presAssocID="{F9D687CD-7505-4A08-BBD7-BEB7B74CAA36}" presName="parTrans" presStyleLbl="bgSibTrans2D1" presStyleIdx="5" presStyleCnt="6"/>
      <dgm:spPr/>
    </dgm:pt>
    <dgm:pt modelId="{C6F815E8-137E-44E5-8BAF-5357723E9531}" type="pres">
      <dgm:prSet presAssocID="{41E49AA2-E0CC-4D92-A210-2B620C7EF669}" presName="node" presStyleLbl="node1" presStyleIdx="5" presStyleCnt="6">
        <dgm:presLayoutVars>
          <dgm:bulletEnabled val="1"/>
        </dgm:presLayoutVars>
      </dgm:prSet>
      <dgm:spPr/>
    </dgm:pt>
  </dgm:ptLst>
  <dgm:cxnLst>
    <dgm:cxn modelId="{739A2DE3-A4F4-4640-9D0C-2C8F597A5409}" srcId="{058F94D4-4020-4892-9D65-ED5AA9946436}" destId="{B8DD73DC-0AE6-4C75-8489-11A78C12FC24}" srcOrd="0" destOrd="0" parTransId="{9F28535D-3E68-4D0D-9F84-96ADA1946358}" sibTransId="{9522D579-4557-4B4B-8BEB-4BFE605F69A1}"/>
    <dgm:cxn modelId="{40962625-132D-417E-BCA8-38F49A430BFE}" srcId="{B8DD73DC-0AE6-4C75-8489-11A78C12FC24}" destId="{B32CB7DF-93D8-41E3-A9DC-EF4526B40853}" srcOrd="4" destOrd="0" parTransId="{4E809304-543F-4F14-A8FE-5A8FDCB606C0}" sibTransId="{CF471098-F858-4B83-B0AB-A8379B0909DC}"/>
    <dgm:cxn modelId="{05253D6B-4E1F-4198-8D6C-49EFF634A48A}" type="presOf" srcId="{096FC0FA-1A1F-4B2C-9027-323F9DA29AAB}" destId="{4406E5BF-59A1-4416-BF46-B850807A5F11}" srcOrd="0" destOrd="0" presId="urn:microsoft.com/office/officeart/2005/8/layout/radial4"/>
    <dgm:cxn modelId="{27DA9B0F-2BD2-4117-B0DB-409BF6BA9910}" srcId="{B8DD73DC-0AE6-4C75-8489-11A78C12FC24}" destId="{5CAE6A95-4F96-420B-80B4-E18055EF0473}" srcOrd="1" destOrd="0" parTransId="{DDA805F1-C66C-42D0-A328-13E045301255}" sibTransId="{A8A7C3E7-D5D4-4C35-B531-F3B9E18DCE4B}"/>
    <dgm:cxn modelId="{45EEC961-005C-40CA-A81F-B99ECC25D3D0}" type="presOf" srcId="{97AE34F1-78CC-4CBD-9711-14BFC2CDCBEF}" destId="{055A9ACD-0595-47E9-A69C-7B94B69B51CB}" srcOrd="0" destOrd="0" presId="urn:microsoft.com/office/officeart/2005/8/layout/radial4"/>
    <dgm:cxn modelId="{8F32AC34-B5EF-46A6-AD95-EF97B39BB456}" type="presOf" srcId="{B32CB7DF-93D8-41E3-A9DC-EF4526B40853}" destId="{937E1174-94DE-4D37-9906-35F5E5768B34}" srcOrd="0" destOrd="0" presId="urn:microsoft.com/office/officeart/2005/8/layout/radial4"/>
    <dgm:cxn modelId="{47DCBD4E-CA98-4C7A-B2F1-BE4160C13F7B}" type="presOf" srcId="{058F94D4-4020-4892-9D65-ED5AA9946436}" destId="{8206ABBB-8146-40A4-93AA-040307D1D276}" srcOrd="0" destOrd="0" presId="urn:microsoft.com/office/officeart/2005/8/layout/radial4"/>
    <dgm:cxn modelId="{5C3C08E0-E443-4462-9E4E-A7EE82589250}" type="presOf" srcId="{4E809304-543F-4F14-A8FE-5A8FDCB606C0}" destId="{6D802CE0-FAFF-4135-A835-071343970F6B}" srcOrd="0" destOrd="0" presId="urn:microsoft.com/office/officeart/2005/8/layout/radial4"/>
    <dgm:cxn modelId="{549982FC-EAD9-40EB-9A48-AFC643F1A07A}" type="presOf" srcId="{DDA805F1-C66C-42D0-A328-13E045301255}" destId="{D9C18DF5-73E7-47A9-B2F3-D76A99A3327B}" srcOrd="0" destOrd="0" presId="urn:microsoft.com/office/officeart/2005/8/layout/radial4"/>
    <dgm:cxn modelId="{CD1D9145-5C90-4D5B-A4A3-004BC2BF7858}" type="presOf" srcId="{F9D687CD-7505-4A08-BBD7-BEB7B74CAA36}" destId="{96E4ED04-F94A-40E2-9ABE-98B5FCD16E89}" srcOrd="0" destOrd="0" presId="urn:microsoft.com/office/officeart/2005/8/layout/radial4"/>
    <dgm:cxn modelId="{563F01C7-A7C7-49DA-9F5C-08A305A4DC9D}" srcId="{058F94D4-4020-4892-9D65-ED5AA9946436}" destId="{CDCB7678-FFC8-497C-9738-99AD29EEF11B}" srcOrd="1" destOrd="0" parTransId="{CABC1A7F-21EC-4739-A7E3-A2A25858D2F3}" sibTransId="{8598E944-FF57-4F8E-AB6D-21425FD1E172}"/>
    <dgm:cxn modelId="{F0D2F5B1-01A1-4C47-9807-D19A2E22B4C8}" type="presOf" srcId="{33A9F948-3FFB-4D0D-BF06-48F5E412D60F}" destId="{4CCE6292-B094-4741-9FBD-BA5DC9E7019C}" srcOrd="0" destOrd="0" presId="urn:microsoft.com/office/officeart/2005/8/layout/radial4"/>
    <dgm:cxn modelId="{DAC76F79-21F9-4F56-A5C7-CA1575AA5666}" type="presOf" srcId="{26D2C862-FE9A-4BF1-A968-2961CC94963E}" destId="{8A4D5E58-D8B8-45B0-AF55-65E4872D55B0}" srcOrd="0" destOrd="0" presId="urn:microsoft.com/office/officeart/2005/8/layout/radial4"/>
    <dgm:cxn modelId="{E5A585DA-B894-4CB8-9F1C-C1FFA3F2E6C4}" srcId="{B8DD73DC-0AE6-4C75-8489-11A78C12FC24}" destId="{26D2C862-FE9A-4BF1-A968-2961CC94963E}" srcOrd="2" destOrd="0" parTransId="{096FC0FA-1A1F-4B2C-9027-323F9DA29AAB}" sibTransId="{FF50974B-8E6B-4989-A643-56EBFFA7C8E9}"/>
    <dgm:cxn modelId="{263B5406-9499-4EAF-A143-29E232663742}" srcId="{B8DD73DC-0AE6-4C75-8489-11A78C12FC24}" destId="{41E49AA2-E0CC-4D92-A210-2B620C7EF669}" srcOrd="5" destOrd="0" parTransId="{F9D687CD-7505-4A08-BBD7-BEB7B74CAA36}" sibTransId="{7AD0DC6B-EAC6-4477-BD8D-31E68162CD76}"/>
    <dgm:cxn modelId="{64A2C236-D1B6-4AA0-85DF-955DCED43B06}" type="presOf" srcId="{CA9E9C79-A5AB-42F1-9756-1E62111138B3}" destId="{6F14899B-ED27-4953-9BF5-06D7064742AE}" srcOrd="0" destOrd="0" presId="urn:microsoft.com/office/officeart/2005/8/layout/radial4"/>
    <dgm:cxn modelId="{B9122B94-2EB6-4515-88FF-A726732779B7}" srcId="{B8DD73DC-0AE6-4C75-8489-11A78C12FC24}" destId="{97AE34F1-78CC-4CBD-9711-14BFC2CDCBEF}" srcOrd="3" destOrd="0" parTransId="{33A9F948-3FFB-4D0D-BF06-48F5E412D60F}" sibTransId="{40BE2008-34A1-4D48-A370-45C44ADA274D}"/>
    <dgm:cxn modelId="{ACB5CB38-71A1-4638-B8EE-BA450628FF2E}" srcId="{B8DD73DC-0AE6-4C75-8489-11A78C12FC24}" destId="{CA9E9C79-A5AB-42F1-9756-1E62111138B3}" srcOrd="0" destOrd="0" parTransId="{FDB1E8B8-20EA-4BFF-84B6-2D4894551E8F}" sibTransId="{BD47482A-6897-407C-858D-4E96B52566A1}"/>
    <dgm:cxn modelId="{A191B926-02EF-4ABC-9EC4-B0366E2EB755}" type="presOf" srcId="{B8DD73DC-0AE6-4C75-8489-11A78C12FC24}" destId="{5C7939DB-955B-437B-9751-43BDF536245F}" srcOrd="0" destOrd="0" presId="urn:microsoft.com/office/officeart/2005/8/layout/radial4"/>
    <dgm:cxn modelId="{6B0CE438-7DA4-4378-8F83-0B51743C70C3}" srcId="{058F94D4-4020-4892-9D65-ED5AA9946436}" destId="{46895E68-B84F-402B-9F6E-B53918D658A2}" srcOrd="2" destOrd="0" parTransId="{5F4D858C-6230-4D1D-BAB3-50C789E3BE96}" sibTransId="{2970D1EC-2995-4B7F-9F0E-FB8655A745B7}"/>
    <dgm:cxn modelId="{B9EB2F72-5830-4175-AE8A-E61A2F619CAE}" type="presOf" srcId="{FDB1E8B8-20EA-4BFF-84B6-2D4894551E8F}" destId="{198DD622-C81F-4766-9D22-E4E0AB24AF63}" srcOrd="0" destOrd="0" presId="urn:microsoft.com/office/officeart/2005/8/layout/radial4"/>
    <dgm:cxn modelId="{343B6A03-6F0B-4D75-9ABA-34550423D26D}" type="presOf" srcId="{5CAE6A95-4F96-420B-80B4-E18055EF0473}" destId="{CB21D3FB-8876-4765-A299-697F4F7A3C64}" srcOrd="0" destOrd="0" presId="urn:microsoft.com/office/officeart/2005/8/layout/radial4"/>
    <dgm:cxn modelId="{C4A51F17-16BB-4F73-B8FA-07E95E0A4949}" type="presOf" srcId="{41E49AA2-E0CC-4D92-A210-2B620C7EF669}" destId="{C6F815E8-137E-44E5-8BAF-5357723E9531}" srcOrd="0" destOrd="0" presId="urn:microsoft.com/office/officeart/2005/8/layout/radial4"/>
    <dgm:cxn modelId="{56407A88-BD31-4C4A-A1E1-37AEE56F678A}" type="presParOf" srcId="{8206ABBB-8146-40A4-93AA-040307D1D276}" destId="{5C7939DB-955B-437B-9751-43BDF536245F}" srcOrd="0" destOrd="0" presId="urn:microsoft.com/office/officeart/2005/8/layout/radial4"/>
    <dgm:cxn modelId="{D1BE9759-3A1D-499C-9BDD-4C8761A6AB67}" type="presParOf" srcId="{8206ABBB-8146-40A4-93AA-040307D1D276}" destId="{198DD622-C81F-4766-9D22-E4E0AB24AF63}" srcOrd="1" destOrd="0" presId="urn:microsoft.com/office/officeart/2005/8/layout/radial4"/>
    <dgm:cxn modelId="{F141515D-61A7-48EF-BE0B-5E274275BF65}" type="presParOf" srcId="{8206ABBB-8146-40A4-93AA-040307D1D276}" destId="{6F14899B-ED27-4953-9BF5-06D7064742AE}" srcOrd="2" destOrd="0" presId="urn:microsoft.com/office/officeart/2005/8/layout/radial4"/>
    <dgm:cxn modelId="{C5449C89-5764-4EE2-BBC8-C867139D9660}" type="presParOf" srcId="{8206ABBB-8146-40A4-93AA-040307D1D276}" destId="{D9C18DF5-73E7-47A9-B2F3-D76A99A3327B}" srcOrd="3" destOrd="0" presId="urn:microsoft.com/office/officeart/2005/8/layout/radial4"/>
    <dgm:cxn modelId="{57529482-9804-44F9-B758-5D12BD5D99A8}" type="presParOf" srcId="{8206ABBB-8146-40A4-93AA-040307D1D276}" destId="{CB21D3FB-8876-4765-A299-697F4F7A3C64}" srcOrd="4" destOrd="0" presId="urn:microsoft.com/office/officeart/2005/8/layout/radial4"/>
    <dgm:cxn modelId="{C2C452EF-4CE5-4E2C-8AC7-6164B77F8A5D}" type="presParOf" srcId="{8206ABBB-8146-40A4-93AA-040307D1D276}" destId="{4406E5BF-59A1-4416-BF46-B850807A5F11}" srcOrd="5" destOrd="0" presId="urn:microsoft.com/office/officeart/2005/8/layout/radial4"/>
    <dgm:cxn modelId="{5BC88820-A946-445B-94E1-3028962898E1}" type="presParOf" srcId="{8206ABBB-8146-40A4-93AA-040307D1D276}" destId="{8A4D5E58-D8B8-45B0-AF55-65E4872D55B0}" srcOrd="6" destOrd="0" presId="urn:microsoft.com/office/officeart/2005/8/layout/radial4"/>
    <dgm:cxn modelId="{B707096F-1261-42A2-9709-F590D551DEE4}" type="presParOf" srcId="{8206ABBB-8146-40A4-93AA-040307D1D276}" destId="{4CCE6292-B094-4741-9FBD-BA5DC9E7019C}" srcOrd="7" destOrd="0" presId="urn:microsoft.com/office/officeart/2005/8/layout/radial4"/>
    <dgm:cxn modelId="{8D31EFD5-6304-44DD-89FF-E1CAF886833C}" type="presParOf" srcId="{8206ABBB-8146-40A4-93AA-040307D1D276}" destId="{055A9ACD-0595-47E9-A69C-7B94B69B51CB}" srcOrd="8" destOrd="0" presId="urn:microsoft.com/office/officeart/2005/8/layout/radial4"/>
    <dgm:cxn modelId="{4B512F68-7DA0-4491-BCFB-A1598CB5B70B}" type="presParOf" srcId="{8206ABBB-8146-40A4-93AA-040307D1D276}" destId="{6D802CE0-FAFF-4135-A835-071343970F6B}" srcOrd="9" destOrd="0" presId="urn:microsoft.com/office/officeart/2005/8/layout/radial4"/>
    <dgm:cxn modelId="{524BFFAA-723F-42F6-B143-7423EB758705}" type="presParOf" srcId="{8206ABBB-8146-40A4-93AA-040307D1D276}" destId="{937E1174-94DE-4D37-9906-35F5E5768B34}" srcOrd="10" destOrd="0" presId="urn:microsoft.com/office/officeart/2005/8/layout/radial4"/>
    <dgm:cxn modelId="{B9AAE0B4-870B-4395-8FE8-198BD5971C38}" type="presParOf" srcId="{8206ABBB-8146-40A4-93AA-040307D1D276}" destId="{96E4ED04-F94A-40E2-9ABE-98B5FCD16E89}" srcOrd="11" destOrd="0" presId="urn:microsoft.com/office/officeart/2005/8/layout/radial4"/>
    <dgm:cxn modelId="{1F98C25D-58AD-44EC-918F-EAD5BEC22BE0}" type="presParOf" srcId="{8206ABBB-8146-40A4-93AA-040307D1D276}" destId="{C6F815E8-137E-44E5-8BAF-5357723E9531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AB8840A-EEC5-4869-A556-DDECF3D14A6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6693FB-CDD9-4974-A6FF-5FC29A996D57}">
      <dgm:prSet phldrT="[Text]"/>
      <dgm:spPr/>
      <dgm:t>
        <a:bodyPr/>
        <a:lstStyle/>
        <a:p>
          <a:r>
            <a:rPr lang="en-US" dirty="0"/>
            <a:t>Patient Care</a:t>
          </a:r>
        </a:p>
      </dgm:t>
    </dgm:pt>
    <dgm:pt modelId="{7BA30D56-E489-4969-A1C5-CB3B0152F918}" type="parTrans" cxnId="{D330E9C8-9104-4EA8-945E-D6CFA895A119}">
      <dgm:prSet/>
      <dgm:spPr/>
      <dgm:t>
        <a:bodyPr/>
        <a:lstStyle/>
        <a:p>
          <a:endParaRPr lang="en-US"/>
        </a:p>
      </dgm:t>
    </dgm:pt>
    <dgm:pt modelId="{9EC6A315-9059-4878-8FD2-341CE1D0C552}" type="sibTrans" cxnId="{D330E9C8-9104-4EA8-945E-D6CFA895A119}">
      <dgm:prSet/>
      <dgm:spPr/>
      <dgm:t>
        <a:bodyPr/>
        <a:lstStyle/>
        <a:p>
          <a:endParaRPr lang="en-US"/>
        </a:p>
      </dgm:t>
    </dgm:pt>
    <dgm:pt modelId="{E6566E57-5457-4D45-A8CB-BA100C671753}">
      <dgm:prSet phldrT="[Text]"/>
      <dgm:spPr/>
      <dgm:t>
        <a:bodyPr/>
        <a:lstStyle/>
        <a:p>
          <a:r>
            <a:rPr lang="en-US" dirty="0"/>
            <a:t>Treatment in Office</a:t>
          </a:r>
        </a:p>
      </dgm:t>
    </dgm:pt>
    <dgm:pt modelId="{C164AE6C-A3DE-4E54-A919-E6BC5A5DD609}" type="parTrans" cxnId="{F096B0B7-C717-4A15-98CE-D48D0EBD3BBF}">
      <dgm:prSet/>
      <dgm:spPr/>
      <dgm:t>
        <a:bodyPr/>
        <a:lstStyle/>
        <a:p>
          <a:endParaRPr lang="en-US"/>
        </a:p>
      </dgm:t>
    </dgm:pt>
    <dgm:pt modelId="{5679D950-AEC5-4E94-BF45-AB17773AC415}" type="sibTrans" cxnId="{F096B0B7-C717-4A15-98CE-D48D0EBD3BBF}">
      <dgm:prSet/>
      <dgm:spPr/>
      <dgm:t>
        <a:bodyPr/>
        <a:lstStyle/>
        <a:p>
          <a:endParaRPr lang="en-US"/>
        </a:p>
      </dgm:t>
    </dgm:pt>
    <dgm:pt modelId="{BE383BA1-9382-4B4B-9154-883E771C8B9A}">
      <dgm:prSet phldrT="[Text]"/>
      <dgm:spPr/>
      <dgm:t>
        <a:bodyPr/>
        <a:lstStyle/>
        <a:p>
          <a:r>
            <a:rPr lang="en-US" dirty="0"/>
            <a:t>Billing and Claims</a:t>
          </a:r>
        </a:p>
      </dgm:t>
    </dgm:pt>
    <dgm:pt modelId="{AD0ACC88-B07D-4CA8-8ADB-5B5C949B8539}" type="parTrans" cxnId="{4D84751A-B025-4511-9110-7FB95A3290CF}">
      <dgm:prSet/>
      <dgm:spPr/>
      <dgm:t>
        <a:bodyPr/>
        <a:lstStyle/>
        <a:p>
          <a:endParaRPr lang="en-US"/>
        </a:p>
      </dgm:t>
    </dgm:pt>
    <dgm:pt modelId="{B079A9E7-A026-4035-B8A5-00E89094FE09}" type="sibTrans" cxnId="{4D84751A-B025-4511-9110-7FB95A3290CF}">
      <dgm:prSet/>
      <dgm:spPr/>
      <dgm:t>
        <a:bodyPr/>
        <a:lstStyle/>
        <a:p>
          <a:endParaRPr lang="en-US"/>
        </a:p>
      </dgm:t>
    </dgm:pt>
    <dgm:pt modelId="{0C87AD26-84DD-4E0C-B487-485384D3A6E5}">
      <dgm:prSet phldrT="[Text]"/>
      <dgm:spPr/>
      <dgm:t>
        <a:bodyPr/>
        <a:lstStyle/>
        <a:p>
          <a:r>
            <a:rPr lang="en-US" dirty="0"/>
            <a:t>Patient Management</a:t>
          </a:r>
        </a:p>
      </dgm:t>
    </dgm:pt>
    <dgm:pt modelId="{5772769B-EE24-4970-BD8D-193C388F777F}" type="parTrans" cxnId="{0C0734C6-E2F3-4DB2-AABB-F6FCC83409F5}">
      <dgm:prSet/>
      <dgm:spPr/>
      <dgm:t>
        <a:bodyPr/>
        <a:lstStyle/>
        <a:p>
          <a:endParaRPr lang="en-US"/>
        </a:p>
      </dgm:t>
    </dgm:pt>
    <dgm:pt modelId="{5E586F46-FC05-4A86-8C79-9DABD359B39A}" type="sibTrans" cxnId="{0C0734C6-E2F3-4DB2-AABB-F6FCC83409F5}">
      <dgm:prSet/>
      <dgm:spPr/>
      <dgm:t>
        <a:bodyPr/>
        <a:lstStyle/>
        <a:p>
          <a:endParaRPr lang="en-US"/>
        </a:p>
      </dgm:t>
    </dgm:pt>
    <dgm:pt modelId="{C7459B3E-0609-4A28-B954-3D413FBBFF8E}">
      <dgm:prSet phldrT="[Text]"/>
      <dgm:spPr/>
      <dgm:t>
        <a:bodyPr/>
        <a:lstStyle/>
        <a:p>
          <a:r>
            <a:rPr lang="en-US" dirty="0"/>
            <a:t>Total Care Profile, Proactive Assessments and Screening, Navigation and Coordination</a:t>
          </a:r>
        </a:p>
      </dgm:t>
    </dgm:pt>
    <dgm:pt modelId="{E7B2B3B8-5A19-4E30-B738-13DD0EA4C474}" type="parTrans" cxnId="{26C3ACF8-750D-488C-AF70-E06DFAB4A337}">
      <dgm:prSet/>
      <dgm:spPr/>
      <dgm:t>
        <a:bodyPr/>
        <a:lstStyle/>
        <a:p>
          <a:endParaRPr lang="en-US"/>
        </a:p>
      </dgm:t>
    </dgm:pt>
    <dgm:pt modelId="{0204786C-5248-4C5E-B196-377E96693D57}" type="sibTrans" cxnId="{26C3ACF8-750D-488C-AF70-E06DFAB4A337}">
      <dgm:prSet/>
      <dgm:spPr/>
      <dgm:t>
        <a:bodyPr/>
        <a:lstStyle/>
        <a:p>
          <a:endParaRPr lang="en-US"/>
        </a:p>
      </dgm:t>
    </dgm:pt>
    <dgm:pt modelId="{BF258350-CA0D-4D1D-95CF-2FB666FCDDCC}">
      <dgm:prSet phldrT="[Text]"/>
      <dgm:spPr/>
      <dgm:t>
        <a:bodyPr/>
        <a:lstStyle/>
        <a:p>
          <a:r>
            <a:rPr lang="en-US" dirty="0"/>
            <a:t>Billing, Accountability for Total Costs of Care, Co-Morbidities and Complexity Impact</a:t>
          </a:r>
        </a:p>
      </dgm:t>
    </dgm:pt>
    <dgm:pt modelId="{22AF9685-92BE-4ABC-9B5D-F05EA1E8D8E0}" type="parTrans" cxnId="{15F1DC46-11DD-417D-9D6A-436893120C3B}">
      <dgm:prSet/>
      <dgm:spPr/>
      <dgm:t>
        <a:bodyPr/>
        <a:lstStyle/>
        <a:p>
          <a:endParaRPr lang="en-US"/>
        </a:p>
      </dgm:t>
    </dgm:pt>
    <dgm:pt modelId="{0003863D-1582-4705-BC29-F5080EFAD6A4}" type="sibTrans" cxnId="{15F1DC46-11DD-417D-9D6A-436893120C3B}">
      <dgm:prSet/>
      <dgm:spPr/>
      <dgm:t>
        <a:bodyPr/>
        <a:lstStyle/>
        <a:p>
          <a:endParaRPr lang="en-US"/>
        </a:p>
      </dgm:t>
    </dgm:pt>
    <dgm:pt modelId="{DB05B0D8-4F09-43FF-8CFD-8C0FAF436068}">
      <dgm:prSet phldrT="[Text]"/>
      <dgm:spPr/>
      <dgm:t>
        <a:bodyPr/>
        <a:lstStyle/>
        <a:p>
          <a:r>
            <a:rPr lang="en-US" dirty="0"/>
            <a:t>Population Management</a:t>
          </a:r>
        </a:p>
      </dgm:t>
    </dgm:pt>
    <dgm:pt modelId="{6DD5AB9C-2C90-44D9-B261-ACACFAE55D13}" type="parTrans" cxnId="{D6650490-5B36-4823-88A7-0A02B9536F62}">
      <dgm:prSet/>
      <dgm:spPr/>
      <dgm:t>
        <a:bodyPr/>
        <a:lstStyle/>
        <a:p>
          <a:endParaRPr lang="en-US"/>
        </a:p>
      </dgm:t>
    </dgm:pt>
    <dgm:pt modelId="{6162B70F-58FD-4120-A48C-F1734ACF15D5}" type="sibTrans" cxnId="{D6650490-5B36-4823-88A7-0A02B9536F62}">
      <dgm:prSet/>
      <dgm:spPr/>
      <dgm:t>
        <a:bodyPr/>
        <a:lstStyle/>
        <a:p>
          <a:endParaRPr lang="en-US"/>
        </a:p>
      </dgm:t>
    </dgm:pt>
    <dgm:pt modelId="{33C6276B-9770-4330-9213-F3DBDDECCC48}">
      <dgm:prSet phldrT="[Text]"/>
      <dgm:spPr/>
      <dgm:t>
        <a:bodyPr/>
        <a:lstStyle/>
        <a:p>
          <a:r>
            <a:rPr lang="en-US" dirty="0"/>
            <a:t>Profile Patients and work to improve against profile, continuous quality assessment and improvement, influence trends for earlier intervention and treatment, site of care alternatives active</a:t>
          </a:r>
        </a:p>
      </dgm:t>
    </dgm:pt>
    <dgm:pt modelId="{A7378DCA-2A24-475E-A26A-AC82D10E51CF}" type="parTrans" cxnId="{958A6212-582A-41A0-8787-4673C3469E5E}">
      <dgm:prSet/>
      <dgm:spPr/>
      <dgm:t>
        <a:bodyPr/>
        <a:lstStyle/>
        <a:p>
          <a:endParaRPr lang="en-US"/>
        </a:p>
      </dgm:t>
    </dgm:pt>
    <dgm:pt modelId="{10CA9FBF-8B60-4DCD-9D3A-C7B364F671D0}" type="sibTrans" cxnId="{958A6212-582A-41A0-8787-4673C3469E5E}">
      <dgm:prSet/>
      <dgm:spPr/>
      <dgm:t>
        <a:bodyPr/>
        <a:lstStyle/>
        <a:p>
          <a:endParaRPr lang="en-US"/>
        </a:p>
      </dgm:t>
    </dgm:pt>
    <dgm:pt modelId="{D2E35575-FEBD-4A61-820E-0C3552F1A25E}">
      <dgm:prSet phldrT="[Text]"/>
      <dgm:spPr/>
      <dgm:t>
        <a:bodyPr/>
        <a:lstStyle/>
        <a:p>
          <a:r>
            <a:rPr lang="en-US" dirty="0"/>
            <a:t>Accountability for population cost curve reductions with quality enhancements</a:t>
          </a:r>
        </a:p>
      </dgm:t>
    </dgm:pt>
    <dgm:pt modelId="{971C0B40-06DA-4DE3-A84A-950F12D1D281}" type="parTrans" cxnId="{79268DA5-3C20-4091-8365-6BD99D3E6A3C}">
      <dgm:prSet/>
      <dgm:spPr/>
      <dgm:t>
        <a:bodyPr/>
        <a:lstStyle/>
        <a:p>
          <a:endParaRPr lang="en-US"/>
        </a:p>
      </dgm:t>
    </dgm:pt>
    <dgm:pt modelId="{9C60BEC1-D711-46F8-8022-1B29DAB8FE96}" type="sibTrans" cxnId="{79268DA5-3C20-4091-8365-6BD99D3E6A3C}">
      <dgm:prSet/>
      <dgm:spPr/>
      <dgm:t>
        <a:bodyPr/>
        <a:lstStyle/>
        <a:p>
          <a:endParaRPr lang="en-US"/>
        </a:p>
      </dgm:t>
    </dgm:pt>
    <dgm:pt modelId="{296C4822-ADB3-4CF1-AF4F-374C7F266A9F}" type="pres">
      <dgm:prSet presAssocID="{EAB8840A-EEC5-4869-A556-DDECF3D14A66}" presName="Name0" presStyleCnt="0">
        <dgm:presLayoutVars>
          <dgm:dir/>
          <dgm:animLvl val="lvl"/>
          <dgm:resizeHandles val="exact"/>
        </dgm:presLayoutVars>
      </dgm:prSet>
      <dgm:spPr/>
    </dgm:pt>
    <dgm:pt modelId="{7722CC0E-2AD7-4200-A19C-4DC6E56BB99A}" type="pres">
      <dgm:prSet presAssocID="{DB05B0D8-4F09-43FF-8CFD-8C0FAF436068}" presName="boxAndChildren" presStyleCnt="0"/>
      <dgm:spPr/>
    </dgm:pt>
    <dgm:pt modelId="{132175F1-212C-4BA6-AF46-852396DC92A5}" type="pres">
      <dgm:prSet presAssocID="{DB05B0D8-4F09-43FF-8CFD-8C0FAF436068}" presName="parentTextBox" presStyleLbl="node1" presStyleIdx="0" presStyleCnt="3"/>
      <dgm:spPr/>
    </dgm:pt>
    <dgm:pt modelId="{E761B682-C07D-4807-983A-1C8BC6C1DB33}" type="pres">
      <dgm:prSet presAssocID="{DB05B0D8-4F09-43FF-8CFD-8C0FAF436068}" presName="entireBox" presStyleLbl="node1" presStyleIdx="0" presStyleCnt="3"/>
      <dgm:spPr/>
    </dgm:pt>
    <dgm:pt modelId="{10EA7318-AF8D-43CA-9186-9CD189D90639}" type="pres">
      <dgm:prSet presAssocID="{DB05B0D8-4F09-43FF-8CFD-8C0FAF436068}" presName="descendantBox" presStyleCnt="0"/>
      <dgm:spPr/>
    </dgm:pt>
    <dgm:pt modelId="{CE773718-07C8-4AEB-9302-F586EA5611D7}" type="pres">
      <dgm:prSet presAssocID="{33C6276B-9770-4330-9213-F3DBDDECCC48}" presName="childTextBox" presStyleLbl="fgAccFollowNode1" presStyleIdx="0" presStyleCnt="6">
        <dgm:presLayoutVars>
          <dgm:bulletEnabled val="1"/>
        </dgm:presLayoutVars>
      </dgm:prSet>
      <dgm:spPr/>
    </dgm:pt>
    <dgm:pt modelId="{7823BD90-C0D3-4600-B14C-040DA90355CB}" type="pres">
      <dgm:prSet presAssocID="{D2E35575-FEBD-4A61-820E-0C3552F1A25E}" presName="childTextBox" presStyleLbl="fgAccFollowNode1" presStyleIdx="1" presStyleCnt="6">
        <dgm:presLayoutVars>
          <dgm:bulletEnabled val="1"/>
        </dgm:presLayoutVars>
      </dgm:prSet>
      <dgm:spPr/>
    </dgm:pt>
    <dgm:pt modelId="{7337F987-CF9A-4D9C-A0A8-AC609DDA89BA}" type="pres">
      <dgm:prSet presAssocID="{5E586F46-FC05-4A86-8C79-9DABD359B39A}" presName="sp" presStyleCnt="0"/>
      <dgm:spPr/>
    </dgm:pt>
    <dgm:pt modelId="{2C1E6BE1-5D83-4630-9FCE-A9704C79F1A5}" type="pres">
      <dgm:prSet presAssocID="{0C87AD26-84DD-4E0C-B487-485384D3A6E5}" presName="arrowAndChildren" presStyleCnt="0"/>
      <dgm:spPr/>
    </dgm:pt>
    <dgm:pt modelId="{55523E63-1D79-4C11-9A15-9A369A260F3A}" type="pres">
      <dgm:prSet presAssocID="{0C87AD26-84DD-4E0C-B487-485384D3A6E5}" presName="parentTextArrow" presStyleLbl="node1" presStyleIdx="0" presStyleCnt="3"/>
      <dgm:spPr/>
    </dgm:pt>
    <dgm:pt modelId="{27041E6E-1041-4C4E-89E2-C2A062C8AC9F}" type="pres">
      <dgm:prSet presAssocID="{0C87AD26-84DD-4E0C-B487-485384D3A6E5}" presName="arrow" presStyleLbl="node1" presStyleIdx="1" presStyleCnt="3"/>
      <dgm:spPr/>
    </dgm:pt>
    <dgm:pt modelId="{07A87F6D-A126-4A15-8FEF-88D24C1FF31F}" type="pres">
      <dgm:prSet presAssocID="{0C87AD26-84DD-4E0C-B487-485384D3A6E5}" presName="descendantArrow" presStyleCnt="0"/>
      <dgm:spPr/>
    </dgm:pt>
    <dgm:pt modelId="{A215ADAD-D3B7-4BF8-B965-1786EEE19E50}" type="pres">
      <dgm:prSet presAssocID="{C7459B3E-0609-4A28-B954-3D413FBBFF8E}" presName="childTextArrow" presStyleLbl="fgAccFollowNode1" presStyleIdx="2" presStyleCnt="6">
        <dgm:presLayoutVars>
          <dgm:bulletEnabled val="1"/>
        </dgm:presLayoutVars>
      </dgm:prSet>
      <dgm:spPr/>
    </dgm:pt>
    <dgm:pt modelId="{D698E747-409E-4CCB-ACA4-28017A76FC7E}" type="pres">
      <dgm:prSet presAssocID="{BF258350-CA0D-4D1D-95CF-2FB666FCDDCC}" presName="childTextArrow" presStyleLbl="fgAccFollowNode1" presStyleIdx="3" presStyleCnt="6">
        <dgm:presLayoutVars>
          <dgm:bulletEnabled val="1"/>
        </dgm:presLayoutVars>
      </dgm:prSet>
      <dgm:spPr/>
    </dgm:pt>
    <dgm:pt modelId="{A5D21D90-897A-436E-98EF-6D9B67BAADCF}" type="pres">
      <dgm:prSet presAssocID="{9EC6A315-9059-4878-8FD2-341CE1D0C552}" presName="sp" presStyleCnt="0"/>
      <dgm:spPr/>
    </dgm:pt>
    <dgm:pt modelId="{B4F20794-5077-4778-B2EA-D4620FF4A5FB}" type="pres">
      <dgm:prSet presAssocID="{2A6693FB-CDD9-4974-A6FF-5FC29A996D57}" presName="arrowAndChildren" presStyleCnt="0"/>
      <dgm:spPr/>
    </dgm:pt>
    <dgm:pt modelId="{7851FC1D-9B50-476E-BCDB-C6CAF304B6D3}" type="pres">
      <dgm:prSet presAssocID="{2A6693FB-CDD9-4974-A6FF-5FC29A996D57}" presName="parentTextArrow" presStyleLbl="node1" presStyleIdx="1" presStyleCnt="3"/>
      <dgm:spPr/>
    </dgm:pt>
    <dgm:pt modelId="{84CBD87A-3E4D-4CF7-A907-BB842649117F}" type="pres">
      <dgm:prSet presAssocID="{2A6693FB-CDD9-4974-A6FF-5FC29A996D57}" presName="arrow" presStyleLbl="node1" presStyleIdx="2" presStyleCnt="3"/>
      <dgm:spPr/>
    </dgm:pt>
    <dgm:pt modelId="{2957E71E-AF7B-4274-A3C3-D86844128FEA}" type="pres">
      <dgm:prSet presAssocID="{2A6693FB-CDD9-4974-A6FF-5FC29A996D57}" presName="descendantArrow" presStyleCnt="0"/>
      <dgm:spPr/>
    </dgm:pt>
    <dgm:pt modelId="{1D86FA4B-0D67-4F2A-B66A-D7ED0ACB073B}" type="pres">
      <dgm:prSet presAssocID="{E6566E57-5457-4D45-A8CB-BA100C671753}" presName="childTextArrow" presStyleLbl="fgAccFollowNode1" presStyleIdx="4" presStyleCnt="6">
        <dgm:presLayoutVars>
          <dgm:bulletEnabled val="1"/>
        </dgm:presLayoutVars>
      </dgm:prSet>
      <dgm:spPr/>
    </dgm:pt>
    <dgm:pt modelId="{EEDB13E7-4407-4C3B-B4CA-17F750B0B5FA}" type="pres">
      <dgm:prSet presAssocID="{BE383BA1-9382-4B4B-9154-883E771C8B9A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D330E9C8-9104-4EA8-945E-D6CFA895A119}" srcId="{EAB8840A-EEC5-4869-A556-DDECF3D14A66}" destId="{2A6693FB-CDD9-4974-A6FF-5FC29A996D57}" srcOrd="0" destOrd="0" parTransId="{7BA30D56-E489-4969-A1C5-CB3B0152F918}" sibTransId="{9EC6A315-9059-4878-8FD2-341CE1D0C552}"/>
    <dgm:cxn modelId="{097368A6-996D-4F99-8C01-FAFC77E41FE4}" type="presOf" srcId="{33C6276B-9770-4330-9213-F3DBDDECCC48}" destId="{CE773718-07C8-4AEB-9302-F586EA5611D7}" srcOrd="0" destOrd="0" presId="urn:microsoft.com/office/officeart/2005/8/layout/process4"/>
    <dgm:cxn modelId="{29AD6360-39D0-40AC-99E4-5B54500702C9}" type="presOf" srcId="{E6566E57-5457-4D45-A8CB-BA100C671753}" destId="{1D86FA4B-0D67-4F2A-B66A-D7ED0ACB073B}" srcOrd="0" destOrd="0" presId="urn:microsoft.com/office/officeart/2005/8/layout/process4"/>
    <dgm:cxn modelId="{4D84751A-B025-4511-9110-7FB95A3290CF}" srcId="{2A6693FB-CDD9-4974-A6FF-5FC29A996D57}" destId="{BE383BA1-9382-4B4B-9154-883E771C8B9A}" srcOrd="1" destOrd="0" parTransId="{AD0ACC88-B07D-4CA8-8ADB-5B5C949B8539}" sibTransId="{B079A9E7-A026-4035-B8A5-00E89094FE09}"/>
    <dgm:cxn modelId="{103EAC11-307D-446C-9568-55D9343CE6F5}" type="presOf" srcId="{BF258350-CA0D-4D1D-95CF-2FB666FCDDCC}" destId="{D698E747-409E-4CCB-ACA4-28017A76FC7E}" srcOrd="0" destOrd="0" presId="urn:microsoft.com/office/officeart/2005/8/layout/process4"/>
    <dgm:cxn modelId="{79268DA5-3C20-4091-8365-6BD99D3E6A3C}" srcId="{DB05B0D8-4F09-43FF-8CFD-8C0FAF436068}" destId="{D2E35575-FEBD-4A61-820E-0C3552F1A25E}" srcOrd="1" destOrd="0" parTransId="{971C0B40-06DA-4DE3-A84A-950F12D1D281}" sibTransId="{9C60BEC1-D711-46F8-8022-1B29DAB8FE96}"/>
    <dgm:cxn modelId="{80C15633-8434-4E69-A1CA-69DEF7483465}" type="presOf" srcId="{DB05B0D8-4F09-43FF-8CFD-8C0FAF436068}" destId="{132175F1-212C-4BA6-AF46-852396DC92A5}" srcOrd="0" destOrd="0" presId="urn:microsoft.com/office/officeart/2005/8/layout/process4"/>
    <dgm:cxn modelId="{F096B0B7-C717-4A15-98CE-D48D0EBD3BBF}" srcId="{2A6693FB-CDD9-4974-A6FF-5FC29A996D57}" destId="{E6566E57-5457-4D45-A8CB-BA100C671753}" srcOrd="0" destOrd="0" parTransId="{C164AE6C-A3DE-4E54-A919-E6BC5A5DD609}" sibTransId="{5679D950-AEC5-4E94-BF45-AB17773AC415}"/>
    <dgm:cxn modelId="{BE2315C0-525F-448C-9EAF-8875D4EAD3EF}" type="presOf" srcId="{BE383BA1-9382-4B4B-9154-883E771C8B9A}" destId="{EEDB13E7-4407-4C3B-B4CA-17F750B0B5FA}" srcOrd="0" destOrd="0" presId="urn:microsoft.com/office/officeart/2005/8/layout/process4"/>
    <dgm:cxn modelId="{42906832-AEAA-4871-BDDF-AD1BD6066782}" type="presOf" srcId="{2A6693FB-CDD9-4974-A6FF-5FC29A996D57}" destId="{84CBD87A-3E4D-4CF7-A907-BB842649117F}" srcOrd="1" destOrd="0" presId="urn:microsoft.com/office/officeart/2005/8/layout/process4"/>
    <dgm:cxn modelId="{EEE580EB-BB94-410E-93F1-28345B29643E}" type="presOf" srcId="{0C87AD26-84DD-4E0C-B487-485384D3A6E5}" destId="{55523E63-1D79-4C11-9A15-9A369A260F3A}" srcOrd="0" destOrd="0" presId="urn:microsoft.com/office/officeart/2005/8/layout/process4"/>
    <dgm:cxn modelId="{DF7AF837-AC66-4C81-813F-CD7E42D2A503}" type="presOf" srcId="{DB05B0D8-4F09-43FF-8CFD-8C0FAF436068}" destId="{E761B682-C07D-4807-983A-1C8BC6C1DB33}" srcOrd="1" destOrd="0" presId="urn:microsoft.com/office/officeart/2005/8/layout/process4"/>
    <dgm:cxn modelId="{0C0734C6-E2F3-4DB2-AABB-F6FCC83409F5}" srcId="{EAB8840A-EEC5-4869-A556-DDECF3D14A66}" destId="{0C87AD26-84DD-4E0C-B487-485384D3A6E5}" srcOrd="1" destOrd="0" parTransId="{5772769B-EE24-4970-BD8D-193C388F777F}" sibTransId="{5E586F46-FC05-4A86-8C79-9DABD359B39A}"/>
    <dgm:cxn modelId="{FC0A2F4F-86AD-48FD-8CBB-25D208111EA6}" type="presOf" srcId="{EAB8840A-EEC5-4869-A556-DDECF3D14A66}" destId="{296C4822-ADB3-4CF1-AF4F-374C7F266A9F}" srcOrd="0" destOrd="0" presId="urn:microsoft.com/office/officeart/2005/8/layout/process4"/>
    <dgm:cxn modelId="{ADC3A364-84B7-4507-8C98-7B52E31AB35F}" type="presOf" srcId="{0C87AD26-84DD-4E0C-B487-485384D3A6E5}" destId="{27041E6E-1041-4C4E-89E2-C2A062C8AC9F}" srcOrd="1" destOrd="0" presId="urn:microsoft.com/office/officeart/2005/8/layout/process4"/>
    <dgm:cxn modelId="{D6650490-5B36-4823-88A7-0A02B9536F62}" srcId="{EAB8840A-EEC5-4869-A556-DDECF3D14A66}" destId="{DB05B0D8-4F09-43FF-8CFD-8C0FAF436068}" srcOrd="2" destOrd="0" parTransId="{6DD5AB9C-2C90-44D9-B261-ACACFAE55D13}" sibTransId="{6162B70F-58FD-4120-A48C-F1734ACF15D5}"/>
    <dgm:cxn modelId="{26C3ACF8-750D-488C-AF70-E06DFAB4A337}" srcId="{0C87AD26-84DD-4E0C-B487-485384D3A6E5}" destId="{C7459B3E-0609-4A28-B954-3D413FBBFF8E}" srcOrd="0" destOrd="0" parTransId="{E7B2B3B8-5A19-4E30-B738-13DD0EA4C474}" sibTransId="{0204786C-5248-4C5E-B196-377E96693D57}"/>
    <dgm:cxn modelId="{9D1C6B13-2BDC-4949-926F-3D15D1720F89}" type="presOf" srcId="{D2E35575-FEBD-4A61-820E-0C3552F1A25E}" destId="{7823BD90-C0D3-4600-B14C-040DA90355CB}" srcOrd="0" destOrd="0" presId="urn:microsoft.com/office/officeart/2005/8/layout/process4"/>
    <dgm:cxn modelId="{E4F84AC9-43FE-4749-B016-6AD5413E3F79}" type="presOf" srcId="{C7459B3E-0609-4A28-B954-3D413FBBFF8E}" destId="{A215ADAD-D3B7-4BF8-B965-1786EEE19E50}" srcOrd="0" destOrd="0" presId="urn:microsoft.com/office/officeart/2005/8/layout/process4"/>
    <dgm:cxn modelId="{15F1DC46-11DD-417D-9D6A-436893120C3B}" srcId="{0C87AD26-84DD-4E0C-B487-485384D3A6E5}" destId="{BF258350-CA0D-4D1D-95CF-2FB666FCDDCC}" srcOrd="1" destOrd="0" parTransId="{22AF9685-92BE-4ABC-9B5D-F05EA1E8D8E0}" sibTransId="{0003863D-1582-4705-BC29-F5080EFAD6A4}"/>
    <dgm:cxn modelId="{2116FFFD-C671-418E-AADE-7998D164C1AB}" type="presOf" srcId="{2A6693FB-CDD9-4974-A6FF-5FC29A996D57}" destId="{7851FC1D-9B50-476E-BCDB-C6CAF304B6D3}" srcOrd="0" destOrd="0" presId="urn:microsoft.com/office/officeart/2005/8/layout/process4"/>
    <dgm:cxn modelId="{958A6212-582A-41A0-8787-4673C3469E5E}" srcId="{DB05B0D8-4F09-43FF-8CFD-8C0FAF436068}" destId="{33C6276B-9770-4330-9213-F3DBDDECCC48}" srcOrd="0" destOrd="0" parTransId="{A7378DCA-2A24-475E-A26A-AC82D10E51CF}" sibTransId="{10CA9FBF-8B60-4DCD-9D3A-C7B364F671D0}"/>
    <dgm:cxn modelId="{FD19914D-FFB1-4B4B-8B8C-92035B3BC82F}" type="presParOf" srcId="{296C4822-ADB3-4CF1-AF4F-374C7F266A9F}" destId="{7722CC0E-2AD7-4200-A19C-4DC6E56BB99A}" srcOrd="0" destOrd="0" presId="urn:microsoft.com/office/officeart/2005/8/layout/process4"/>
    <dgm:cxn modelId="{3AF2BFBC-CA74-44EC-BF8F-3576E8C09E22}" type="presParOf" srcId="{7722CC0E-2AD7-4200-A19C-4DC6E56BB99A}" destId="{132175F1-212C-4BA6-AF46-852396DC92A5}" srcOrd="0" destOrd="0" presId="urn:microsoft.com/office/officeart/2005/8/layout/process4"/>
    <dgm:cxn modelId="{48F55E52-9456-40B8-B776-7163B3A4DFA0}" type="presParOf" srcId="{7722CC0E-2AD7-4200-A19C-4DC6E56BB99A}" destId="{E761B682-C07D-4807-983A-1C8BC6C1DB33}" srcOrd="1" destOrd="0" presId="urn:microsoft.com/office/officeart/2005/8/layout/process4"/>
    <dgm:cxn modelId="{0F4F7E81-ED93-437A-9C7D-D1C66B085A24}" type="presParOf" srcId="{7722CC0E-2AD7-4200-A19C-4DC6E56BB99A}" destId="{10EA7318-AF8D-43CA-9186-9CD189D90639}" srcOrd="2" destOrd="0" presId="urn:microsoft.com/office/officeart/2005/8/layout/process4"/>
    <dgm:cxn modelId="{789576B2-B130-444D-8169-E866E95B73F8}" type="presParOf" srcId="{10EA7318-AF8D-43CA-9186-9CD189D90639}" destId="{CE773718-07C8-4AEB-9302-F586EA5611D7}" srcOrd="0" destOrd="0" presId="urn:microsoft.com/office/officeart/2005/8/layout/process4"/>
    <dgm:cxn modelId="{92725086-4696-4A90-A5D6-41D36A06BBCB}" type="presParOf" srcId="{10EA7318-AF8D-43CA-9186-9CD189D90639}" destId="{7823BD90-C0D3-4600-B14C-040DA90355CB}" srcOrd="1" destOrd="0" presId="urn:microsoft.com/office/officeart/2005/8/layout/process4"/>
    <dgm:cxn modelId="{E1AB6E79-A329-46C2-8A24-06F9BD2A09B9}" type="presParOf" srcId="{296C4822-ADB3-4CF1-AF4F-374C7F266A9F}" destId="{7337F987-CF9A-4D9C-A0A8-AC609DDA89BA}" srcOrd="1" destOrd="0" presId="urn:microsoft.com/office/officeart/2005/8/layout/process4"/>
    <dgm:cxn modelId="{327CD76B-CC8F-4F02-A5D7-BDB03B1D0FA0}" type="presParOf" srcId="{296C4822-ADB3-4CF1-AF4F-374C7F266A9F}" destId="{2C1E6BE1-5D83-4630-9FCE-A9704C79F1A5}" srcOrd="2" destOrd="0" presId="urn:microsoft.com/office/officeart/2005/8/layout/process4"/>
    <dgm:cxn modelId="{C1B5262E-2D1C-4225-9325-09EC4C2F6292}" type="presParOf" srcId="{2C1E6BE1-5D83-4630-9FCE-A9704C79F1A5}" destId="{55523E63-1D79-4C11-9A15-9A369A260F3A}" srcOrd="0" destOrd="0" presId="urn:microsoft.com/office/officeart/2005/8/layout/process4"/>
    <dgm:cxn modelId="{9E209C4F-ECA7-4C0E-9BBF-B78FF93F9C2E}" type="presParOf" srcId="{2C1E6BE1-5D83-4630-9FCE-A9704C79F1A5}" destId="{27041E6E-1041-4C4E-89E2-C2A062C8AC9F}" srcOrd="1" destOrd="0" presId="urn:microsoft.com/office/officeart/2005/8/layout/process4"/>
    <dgm:cxn modelId="{A88EC637-9291-496F-8447-0C5DC7A90F2C}" type="presParOf" srcId="{2C1E6BE1-5D83-4630-9FCE-A9704C79F1A5}" destId="{07A87F6D-A126-4A15-8FEF-88D24C1FF31F}" srcOrd="2" destOrd="0" presId="urn:microsoft.com/office/officeart/2005/8/layout/process4"/>
    <dgm:cxn modelId="{01E58258-E169-4FD0-9150-4E46168E7E15}" type="presParOf" srcId="{07A87F6D-A126-4A15-8FEF-88D24C1FF31F}" destId="{A215ADAD-D3B7-4BF8-B965-1786EEE19E50}" srcOrd="0" destOrd="0" presId="urn:microsoft.com/office/officeart/2005/8/layout/process4"/>
    <dgm:cxn modelId="{3CA4F627-5D9E-4724-816D-9CC2B82A0585}" type="presParOf" srcId="{07A87F6D-A126-4A15-8FEF-88D24C1FF31F}" destId="{D698E747-409E-4CCB-ACA4-28017A76FC7E}" srcOrd="1" destOrd="0" presId="urn:microsoft.com/office/officeart/2005/8/layout/process4"/>
    <dgm:cxn modelId="{58477E43-6568-4DB1-9918-02B2F22E77A6}" type="presParOf" srcId="{296C4822-ADB3-4CF1-AF4F-374C7F266A9F}" destId="{A5D21D90-897A-436E-98EF-6D9B67BAADCF}" srcOrd="3" destOrd="0" presId="urn:microsoft.com/office/officeart/2005/8/layout/process4"/>
    <dgm:cxn modelId="{A42B9132-9691-49F3-8451-E98168DB7EFE}" type="presParOf" srcId="{296C4822-ADB3-4CF1-AF4F-374C7F266A9F}" destId="{B4F20794-5077-4778-B2EA-D4620FF4A5FB}" srcOrd="4" destOrd="0" presId="urn:microsoft.com/office/officeart/2005/8/layout/process4"/>
    <dgm:cxn modelId="{4370CB5B-8EED-421E-9E67-54396807EC70}" type="presParOf" srcId="{B4F20794-5077-4778-B2EA-D4620FF4A5FB}" destId="{7851FC1D-9B50-476E-BCDB-C6CAF304B6D3}" srcOrd="0" destOrd="0" presId="urn:microsoft.com/office/officeart/2005/8/layout/process4"/>
    <dgm:cxn modelId="{3CEA433C-D386-47DF-9ADB-6F5723427483}" type="presParOf" srcId="{B4F20794-5077-4778-B2EA-D4620FF4A5FB}" destId="{84CBD87A-3E4D-4CF7-A907-BB842649117F}" srcOrd="1" destOrd="0" presId="urn:microsoft.com/office/officeart/2005/8/layout/process4"/>
    <dgm:cxn modelId="{6BFE89F1-03EE-435B-BD7C-6F605D7EC033}" type="presParOf" srcId="{B4F20794-5077-4778-B2EA-D4620FF4A5FB}" destId="{2957E71E-AF7B-4274-A3C3-D86844128FEA}" srcOrd="2" destOrd="0" presId="urn:microsoft.com/office/officeart/2005/8/layout/process4"/>
    <dgm:cxn modelId="{CDA614AA-BA8A-403E-84FE-91BEEE27ED58}" type="presParOf" srcId="{2957E71E-AF7B-4274-A3C3-D86844128FEA}" destId="{1D86FA4B-0D67-4F2A-B66A-D7ED0ACB073B}" srcOrd="0" destOrd="0" presId="urn:microsoft.com/office/officeart/2005/8/layout/process4"/>
    <dgm:cxn modelId="{149CFCB6-C839-4D77-99A9-FE7B23677538}" type="presParOf" srcId="{2957E71E-AF7B-4274-A3C3-D86844128FEA}" destId="{EEDB13E7-4407-4C3B-B4CA-17F750B0B5FA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B87CDE-E0B4-427D-9FCD-7D3A3883510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331947-1D92-44AE-ADCB-B6BF853FA4B7}">
      <dgm:prSet phldrT="[Text]"/>
      <dgm:spPr/>
      <dgm:t>
        <a:bodyPr/>
        <a:lstStyle/>
        <a:p>
          <a:r>
            <a:rPr lang="en-US" dirty="0"/>
            <a:t>Fee For Service</a:t>
          </a:r>
        </a:p>
      </dgm:t>
    </dgm:pt>
    <dgm:pt modelId="{557C4562-A91F-4CF9-8C49-48BC7434A6BA}" type="parTrans" cxnId="{E3B5D65C-9F70-406F-A5EF-66F1A306B316}">
      <dgm:prSet/>
      <dgm:spPr/>
      <dgm:t>
        <a:bodyPr/>
        <a:lstStyle/>
        <a:p>
          <a:endParaRPr lang="en-US"/>
        </a:p>
      </dgm:t>
    </dgm:pt>
    <dgm:pt modelId="{E89F0651-0956-43D3-A571-7596BDAAE940}" type="sibTrans" cxnId="{E3B5D65C-9F70-406F-A5EF-66F1A306B316}">
      <dgm:prSet/>
      <dgm:spPr/>
      <dgm:t>
        <a:bodyPr/>
        <a:lstStyle/>
        <a:p>
          <a:endParaRPr lang="en-US"/>
        </a:p>
      </dgm:t>
    </dgm:pt>
    <dgm:pt modelId="{27704377-0B4C-41CF-BF5B-ECE4080EFB35}">
      <dgm:prSet phldrT="[Text]"/>
      <dgm:spPr/>
      <dgm:t>
        <a:bodyPr/>
        <a:lstStyle/>
        <a:p>
          <a:r>
            <a:rPr lang="en-US" dirty="0"/>
            <a:t>Direct Payment for Services Rendered</a:t>
          </a:r>
        </a:p>
      </dgm:t>
    </dgm:pt>
    <dgm:pt modelId="{8A398E37-2F96-44AC-8501-D900EDB6699F}" type="parTrans" cxnId="{B7D1B546-EEC5-4286-9B7D-B3074B699A17}">
      <dgm:prSet/>
      <dgm:spPr/>
      <dgm:t>
        <a:bodyPr/>
        <a:lstStyle/>
        <a:p>
          <a:endParaRPr lang="en-US"/>
        </a:p>
      </dgm:t>
    </dgm:pt>
    <dgm:pt modelId="{22246D73-67DD-4CF2-88A5-27E6157C1432}" type="sibTrans" cxnId="{B7D1B546-EEC5-4286-9B7D-B3074B699A17}">
      <dgm:prSet/>
      <dgm:spPr/>
      <dgm:t>
        <a:bodyPr/>
        <a:lstStyle/>
        <a:p>
          <a:endParaRPr lang="en-US"/>
        </a:p>
      </dgm:t>
    </dgm:pt>
    <dgm:pt modelId="{9F6C7D9F-A224-4950-B1F3-0CE7D133856A}">
      <dgm:prSet phldrT="[Text]"/>
      <dgm:spPr/>
      <dgm:t>
        <a:bodyPr/>
        <a:lstStyle/>
        <a:p>
          <a:r>
            <a:rPr lang="en-US" dirty="0"/>
            <a:t>Performance</a:t>
          </a:r>
        </a:p>
      </dgm:t>
    </dgm:pt>
    <dgm:pt modelId="{D1E0E83B-59A5-418A-B996-03AED0E3638A}" type="parTrans" cxnId="{88AC5687-D193-4A20-BFED-8D04C0E79E0D}">
      <dgm:prSet/>
      <dgm:spPr/>
      <dgm:t>
        <a:bodyPr/>
        <a:lstStyle/>
        <a:p>
          <a:endParaRPr lang="en-US"/>
        </a:p>
      </dgm:t>
    </dgm:pt>
    <dgm:pt modelId="{E7666324-5378-4496-9F53-BF01FDF7B269}" type="sibTrans" cxnId="{88AC5687-D193-4A20-BFED-8D04C0E79E0D}">
      <dgm:prSet/>
      <dgm:spPr/>
      <dgm:t>
        <a:bodyPr/>
        <a:lstStyle/>
        <a:p>
          <a:endParaRPr lang="en-US"/>
        </a:p>
      </dgm:t>
    </dgm:pt>
    <dgm:pt modelId="{6858BE0F-D98F-4B91-8EBF-16E8CCDAC60D}">
      <dgm:prSet phldrT="[Text]"/>
      <dgm:spPr/>
      <dgm:t>
        <a:bodyPr/>
        <a:lstStyle/>
        <a:p>
          <a:r>
            <a:rPr lang="en-US" dirty="0"/>
            <a:t>Pay for Reporting</a:t>
          </a:r>
        </a:p>
        <a:p>
          <a:r>
            <a:rPr lang="en-US" dirty="0"/>
            <a:t>Drug Pricing Enhancements</a:t>
          </a:r>
        </a:p>
      </dgm:t>
    </dgm:pt>
    <dgm:pt modelId="{94BC9DED-97C3-465A-BA74-657BA6098107}" type="parTrans" cxnId="{86EE4F0C-78D3-42EE-850D-6A7BEBC024A9}">
      <dgm:prSet/>
      <dgm:spPr/>
      <dgm:t>
        <a:bodyPr/>
        <a:lstStyle/>
        <a:p>
          <a:endParaRPr lang="en-US"/>
        </a:p>
      </dgm:t>
    </dgm:pt>
    <dgm:pt modelId="{280C4F64-C89B-4465-ABF3-D2833B66837C}" type="sibTrans" cxnId="{86EE4F0C-78D3-42EE-850D-6A7BEBC024A9}">
      <dgm:prSet/>
      <dgm:spPr/>
      <dgm:t>
        <a:bodyPr/>
        <a:lstStyle/>
        <a:p>
          <a:endParaRPr lang="en-US"/>
        </a:p>
      </dgm:t>
    </dgm:pt>
    <dgm:pt modelId="{68603C16-9700-4CB6-B225-70B9CEC9F7AB}">
      <dgm:prSet phldrT="[Text]"/>
      <dgm:spPr/>
      <dgm:t>
        <a:bodyPr/>
        <a:lstStyle/>
        <a:p>
          <a:r>
            <a:rPr lang="en-US" dirty="0"/>
            <a:t>Value </a:t>
          </a:r>
        </a:p>
      </dgm:t>
    </dgm:pt>
    <dgm:pt modelId="{97504E06-AAB4-4303-A5B4-75725C343E0D}" type="parTrans" cxnId="{0DAB35CD-792A-46DC-A90E-C14234D2A894}">
      <dgm:prSet/>
      <dgm:spPr/>
      <dgm:t>
        <a:bodyPr/>
        <a:lstStyle/>
        <a:p>
          <a:endParaRPr lang="en-US"/>
        </a:p>
      </dgm:t>
    </dgm:pt>
    <dgm:pt modelId="{5D00F134-5175-4E0D-9725-758BD7459360}" type="sibTrans" cxnId="{0DAB35CD-792A-46DC-A90E-C14234D2A894}">
      <dgm:prSet/>
      <dgm:spPr/>
      <dgm:t>
        <a:bodyPr/>
        <a:lstStyle/>
        <a:p>
          <a:endParaRPr lang="en-US"/>
        </a:p>
      </dgm:t>
    </dgm:pt>
    <dgm:pt modelId="{F1268F59-C9AC-4C93-B7B8-FD481587531F}">
      <dgm:prSet phldrT="[Text]"/>
      <dgm:spPr/>
      <dgm:t>
        <a:bodyPr/>
        <a:lstStyle/>
        <a:p>
          <a:r>
            <a:rPr lang="en-US" dirty="0"/>
            <a:t>Disease/Patient Management</a:t>
          </a:r>
        </a:p>
        <a:p>
          <a:r>
            <a:rPr lang="en-US" dirty="0"/>
            <a:t>Shared Savings</a:t>
          </a:r>
        </a:p>
        <a:p>
          <a:r>
            <a:rPr lang="en-US" dirty="0"/>
            <a:t>Risk for non-Savings</a:t>
          </a:r>
        </a:p>
        <a:p>
          <a:r>
            <a:rPr lang="en-US" dirty="0"/>
            <a:t>Performance Goals and Measures</a:t>
          </a:r>
        </a:p>
      </dgm:t>
    </dgm:pt>
    <dgm:pt modelId="{791AB158-8658-4E26-BC6F-844015B3CE0C}" type="parTrans" cxnId="{9845EB98-5490-4AF8-9A31-BFDDF9CA06CD}">
      <dgm:prSet/>
      <dgm:spPr/>
      <dgm:t>
        <a:bodyPr/>
        <a:lstStyle/>
        <a:p>
          <a:endParaRPr lang="en-US"/>
        </a:p>
      </dgm:t>
    </dgm:pt>
    <dgm:pt modelId="{0374EED2-B4C5-4F0F-97AF-5D5832F1DAEB}" type="sibTrans" cxnId="{9845EB98-5490-4AF8-9A31-BFDDF9CA06CD}">
      <dgm:prSet/>
      <dgm:spPr/>
      <dgm:t>
        <a:bodyPr/>
        <a:lstStyle/>
        <a:p>
          <a:endParaRPr lang="en-US"/>
        </a:p>
      </dgm:t>
    </dgm:pt>
    <dgm:pt modelId="{6AB48C5B-B3A5-4FB7-B216-3B61B7DF734F}" type="pres">
      <dgm:prSet presAssocID="{73B87CDE-E0B4-427D-9FCD-7D3A3883510F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ADC0D92E-6CC3-4412-B292-BEEC3AEABF44}" type="pres">
      <dgm:prSet presAssocID="{E1331947-1D92-44AE-ADCB-B6BF853FA4B7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D378BB03-9F2B-4DEF-9406-349CD0B62178}" type="pres">
      <dgm:prSet presAssocID="{E1331947-1D92-44AE-ADCB-B6BF853FA4B7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96CF6817-FB23-4B29-9D08-3745E0F566B1}" type="pres">
      <dgm:prSet presAssocID="{9F6C7D9F-A224-4950-B1F3-0CE7D133856A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4AEAA20B-136F-46DE-96D1-805A13E4B3CD}" type="pres">
      <dgm:prSet presAssocID="{9F6C7D9F-A224-4950-B1F3-0CE7D133856A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CC27C464-3AC6-43A7-87EF-0BC1EBBA8F70}" type="pres">
      <dgm:prSet presAssocID="{68603C16-9700-4CB6-B225-70B9CEC9F7AB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FB8C037A-978C-466C-9F17-1630040924EF}" type="pres">
      <dgm:prSet presAssocID="{68603C16-9700-4CB6-B225-70B9CEC9F7AB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E5E736B5-395F-417B-BA94-81CF24ABE568}" type="presOf" srcId="{9F6C7D9F-A224-4950-B1F3-0CE7D133856A}" destId="{96CF6817-FB23-4B29-9D08-3745E0F566B1}" srcOrd="0" destOrd="0" presId="urn:microsoft.com/office/officeart/2009/3/layout/IncreasingArrowsProcess"/>
    <dgm:cxn modelId="{9845EB98-5490-4AF8-9A31-BFDDF9CA06CD}" srcId="{68603C16-9700-4CB6-B225-70B9CEC9F7AB}" destId="{F1268F59-C9AC-4C93-B7B8-FD481587531F}" srcOrd="0" destOrd="0" parTransId="{791AB158-8658-4E26-BC6F-844015B3CE0C}" sibTransId="{0374EED2-B4C5-4F0F-97AF-5D5832F1DAEB}"/>
    <dgm:cxn modelId="{6EF5913C-8061-449C-9E53-80DA49BC72FE}" type="presOf" srcId="{F1268F59-C9AC-4C93-B7B8-FD481587531F}" destId="{FB8C037A-978C-466C-9F17-1630040924EF}" srcOrd="0" destOrd="0" presId="urn:microsoft.com/office/officeart/2009/3/layout/IncreasingArrowsProcess"/>
    <dgm:cxn modelId="{0DAB35CD-792A-46DC-A90E-C14234D2A894}" srcId="{73B87CDE-E0B4-427D-9FCD-7D3A3883510F}" destId="{68603C16-9700-4CB6-B225-70B9CEC9F7AB}" srcOrd="2" destOrd="0" parTransId="{97504E06-AAB4-4303-A5B4-75725C343E0D}" sibTransId="{5D00F134-5175-4E0D-9725-758BD7459360}"/>
    <dgm:cxn modelId="{86EE4F0C-78D3-42EE-850D-6A7BEBC024A9}" srcId="{9F6C7D9F-A224-4950-B1F3-0CE7D133856A}" destId="{6858BE0F-D98F-4B91-8EBF-16E8CCDAC60D}" srcOrd="0" destOrd="0" parTransId="{94BC9DED-97C3-465A-BA74-657BA6098107}" sibTransId="{280C4F64-C89B-4465-ABF3-D2833B66837C}"/>
    <dgm:cxn modelId="{DFBB42E3-7EC7-4CED-8BDF-823A1EC9BEFB}" type="presOf" srcId="{27704377-0B4C-41CF-BF5B-ECE4080EFB35}" destId="{D378BB03-9F2B-4DEF-9406-349CD0B62178}" srcOrd="0" destOrd="0" presId="urn:microsoft.com/office/officeart/2009/3/layout/IncreasingArrowsProcess"/>
    <dgm:cxn modelId="{21B5B573-57C3-4869-B0A1-BCE63A01E758}" type="presOf" srcId="{68603C16-9700-4CB6-B225-70B9CEC9F7AB}" destId="{CC27C464-3AC6-43A7-87EF-0BC1EBBA8F70}" srcOrd="0" destOrd="0" presId="urn:microsoft.com/office/officeart/2009/3/layout/IncreasingArrowsProcess"/>
    <dgm:cxn modelId="{B7D1B546-EEC5-4286-9B7D-B3074B699A17}" srcId="{E1331947-1D92-44AE-ADCB-B6BF853FA4B7}" destId="{27704377-0B4C-41CF-BF5B-ECE4080EFB35}" srcOrd="0" destOrd="0" parTransId="{8A398E37-2F96-44AC-8501-D900EDB6699F}" sibTransId="{22246D73-67DD-4CF2-88A5-27E6157C1432}"/>
    <dgm:cxn modelId="{8235359C-CEF4-4FEC-8CEE-9CEDF7DE30FB}" type="presOf" srcId="{6858BE0F-D98F-4B91-8EBF-16E8CCDAC60D}" destId="{4AEAA20B-136F-46DE-96D1-805A13E4B3CD}" srcOrd="0" destOrd="0" presId="urn:microsoft.com/office/officeart/2009/3/layout/IncreasingArrowsProcess"/>
    <dgm:cxn modelId="{9A4F8F57-C960-4D67-AC06-F703A9E6CFAD}" type="presOf" srcId="{73B87CDE-E0B4-427D-9FCD-7D3A3883510F}" destId="{6AB48C5B-B3A5-4FB7-B216-3B61B7DF734F}" srcOrd="0" destOrd="0" presId="urn:microsoft.com/office/officeart/2009/3/layout/IncreasingArrowsProcess"/>
    <dgm:cxn modelId="{9A44E819-0321-4756-B9DB-58596ED42141}" type="presOf" srcId="{E1331947-1D92-44AE-ADCB-B6BF853FA4B7}" destId="{ADC0D92E-6CC3-4412-B292-BEEC3AEABF44}" srcOrd="0" destOrd="0" presId="urn:microsoft.com/office/officeart/2009/3/layout/IncreasingArrowsProcess"/>
    <dgm:cxn modelId="{E3B5D65C-9F70-406F-A5EF-66F1A306B316}" srcId="{73B87CDE-E0B4-427D-9FCD-7D3A3883510F}" destId="{E1331947-1D92-44AE-ADCB-B6BF853FA4B7}" srcOrd="0" destOrd="0" parTransId="{557C4562-A91F-4CF9-8C49-48BC7434A6BA}" sibTransId="{E89F0651-0956-43D3-A571-7596BDAAE940}"/>
    <dgm:cxn modelId="{88AC5687-D193-4A20-BFED-8D04C0E79E0D}" srcId="{73B87CDE-E0B4-427D-9FCD-7D3A3883510F}" destId="{9F6C7D9F-A224-4950-B1F3-0CE7D133856A}" srcOrd="1" destOrd="0" parTransId="{D1E0E83B-59A5-418A-B996-03AED0E3638A}" sibTransId="{E7666324-5378-4496-9F53-BF01FDF7B269}"/>
    <dgm:cxn modelId="{F14E96A7-D0DB-4C20-B074-DC6AF53C3EA9}" type="presParOf" srcId="{6AB48C5B-B3A5-4FB7-B216-3B61B7DF734F}" destId="{ADC0D92E-6CC3-4412-B292-BEEC3AEABF44}" srcOrd="0" destOrd="0" presId="urn:microsoft.com/office/officeart/2009/3/layout/IncreasingArrowsProcess"/>
    <dgm:cxn modelId="{59D2190D-3AA9-4279-BF4C-E1C2E45FD352}" type="presParOf" srcId="{6AB48C5B-B3A5-4FB7-B216-3B61B7DF734F}" destId="{D378BB03-9F2B-4DEF-9406-349CD0B62178}" srcOrd="1" destOrd="0" presId="urn:microsoft.com/office/officeart/2009/3/layout/IncreasingArrowsProcess"/>
    <dgm:cxn modelId="{93D47749-E937-4B0C-A9C2-E42F8809307E}" type="presParOf" srcId="{6AB48C5B-B3A5-4FB7-B216-3B61B7DF734F}" destId="{96CF6817-FB23-4B29-9D08-3745E0F566B1}" srcOrd="2" destOrd="0" presId="urn:microsoft.com/office/officeart/2009/3/layout/IncreasingArrowsProcess"/>
    <dgm:cxn modelId="{CB60A274-231E-4014-B3D2-236606CA1315}" type="presParOf" srcId="{6AB48C5B-B3A5-4FB7-B216-3B61B7DF734F}" destId="{4AEAA20B-136F-46DE-96D1-805A13E4B3CD}" srcOrd="3" destOrd="0" presId="urn:microsoft.com/office/officeart/2009/3/layout/IncreasingArrowsProcess"/>
    <dgm:cxn modelId="{490987CF-0E73-4308-9FCF-22598E56506F}" type="presParOf" srcId="{6AB48C5B-B3A5-4FB7-B216-3B61B7DF734F}" destId="{CC27C464-3AC6-43A7-87EF-0BC1EBBA8F70}" srcOrd="4" destOrd="0" presId="urn:microsoft.com/office/officeart/2009/3/layout/IncreasingArrowsProcess"/>
    <dgm:cxn modelId="{D8B689D6-4265-402D-87F7-4FDDD18D51F8}" type="presParOf" srcId="{6AB48C5B-B3A5-4FB7-B216-3B61B7DF734F}" destId="{FB8C037A-978C-466C-9F17-1630040924EF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6A1909-A668-4E75-8991-771133C469D2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1BB174-1534-4962-950A-B0246ED82B64}">
      <dgm:prSet phldrT="[Text]"/>
      <dgm:spPr/>
      <dgm:t>
        <a:bodyPr/>
        <a:lstStyle/>
        <a:p>
          <a:r>
            <a:rPr lang="en-US" dirty="0"/>
            <a:t>Patient Care In Office</a:t>
          </a:r>
        </a:p>
      </dgm:t>
    </dgm:pt>
    <dgm:pt modelId="{08B04A4A-F942-4685-AD0B-8CD633495EC1}" type="parTrans" cxnId="{9054FE5C-FAAB-484A-9060-C6B92667B827}">
      <dgm:prSet/>
      <dgm:spPr/>
      <dgm:t>
        <a:bodyPr/>
        <a:lstStyle/>
        <a:p>
          <a:endParaRPr lang="en-US"/>
        </a:p>
      </dgm:t>
    </dgm:pt>
    <dgm:pt modelId="{4F0EB75E-00E9-4DFD-9757-95EC9856B14B}" type="sibTrans" cxnId="{9054FE5C-FAAB-484A-9060-C6B92667B827}">
      <dgm:prSet/>
      <dgm:spPr/>
      <dgm:t>
        <a:bodyPr/>
        <a:lstStyle/>
        <a:p>
          <a:endParaRPr lang="en-US"/>
        </a:p>
      </dgm:t>
    </dgm:pt>
    <dgm:pt modelId="{CF75AADA-5946-4A32-833C-786811D41E34}">
      <dgm:prSet phldrT="[Text]"/>
      <dgm:spPr/>
      <dgm:t>
        <a:bodyPr/>
        <a:lstStyle/>
        <a:p>
          <a:r>
            <a:rPr lang="en-US" dirty="0"/>
            <a:t>Orals and Pharmacy Management</a:t>
          </a:r>
        </a:p>
      </dgm:t>
    </dgm:pt>
    <dgm:pt modelId="{4825BDE5-7649-4C69-98EC-2E16D8CDDBF7}" type="parTrans" cxnId="{EDAE3FF6-A5B5-4064-A319-6484B0AF721F}">
      <dgm:prSet/>
      <dgm:spPr/>
      <dgm:t>
        <a:bodyPr/>
        <a:lstStyle/>
        <a:p>
          <a:endParaRPr lang="en-US"/>
        </a:p>
      </dgm:t>
    </dgm:pt>
    <dgm:pt modelId="{64889F54-E003-48BC-AE9F-4E6CA296CA3A}" type="sibTrans" cxnId="{EDAE3FF6-A5B5-4064-A319-6484B0AF721F}">
      <dgm:prSet/>
      <dgm:spPr/>
      <dgm:t>
        <a:bodyPr/>
        <a:lstStyle/>
        <a:p>
          <a:endParaRPr lang="en-US"/>
        </a:p>
      </dgm:t>
    </dgm:pt>
    <dgm:pt modelId="{F458DDB1-BBC6-44ED-9A7A-CA5FE99CFD9D}">
      <dgm:prSet phldrT="[Text]"/>
      <dgm:spPr/>
      <dgm:t>
        <a:bodyPr/>
        <a:lstStyle/>
        <a:p>
          <a:r>
            <a:rPr lang="en-US" dirty="0"/>
            <a:t>Site of Care Alternatives</a:t>
          </a:r>
        </a:p>
      </dgm:t>
    </dgm:pt>
    <dgm:pt modelId="{C0ACACB1-2808-4856-A88B-6039E9C96519}" type="parTrans" cxnId="{0AD1B40E-C897-40E0-9669-A47242958AEE}">
      <dgm:prSet/>
      <dgm:spPr/>
      <dgm:t>
        <a:bodyPr/>
        <a:lstStyle/>
        <a:p>
          <a:endParaRPr lang="en-US"/>
        </a:p>
      </dgm:t>
    </dgm:pt>
    <dgm:pt modelId="{502D40CC-99B8-4B72-8927-C6F3A0CEE31C}" type="sibTrans" cxnId="{0AD1B40E-C897-40E0-9669-A47242958AEE}">
      <dgm:prSet/>
      <dgm:spPr/>
      <dgm:t>
        <a:bodyPr/>
        <a:lstStyle/>
        <a:p>
          <a:endParaRPr lang="en-US"/>
        </a:p>
      </dgm:t>
    </dgm:pt>
    <dgm:pt modelId="{D7BE5264-4B00-400E-87DE-9B50A77207DB}">
      <dgm:prSet phldrT="[Text]"/>
      <dgm:spPr/>
      <dgm:t>
        <a:bodyPr/>
        <a:lstStyle/>
        <a:p>
          <a:r>
            <a:rPr lang="en-US" dirty="0"/>
            <a:t>External Costs (diagnostics, imaging, IP, hospice)</a:t>
          </a:r>
        </a:p>
      </dgm:t>
    </dgm:pt>
    <dgm:pt modelId="{B22B7716-B290-49BC-A7A9-3059B9BE8106}" type="parTrans" cxnId="{6BA84ED1-9ED0-48C9-A358-17B6553AA3AA}">
      <dgm:prSet/>
      <dgm:spPr/>
      <dgm:t>
        <a:bodyPr/>
        <a:lstStyle/>
        <a:p>
          <a:endParaRPr lang="en-US"/>
        </a:p>
      </dgm:t>
    </dgm:pt>
    <dgm:pt modelId="{D21D9090-72C4-4380-AC22-D69AFB6B57D4}" type="sibTrans" cxnId="{6BA84ED1-9ED0-48C9-A358-17B6553AA3AA}">
      <dgm:prSet/>
      <dgm:spPr/>
      <dgm:t>
        <a:bodyPr/>
        <a:lstStyle/>
        <a:p>
          <a:endParaRPr lang="en-US"/>
        </a:p>
      </dgm:t>
    </dgm:pt>
    <dgm:pt modelId="{4BE9AD23-821B-4421-9411-F9120923D170}">
      <dgm:prSet phldrT="[Text]"/>
      <dgm:spPr/>
      <dgm:t>
        <a:bodyPr/>
        <a:lstStyle/>
        <a:p>
          <a:r>
            <a:rPr lang="en-US" dirty="0"/>
            <a:t>Coordination/Collaboration Beyond Office Walls</a:t>
          </a:r>
        </a:p>
      </dgm:t>
    </dgm:pt>
    <dgm:pt modelId="{2D9A9893-756B-483E-BA66-916845F7CC5B}" type="parTrans" cxnId="{7554CC48-3E72-4F23-A3AF-5E27882CB730}">
      <dgm:prSet/>
      <dgm:spPr/>
      <dgm:t>
        <a:bodyPr/>
        <a:lstStyle/>
        <a:p>
          <a:endParaRPr lang="en-US"/>
        </a:p>
      </dgm:t>
    </dgm:pt>
    <dgm:pt modelId="{93AA41D1-130C-447A-883F-8665CE8317C8}" type="sibTrans" cxnId="{7554CC48-3E72-4F23-A3AF-5E27882CB730}">
      <dgm:prSet/>
      <dgm:spPr/>
      <dgm:t>
        <a:bodyPr/>
        <a:lstStyle/>
        <a:p>
          <a:endParaRPr lang="en-US"/>
        </a:p>
      </dgm:t>
    </dgm:pt>
    <dgm:pt modelId="{29D6726B-4E94-45B7-9761-B1CCF2CDBCB3}">
      <dgm:prSet phldrT="[Text]"/>
      <dgm:spPr/>
      <dgm:t>
        <a:bodyPr/>
        <a:lstStyle/>
        <a:p>
          <a:r>
            <a:rPr lang="en-US" dirty="0"/>
            <a:t>Care Management Beyond Office</a:t>
          </a:r>
        </a:p>
      </dgm:t>
    </dgm:pt>
    <dgm:pt modelId="{E5C7E77B-5CF3-45C6-996A-BE08FA2328EC}" type="parTrans" cxnId="{12C64E7E-EBC5-49B3-AD6F-44215DB2C130}">
      <dgm:prSet/>
      <dgm:spPr/>
      <dgm:t>
        <a:bodyPr/>
        <a:lstStyle/>
        <a:p>
          <a:endParaRPr lang="en-US"/>
        </a:p>
      </dgm:t>
    </dgm:pt>
    <dgm:pt modelId="{1CF52B30-6D77-4518-AF0B-41B3DE1A49FE}" type="sibTrans" cxnId="{12C64E7E-EBC5-49B3-AD6F-44215DB2C130}">
      <dgm:prSet/>
      <dgm:spPr/>
      <dgm:t>
        <a:bodyPr/>
        <a:lstStyle/>
        <a:p>
          <a:endParaRPr lang="en-US"/>
        </a:p>
      </dgm:t>
    </dgm:pt>
    <dgm:pt modelId="{C62C1A49-5A14-48EB-BCE6-409C414F91AC}">
      <dgm:prSet phldrT="[Text]"/>
      <dgm:spPr/>
      <dgm:t>
        <a:bodyPr/>
        <a:lstStyle/>
        <a:p>
          <a:r>
            <a:rPr lang="en-US" dirty="0"/>
            <a:t>Risk Management</a:t>
          </a:r>
        </a:p>
      </dgm:t>
    </dgm:pt>
    <dgm:pt modelId="{CBE28231-8B34-4F52-9FCD-3359F0858D08}" type="parTrans" cxnId="{706F66A4-6602-466E-B8BB-3CB3B779597C}">
      <dgm:prSet/>
      <dgm:spPr/>
      <dgm:t>
        <a:bodyPr/>
        <a:lstStyle/>
        <a:p>
          <a:endParaRPr lang="en-US"/>
        </a:p>
      </dgm:t>
    </dgm:pt>
    <dgm:pt modelId="{C9FAAFC6-B07B-45B8-8072-2CFBCDFF6698}" type="sibTrans" cxnId="{706F66A4-6602-466E-B8BB-3CB3B779597C}">
      <dgm:prSet/>
      <dgm:spPr/>
      <dgm:t>
        <a:bodyPr/>
        <a:lstStyle/>
        <a:p>
          <a:endParaRPr lang="en-US"/>
        </a:p>
      </dgm:t>
    </dgm:pt>
    <dgm:pt modelId="{EEA2E7C0-A39B-448F-9072-31C2C95FD09A}" type="pres">
      <dgm:prSet presAssocID="{D76A1909-A668-4E75-8991-771133C469D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CF45355-AB51-40C4-9729-E2373B7FCBA1}" type="pres">
      <dgm:prSet presAssocID="{101BB174-1534-4962-950A-B0246ED82B64}" presName="Parent" presStyleLbl="node0" presStyleIdx="0" presStyleCnt="1">
        <dgm:presLayoutVars>
          <dgm:chMax val="6"/>
          <dgm:chPref val="6"/>
        </dgm:presLayoutVars>
      </dgm:prSet>
      <dgm:spPr/>
    </dgm:pt>
    <dgm:pt modelId="{F4C5B91E-5836-472A-9A70-C02B92FED59E}" type="pres">
      <dgm:prSet presAssocID="{CF75AADA-5946-4A32-833C-786811D41E34}" presName="Accent1" presStyleCnt="0"/>
      <dgm:spPr/>
    </dgm:pt>
    <dgm:pt modelId="{6C65853B-F004-48F1-A1D9-9564541CE3BE}" type="pres">
      <dgm:prSet presAssocID="{CF75AADA-5946-4A32-833C-786811D41E34}" presName="Accent" presStyleLbl="bgShp" presStyleIdx="0" presStyleCnt="6"/>
      <dgm:spPr/>
    </dgm:pt>
    <dgm:pt modelId="{350EAABE-6547-4459-9E48-D0EED0E80D84}" type="pres">
      <dgm:prSet presAssocID="{CF75AADA-5946-4A32-833C-786811D41E34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C6BF97DD-84B4-419E-974E-3E5532E21DEC}" type="pres">
      <dgm:prSet presAssocID="{F458DDB1-BBC6-44ED-9A7A-CA5FE99CFD9D}" presName="Accent2" presStyleCnt="0"/>
      <dgm:spPr/>
    </dgm:pt>
    <dgm:pt modelId="{0C5C69D3-4B25-4AB7-A5EA-03E24CDB1C38}" type="pres">
      <dgm:prSet presAssocID="{F458DDB1-BBC6-44ED-9A7A-CA5FE99CFD9D}" presName="Accent" presStyleLbl="bgShp" presStyleIdx="1" presStyleCnt="6"/>
      <dgm:spPr/>
    </dgm:pt>
    <dgm:pt modelId="{4F441E24-AD4B-4B58-BE30-2C9FD930510C}" type="pres">
      <dgm:prSet presAssocID="{F458DDB1-BBC6-44ED-9A7A-CA5FE99CFD9D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BD12740A-F491-4D54-92B6-C8E53487682B}" type="pres">
      <dgm:prSet presAssocID="{D7BE5264-4B00-400E-87DE-9B50A77207DB}" presName="Accent3" presStyleCnt="0"/>
      <dgm:spPr/>
    </dgm:pt>
    <dgm:pt modelId="{0BF69AB3-3045-4FA4-A02A-EB7D524374A6}" type="pres">
      <dgm:prSet presAssocID="{D7BE5264-4B00-400E-87DE-9B50A77207DB}" presName="Accent" presStyleLbl="bgShp" presStyleIdx="2" presStyleCnt="6"/>
      <dgm:spPr/>
    </dgm:pt>
    <dgm:pt modelId="{3F29A868-508F-4F8B-AA67-ACD4221E3BE2}" type="pres">
      <dgm:prSet presAssocID="{D7BE5264-4B00-400E-87DE-9B50A77207DB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DB0C8087-5346-4214-8995-BDF35DCD6BCF}" type="pres">
      <dgm:prSet presAssocID="{4BE9AD23-821B-4421-9411-F9120923D170}" presName="Accent4" presStyleCnt="0"/>
      <dgm:spPr/>
    </dgm:pt>
    <dgm:pt modelId="{D67ECC00-35B0-457B-95D0-F94A5F72E88E}" type="pres">
      <dgm:prSet presAssocID="{4BE9AD23-821B-4421-9411-F9120923D170}" presName="Accent" presStyleLbl="bgShp" presStyleIdx="3" presStyleCnt="6"/>
      <dgm:spPr/>
    </dgm:pt>
    <dgm:pt modelId="{6F5D2D12-998C-477D-B0F1-335F56E3B3DD}" type="pres">
      <dgm:prSet presAssocID="{4BE9AD23-821B-4421-9411-F9120923D170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C06B619-1A46-499C-B851-D4301057AB90}" type="pres">
      <dgm:prSet presAssocID="{29D6726B-4E94-45B7-9761-B1CCF2CDBCB3}" presName="Accent5" presStyleCnt="0"/>
      <dgm:spPr/>
    </dgm:pt>
    <dgm:pt modelId="{55EEE38D-57CD-4E76-88E1-94AA94136383}" type="pres">
      <dgm:prSet presAssocID="{29D6726B-4E94-45B7-9761-B1CCF2CDBCB3}" presName="Accent" presStyleLbl="bgShp" presStyleIdx="4" presStyleCnt="6"/>
      <dgm:spPr/>
    </dgm:pt>
    <dgm:pt modelId="{1D491B8C-14A0-4A0E-834A-D56D5CCB98BD}" type="pres">
      <dgm:prSet presAssocID="{29D6726B-4E94-45B7-9761-B1CCF2CDBCB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69B2A955-121C-42AA-890A-476F704FC804}" type="pres">
      <dgm:prSet presAssocID="{C62C1A49-5A14-48EB-BCE6-409C414F91AC}" presName="Accent6" presStyleCnt="0"/>
      <dgm:spPr/>
    </dgm:pt>
    <dgm:pt modelId="{EF7F59C2-FB7C-40F4-BB55-95DBAEC9AA40}" type="pres">
      <dgm:prSet presAssocID="{C62C1A49-5A14-48EB-BCE6-409C414F91AC}" presName="Accent" presStyleLbl="bgShp" presStyleIdx="5" presStyleCnt="6"/>
      <dgm:spPr/>
    </dgm:pt>
    <dgm:pt modelId="{1004F37A-5167-46B9-A462-36ACD3304C09}" type="pres">
      <dgm:prSet presAssocID="{C62C1A49-5A14-48EB-BCE6-409C414F91AC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EF4DE9DF-CC03-4EAA-A4C4-2D52F55C8F7C}" type="presOf" srcId="{101BB174-1534-4962-950A-B0246ED82B64}" destId="{8CF45355-AB51-40C4-9729-E2373B7FCBA1}" srcOrd="0" destOrd="0" presId="urn:microsoft.com/office/officeart/2011/layout/HexagonRadial"/>
    <dgm:cxn modelId="{8DAFE095-3AE2-4DA1-A52D-5AD38D886EDC}" type="presOf" srcId="{D76A1909-A668-4E75-8991-771133C469D2}" destId="{EEA2E7C0-A39B-448F-9072-31C2C95FD09A}" srcOrd="0" destOrd="0" presId="urn:microsoft.com/office/officeart/2011/layout/HexagonRadial"/>
    <dgm:cxn modelId="{7554CC48-3E72-4F23-A3AF-5E27882CB730}" srcId="{101BB174-1534-4962-950A-B0246ED82B64}" destId="{4BE9AD23-821B-4421-9411-F9120923D170}" srcOrd="3" destOrd="0" parTransId="{2D9A9893-756B-483E-BA66-916845F7CC5B}" sibTransId="{93AA41D1-130C-447A-883F-8665CE8317C8}"/>
    <dgm:cxn modelId="{A0B274D1-7AF8-491F-B4DC-CEF2AFE36415}" type="presOf" srcId="{D7BE5264-4B00-400E-87DE-9B50A77207DB}" destId="{3F29A868-508F-4F8B-AA67-ACD4221E3BE2}" srcOrd="0" destOrd="0" presId="urn:microsoft.com/office/officeart/2011/layout/HexagonRadial"/>
    <dgm:cxn modelId="{9054FE5C-FAAB-484A-9060-C6B92667B827}" srcId="{D76A1909-A668-4E75-8991-771133C469D2}" destId="{101BB174-1534-4962-950A-B0246ED82B64}" srcOrd="0" destOrd="0" parTransId="{08B04A4A-F942-4685-AD0B-8CD633495EC1}" sibTransId="{4F0EB75E-00E9-4DFD-9757-95EC9856B14B}"/>
    <dgm:cxn modelId="{12C64E7E-EBC5-49B3-AD6F-44215DB2C130}" srcId="{101BB174-1534-4962-950A-B0246ED82B64}" destId="{29D6726B-4E94-45B7-9761-B1CCF2CDBCB3}" srcOrd="4" destOrd="0" parTransId="{E5C7E77B-5CF3-45C6-996A-BE08FA2328EC}" sibTransId="{1CF52B30-6D77-4518-AF0B-41B3DE1A49FE}"/>
    <dgm:cxn modelId="{D7B8AE6B-A323-44C2-9241-B0650245AB05}" type="presOf" srcId="{C62C1A49-5A14-48EB-BCE6-409C414F91AC}" destId="{1004F37A-5167-46B9-A462-36ACD3304C09}" srcOrd="0" destOrd="0" presId="urn:microsoft.com/office/officeart/2011/layout/HexagonRadial"/>
    <dgm:cxn modelId="{0AD1B40E-C897-40E0-9669-A47242958AEE}" srcId="{101BB174-1534-4962-950A-B0246ED82B64}" destId="{F458DDB1-BBC6-44ED-9A7A-CA5FE99CFD9D}" srcOrd="1" destOrd="0" parTransId="{C0ACACB1-2808-4856-A88B-6039E9C96519}" sibTransId="{502D40CC-99B8-4B72-8927-C6F3A0CEE31C}"/>
    <dgm:cxn modelId="{706F66A4-6602-466E-B8BB-3CB3B779597C}" srcId="{101BB174-1534-4962-950A-B0246ED82B64}" destId="{C62C1A49-5A14-48EB-BCE6-409C414F91AC}" srcOrd="5" destOrd="0" parTransId="{CBE28231-8B34-4F52-9FCD-3359F0858D08}" sibTransId="{C9FAAFC6-B07B-45B8-8072-2CFBCDFF6698}"/>
    <dgm:cxn modelId="{3D2FA5E3-5059-45D2-8E10-DA09A014CDBB}" type="presOf" srcId="{F458DDB1-BBC6-44ED-9A7A-CA5FE99CFD9D}" destId="{4F441E24-AD4B-4B58-BE30-2C9FD930510C}" srcOrd="0" destOrd="0" presId="urn:microsoft.com/office/officeart/2011/layout/HexagonRadial"/>
    <dgm:cxn modelId="{EDAE3FF6-A5B5-4064-A319-6484B0AF721F}" srcId="{101BB174-1534-4962-950A-B0246ED82B64}" destId="{CF75AADA-5946-4A32-833C-786811D41E34}" srcOrd="0" destOrd="0" parTransId="{4825BDE5-7649-4C69-98EC-2E16D8CDDBF7}" sibTransId="{64889F54-E003-48BC-AE9F-4E6CA296CA3A}"/>
    <dgm:cxn modelId="{1694D404-CCD1-4D39-922E-B0615D536A03}" type="presOf" srcId="{CF75AADA-5946-4A32-833C-786811D41E34}" destId="{350EAABE-6547-4459-9E48-D0EED0E80D84}" srcOrd="0" destOrd="0" presId="urn:microsoft.com/office/officeart/2011/layout/HexagonRadial"/>
    <dgm:cxn modelId="{6BA84ED1-9ED0-48C9-A358-17B6553AA3AA}" srcId="{101BB174-1534-4962-950A-B0246ED82B64}" destId="{D7BE5264-4B00-400E-87DE-9B50A77207DB}" srcOrd="2" destOrd="0" parTransId="{B22B7716-B290-49BC-A7A9-3059B9BE8106}" sibTransId="{D21D9090-72C4-4380-AC22-D69AFB6B57D4}"/>
    <dgm:cxn modelId="{D103202D-046C-4D01-87A3-08012AE2221B}" type="presOf" srcId="{29D6726B-4E94-45B7-9761-B1CCF2CDBCB3}" destId="{1D491B8C-14A0-4A0E-834A-D56D5CCB98BD}" srcOrd="0" destOrd="0" presId="urn:microsoft.com/office/officeart/2011/layout/HexagonRadial"/>
    <dgm:cxn modelId="{59398A71-451B-462F-A708-3577E6F7AEB6}" type="presOf" srcId="{4BE9AD23-821B-4421-9411-F9120923D170}" destId="{6F5D2D12-998C-477D-B0F1-335F56E3B3DD}" srcOrd="0" destOrd="0" presId="urn:microsoft.com/office/officeart/2011/layout/HexagonRadial"/>
    <dgm:cxn modelId="{5326C242-3C3C-4E5B-8A75-1B1A49A5E453}" type="presParOf" srcId="{EEA2E7C0-A39B-448F-9072-31C2C95FD09A}" destId="{8CF45355-AB51-40C4-9729-E2373B7FCBA1}" srcOrd="0" destOrd="0" presId="urn:microsoft.com/office/officeart/2011/layout/HexagonRadial"/>
    <dgm:cxn modelId="{2743A063-1C2D-4F1C-AB07-A07182A1D844}" type="presParOf" srcId="{EEA2E7C0-A39B-448F-9072-31C2C95FD09A}" destId="{F4C5B91E-5836-472A-9A70-C02B92FED59E}" srcOrd="1" destOrd="0" presId="urn:microsoft.com/office/officeart/2011/layout/HexagonRadial"/>
    <dgm:cxn modelId="{DF0A4CAD-637D-4F10-8DF1-A10878D2F8DC}" type="presParOf" srcId="{F4C5B91E-5836-472A-9A70-C02B92FED59E}" destId="{6C65853B-F004-48F1-A1D9-9564541CE3BE}" srcOrd="0" destOrd="0" presId="urn:microsoft.com/office/officeart/2011/layout/HexagonRadial"/>
    <dgm:cxn modelId="{2F3D0137-76B0-42A9-B35D-26ED100EDF23}" type="presParOf" srcId="{EEA2E7C0-A39B-448F-9072-31C2C95FD09A}" destId="{350EAABE-6547-4459-9E48-D0EED0E80D84}" srcOrd="2" destOrd="0" presId="urn:microsoft.com/office/officeart/2011/layout/HexagonRadial"/>
    <dgm:cxn modelId="{C96D5F06-A46F-4C95-84C0-042EAE525842}" type="presParOf" srcId="{EEA2E7C0-A39B-448F-9072-31C2C95FD09A}" destId="{C6BF97DD-84B4-419E-974E-3E5532E21DEC}" srcOrd="3" destOrd="0" presId="urn:microsoft.com/office/officeart/2011/layout/HexagonRadial"/>
    <dgm:cxn modelId="{CF8F2E57-D4B2-4CFD-934F-C8B920C3DB51}" type="presParOf" srcId="{C6BF97DD-84B4-419E-974E-3E5532E21DEC}" destId="{0C5C69D3-4B25-4AB7-A5EA-03E24CDB1C38}" srcOrd="0" destOrd="0" presId="urn:microsoft.com/office/officeart/2011/layout/HexagonRadial"/>
    <dgm:cxn modelId="{55340F2E-ECCE-46A2-A4D7-F48F06C51AA6}" type="presParOf" srcId="{EEA2E7C0-A39B-448F-9072-31C2C95FD09A}" destId="{4F441E24-AD4B-4B58-BE30-2C9FD930510C}" srcOrd="4" destOrd="0" presId="urn:microsoft.com/office/officeart/2011/layout/HexagonRadial"/>
    <dgm:cxn modelId="{1F7990C8-570C-4066-8783-288509795A41}" type="presParOf" srcId="{EEA2E7C0-A39B-448F-9072-31C2C95FD09A}" destId="{BD12740A-F491-4D54-92B6-C8E53487682B}" srcOrd="5" destOrd="0" presId="urn:microsoft.com/office/officeart/2011/layout/HexagonRadial"/>
    <dgm:cxn modelId="{834C4206-EE8F-4D14-9A78-CE78ED812B4A}" type="presParOf" srcId="{BD12740A-F491-4D54-92B6-C8E53487682B}" destId="{0BF69AB3-3045-4FA4-A02A-EB7D524374A6}" srcOrd="0" destOrd="0" presId="urn:microsoft.com/office/officeart/2011/layout/HexagonRadial"/>
    <dgm:cxn modelId="{EE67AF46-7395-4A97-A14D-5109857D087F}" type="presParOf" srcId="{EEA2E7C0-A39B-448F-9072-31C2C95FD09A}" destId="{3F29A868-508F-4F8B-AA67-ACD4221E3BE2}" srcOrd="6" destOrd="0" presId="urn:microsoft.com/office/officeart/2011/layout/HexagonRadial"/>
    <dgm:cxn modelId="{B8101802-62A5-4A0D-8522-B0105A9E5C37}" type="presParOf" srcId="{EEA2E7C0-A39B-448F-9072-31C2C95FD09A}" destId="{DB0C8087-5346-4214-8995-BDF35DCD6BCF}" srcOrd="7" destOrd="0" presId="urn:microsoft.com/office/officeart/2011/layout/HexagonRadial"/>
    <dgm:cxn modelId="{2AEF9F14-87D4-4799-8AD4-217F6C589C32}" type="presParOf" srcId="{DB0C8087-5346-4214-8995-BDF35DCD6BCF}" destId="{D67ECC00-35B0-457B-95D0-F94A5F72E88E}" srcOrd="0" destOrd="0" presId="urn:microsoft.com/office/officeart/2011/layout/HexagonRadial"/>
    <dgm:cxn modelId="{F71C6EB5-E025-41D2-A654-056C3F57C799}" type="presParOf" srcId="{EEA2E7C0-A39B-448F-9072-31C2C95FD09A}" destId="{6F5D2D12-998C-477D-B0F1-335F56E3B3DD}" srcOrd="8" destOrd="0" presId="urn:microsoft.com/office/officeart/2011/layout/HexagonRadial"/>
    <dgm:cxn modelId="{362DC02D-A630-4D1D-AB1D-8058FFCC6E25}" type="presParOf" srcId="{EEA2E7C0-A39B-448F-9072-31C2C95FD09A}" destId="{3C06B619-1A46-499C-B851-D4301057AB90}" srcOrd="9" destOrd="0" presId="urn:microsoft.com/office/officeart/2011/layout/HexagonRadial"/>
    <dgm:cxn modelId="{ABC15615-54EB-41C2-B444-D4790C66F331}" type="presParOf" srcId="{3C06B619-1A46-499C-B851-D4301057AB90}" destId="{55EEE38D-57CD-4E76-88E1-94AA94136383}" srcOrd="0" destOrd="0" presId="urn:microsoft.com/office/officeart/2011/layout/HexagonRadial"/>
    <dgm:cxn modelId="{31FFC958-B41D-47F3-BB17-52FB0BACABC9}" type="presParOf" srcId="{EEA2E7C0-A39B-448F-9072-31C2C95FD09A}" destId="{1D491B8C-14A0-4A0E-834A-D56D5CCB98BD}" srcOrd="10" destOrd="0" presId="urn:microsoft.com/office/officeart/2011/layout/HexagonRadial"/>
    <dgm:cxn modelId="{195B4BD4-18B5-424E-A338-7F86F6ED2633}" type="presParOf" srcId="{EEA2E7C0-A39B-448F-9072-31C2C95FD09A}" destId="{69B2A955-121C-42AA-890A-476F704FC804}" srcOrd="11" destOrd="0" presId="urn:microsoft.com/office/officeart/2011/layout/HexagonRadial"/>
    <dgm:cxn modelId="{45D082E1-F852-4832-B734-D582E7BBBCE3}" type="presParOf" srcId="{69B2A955-121C-42AA-890A-476F704FC804}" destId="{EF7F59C2-FB7C-40F4-BB55-95DBAEC9AA40}" srcOrd="0" destOrd="0" presId="urn:microsoft.com/office/officeart/2011/layout/HexagonRadial"/>
    <dgm:cxn modelId="{07B56B8B-7C92-4E65-9A9C-F534CC8D5DFD}" type="presParOf" srcId="{EEA2E7C0-A39B-448F-9072-31C2C95FD09A}" destId="{1004F37A-5167-46B9-A462-36ACD3304C09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7FAF13-8F83-4FD5-A86F-FC0D00EB26A6}" type="doc">
      <dgm:prSet loTypeId="urn:diagrams.loki3.com/VaryingWidthList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8BAA20-421C-4233-8EA1-9910226685E4}">
      <dgm:prSet phldrT="[Text]" custT="1"/>
      <dgm:spPr/>
      <dgm:t>
        <a:bodyPr/>
        <a:lstStyle/>
        <a:p>
          <a:r>
            <a:rPr lang="en-US" sz="4000" dirty="0"/>
            <a:t>Advanced Payment Model</a:t>
          </a:r>
        </a:p>
      </dgm:t>
    </dgm:pt>
    <dgm:pt modelId="{645CD0D9-C072-4CA4-A686-8BE05966E90B}" type="parTrans" cxnId="{BE5969A4-3338-4279-A52A-97C6910CF372}">
      <dgm:prSet/>
      <dgm:spPr/>
      <dgm:t>
        <a:bodyPr/>
        <a:lstStyle/>
        <a:p>
          <a:endParaRPr lang="en-US"/>
        </a:p>
      </dgm:t>
    </dgm:pt>
    <dgm:pt modelId="{C166CFAB-7B93-4529-845B-E649F78A0EC6}" type="sibTrans" cxnId="{BE5969A4-3338-4279-A52A-97C6910CF372}">
      <dgm:prSet/>
      <dgm:spPr/>
      <dgm:t>
        <a:bodyPr/>
        <a:lstStyle/>
        <a:p>
          <a:endParaRPr lang="en-US"/>
        </a:p>
      </dgm:t>
    </dgm:pt>
    <dgm:pt modelId="{5AF9F8DF-2FCF-4B63-8A0C-707CB0AC2CDD}">
      <dgm:prSet phldrT="[Text]"/>
      <dgm:spPr/>
      <dgm:t>
        <a:bodyPr/>
        <a:lstStyle/>
        <a:p>
          <a:r>
            <a:rPr lang="en-US" dirty="0"/>
            <a:t>Full Year- Report for at least a 90 day period and up to the full year the required measures for full reporting in each category.</a:t>
          </a:r>
        </a:p>
        <a:p>
          <a:r>
            <a:rPr lang="en-US" dirty="0"/>
            <a:t>Up to a 4% payment reduction or bonus depending upon performance, as well as a potential exceptional performer bonus in 2019</a:t>
          </a:r>
        </a:p>
      </dgm:t>
    </dgm:pt>
    <dgm:pt modelId="{81CBCD42-D007-43AE-8BB6-F323753A30BC}" type="parTrans" cxnId="{691E459B-19DA-47FA-9D35-41B4B69C3752}">
      <dgm:prSet/>
      <dgm:spPr/>
      <dgm:t>
        <a:bodyPr/>
        <a:lstStyle/>
        <a:p>
          <a:endParaRPr lang="en-US"/>
        </a:p>
      </dgm:t>
    </dgm:pt>
    <dgm:pt modelId="{B97171C2-53B6-47B5-9D70-91F47EE3C9EB}" type="sibTrans" cxnId="{691E459B-19DA-47FA-9D35-41B4B69C3752}">
      <dgm:prSet/>
      <dgm:spPr/>
      <dgm:t>
        <a:bodyPr/>
        <a:lstStyle/>
        <a:p>
          <a:endParaRPr lang="en-US"/>
        </a:p>
      </dgm:t>
    </dgm:pt>
    <dgm:pt modelId="{9FAE1B4D-D372-4BA2-9222-B07E7C4F9EF5}">
      <dgm:prSet phldrT="[Text]"/>
      <dgm:spPr/>
      <dgm:t>
        <a:bodyPr/>
        <a:lstStyle/>
        <a:p>
          <a:r>
            <a:rPr lang="en-US" dirty="0"/>
            <a:t>Partial Year – Report for at least a 90 day period (can be longer) more than 1 quality measure, more than 1 clinical improvement activity, and more than the required advancing care information measures</a:t>
          </a:r>
        </a:p>
        <a:p>
          <a:r>
            <a:rPr lang="en-US" dirty="0"/>
            <a:t>No payment reduction, but a chance at a small payment bonus in 2019</a:t>
          </a:r>
        </a:p>
      </dgm:t>
    </dgm:pt>
    <dgm:pt modelId="{9DED12A1-212D-43FD-BB23-7D42411FD313}" type="parTrans" cxnId="{9F55C3E1-2852-4B56-B918-23B85B4A87B7}">
      <dgm:prSet/>
      <dgm:spPr/>
      <dgm:t>
        <a:bodyPr/>
        <a:lstStyle/>
        <a:p>
          <a:endParaRPr lang="en-US"/>
        </a:p>
      </dgm:t>
    </dgm:pt>
    <dgm:pt modelId="{2D4750CC-4C59-4D19-A65B-EE12740EDA03}" type="sibTrans" cxnId="{9F55C3E1-2852-4B56-B918-23B85B4A87B7}">
      <dgm:prSet/>
      <dgm:spPr/>
      <dgm:t>
        <a:bodyPr/>
        <a:lstStyle/>
        <a:p>
          <a:endParaRPr lang="en-US"/>
        </a:p>
      </dgm:t>
    </dgm:pt>
    <dgm:pt modelId="{B738F861-14F0-4ABD-A887-65706ABD5E9C}">
      <dgm:prSet phldrT="[Text]"/>
      <dgm:spPr/>
      <dgm:t>
        <a:bodyPr/>
        <a:lstStyle/>
        <a:p>
          <a:r>
            <a:rPr lang="en-US" dirty="0"/>
            <a:t>Minimum – At least 1 quality measure, 1 clinical improvement activity or the 5 base advancing care information measures</a:t>
          </a:r>
        </a:p>
        <a:p>
          <a:r>
            <a:rPr lang="en-US" dirty="0"/>
            <a:t>No payment reduction, but no eligibility for bonus in 2019</a:t>
          </a:r>
        </a:p>
      </dgm:t>
    </dgm:pt>
    <dgm:pt modelId="{30D5D794-1AB5-4E8B-83D0-70B87BB28D9A}" type="parTrans" cxnId="{79404D47-A1B3-4F48-B05B-5014059DF3DD}">
      <dgm:prSet/>
      <dgm:spPr/>
      <dgm:t>
        <a:bodyPr/>
        <a:lstStyle/>
        <a:p>
          <a:endParaRPr lang="en-US"/>
        </a:p>
      </dgm:t>
    </dgm:pt>
    <dgm:pt modelId="{8827B7E4-C7B4-4DE1-9AAC-FD573ABA466A}" type="sibTrans" cxnId="{79404D47-A1B3-4F48-B05B-5014059DF3DD}">
      <dgm:prSet/>
      <dgm:spPr/>
      <dgm:t>
        <a:bodyPr/>
        <a:lstStyle/>
        <a:p>
          <a:endParaRPr lang="en-US"/>
        </a:p>
      </dgm:t>
    </dgm:pt>
    <dgm:pt modelId="{C1649503-868C-4E09-84FA-73A799491AB6}" type="pres">
      <dgm:prSet presAssocID="{227FAF13-8F83-4FD5-A86F-FC0D00EB26A6}" presName="Name0" presStyleCnt="0">
        <dgm:presLayoutVars>
          <dgm:resizeHandles/>
        </dgm:presLayoutVars>
      </dgm:prSet>
      <dgm:spPr/>
    </dgm:pt>
    <dgm:pt modelId="{4305DD39-6C18-48FB-AE47-58CB96E4C111}" type="pres">
      <dgm:prSet presAssocID="{CF8BAA20-421C-4233-8EA1-9910226685E4}" presName="text" presStyleLbl="node1" presStyleIdx="0" presStyleCnt="4">
        <dgm:presLayoutVars>
          <dgm:bulletEnabled val="1"/>
        </dgm:presLayoutVars>
      </dgm:prSet>
      <dgm:spPr/>
    </dgm:pt>
    <dgm:pt modelId="{67D99376-1298-430D-AD69-B0CC8E7260F1}" type="pres">
      <dgm:prSet presAssocID="{C166CFAB-7B93-4529-845B-E649F78A0EC6}" presName="space" presStyleCnt="0"/>
      <dgm:spPr/>
    </dgm:pt>
    <dgm:pt modelId="{4A106847-90FF-47F8-8A89-82A7ADCC5064}" type="pres">
      <dgm:prSet presAssocID="{5AF9F8DF-2FCF-4B63-8A0C-707CB0AC2CDD}" presName="text" presStyleLbl="node1" presStyleIdx="1" presStyleCnt="4">
        <dgm:presLayoutVars>
          <dgm:bulletEnabled val="1"/>
        </dgm:presLayoutVars>
      </dgm:prSet>
      <dgm:spPr/>
    </dgm:pt>
    <dgm:pt modelId="{E18F12DD-EFD2-4EA1-A644-DE7B6F67DFFF}" type="pres">
      <dgm:prSet presAssocID="{B97171C2-53B6-47B5-9D70-91F47EE3C9EB}" presName="space" presStyleCnt="0"/>
      <dgm:spPr/>
    </dgm:pt>
    <dgm:pt modelId="{305EB8A7-BED1-40CA-874E-648712401836}" type="pres">
      <dgm:prSet presAssocID="{9FAE1B4D-D372-4BA2-9222-B07E7C4F9EF5}" presName="text" presStyleLbl="node1" presStyleIdx="2" presStyleCnt="4">
        <dgm:presLayoutVars>
          <dgm:bulletEnabled val="1"/>
        </dgm:presLayoutVars>
      </dgm:prSet>
      <dgm:spPr/>
    </dgm:pt>
    <dgm:pt modelId="{F93E99E4-1016-4E0D-8C6A-470A48444BC8}" type="pres">
      <dgm:prSet presAssocID="{2D4750CC-4C59-4D19-A65B-EE12740EDA03}" presName="space" presStyleCnt="0"/>
      <dgm:spPr/>
    </dgm:pt>
    <dgm:pt modelId="{016261D3-22E9-4750-A102-B7B461E5B53F}" type="pres">
      <dgm:prSet presAssocID="{B738F861-14F0-4ABD-A887-65706ABD5E9C}" presName="text" presStyleLbl="node1" presStyleIdx="3" presStyleCnt="4">
        <dgm:presLayoutVars>
          <dgm:bulletEnabled val="1"/>
        </dgm:presLayoutVars>
      </dgm:prSet>
      <dgm:spPr/>
    </dgm:pt>
  </dgm:ptLst>
  <dgm:cxnLst>
    <dgm:cxn modelId="{9F55C3E1-2852-4B56-B918-23B85B4A87B7}" srcId="{227FAF13-8F83-4FD5-A86F-FC0D00EB26A6}" destId="{9FAE1B4D-D372-4BA2-9222-B07E7C4F9EF5}" srcOrd="2" destOrd="0" parTransId="{9DED12A1-212D-43FD-BB23-7D42411FD313}" sibTransId="{2D4750CC-4C59-4D19-A65B-EE12740EDA03}"/>
    <dgm:cxn modelId="{BE5969A4-3338-4279-A52A-97C6910CF372}" srcId="{227FAF13-8F83-4FD5-A86F-FC0D00EB26A6}" destId="{CF8BAA20-421C-4233-8EA1-9910226685E4}" srcOrd="0" destOrd="0" parTransId="{645CD0D9-C072-4CA4-A686-8BE05966E90B}" sibTransId="{C166CFAB-7B93-4529-845B-E649F78A0EC6}"/>
    <dgm:cxn modelId="{F4C33027-C0FA-4AFB-8D66-4F24C0F2325A}" type="presOf" srcId="{B738F861-14F0-4ABD-A887-65706ABD5E9C}" destId="{016261D3-22E9-4750-A102-B7B461E5B53F}" srcOrd="0" destOrd="0" presId="urn:diagrams.loki3.com/VaryingWidthList"/>
    <dgm:cxn modelId="{CCEB8DC1-9845-4E77-920E-1CD2B893EA8E}" type="presOf" srcId="{CF8BAA20-421C-4233-8EA1-9910226685E4}" destId="{4305DD39-6C18-48FB-AE47-58CB96E4C111}" srcOrd="0" destOrd="0" presId="urn:diagrams.loki3.com/VaryingWidthList"/>
    <dgm:cxn modelId="{0B03AEF5-A3E7-4048-BA8E-F597BCCEC3C0}" type="presOf" srcId="{227FAF13-8F83-4FD5-A86F-FC0D00EB26A6}" destId="{C1649503-868C-4E09-84FA-73A799491AB6}" srcOrd="0" destOrd="0" presId="urn:diagrams.loki3.com/VaryingWidthList"/>
    <dgm:cxn modelId="{591BFBF1-BE0F-4CD1-A365-836AD333FE62}" type="presOf" srcId="{5AF9F8DF-2FCF-4B63-8A0C-707CB0AC2CDD}" destId="{4A106847-90FF-47F8-8A89-82A7ADCC5064}" srcOrd="0" destOrd="0" presId="urn:diagrams.loki3.com/VaryingWidthList"/>
    <dgm:cxn modelId="{691E459B-19DA-47FA-9D35-41B4B69C3752}" srcId="{227FAF13-8F83-4FD5-A86F-FC0D00EB26A6}" destId="{5AF9F8DF-2FCF-4B63-8A0C-707CB0AC2CDD}" srcOrd="1" destOrd="0" parTransId="{81CBCD42-D007-43AE-8BB6-F323753A30BC}" sibTransId="{B97171C2-53B6-47B5-9D70-91F47EE3C9EB}"/>
    <dgm:cxn modelId="{79404D47-A1B3-4F48-B05B-5014059DF3DD}" srcId="{227FAF13-8F83-4FD5-A86F-FC0D00EB26A6}" destId="{B738F861-14F0-4ABD-A887-65706ABD5E9C}" srcOrd="3" destOrd="0" parTransId="{30D5D794-1AB5-4E8B-83D0-70B87BB28D9A}" sibTransId="{8827B7E4-C7B4-4DE1-9AAC-FD573ABA466A}"/>
    <dgm:cxn modelId="{806D0755-2525-4C86-8471-F04F66D340F7}" type="presOf" srcId="{9FAE1B4D-D372-4BA2-9222-B07E7C4F9EF5}" destId="{305EB8A7-BED1-40CA-874E-648712401836}" srcOrd="0" destOrd="0" presId="urn:diagrams.loki3.com/VaryingWidthList"/>
    <dgm:cxn modelId="{6B1331B4-01D6-4A34-BA5E-59D8644C54BE}" type="presParOf" srcId="{C1649503-868C-4E09-84FA-73A799491AB6}" destId="{4305DD39-6C18-48FB-AE47-58CB96E4C111}" srcOrd="0" destOrd="0" presId="urn:diagrams.loki3.com/VaryingWidthList"/>
    <dgm:cxn modelId="{70806DD9-FD00-4217-899A-B2E61E0C1953}" type="presParOf" srcId="{C1649503-868C-4E09-84FA-73A799491AB6}" destId="{67D99376-1298-430D-AD69-B0CC8E7260F1}" srcOrd="1" destOrd="0" presId="urn:diagrams.loki3.com/VaryingWidthList"/>
    <dgm:cxn modelId="{0EEA21BC-E6E6-4C82-9069-0886BD5967BF}" type="presParOf" srcId="{C1649503-868C-4E09-84FA-73A799491AB6}" destId="{4A106847-90FF-47F8-8A89-82A7ADCC5064}" srcOrd="2" destOrd="0" presId="urn:diagrams.loki3.com/VaryingWidthList"/>
    <dgm:cxn modelId="{887282EA-10D8-4951-B851-F89DF21549C7}" type="presParOf" srcId="{C1649503-868C-4E09-84FA-73A799491AB6}" destId="{E18F12DD-EFD2-4EA1-A644-DE7B6F67DFFF}" srcOrd="3" destOrd="0" presId="urn:diagrams.loki3.com/VaryingWidthList"/>
    <dgm:cxn modelId="{DD5A100F-488F-41F7-8CEE-13E3D7C83668}" type="presParOf" srcId="{C1649503-868C-4E09-84FA-73A799491AB6}" destId="{305EB8A7-BED1-40CA-874E-648712401836}" srcOrd="4" destOrd="0" presId="urn:diagrams.loki3.com/VaryingWidthList"/>
    <dgm:cxn modelId="{1C4F923A-184B-4D8F-B44E-5BE100FBC271}" type="presParOf" srcId="{C1649503-868C-4E09-84FA-73A799491AB6}" destId="{F93E99E4-1016-4E0D-8C6A-470A48444BC8}" srcOrd="5" destOrd="0" presId="urn:diagrams.loki3.com/VaryingWidthList"/>
    <dgm:cxn modelId="{081FF9C2-1EBE-4577-B76E-3F3295C9F0F7}" type="presParOf" srcId="{C1649503-868C-4E09-84FA-73A799491AB6}" destId="{016261D3-22E9-4750-A102-B7B461E5B53F}" srcOrd="6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1590FF-3F72-4E91-975A-4DBA39FE951A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14804A-39AB-4D1E-AA00-20DD82614A94}">
      <dgm:prSet phldrT="[Text]"/>
      <dgm:spPr/>
      <dgm:t>
        <a:bodyPr/>
        <a:lstStyle/>
        <a:p>
          <a:r>
            <a:rPr lang="en-US" dirty="0"/>
            <a:t>Accountability</a:t>
          </a:r>
        </a:p>
      </dgm:t>
    </dgm:pt>
    <dgm:pt modelId="{257DAB7D-7842-427C-9D3F-59CB446FCFEA}" type="parTrans" cxnId="{BF0ED5B9-4F81-437F-8E77-00EE8B5EAF8F}">
      <dgm:prSet/>
      <dgm:spPr/>
      <dgm:t>
        <a:bodyPr/>
        <a:lstStyle/>
        <a:p>
          <a:endParaRPr lang="en-US"/>
        </a:p>
      </dgm:t>
    </dgm:pt>
    <dgm:pt modelId="{D726CA46-D171-4984-A1E7-C30D1F598B3B}" type="sibTrans" cxnId="{BF0ED5B9-4F81-437F-8E77-00EE8B5EAF8F}">
      <dgm:prSet/>
      <dgm:spPr/>
      <dgm:t>
        <a:bodyPr/>
        <a:lstStyle/>
        <a:p>
          <a:endParaRPr lang="en-US"/>
        </a:p>
      </dgm:t>
    </dgm:pt>
    <dgm:pt modelId="{6C133F79-F18C-4EE5-A979-97ADA1680BC4}">
      <dgm:prSet phldrT="[Text]"/>
      <dgm:spPr/>
      <dgm:t>
        <a:bodyPr/>
        <a:lstStyle/>
        <a:p>
          <a:r>
            <a:rPr lang="en-US" dirty="0"/>
            <a:t>Total Costs of Care</a:t>
          </a:r>
        </a:p>
      </dgm:t>
    </dgm:pt>
    <dgm:pt modelId="{028A6EFC-8A50-49D3-A440-A8D986C656FF}" type="parTrans" cxnId="{E872737F-ABD4-475F-82D2-88519EC45008}">
      <dgm:prSet/>
      <dgm:spPr/>
      <dgm:t>
        <a:bodyPr/>
        <a:lstStyle/>
        <a:p>
          <a:endParaRPr lang="en-US"/>
        </a:p>
      </dgm:t>
    </dgm:pt>
    <dgm:pt modelId="{88F54F07-1D36-440D-96DE-D563E3F784B1}" type="sibTrans" cxnId="{E872737F-ABD4-475F-82D2-88519EC45008}">
      <dgm:prSet/>
      <dgm:spPr/>
      <dgm:t>
        <a:bodyPr/>
        <a:lstStyle/>
        <a:p>
          <a:endParaRPr lang="en-US"/>
        </a:p>
      </dgm:t>
    </dgm:pt>
    <dgm:pt modelId="{37E3BF87-C95F-40CF-ADBB-DCB163A7DA06}">
      <dgm:prSet phldrT="[Text]"/>
      <dgm:spPr/>
      <dgm:t>
        <a:bodyPr/>
        <a:lstStyle/>
        <a:p>
          <a:r>
            <a:rPr lang="en-US" dirty="0"/>
            <a:t>Patient Management Outside of Office</a:t>
          </a:r>
        </a:p>
      </dgm:t>
    </dgm:pt>
    <dgm:pt modelId="{10F7300B-8A32-4BEE-9C56-89CB9A36A75C}" type="parTrans" cxnId="{E8486DA8-316F-4D18-88FC-92F59D52C793}">
      <dgm:prSet/>
      <dgm:spPr/>
      <dgm:t>
        <a:bodyPr/>
        <a:lstStyle/>
        <a:p>
          <a:endParaRPr lang="en-US"/>
        </a:p>
      </dgm:t>
    </dgm:pt>
    <dgm:pt modelId="{D8F12AA7-B063-4181-813F-C56918A53330}" type="sibTrans" cxnId="{E8486DA8-316F-4D18-88FC-92F59D52C793}">
      <dgm:prSet/>
      <dgm:spPr/>
      <dgm:t>
        <a:bodyPr/>
        <a:lstStyle/>
        <a:p>
          <a:endParaRPr lang="en-US"/>
        </a:p>
      </dgm:t>
    </dgm:pt>
    <dgm:pt modelId="{A6BB3DA7-99F1-40DA-BCFC-7972DCC433F5}">
      <dgm:prSet phldrT="[Text]"/>
      <dgm:spPr/>
      <dgm:t>
        <a:bodyPr/>
        <a:lstStyle/>
        <a:p>
          <a:r>
            <a:rPr lang="en-US" dirty="0"/>
            <a:t>Benefit/Cost</a:t>
          </a:r>
        </a:p>
      </dgm:t>
    </dgm:pt>
    <dgm:pt modelId="{0F6F2F61-864D-4684-B228-0C6B4C3BC65D}" type="parTrans" cxnId="{5D67047D-14A7-45E4-842A-F4F89C3E17C0}">
      <dgm:prSet/>
      <dgm:spPr/>
      <dgm:t>
        <a:bodyPr/>
        <a:lstStyle/>
        <a:p>
          <a:endParaRPr lang="en-US"/>
        </a:p>
      </dgm:t>
    </dgm:pt>
    <dgm:pt modelId="{C52D18D8-623E-43B6-9D00-8779C8DE37B0}" type="sibTrans" cxnId="{5D67047D-14A7-45E4-842A-F4F89C3E17C0}">
      <dgm:prSet/>
      <dgm:spPr/>
      <dgm:t>
        <a:bodyPr/>
        <a:lstStyle/>
        <a:p>
          <a:endParaRPr lang="en-US"/>
        </a:p>
      </dgm:t>
    </dgm:pt>
    <dgm:pt modelId="{F1DDB44E-99D0-4CD0-B0C9-F375138B31E7}">
      <dgm:prSet phldrT="[Text]"/>
      <dgm:spPr/>
      <dgm:t>
        <a:bodyPr/>
        <a:lstStyle/>
        <a:p>
          <a:r>
            <a:rPr lang="en-US" dirty="0"/>
            <a:t>Perspective</a:t>
          </a:r>
        </a:p>
      </dgm:t>
    </dgm:pt>
    <dgm:pt modelId="{4B4133CA-C4A3-443A-9297-2DABA3489084}" type="parTrans" cxnId="{DE4539BE-34D6-48EC-8BD0-6C0A8F7B2E7E}">
      <dgm:prSet/>
      <dgm:spPr/>
      <dgm:t>
        <a:bodyPr/>
        <a:lstStyle/>
        <a:p>
          <a:endParaRPr lang="en-US"/>
        </a:p>
      </dgm:t>
    </dgm:pt>
    <dgm:pt modelId="{4343FE6B-37E6-484B-85B0-08BF368EE2E6}" type="sibTrans" cxnId="{DE4539BE-34D6-48EC-8BD0-6C0A8F7B2E7E}">
      <dgm:prSet/>
      <dgm:spPr/>
      <dgm:t>
        <a:bodyPr/>
        <a:lstStyle/>
        <a:p>
          <a:endParaRPr lang="en-US"/>
        </a:p>
      </dgm:t>
    </dgm:pt>
    <dgm:pt modelId="{9163859F-518B-49A2-8C38-7AFB071C9395}">
      <dgm:prSet phldrT="[Text]"/>
      <dgm:spPr/>
      <dgm:t>
        <a:bodyPr/>
        <a:lstStyle/>
        <a:p>
          <a:r>
            <a:rPr lang="en-US" dirty="0"/>
            <a:t>Reporting</a:t>
          </a:r>
        </a:p>
      </dgm:t>
    </dgm:pt>
    <dgm:pt modelId="{815BE2BD-18DD-4EB3-A31F-2E27FAD17FC3}" type="parTrans" cxnId="{D22BFEE5-12B1-4D88-8924-70DCFDC951BA}">
      <dgm:prSet/>
      <dgm:spPr/>
      <dgm:t>
        <a:bodyPr/>
        <a:lstStyle/>
        <a:p>
          <a:endParaRPr lang="en-US"/>
        </a:p>
      </dgm:t>
    </dgm:pt>
    <dgm:pt modelId="{30AB71E2-F627-4AE5-9EC8-E0C1CD56A30B}" type="sibTrans" cxnId="{D22BFEE5-12B1-4D88-8924-70DCFDC951BA}">
      <dgm:prSet/>
      <dgm:spPr/>
      <dgm:t>
        <a:bodyPr/>
        <a:lstStyle/>
        <a:p>
          <a:endParaRPr lang="en-US"/>
        </a:p>
      </dgm:t>
    </dgm:pt>
    <dgm:pt modelId="{B943DA3D-A744-4A53-8B47-75EDD0BC3ADB}">
      <dgm:prSet phldrT="[Text]"/>
      <dgm:spPr/>
      <dgm:t>
        <a:bodyPr/>
        <a:lstStyle/>
        <a:p>
          <a:r>
            <a:rPr lang="en-US" dirty="0"/>
            <a:t>Quality Measures</a:t>
          </a:r>
        </a:p>
      </dgm:t>
    </dgm:pt>
    <dgm:pt modelId="{204CB08A-DA4D-42B4-8FA5-DFFE62D513AE}" type="parTrans" cxnId="{4B33E42C-EA18-419F-90AA-73D16136AB66}">
      <dgm:prSet/>
      <dgm:spPr/>
      <dgm:t>
        <a:bodyPr/>
        <a:lstStyle/>
        <a:p>
          <a:endParaRPr lang="en-US"/>
        </a:p>
      </dgm:t>
    </dgm:pt>
    <dgm:pt modelId="{07F6715E-347D-4E83-8DCC-738C8826D575}" type="sibTrans" cxnId="{4B33E42C-EA18-419F-90AA-73D16136AB66}">
      <dgm:prSet/>
      <dgm:spPr/>
      <dgm:t>
        <a:bodyPr/>
        <a:lstStyle/>
        <a:p>
          <a:endParaRPr lang="en-US"/>
        </a:p>
      </dgm:t>
    </dgm:pt>
    <dgm:pt modelId="{C9E2A16D-F6C5-49BC-B790-E3B4CEEF4811}">
      <dgm:prSet phldrT="[Text]"/>
      <dgm:spPr/>
      <dgm:t>
        <a:bodyPr/>
        <a:lstStyle/>
        <a:p>
          <a:r>
            <a:rPr lang="en-US" dirty="0"/>
            <a:t>Technology Gaps</a:t>
          </a:r>
        </a:p>
      </dgm:t>
    </dgm:pt>
    <dgm:pt modelId="{0877436A-E771-4530-9575-FB88A9C358BF}" type="parTrans" cxnId="{E49EB69D-B116-469D-A6D5-C60A4829BBFE}">
      <dgm:prSet/>
      <dgm:spPr/>
      <dgm:t>
        <a:bodyPr/>
        <a:lstStyle/>
        <a:p>
          <a:endParaRPr lang="en-US"/>
        </a:p>
      </dgm:t>
    </dgm:pt>
    <dgm:pt modelId="{22F86575-C371-4FD5-A71F-B1A6BB3C9E73}" type="sibTrans" cxnId="{E49EB69D-B116-469D-A6D5-C60A4829BBFE}">
      <dgm:prSet/>
      <dgm:spPr/>
      <dgm:t>
        <a:bodyPr/>
        <a:lstStyle/>
        <a:p>
          <a:endParaRPr lang="en-US"/>
        </a:p>
      </dgm:t>
    </dgm:pt>
    <dgm:pt modelId="{72FB7DEF-6342-46E0-B070-B3D3A3D0BF5B}">
      <dgm:prSet phldrT="[Text]"/>
      <dgm:spPr/>
      <dgm:t>
        <a:bodyPr/>
        <a:lstStyle/>
        <a:p>
          <a:r>
            <a:rPr lang="en-US" dirty="0"/>
            <a:t>Control Battle</a:t>
          </a:r>
        </a:p>
      </dgm:t>
    </dgm:pt>
    <dgm:pt modelId="{EDB531A1-E977-4FA2-A33D-CB6F269B058D}" type="parTrans" cxnId="{AD27C7A9-FCB8-453D-97BB-9EEA448D43BD}">
      <dgm:prSet/>
      <dgm:spPr/>
      <dgm:t>
        <a:bodyPr/>
        <a:lstStyle/>
        <a:p>
          <a:endParaRPr lang="en-US"/>
        </a:p>
      </dgm:t>
    </dgm:pt>
    <dgm:pt modelId="{64254B7D-436D-4C00-9C87-732CC130BF23}" type="sibTrans" cxnId="{AD27C7A9-FCB8-453D-97BB-9EEA448D43BD}">
      <dgm:prSet/>
      <dgm:spPr/>
      <dgm:t>
        <a:bodyPr/>
        <a:lstStyle/>
        <a:p>
          <a:endParaRPr lang="en-US"/>
        </a:p>
      </dgm:t>
    </dgm:pt>
    <dgm:pt modelId="{A8655A9A-1A0D-4378-AB30-A3ADF6086F03}">
      <dgm:prSet phldrT="[Text]"/>
      <dgm:spPr/>
      <dgm:t>
        <a:bodyPr/>
        <a:lstStyle/>
        <a:p>
          <a:r>
            <a:rPr lang="en-US" dirty="0"/>
            <a:t>Out of Office Walls Not Easy</a:t>
          </a:r>
        </a:p>
      </dgm:t>
    </dgm:pt>
    <dgm:pt modelId="{8B3A2E1D-EA98-422B-8FA5-71DF03DB2774}" type="parTrans" cxnId="{081EC7B9-61D5-48C4-8E2B-28CD47BDA8A3}">
      <dgm:prSet/>
      <dgm:spPr/>
    </dgm:pt>
    <dgm:pt modelId="{AA5EDAAF-0A32-4ED7-A257-0DFADFA0B69C}" type="sibTrans" cxnId="{081EC7B9-61D5-48C4-8E2B-28CD47BDA8A3}">
      <dgm:prSet/>
      <dgm:spPr/>
    </dgm:pt>
    <dgm:pt modelId="{66AB53A3-D878-4C35-890D-D84C2E49900B}">
      <dgm:prSet phldrT="[Text]"/>
      <dgm:spPr/>
      <dgm:t>
        <a:bodyPr/>
        <a:lstStyle/>
        <a:p>
          <a:r>
            <a:rPr lang="en-US" dirty="0"/>
            <a:t>Impact Considerations of Treatment Choices</a:t>
          </a:r>
        </a:p>
      </dgm:t>
    </dgm:pt>
    <dgm:pt modelId="{B557EF97-BCA7-41B9-8E0D-E563450CE919}" type="parTrans" cxnId="{8A739B7B-0762-499D-8837-AC85FB900C8C}">
      <dgm:prSet/>
      <dgm:spPr/>
    </dgm:pt>
    <dgm:pt modelId="{6DA416AD-3D86-4005-B822-AD4A0575AAEC}" type="sibTrans" cxnId="{8A739B7B-0762-499D-8837-AC85FB900C8C}">
      <dgm:prSet/>
      <dgm:spPr/>
    </dgm:pt>
    <dgm:pt modelId="{251DC563-F197-4179-A93A-3E21937B685D}">
      <dgm:prSet phldrT="[Text]"/>
      <dgm:spPr/>
      <dgm:t>
        <a:bodyPr/>
        <a:lstStyle/>
        <a:p>
          <a:r>
            <a:rPr lang="en-US" dirty="0"/>
            <a:t>Patients Weigh in as well</a:t>
          </a:r>
        </a:p>
      </dgm:t>
    </dgm:pt>
    <dgm:pt modelId="{1D825FF7-1A6B-4A98-B1EF-76CEEB6010C8}" type="parTrans" cxnId="{364D48F4-3D34-468A-B221-D3A0D88EAD16}">
      <dgm:prSet/>
      <dgm:spPr/>
    </dgm:pt>
    <dgm:pt modelId="{08C1E186-C1A0-4AE2-83D7-BAAD9E82C6CD}" type="sibTrans" cxnId="{364D48F4-3D34-468A-B221-D3A0D88EAD16}">
      <dgm:prSet/>
      <dgm:spPr/>
    </dgm:pt>
    <dgm:pt modelId="{12EF5634-72DA-4CF2-8E1B-6C24F69B9836}" type="pres">
      <dgm:prSet presAssocID="{3B1590FF-3F72-4E91-975A-4DBA39FE951A}" presName="Name0" presStyleCnt="0">
        <dgm:presLayoutVars>
          <dgm:dir/>
          <dgm:resizeHandles val="exact"/>
        </dgm:presLayoutVars>
      </dgm:prSet>
      <dgm:spPr/>
    </dgm:pt>
    <dgm:pt modelId="{9900521E-0E5B-47AA-972F-FBA847104A38}" type="pres">
      <dgm:prSet presAssocID="{3D14804A-39AB-4D1E-AA00-20DD82614A94}" presName="node" presStyleLbl="node1" presStyleIdx="0" presStyleCnt="3">
        <dgm:presLayoutVars>
          <dgm:bulletEnabled val="1"/>
        </dgm:presLayoutVars>
      </dgm:prSet>
      <dgm:spPr/>
    </dgm:pt>
    <dgm:pt modelId="{9F843307-AA1A-4BBC-B673-5BC79EE27BAB}" type="pres">
      <dgm:prSet presAssocID="{D726CA46-D171-4984-A1E7-C30D1F598B3B}" presName="sibTrans" presStyleCnt="0"/>
      <dgm:spPr/>
    </dgm:pt>
    <dgm:pt modelId="{2B4E8F62-EED1-40FB-9666-9DFF3E98B1BD}" type="pres">
      <dgm:prSet presAssocID="{A6BB3DA7-99F1-40DA-BCFC-7972DCC433F5}" presName="node" presStyleLbl="node1" presStyleIdx="1" presStyleCnt="3">
        <dgm:presLayoutVars>
          <dgm:bulletEnabled val="1"/>
        </dgm:presLayoutVars>
      </dgm:prSet>
      <dgm:spPr/>
    </dgm:pt>
    <dgm:pt modelId="{0D712961-5BF8-4B08-AE95-22695FEBAFBF}" type="pres">
      <dgm:prSet presAssocID="{C52D18D8-623E-43B6-9D00-8779C8DE37B0}" presName="sibTrans" presStyleCnt="0"/>
      <dgm:spPr/>
    </dgm:pt>
    <dgm:pt modelId="{C3CCCB69-9785-4F51-BD72-7C1BB67DBDB7}" type="pres">
      <dgm:prSet presAssocID="{B943DA3D-A744-4A53-8B47-75EDD0BC3ADB}" presName="node" presStyleLbl="node1" presStyleIdx="2" presStyleCnt="3">
        <dgm:presLayoutVars>
          <dgm:bulletEnabled val="1"/>
        </dgm:presLayoutVars>
      </dgm:prSet>
      <dgm:spPr/>
    </dgm:pt>
  </dgm:ptLst>
  <dgm:cxnLst>
    <dgm:cxn modelId="{5D67047D-14A7-45E4-842A-F4F89C3E17C0}" srcId="{3B1590FF-3F72-4E91-975A-4DBA39FE951A}" destId="{A6BB3DA7-99F1-40DA-BCFC-7972DCC433F5}" srcOrd="1" destOrd="0" parTransId="{0F6F2F61-864D-4684-B228-0C6B4C3BC65D}" sibTransId="{C52D18D8-623E-43B6-9D00-8779C8DE37B0}"/>
    <dgm:cxn modelId="{39494730-AEA7-44F6-A439-B2FB3992A424}" type="presOf" srcId="{66AB53A3-D878-4C35-890D-D84C2E49900B}" destId="{2B4E8F62-EED1-40FB-9666-9DFF3E98B1BD}" srcOrd="0" destOrd="3" presId="urn:microsoft.com/office/officeart/2005/8/layout/hList6"/>
    <dgm:cxn modelId="{EF7D19AD-44DE-4130-B21A-FB4B25CA549F}" type="presOf" srcId="{9163859F-518B-49A2-8C38-7AFB071C9395}" destId="{2B4E8F62-EED1-40FB-9666-9DFF3E98B1BD}" srcOrd="0" destOrd="2" presId="urn:microsoft.com/office/officeart/2005/8/layout/hList6"/>
    <dgm:cxn modelId="{E872737F-ABD4-475F-82D2-88519EC45008}" srcId="{3D14804A-39AB-4D1E-AA00-20DD82614A94}" destId="{6C133F79-F18C-4EE5-A979-97ADA1680BC4}" srcOrd="0" destOrd="0" parTransId="{028A6EFC-8A50-49D3-A440-A8D986C656FF}" sibTransId="{88F54F07-1D36-440D-96DE-D563E3F784B1}"/>
    <dgm:cxn modelId="{175C0E13-7EC5-492E-8D2D-141C9D2FA06A}" type="presOf" srcId="{3B1590FF-3F72-4E91-975A-4DBA39FE951A}" destId="{12EF5634-72DA-4CF2-8E1B-6C24F69B9836}" srcOrd="0" destOrd="0" presId="urn:microsoft.com/office/officeart/2005/8/layout/hList6"/>
    <dgm:cxn modelId="{AD27C7A9-FCB8-453D-97BB-9EEA448D43BD}" srcId="{B943DA3D-A744-4A53-8B47-75EDD0BC3ADB}" destId="{72FB7DEF-6342-46E0-B070-B3D3A3D0BF5B}" srcOrd="1" destOrd="0" parTransId="{EDB531A1-E977-4FA2-A33D-CB6F269B058D}" sibTransId="{64254B7D-436D-4C00-9C87-732CC130BF23}"/>
    <dgm:cxn modelId="{BF0ED5B9-4F81-437F-8E77-00EE8B5EAF8F}" srcId="{3B1590FF-3F72-4E91-975A-4DBA39FE951A}" destId="{3D14804A-39AB-4D1E-AA00-20DD82614A94}" srcOrd="0" destOrd="0" parTransId="{257DAB7D-7842-427C-9D3F-59CB446FCFEA}" sibTransId="{D726CA46-D171-4984-A1E7-C30D1F598B3B}"/>
    <dgm:cxn modelId="{D55525F2-3249-4F3D-B9F4-CE2D6E245CD6}" type="presOf" srcId="{C9E2A16D-F6C5-49BC-B790-E3B4CEEF4811}" destId="{C3CCCB69-9785-4F51-BD72-7C1BB67DBDB7}" srcOrd="0" destOrd="1" presId="urn:microsoft.com/office/officeart/2005/8/layout/hList6"/>
    <dgm:cxn modelId="{4D7537B4-DACB-4031-8846-B3F65F989E7E}" type="presOf" srcId="{37E3BF87-C95F-40CF-ADBB-DCB163A7DA06}" destId="{9900521E-0E5B-47AA-972F-FBA847104A38}" srcOrd="0" destOrd="2" presId="urn:microsoft.com/office/officeart/2005/8/layout/hList6"/>
    <dgm:cxn modelId="{20B30244-12CC-4C89-8439-8E818565F075}" type="presOf" srcId="{F1DDB44E-99D0-4CD0-B0C9-F375138B31E7}" destId="{2B4E8F62-EED1-40FB-9666-9DFF3E98B1BD}" srcOrd="0" destOrd="1" presId="urn:microsoft.com/office/officeart/2005/8/layout/hList6"/>
    <dgm:cxn modelId="{9785C630-76C1-4DE3-AE58-45892B7E4874}" type="presOf" srcId="{3D14804A-39AB-4D1E-AA00-20DD82614A94}" destId="{9900521E-0E5B-47AA-972F-FBA847104A38}" srcOrd="0" destOrd="0" presId="urn:microsoft.com/office/officeart/2005/8/layout/hList6"/>
    <dgm:cxn modelId="{4B33E42C-EA18-419F-90AA-73D16136AB66}" srcId="{3B1590FF-3F72-4E91-975A-4DBA39FE951A}" destId="{B943DA3D-A744-4A53-8B47-75EDD0BC3ADB}" srcOrd="2" destOrd="0" parTransId="{204CB08A-DA4D-42B4-8FA5-DFFE62D513AE}" sibTransId="{07F6715E-347D-4E83-8DCC-738C8826D575}"/>
    <dgm:cxn modelId="{5DCFC846-C54C-4AFE-95D2-20A84DF343E3}" type="presOf" srcId="{A8655A9A-1A0D-4378-AB30-A3ADF6086F03}" destId="{C3CCCB69-9785-4F51-BD72-7C1BB67DBDB7}" srcOrd="0" destOrd="3" presId="urn:microsoft.com/office/officeart/2005/8/layout/hList6"/>
    <dgm:cxn modelId="{081EC7B9-61D5-48C4-8E2B-28CD47BDA8A3}" srcId="{B943DA3D-A744-4A53-8B47-75EDD0BC3ADB}" destId="{A8655A9A-1A0D-4378-AB30-A3ADF6086F03}" srcOrd="2" destOrd="0" parTransId="{8B3A2E1D-EA98-422B-8FA5-71DF03DB2774}" sibTransId="{AA5EDAAF-0A32-4ED7-A257-0DFADFA0B69C}"/>
    <dgm:cxn modelId="{E8486DA8-316F-4D18-88FC-92F59D52C793}" srcId="{3D14804A-39AB-4D1E-AA00-20DD82614A94}" destId="{37E3BF87-C95F-40CF-ADBB-DCB163A7DA06}" srcOrd="1" destOrd="0" parTransId="{10F7300B-8A32-4BEE-9C56-89CB9A36A75C}" sibTransId="{D8F12AA7-B063-4181-813F-C56918A53330}"/>
    <dgm:cxn modelId="{AC3DD216-05E7-4D37-B141-B6A60FD75CAA}" type="presOf" srcId="{A6BB3DA7-99F1-40DA-BCFC-7972DCC433F5}" destId="{2B4E8F62-EED1-40FB-9666-9DFF3E98B1BD}" srcOrd="0" destOrd="0" presId="urn:microsoft.com/office/officeart/2005/8/layout/hList6"/>
    <dgm:cxn modelId="{D22BFEE5-12B1-4D88-8924-70DCFDC951BA}" srcId="{A6BB3DA7-99F1-40DA-BCFC-7972DCC433F5}" destId="{9163859F-518B-49A2-8C38-7AFB071C9395}" srcOrd="1" destOrd="0" parTransId="{815BE2BD-18DD-4EB3-A31F-2E27FAD17FC3}" sibTransId="{30AB71E2-F627-4AE5-9EC8-E0C1CD56A30B}"/>
    <dgm:cxn modelId="{364D48F4-3D34-468A-B221-D3A0D88EAD16}" srcId="{A6BB3DA7-99F1-40DA-BCFC-7972DCC433F5}" destId="{251DC563-F197-4179-A93A-3E21937B685D}" srcOrd="3" destOrd="0" parTransId="{1D825FF7-1A6B-4A98-B1EF-76CEEB6010C8}" sibTransId="{08C1E186-C1A0-4AE2-83D7-BAAD9E82C6CD}"/>
    <dgm:cxn modelId="{FA6C2F2F-021F-4D10-828C-2BD437D2D931}" type="presOf" srcId="{251DC563-F197-4179-A93A-3E21937B685D}" destId="{2B4E8F62-EED1-40FB-9666-9DFF3E98B1BD}" srcOrd="0" destOrd="4" presId="urn:microsoft.com/office/officeart/2005/8/layout/hList6"/>
    <dgm:cxn modelId="{E49EB69D-B116-469D-A6D5-C60A4829BBFE}" srcId="{B943DA3D-A744-4A53-8B47-75EDD0BC3ADB}" destId="{C9E2A16D-F6C5-49BC-B790-E3B4CEEF4811}" srcOrd="0" destOrd="0" parTransId="{0877436A-E771-4530-9575-FB88A9C358BF}" sibTransId="{22F86575-C371-4FD5-A71F-B1A6BB3C9E73}"/>
    <dgm:cxn modelId="{B89A1265-51EA-46E5-9C55-E070CDCB974D}" type="presOf" srcId="{6C133F79-F18C-4EE5-A979-97ADA1680BC4}" destId="{9900521E-0E5B-47AA-972F-FBA847104A38}" srcOrd="0" destOrd="1" presId="urn:microsoft.com/office/officeart/2005/8/layout/hList6"/>
    <dgm:cxn modelId="{018671F3-04BE-4456-A0F9-962D25931B2C}" type="presOf" srcId="{72FB7DEF-6342-46E0-B070-B3D3A3D0BF5B}" destId="{C3CCCB69-9785-4F51-BD72-7C1BB67DBDB7}" srcOrd="0" destOrd="2" presId="urn:microsoft.com/office/officeart/2005/8/layout/hList6"/>
    <dgm:cxn modelId="{8A739B7B-0762-499D-8837-AC85FB900C8C}" srcId="{A6BB3DA7-99F1-40DA-BCFC-7972DCC433F5}" destId="{66AB53A3-D878-4C35-890D-D84C2E49900B}" srcOrd="2" destOrd="0" parTransId="{B557EF97-BCA7-41B9-8E0D-E563450CE919}" sibTransId="{6DA416AD-3D86-4005-B822-AD4A0575AAEC}"/>
    <dgm:cxn modelId="{DE4539BE-34D6-48EC-8BD0-6C0A8F7B2E7E}" srcId="{A6BB3DA7-99F1-40DA-BCFC-7972DCC433F5}" destId="{F1DDB44E-99D0-4CD0-B0C9-F375138B31E7}" srcOrd="0" destOrd="0" parTransId="{4B4133CA-C4A3-443A-9297-2DABA3489084}" sibTransId="{4343FE6B-37E6-484B-85B0-08BF368EE2E6}"/>
    <dgm:cxn modelId="{8BCE53EB-9FDE-4B4E-8FA1-B64070B392DC}" type="presOf" srcId="{B943DA3D-A744-4A53-8B47-75EDD0BC3ADB}" destId="{C3CCCB69-9785-4F51-BD72-7C1BB67DBDB7}" srcOrd="0" destOrd="0" presId="urn:microsoft.com/office/officeart/2005/8/layout/hList6"/>
    <dgm:cxn modelId="{F7D97989-045A-484C-8162-7464A9161F70}" type="presParOf" srcId="{12EF5634-72DA-4CF2-8E1B-6C24F69B9836}" destId="{9900521E-0E5B-47AA-972F-FBA847104A38}" srcOrd="0" destOrd="0" presId="urn:microsoft.com/office/officeart/2005/8/layout/hList6"/>
    <dgm:cxn modelId="{3D76248A-A97E-4607-AABC-2A0DC0BB996A}" type="presParOf" srcId="{12EF5634-72DA-4CF2-8E1B-6C24F69B9836}" destId="{9F843307-AA1A-4BBC-B673-5BC79EE27BAB}" srcOrd="1" destOrd="0" presId="urn:microsoft.com/office/officeart/2005/8/layout/hList6"/>
    <dgm:cxn modelId="{73B6AB19-970F-456E-9DD2-ABB11D59688A}" type="presParOf" srcId="{12EF5634-72DA-4CF2-8E1B-6C24F69B9836}" destId="{2B4E8F62-EED1-40FB-9666-9DFF3E98B1BD}" srcOrd="2" destOrd="0" presId="urn:microsoft.com/office/officeart/2005/8/layout/hList6"/>
    <dgm:cxn modelId="{1A85EE55-340E-4257-BA61-EB1C6EAA3DD4}" type="presParOf" srcId="{12EF5634-72DA-4CF2-8E1B-6C24F69B9836}" destId="{0D712961-5BF8-4B08-AE95-22695FEBAFBF}" srcOrd="3" destOrd="0" presId="urn:microsoft.com/office/officeart/2005/8/layout/hList6"/>
    <dgm:cxn modelId="{6B0D6926-9C5B-4B3F-9AF0-E854E403E809}" type="presParOf" srcId="{12EF5634-72DA-4CF2-8E1B-6C24F69B9836}" destId="{C3CCCB69-9785-4F51-BD72-7C1BB67DBDB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3A54AF-DAF3-45BC-93D6-BDC95AE7DDB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C33854-20DE-4645-BCA6-4FFD5DFA992E}">
      <dgm:prSet phldrT="[Text]"/>
      <dgm:spPr/>
      <dgm:t>
        <a:bodyPr/>
        <a:lstStyle/>
        <a:p>
          <a:r>
            <a:rPr lang="en-US" dirty="0"/>
            <a:t>Risk</a:t>
          </a:r>
        </a:p>
      </dgm:t>
    </dgm:pt>
    <dgm:pt modelId="{FE305CD3-E3AD-4927-94E4-7D300CA81732}" type="parTrans" cxnId="{12A35B3A-EFF9-4EC8-B239-DD010387005F}">
      <dgm:prSet/>
      <dgm:spPr/>
      <dgm:t>
        <a:bodyPr/>
        <a:lstStyle/>
        <a:p>
          <a:endParaRPr lang="en-US"/>
        </a:p>
      </dgm:t>
    </dgm:pt>
    <dgm:pt modelId="{5D4F4921-0522-45BD-8950-7F00F4659BB5}" type="sibTrans" cxnId="{12A35B3A-EFF9-4EC8-B239-DD010387005F}">
      <dgm:prSet/>
      <dgm:spPr/>
      <dgm:t>
        <a:bodyPr/>
        <a:lstStyle/>
        <a:p>
          <a:endParaRPr lang="en-US"/>
        </a:p>
      </dgm:t>
    </dgm:pt>
    <dgm:pt modelId="{A8E76680-3C5C-436F-902F-D8E6189EDE81}">
      <dgm:prSet phldrT="[Text]"/>
      <dgm:spPr/>
      <dgm:t>
        <a:bodyPr/>
        <a:lstStyle/>
        <a:p>
          <a:r>
            <a:rPr lang="en-US" dirty="0"/>
            <a:t>No control</a:t>
          </a:r>
        </a:p>
      </dgm:t>
    </dgm:pt>
    <dgm:pt modelId="{279AA02F-4005-4B13-B035-88E228F170FC}" type="parTrans" cxnId="{EAC87B0B-54E9-4B78-80B8-6EC1D4A595B3}">
      <dgm:prSet/>
      <dgm:spPr/>
      <dgm:t>
        <a:bodyPr/>
        <a:lstStyle/>
        <a:p>
          <a:endParaRPr lang="en-US"/>
        </a:p>
      </dgm:t>
    </dgm:pt>
    <dgm:pt modelId="{6693B803-60FE-4667-9938-EC6AB01FF071}" type="sibTrans" cxnId="{EAC87B0B-54E9-4B78-80B8-6EC1D4A595B3}">
      <dgm:prSet/>
      <dgm:spPr/>
      <dgm:t>
        <a:bodyPr/>
        <a:lstStyle/>
        <a:p>
          <a:endParaRPr lang="en-US"/>
        </a:p>
      </dgm:t>
    </dgm:pt>
    <dgm:pt modelId="{933B027F-A809-45EF-83B8-CD429E1583D8}">
      <dgm:prSet phldrT="[Text]"/>
      <dgm:spPr/>
      <dgm:t>
        <a:bodyPr/>
        <a:lstStyle/>
        <a:p>
          <a:r>
            <a:rPr lang="en-US" dirty="0"/>
            <a:t>Direct Control</a:t>
          </a:r>
        </a:p>
      </dgm:t>
    </dgm:pt>
    <dgm:pt modelId="{B45DEBDC-0FCF-4DC9-88BA-F5768C0E47AA}" type="parTrans" cxnId="{5AFFFB10-5285-4B45-B658-A8BA0CF11132}">
      <dgm:prSet/>
      <dgm:spPr/>
      <dgm:t>
        <a:bodyPr/>
        <a:lstStyle/>
        <a:p>
          <a:endParaRPr lang="en-US"/>
        </a:p>
      </dgm:t>
    </dgm:pt>
    <dgm:pt modelId="{9E1047BC-727A-47CA-BBC1-2E73EAC83372}" type="sibTrans" cxnId="{5AFFFB10-5285-4B45-B658-A8BA0CF11132}">
      <dgm:prSet/>
      <dgm:spPr/>
      <dgm:t>
        <a:bodyPr/>
        <a:lstStyle/>
        <a:p>
          <a:endParaRPr lang="en-US"/>
        </a:p>
      </dgm:t>
    </dgm:pt>
    <dgm:pt modelId="{7C223398-BB9F-4397-B5D4-12BE33CD4C4F}">
      <dgm:prSet phldrT="[Text]"/>
      <dgm:spPr/>
      <dgm:t>
        <a:bodyPr/>
        <a:lstStyle/>
        <a:p>
          <a:r>
            <a:rPr lang="en-US" dirty="0"/>
            <a:t>Management</a:t>
          </a:r>
        </a:p>
      </dgm:t>
    </dgm:pt>
    <dgm:pt modelId="{B9225387-0025-4689-956D-5574F9848A49}" type="parTrans" cxnId="{37DDF03D-512E-45A1-A41E-40FCCFA772DF}">
      <dgm:prSet/>
      <dgm:spPr/>
      <dgm:t>
        <a:bodyPr/>
        <a:lstStyle/>
        <a:p>
          <a:endParaRPr lang="en-US"/>
        </a:p>
      </dgm:t>
    </dgm:pt>
    <dgm:pt modelId="{9D43B62F-474D-4679-B118-283BF379CF63}" type="sibTrans" cxnId="{37DDF03D-512E-45A1-A41E-40FCCFA772DF}">
      <dgm:prSet/>
      <dgm:spPr/>
      <dgm:t>
        <a:bodyPr/>
        <a:lstStyle/>
        <a:p>
          <a:endParaRPr lang="en-US"/>
        </a:p>
      </dgm:t>
    </dgm:pt>
    <dgm:pt modelId="{EACA38F3-9A92-483B-BD77-DD25487F9E87}" type="pres">
      <dgm:prSet presAssocID="{A13A54AF-DAF3-45BC-93D6-BDC95AE7DDB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1A36CF2-328F-4511-A055-3B5343A6239C}" type="pres">
      <dgm:prSet presAssocID="{D7C33854-20DE-4645-BCA6-4FFD5DFA992E}" presName="centerShape" presStyleLbl="node0" presStyleIdx="0" presStyleCnt="1"/>
      <dgm:spPr/>
    </dgm:pt>
    <dgm:pt modelId="{F8569886-007E-46E8-8687-84EE92C713B7}" type="pres">
      <dgm:prSet presAssocID="{279AA02F-4005-4B13-B035-88E228F170FC}" presName="parTrans" presStyleLbl="bgSibTrans2D1" presStyleIdx="0" presStyleCnt="3"/>
      <dgm:spPr/>
    </dgm:pt>
    <dgm:pt modelId="{1240145C-C724-44D2-885C-5C9E0C96CF59}" type="pres">
      <dgm:prSet presAssocID="{A8E76680-3C5C-436F-902F-D8E6189EDE81}" presName="node" presStyleLbl="node1" presStyleIdx="0" presStyleCnt="3">
        <dgm:presLayoutVars>
          <dgm:bulletEnabled val="1"/>
        </dgm:presLayoutVars>
      </dgm:prSet>
      <dgm:spPr/>
    </dgm:pt>
    <dgm:pt modelId="{0F45F2B7-90B0-47D5-888C-171ADDDB1D56}" type="pres">
      <dgm:prSet presAssocID="{B45DEBDC-0FCF-4DC9-88BA-F5768C0E47AA}" presName="parTrans" presStyleLbl="bgSibTrans2D1" presStyleIdx="1" presStyleCnt="3"/>
      <dgm:spPr/>
    </dgm:pt>
    <dgm:pt modelId="{2BC3D870-FB73-4AAC-9430-A924DC92687D}" type="pres">
      <dgm:prSet presAssocID="{933B027F-A809-45EF-83B8-CD429E1583D8}" presName="node" presStyleLbl="node1" presStyleIdx="1" presStyleCnt="3">
        <dgm:presLayoutVars>
          <dgm:bulletEnabled val="1"/>
        </dgm:presLayoutVars>
      </dgm:prSet>
      <dgm:spPr/>
    </dgm:pt>
    <dgm:pt modelId="{FBD8CB00-1571-4162-A983-EA50B159BCD6}" type="pres">
      <dgm:prSet presAssocID="{B9225387-0025-4689-956D-5574F9848A49}" presName="parTrans" presStyleLbl="bgSibTrans2D1" presStyleIdx="2" presStyleCnt="3"/>
      <dgm:spPr/>
    </dgm:pt>
    <dgm:pt modelId="{882114B4-47B7-43EF-9236-7FE1AE9040F2}" type="pres">
      <dgm:prSet presAssocID="{7C223398-BB9F-4397-B5D4-12BE33CD4C4F}" presName="node" presStyleLbl="node1" presStyleIdx="2" presStyleCnt="3">
        <dgm:presLayoutVars>
          <dgm:bulletEnabled val="1"/>
        </dgm:presLayoutVars>
      </dgm:prSet>
      <dgm:spPr/>
    </dgm:pt>
  </dgm:ptLst>
  <dgm:cxnLst>
    <dgm:cxn modelId="{BE9E4965-DF0E-46AF-B2B0-CF5A1CC1178A}" type="presOf" srcId="{D7C33854-20DE-4645-BCA6-4FFD5DFA992E}" destId="{D1A36CF2-328F-4511-A055-3B5343A6239C}" srcOrd="0" destOrd="0" presId="urn:microsoft.com/office/officeart/2005/8/layout/radial4"/>
    <dgm:cxn modelId="{0CA61B63-EAAE-4B33-B2A7-47F517A782DC}" type="presOf" srcId="{A13A54AF-DAF3-45BC-93D6-BDC95AE7DDB2}" destId="{EACA38F3-9A92-483B-BD77-DD25487F9E87}" srcOrd="0" destOrd="0" presId="urn:microsoft.com/office/officeart/2005/8/layout/radial4"/>
    <dgm:cxn modelId="{5AFFFB10-5285-4B45-B658-A8BA0CF11132}" srcId="{D7C33854-20DE-4645-BCA6-4FFD5DFA992E}" destId="{933B027F-A809-45EF-83B8-CD429E1583D8}" srcOrd="1" destOrd="0" parTransId="{B45DEBDC-0FCF-4DC9-88BA-F5768C0E47AA}" sibTransId="{9E1047BC-727A-47CA-BBC1-2E73EAC83372}"/>
    <dgm:cxn modelId="{37DDF03D-512E-45A1-A41E-40FCCFA772DF}" srcId="{D7C33854-20DE-4645-BCA6-4FFD5DFA992E}" destId="{7C223398-BB9F-4397-B5D4-12BE33CD4C4F}" srcOrd="2" destOrd="0" parTransId="{B9225387-0025-4689-956D-5574F9848A49}" sibTransId="{9D43B62F-474D-4679-B118-283BF379CF63}"/>
    <dgm:cxn modelId="{12A35B3A-EFF9-4EC8-B239-DD010387005F}" srcId="{A13A54AF-DAF3-45BC-93D6-BDC95AE7DDB2}" destId="{D7C33854-20DE-4645-BCA6-4FFD5DFA992E}" srcOrd="0" destOrd="0" parTransId="{FE305CD3-E3AD-4927-94E4-7D300CA81732}" sibTransId="{5D4F4921-0522-45BD-8950-7F00F4659BB5}"/>
    <dgm:cxn modelId="{E18A5845-8490-433D-A10E-48EC7D94F6E7}" type="presOf" srcId="{B9225387-0025-4689-956D-5574F9848A49}" destId="{FBD8CB00-1571-4162-A983-EA50B159BCD6}" srcOrd="0" destOrd="0" presId="urn:microsoft.com/office/officeart/2005/8/layout/radial4"/>
    <dgm:cxn modelId="{562CD862-6B65-4586-A469-4D956AAA40C5}" type="presOf" srcId="{933B027F-A809-45EF-83B8-CD429E1583D8}" destId="{2BC3D870-FB73-4AAC-9430-A924DC92687D}" srcOrd="0" destOrd="0" presId="urn:microsoft.com/office/officeart/2005/8/layout/radial4"/>
    <dgm:cxn modelId="{1EEC99E6-AA6F-40D4-ACA9-F115D1AC5F5A}" type="presOf" srcId="{279AA02F-4005-4B13-B035-88E228F170FC}" destId="{F8569886-007E-46E8-8687-84EE92C713B7}" srcOrd="0" destOrd="0" presId="urn:microsoft.com/office/officeart/2005/8/layout/radial4"/>
    <dgm:cxn modelId="{277135F7-89B9-4D1B-93F5-DA8290B6CEE8}" type="presOf" srcId="{B45DEBDC-0FCF-4DC9-88BA-F5768C0E47AA}" destId="{0F45F2B7-90B0-47D5-888C-171ADDDB1D56}" srcOrd="0" destOrd="0" presId="urn:microsoft.com/office/officeart/2005/8/layout/radial4"/>
    <dgm:cxn modelId="{D21F8C0F-B245-4747-802B-CD85F62D0CD6}" type="presOf" srcId="{A8E76680-3C5C-436F-902F-D8E6189EDE81}" destId="{1240145C-C724-44D2-885C-5C9E0C96CF59}" srcOrd="0" destOrd="0" presId="urn:microsoft.com/office/officeart/2005/8/layout/radial4"/>
    <dgm:cxn modelId="{4D187F1E-3F50-4277-87F0-6586A609D7C1}" type="presOf" srcId="{7C223398-BB9F-4397-B5D4-12BE33CD4C4F}" destId="{882114B4-47B7-43EF-9236-7FE1AE9040F2}" srcOrd="0" destOrd="0" presId="urn:microsoft.com/office/officeart/2005/8/layout/radial4"/>
    <dgm:cxn modelId="{EAC87B0B-54E9-4B78-80B8-6EC1D4A595B3}" srcId="{D7C33854-20DE-4645-BCA6-4FFD5DFA992E}" destId="{A8E76680-3C5C-436F-902F-D8E6189EDE81}" srcOrd="0" destOrd="0" parTransId="{279AA02F-4005-4B13-B035-88E228F170FC}" sibTransId="{6693B803-60FE-4667-9938-EC6AB01FF071}"/>
    <dgm:cxn modelId="{CCB42126-F4F8-451E-9F6B-1CC6ADC9A0AD}" type="presParOf" srcId="{EACA38F3-9A92-483B-BD77-DD25487F9E87}" destId="{D1A36CF2-328F-4511-A055-3B5343A6239C}" srcOrd="0" destOrd="0" presId="urn:microsoft.com/office/officeart/2005/8/layout/radial4"/>
    <dgm:cxn modelId="{09C6CD7B-2B58-4CAC-B8C6-85F2E7568162}" type="presParOf" srcId="{EACA38F3-9A92-483B-BD77-DD25487F9E87}" destId="{F8569886-007E-46E8-8687-84EE92C713B7}" srcOrd="1" destOrd="0" presId="urn:microsoft.com/office/officeart/2005/8/layout/radial4"/>
    <dgm:cxn modelId="{2CBE0C2E-C91A-4AB3-B274-BFEF1564A786}" type="presParOf" srcId="{EACA38F3-9A92-483B-BD77-DD25487F9E87}" destId="{1240145C-C724-44D2-885C-5C9E0C96CF59}" srcOrd="2" destOrd="0" presId="urn:microsoft.com/office/officeart/2005/8/layout/radial4"/>
    <dgm:cxn modelId="{B14D7BA2-454D-486C-A998-34B9AF913B92}" type="presParOf" srcId="{EACA38F3-9A92-483B-BD77-DD25487F9E87}" destId="{0F45F2B7-90B0-47D5-888C-171ADDDB1D56}" srcOrd="3" destOrd="0" presId="urn:microsoft.com/office/officeart/2005/8/layout/radial4"/>
    <dgm:cxn modelId="{EA154187-E435-44AF-BEB2-EE81623155F9}" type="presParOf" srcId="{EACA38F3-9A92-483B-BD77-DD25487F9E87}" destId="{2BC3D870-FB73-4AAC-9430-A924DC92687D}" srcOrd="4" destOrd="0" presId="urn:microsoft.com/office/officeart/2005/8/layout/radial4"/>
    <dgm:cxn modelId="{2DAFDFE7-1DB0-4916-B098-248004FE7D8B}" type="presParOf" srcId="{EACA38F3-9A92-483B-BD77-DD25487F9E87}" destId="{FBD8CB00-1571-4162-A983-EA50B159BCD6}" srcOrd="5" destOrd="0" presId="urn:microsoft.com/office/officeart/2005/8/layout/radial4"/>
    <dgm:cxn modelId="{07390FAD-EC47-44C1-B870-3C2B9CA0B7D4}" type="presParOf" srcId="{EACA38F3-9A92-483B-BD77-DD25487F9E87}" destId="{882114B4-47B7-43EF-9236-7FE1AE9040F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23FE5FF-F580-405D-8129-18C46DF7E2EF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379E66-7535-4047-BEAF-FA6867EE2957}">
      <dgm:prSet phldrT="[Text]"/>
      <dgm:spPr/>
      <dgm:t>
        <a:bodyPr/>
        <a:lstStyle/>
        <a:p>
          <a:r>
            <a:rPr lang="en-US" dirty="0"/>
            <a:t>Accountability/Risk/Value</a:t>
          </a:r>
        </a:p>
      </dgm:t>
    </dgm:pt>
    <dgm:pt modelId="{2AC15724-56C3-419F-ABA3-C920B284B6D0}" type="parTrans" cxnId="{6DAD2AAD-42FF-445B-A474-F12FF8B0F04B}">
      <dgm:prSet/>
      <dgm:spPr/>
      <dgm:t>
        <a:bodyPr/>
        <a:lstStyle/>
        <a:p>
          <a:endParaRPr lang="en-US"/>
        </a:p>
      </dgm:t>
    </dgm:pt>
    <dgm:pt modelId="{52CDBCD6-B94E-4DE9-B8DE-01A85CCAEA4F}" type="sibTrans" cxnId="{6DAD2AAD-42FF-445B-A474-F12FF8B0F04B}">
      <dgm:prSet/>
      <dgm:spPr/>
      <dgm:t>
        <a:bodyPr/>
        <a:lstStyle/>
        <a:p>
          <a:endParaRPr lang="en-US"/>
        </a:p>
      </dgm:t>
    </dgm:pt>
    <dgm:pt modelId="{E019B848-4503-4B5A-A2C9-2C7206A1DA53}">
      <dgm:prSet phldrT="[Text]"/>
      <dgm:spPr/>
      <dgm:t>
        <a:bodyPr/>
        <a:lstStyle/>
        <a:p>
          <a:r>
            <a:rPr lang="en-US" dirty="0"/>
            <a:t>Financial Stability/Size/Technology</a:t>
          </a:r>
        </a:p>
      </dgm:t>
    </dgm:pt>
    <dgm:pt modelId="{C121A5B6-F8CE-4253-83C3-8DF1684FCA3F}" type="parTrans" cxnId="{6D49025B-BBD9-4352-8D0A-D8659CF9C094}">
      <dgm:prSet/>
      <dgm:spPr/>
      <dgm:t>
        <a:bodyPr/>
        <a:lstStyle/>
        <a:p>
          <a:endParaRPr lang="en-US"/>
        </a:p>
      </dgm:t>
    </dgm:pt>
    <dgm:pt modelId="{C80AC637-57F9-44E0-A0EF-F6B95C3C7A21}" type="sibTrans" cxnId="{6D49025B-BBD9-4352-8D0A-D8659CF9C094}">
      <dgm:prSet/>
      <dgm:spPr/>
      <dgm:t>
        <a:bodyPr/>
        <a:lstStyle/>
        <a:p>
          <a:endParaRPr lang="en-US"/>
        </a:p>
      </dgm:t>
    </dgm:pt>
    <dgm:pt modelId="{DA27453A-58A7-4B3C-BF4F-7C6AF02663C3}" type="pres">
      <dgm:prSet presAssocID="{523FE5FF-F580-405D-8129-18C46DF7E2EF}" presName="diagram" presStyleCnt="0">
        <dgm:presLayoutVars>
          <dgm:dir/>
          <dgm:resizeHandles val="exact"/>
        </dgm:presLayoutVars>
      </dgm:prSet>
      <dgm:spPr/>
    </dgm:pt>
    <dgm:pt modelId="{A878BFCF-9456-4B68-828F-AD948A2B4864}" type="pres">
      <dgm:prSet presAssocID="{A8379E66-7535-4047-BEAF-FA6867EE2957}" presName="arrow" presStyleLbl="node1" presStyleIdx="0" presStyleCnt="2">
        <dgm:presLayoutVars>
          <dgm:bulletEnabled val="1"/>
        </dgm:presLayoutVars>
      </dgm:prSet>
      <dgm:spPr/>
    </dgm:pt>
    <dgm:pt modelId="{83426CBD-D764-4B77-8123-30AC137CAB91}" type="pres">
      <dgm:prSet presAssocID="{E019B848-4503-4B5A-A2C9-2C7206A1DA53}" presName="arrow" presStyleLbl="node1" presStyleIdx="1" presStyleCnt="2">
        <dgm:presLayoutVars>
          <dgm:bulletEnabled val="1"/>
        </dgm:presLayoutVars>
      </dgm:prSet>
      <dgm:spPr/>
    </dgm:pt>
  </dgm:ptLst>
  <dgm:cxnLst>
    <dgm:cxn modelId="{BF0472F8-0B3B-4162-8940-C712196CE468}" type="presOf" srcId="{523FE5FF-F580-405D-8129-18C46DF7E2EF}" destId="{DA27453A-58A7-4B3C-BF4F-7C6AF02663C3}" srcOrd="0" destOrd="0" presId="urn:microsoft.com/office/officeart/2005/8/layout/arrow5"/>
    <dgm:cxn modelId="{DFF2D242-6339-4F8D-8D26-E6991E219920}" type="presOf" srcId="{E019B848-4503-4B5A-A2C9-2C7206A1DA53}" destId="{83426CBD-D764-4B77-8123-30AC137CAB91}" srcOrd="0" destOrd="0" presId="urn:microsoft.com/office/officeart/2005/8/layout/arrow5"/>
    <dgm:cxn modelId="{6D49025B-BBD9-4352-8D0A-D8659CF9C094}" srcId="{523FE5FF-F580-405D-8129-18C46DF7E2EF}" destId="{E019B848-4503-4B5A-A2C9-2C7206A1DA53}" srcOrd="1" destOrd="0" parTransId="{C121A5B6-F8CE-4253-83C3-8DF1684FCA3F}" sibTransId="{C80AC637-57F9-44E0-A0EF-F6B95C3C7A21}"/>
    <dgm:cxn modelId="{6DAD2AAD-42FF-445B-A474-F12FF8B0F04B}" srcId="{523FE5FF-F580-405D-8129-18C46DF7E2EF}" destId="{A8379E66-7535-4047-BEAF-FA6867EE2957}" srcOrd="0" destOrd="0" parTransId="{2AC15724-56C3-419F-ABA3-C920B284B6D0}" sibTransId="{52CDBCD6-B94E-4DE9-B8DE-01A85CCAEA4F}"/>
    <dgm:cxn modelId="{3C67ACC8-A498-4C32-83BE-8CF8D8C7F753}" type="presOf" srcId="{A8379E66-7535-4047-BEAF-FA6867EE2957}" destId="{A878BFCF-9456-4B68-828F-AD948A2B4864}" srcOrd="0" destOrd="0" presId="urn:microsoft.com/office/officeart/2005/8/layout/arrow5"/>
    <dgm:cxn modelId="{43F88E8C-D6AC-4988-9D2B-F04B3E4B6A96}" type="presParOf" srcId="{DA27453A-58A7-4B3C-BF4F-7C6AF02663C3}" destId="{A878BFCF-9456-4B68-828F-AD948A2B4864}" srcOrd="0" destOrd="0" presId="urn:microsoft.com/office/officeart/2005/8/layout/arrow5"/>
    <dgm:cxn modelId="{B60D67CB-4D17-426D-A130-8C8CFD3EAE16}" type="presParOf" srcId="{DA27453A-58A7-4B3C-BF4F-7C6AF02663C3}" destId="{83426CBD-D764-4B77-8123-30AC137CAB9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5BA83A-67D0-4747-9CB3-DAAA1715B4A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2BFC7083-E152-4D00-88ED-AADFDAE8935B}">
      <dgm:prSet phldrT="[Text]"/>
      <dgm:spPr/>
      <dgm:t>
        <a:bodyPr/>
        <a:lstStyle/>
        <a:p>
          <a:r>
            <a:rPr lang="en-US" dirty="0"/>
            <a:t>Treatment</a:t>
          </a:r>
        </a:p>
      </dgm:t>
    </dgm:pt>
    <dgm:pt modelId="{CEF041C3-9DC6-48BF-A11B-4B91B4C7DAB7}" type="parTrans" cxnId="{ECBE6557-9570-4C18-88CF-70057523783E}">
      <dgm:prSet/>
      <dgm:spPr/>
      <dgm:t>
        <a:bodyPr/>
        <a:lstStyle/>
        <a:p>
          <a:endParaRPr lang="en-US"/>
        </a:p>
      </dgm:t>
    </dgm:pt>
    <dgm:pt modelId="{420C045C-9453-475C-9161-C784B74AB1C5}" type="sibTrans" cxnId="{ECBE6557-9570-4C18-88CF-70057523783E}">
      <dgm:prSet/>
      <dgm:spPr/>
      <dgm:t>
        <a:bodyPr/>
        <a:lstStyle/>
        <a:p>
          <a:endParaRPr lang="en-US"/>
        </a:p>
      </dgm:t>
    </dgm:pt>
    <dgm:pt modelId="{C70DCC46-A790-4FD0-B9B3-D9905B55332D}">
      <dgm:prSet phldrT="[Text]"/>
      <dgm:spPr/>
      <dgm:t>
        <a:bodyPr/>
        <a:lstStyle/>
        <a:p>
          <a:r>
            <a:rPr lang="en-US" dirty="0"/>
            <a:t>Patient Management</a:t>
          </a:r>
        </a:p>
      </dgm:t>
    </dgm:pt>
    <dgm:pt modelId="{3037B851-DAF6-4FE9-9343-CF11CB349BFE}" type="parTrans" cxnId="{875D1C4F-8B78-468A-9844-0BC4C8AD5378}">
      <dgm:prSet/>
      <dgm:spPr/>
      <dgm:t>
        <a:bodyPr/>
        <a:lstStyle/>
        <a:p>
          <a:endParaRPr lang="en-US"/>
        </a:p>
      </dgm:t>
    </dgm:pt>
    <dgm:pt modelId="{47DACE8B-8715-4F59-BC37-797F05B597BD}" type="sibTrans" cxnId="{875D1C4F-8B78-468A-9844-0BC4C8AD5378}">
      <dgm:prSet/>
      <dgm:spPr/>
      <dgm:t>
        <a:bodyPr/>
        <a:lstStyle/>
        <a:p>
          <a:endParaRPr lang="en-US"/>
        </a:p>
      </dgm:t>
    </dgm:pt>
    <dgm:pt modelId="{8A896DFD-DE39-41C0-8730-3CB61F1094D4}">
      <dgm:prSet phldrT="[Text]"/>
      <dgm:spPr/>
      <dgm:t>
        <a:bodyPr/>
        <a:lstStyle/>
        <a:p>
          <a:r>
            <a:rPr lang="en-US" dirty="0"/>
            <a:t>Population Management</a:t>
          </a:r>
        </a:p>
      </dgm:t>
    </dgm:pt>
    <dgm:pt modelId="{E3497706-AC9A-4528-9A1A-4177173EBA48}" type="parTrans" cxnId="{1379A3AF-39C4-4F50-B371-3F6D253ED69C}">
      <dgm:prSet/>
      <dgm:spPr/>
      <dgm:t>
        <a:bodyPr/>
        <a:lstStyle/>
        <a:p>
          <a:endParaRPr lang="en-US"/>
        </a:p>
      </dgm:t>
    </dgm:pt>
    <dgm:pt modelId="{D05CF31A-0779-4737-9B7C-3B83B2CBAAF1}" type="sibTrans" cxnId="{1379A3AF-39C4-4F50-B371-3F6D253ED69C}">
      <dgm:prSet/>
      <dgm:spPr/>
      <dgm:t>
        <a:bodyPr/>
        <a:lstStyle/>
        <a:p>
          <a:endParaRPr lang="en-US"/>
        </a:p>
      </dgm:t>
    </dgm:pt>
    <dgm:pt modelId="{FDFEF1FC-5D15-48D5-B5CC-651D41CC0346}" type="pres">
      <dgm:prSet presAssocID="{5A5BA83A-67D0-4747-9CB3-DAAA1715B4AA}" presName="arrowDiagram" presStyleCnt="0">
        <dgm:presLayoutVars>
          <dgm:chMax val="5"/>
          <dgm:dir/>
          <dgm:resizeHandles val="exact"/>
        </dgm:presLayoutVars>
      </dgm:prSet>
      <dgm:spPr/>
    </dgm:pt>
    <dgm:pt modelId="{96ADC0E0-6886-45F4-9A99-61AE4C8C5FF8}" type="pres">
      <dgm:prSet presAssocID="{5A5BA83A-67D0-4747-9CB3-DAAA1715B4AA}" presName="arrow" presStyleLbl="bgShp" presStyleIdx="0" presStyleCnt="1"/>
      <dgm:spPr/>
    </dgm:pt>
    <dgm:pt modelId="{634EA836-EED7-4A61-8BDB-F39C82721B27}" type="pres">
      <dgm:prSet presAssocID="{5A5BA83A-67D0-4747-9CB3-DAAA1715B4AA}" presName="arrowDiagram3" presStyleCnt="0"/>
      <dgm:spPr/>
    </dgm:pt>
    <dgm:pt modelId="{E8A8FF35-40FF-449C-AF63-69D25D24C069}" type="pres">
      <dgm:prSet presAssocID="{2BFC7083-E152-4D00-88ED-AADFDAE8935B}" presName="bullet3a" presStyleLbl="node1" presStyleIdx="0" presStyleCnt="3"/>
      <dgm:spPr/>
    </dgm:pt>
    <dgm:pt modelId="{19DB31D1-86A7-4CAC-9223-319E57A988F6}" type="pres">
      <dgm:prSet presAssocID="{2BFC7083-E152-4D00-88ED-AADFDAE8935B}" presName="textBox3a" presStyleLbl="revTx" presStyleIdx="0" presStyleCnt="3">
        <dgm:presLayoutVars>
          <dgm:bulletEnabled val="1"/>
        </dgm:presLayoutVars>
      </dgm:prSet>
      <dgm:spPr/>
    </dgm:pt>
    <dgm:pt modelId="{62D36C40-09FC-4089-89EE-E07928F6F67A}" type="pres">
      <dgm:prSet presAssocID="{C70DCC46-A790-4FD0-B9B3-D9905B55332D}" presName="bullet3b" presStyleLbl="node1" presStyleIdx="1" presStyleCnt="3"/>
      <dgm:spPr/>
    </dgm:pt>
    <dgm:pt modelId="{3C09278B-6BD3-4162-866F-C64DFC8BD346}" type="pres">
      <dgm:prSet presAssocID="{C70DCC46-A790-4FD0-B9B3-D9905B55332D}" presName="textBox3b" presStyleLbl="revTx" presStyleIdx="1" presStyleCnt="3">
        <dgm:presLayoutVars>
          <dgm:bulletEnabled val="1"/>
        </dgm:presLayoutVars>
      </dgm:prSet>
      <dgm:spPr/>
    </dgm:pt>
    <dgm:pt modelId="{A106CA0C-7431-434D-B049-48B40EAB05B4}" type="pres">
      <dgm:prSet presAssocID="{8A896DFD-DE39-41C0-8730-3CB61F1094D4}" presName="bullet3c" presStyleLbl="node1" presStyleIdx="2" presStyleCnt="3"/>
      <dgm:spPr/>
    </dgm:pt>
    <dgm:pt modelId="{8571CC4C-D045-4302-BA49-E873A708BF6A}" type="pres">
      <dgm:prSet presAssocID="{8A896DFD-DE39-41C0-8730-3CB61F1094D4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875D1C4F-8B78-468A-9844-0BC4C8AD5378}" srcId="{5A5BA83A-67D0-4747-9CB3-DAAA1715B4AA}" destId="{C70DCC46-A790-4FD0-B9B3-D9905B55332D}" srcOrd="1" destOrd="0" parTransId="{3037B851-DAF6-4FE9-9343-CF11CB349BFE}" sibTransId="{47DACE8B-8715-4F59-BC37-797F05B597BD}"/>
    <dgm:cxn modelId="{ECBE6557-9570-4C18-88CF-70057523783E}" srcId="{5A5BA83A-67D0-4747-9CB3-DAAA1715B4AA}" destId="{2BFC7083-E152-4D00-88ED-AADFDAE8935B}" srcOrd="0" destOrd="0" parTransId="{CEF041C3-9DC6-48BF-A11B-4B91B4C7DAB7}" sibTransId="{420C045C-9453-475C-9161-C784B74AB1C5}"/>
    <dgm:cxn modelId="{BC5D4215-212B-422F-93B8-3ECD36DA67A1}" type="presOf" srcId="{C70DCC46-A790-4FD0-B9B3-D9905B55332D}" destId="{3C09278B-6BD3-4162-866F-C64DFC8BD346}" srcOrd="0" destOrd="0" presId="urn:microsoft.com/office/officeart/2005/8/layout/arrow2"/>
    <dgm:cxn modelId="{1379A3AF-39C4-4F50-B371-3F6D253ED69C}" srcId="{5A5BA83A-67D0-4747-9CB3-DAAA1715B4AA}" destId="{8A896DFD-DE39-41C0-8730-3CB61F1094D4}" srcOrd="2" destOrd="0" parTransId="{E3497706-AC9A-4528-9A1A-4177173EBA48}" sibTransId="{D05CF31A-0779-4737-9B7C-3B83B2CBAAF1}"/>
    <dgm:cxn modelId="{AEC13939-B6F4-4375-9690-04D538BD9390}" type="presOf" srcId="{8A896DFD-DE39-41C0-8730-3CB61F1094D4}" destId="{8571CC4C-D045-4302-BA49-E873A708BF6A}" srcOrd="0" destOrd="0" presId="urn:microsoft.com/office/officeart/2005/8/layout/arrow2"/>
    <dgm:cxn modelId="{B1B20258-DA5B-43C4-83E4-EF1876C045DB}" type="presOf" srcId="{2BFC7083-E152-4D00-88ED-AADFDAE8935B}" destId="{19DB31D1-86A7-4CAC-9223-319E57A988F6}" srcOrd="0" destOrd="0" presId="urn:microsoft.com/office/officeart/2005/8/layout/arrow2"/>
    <dgm:cxn modelId="{05F44768-8FA5-45BD-8B3A-28D6EF2E2C54}" type="presOf" srcId="{5A5BA83A-67D0-4747-9CB3-DAAA1715B4AA}" destId="{FDFEF1FC-5D15-48D5-B5CC-651D41CC0346}" srcOrd="0" destOrd="0" presId="urn:microsoft.com/office/officeart/2005/8/layout/arrow2"/>
    <dgm:cxn modelId="{41C662C5-49BB-4F26-94D4-CC0943996827}" type="presParOf" srcId="{FDFEF1FC-5D15-48D5-B5CC-651D41CC0346}" destId="{96ADC0E0-6886-45F4-9A99-61AE4C8C5FF8}" srcOrd="0" destOrd="0" presId="urn:microsoft.com/office/officeart/2005/8/layout/arrow2"/>
    <dgm:cxn modelId="{746FBC44-030D-4228-8121-7E0C4C8D4E9C}" type="presParOf" srcId="{FDFEF1FC-5D15-48D5-B5CC-651D41CC0346}" destId="{634EA836-EED7-4A61-8BDB-F39C82721B27}" srcOrd="1" destOrd="0" presId="urn:microsoft.com/office/officeart/2005/8/layout/arrow2"/>
    <dgm:cxn modelId="{CCFC8316-B18E-494B-A9AA-2918E90F8073}" type="presParOf" srcId="{634EA836-EED7-4A61-8BDB-F39C82721B27}" destId="{E8A8FF35-40FF-449C-AF63-69D25D24C069}" srcOrd="0" destOrd="0" presId="urn:microsoft.com/office/officeart/2005/8/layout/arrow2"/>
    <dgm:cxn modelId="{A8B6CF62-25FA-4F3A-81F6-19479FB1CD8D}" type="presParOf" srcId="{634EA836-EED7-4A61-8BDB-F39C82721B27}" destId="{19DB31D1-86A7-4CAC-9223-319E57A988F6}" srcOrd="1" destOrd="0" presId="urn:microsoft.com/office/officeart/2005/8/layout/arrow2"/>
    <dgm:cxn modelId="{5A24320D-A86A-4DCF-A733-7EAAE76AB14B}" type="presParOf" srcId="{634EA836-EED7-4A61-8BDB-F39C82721B27}" destId="{62D36C40-09FC-4089-89EE-E07928F6F67A}" srcOrd="2" destOrd="0" presId="urn:microsoft.com/office/officeart/2005/8/layout/arrow2"/>
    <dgm:cxn modelId="{297EC6B3-E22E-4347-B3CA-1DBBA2EAE249}" type="presParOf" srcId="{634EA836-EED7-4A61-8BDB-F39C82721B27}" destId="{3C09278B-6BD3-4162-866F-C64DFC8BD346}" srcOrd="3" destOrd="0" presId="urn:microsoft.com/office/officeart/2005/8/layout/arrow2"/>
    <dgm:cxn modelId="{0A7856D7-C47E-41FB-955E-0BBA457DEEA0}" type="presParOf" srcId="{634EA836-EED7-4A61-8BDB-F39C82721B27}" destId="{A106CA0C-7431-434D-B049-48B40EAB05B4}" srcOrd="4" destOrd="0" presId="urn:microsoft.com/office/officeart/2005/8/layout/arrow2"/>
    <dgm:cxn modelId="{9D476D96-91D9-41FE-8DBB-18E41B3F44D2}" type="presParOf" srcId="{634EA836-EED7-4A61-8BDB-F39C82721B27}" destId="{8571CC4C-D045-4302-BA49-E873A708BF6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888C262-D705-4FF3-AAD8-D7D0763247ED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34B03A-7FB6-4B0E-9003-720892DE3274}">
      <dgm:prSet phldrT="[Text]"/>
      <dgm:spPr/>
      <dgm:t>
        <a:bodyPr/>
        <a:lstStyle/>
        <a:p>
          <a:r>
            <a:rPr lang="en-US" dirty="0"/>
            <a:t>Population management and oversight, early intervention and screenings to transform severity, costs of care, and quality of care</a:t>
          </a:r>
        </a:p>
      </dgm:t>
    </dgm:pt>
    <dgm:pt modelId="{4C6C516A-3837-4894-9021-D9CC4D37BCE7}" type="parTrans" cxnId="{9EC6F18A-5845-4384-8CCC-F8FAA99BB01F}">
      <dgm:prSet/>
      <dgm:spPr/>
      <dgm:t>
        <a:bodyPr/>
        <a:lstStyle/>
        <a:p>
          <a:endParaRPr lang="en-US"/>
        </a:p>
      </dgm:t>
    </dgm:pt>
    <dgm:pt modelId="{73D4AB19-5895-4960-AE36-5DDEC19E84F6}" type="sibTrans" cxnId="{9EC6F18A-5845-4384-8CCC-F8FAA99BB01F}">
      <dgm:prSet/>
      <dgm:spPr/>
      <dgm:t>
        <a:bodyPr/>
        <a:lstStyle/>
        <a:p>
          <a:endParaRPr lang="en-US"/>
        </a:p>
      </dgm:t>
    </dgm:pt>
    <dgm:pt modelId="{0CB6236A-002B-4D3A-9D59-65E39A91A337}">
      <dgm:prSet phldrT="[Text]"/>
      <dgm:spPr/>
      <dgm:t>
        <a:bodyPr/>
        <a:lstStyle/>
        <a:p>
          <a:r>
            <a:rPr lang="en-US" dirty="0"/>
            <a:t>Other services coordination and oversight, Accountability for non-direct costs, site of care alternatives, severity assessment and management</a:t>
          </a:r>
        </a:p>
      </dgm:t>
    </dgm:pt>
    <dgm:pt modelId="{2BAF08BB-5CAB-488A-B521-5966AA1AEE23}" type="parTrans" cxnId="{A47B6B2E-1A01-4EED-8F9D-745A8A586144}">
      <dgm:prSet/>
      <dgm:spPr/>
      <dgm:t>
        <a:bodyPr/>
        <a:lstStyle/>
        <a:p>
          <a:endParaRPr lang="en-US"/>
        </a:p>
      </dgm:t>
    </dgm:pt>
    <dgm:pt modelId="{6DD73610-4511-407C-8F97-6E035279583A}" type="sibTrans" cxnId="{A47B6B2E-1A01-4EED-8F9D-745A8A586144}">
      <dgm:prSet/>
      <dgm:spPr/>
      <dgm:t>
        <a:bodyPr/>
        <a:lstStyle/>
        <a:p>
          <a:endParaRPr lang="en-US"/>
        </a:p>
      </dgm:t>
    </dgm:pt>
    <dgm:pt modelId="{0D47CE62-8755-4525-9EE1-54D98ADAA818}">
      <dgm:prSet phldrT="[Text]"/>
      <dgm:spPr/>
      <dgm:t>
        <a:bodyPr/>
        <a:lstStyle/>
        <a:p>
          <a:r>
            <a:rPr lang="en-US" dirty="0"/>
            <a:t>Management – Out of office</a:t>
          </a:r>
        </a:p>
        <a:p>
          <a:r>
            <a:rPr lang="en-US" dirty="0"/>
            <a:t>Care management</a:t>
          </a:r>
        </a:p>
        <a:p>
          <a:r>
            <a:rPr lang="en-US" dirty="0"/>
            <a:t>Navigation , Orals management</a:t>
          </a:r>
        </a:p>
      </dgm:t>
    </dgm:pt>
    <dgm:pt modelId="{3232F465-3BED-48BA-801C-E7DDFC3D22BA}" type="parTrans" cxnId="{EEB52E38-6C4C-4BE3-B019-8EA16DE73683}">
      <dgm:prSet/>
      <dgm:spPr/>
      <dgm:t>
        <a:bodyPr/>
        <a:lstStyle/>
        <a:p>
          <a:endParaRPr lang="en-US"/>
        </a:p>
      </dgm:t>
    </dgm:pt>
    <dgm:pt modelId="{E53B6457-FA4B-4935-872D-B68D305D5F2E}" type="sibTrans" cxnId="{EEB52E38-6C4C-4BE3-B019-8EA16DE73683}">
      <dgm:prSet/>
      <dgm:spPr/>
      <dgm:t>
        <a:bodyPr/>
        <a:lstStyle/>
        <a:p>
          <a:endParaRPr lang="en-US"/>
        </a:p>
      </dgm:t>
    </dgm:pt>
    <dgm:pt modelId="{F798F2B9-186C-4E9F-8DD7-944A884BDCB6}">
      <dgm:prSet phldrT="[Text]"/>
      <dgm:spPr/>
      <dgm:t>
        <a:bodyPr/>
        <a:lstStyle/>
        <a:p>
          <a:r>
            <a:rPr lang="en-US" dirty="0"/>
            <a:t>Treatment</a:t>
          </a:r>
        </a:p>
      </dgm:t>
    </dgm:pt>
    <dgm:pt modelId="{39732994-AD1E-4100-BEAB-B64D6CA5FA1B}" type="parTrans" cxnId="{0885F4DC-E4C7-480D-9B22-DA650C9865AC}">
      <dgm:prSet/>
      <dgm:spPr/>
      <dgm:t>
        <a:bodyPr/>
        <a:lstStyle/>
        <a:p>
          <a:endParaRPr lang="en-US"/>
        </a:p>
      </dgm:t>
    </dgm:pt>
    <dgm:pt modelId="{4CA5EF6A-6217-4304-BCB1-EF748BB28BC2}" type="sibTrans" cxnId="{0885F4DC-E4C7-480D-9B22-DA650C9865AC}">
      <dgm:prSet/>
      <dgm:spPr/>
      <dgm:t>
        <a:bodyPr/>
        <a:lstStyle/>
        <a:p>
          <a:endParaRPr lang="en-US"/>
        </a:p>
      </dgm:t>
    </dgm:pt>
    <dgm:pt modelId="{738F14AE-FDEF-4ABC-87B8-298CEA718746}" type="pres">
      <dgm:prSet presAssocID="{A888C262-D705-4FF3-AAD8-D7D0763247ED}" presName="Name0" presStyleCnt="0">
        <dgm:presLayoutVars>
          <dgm:chMax val="7"/>
          <dgm:resizeHandles val="exact"/>
        </dgm:presLayoutVars>
      </dgm:prSet>
      <dgm:spPr/>
    </dgm:pt>
    <dgm:pt modelId="{42B7C7F6-AF49-4C3F-AA60-71C1E3003C2D}" type="pres">
      <dgm:prSet presAssocID="{A888C262-D705-4FF3-AAD8-D7D0763247ED}" presName="comp1" presStyleCnt="0"/>
      <dgm:spPr/>
    </dgm:pt>
    <dgm:pt modelId="{74CAB2AA-4C08-499F-A0BE-BF5BD11A72C5}" type="pres">
      <dgm:prSet presAssocID="{A888C262-D705-4FF3-AAD8-D7D0763247ED}" presName="circle1" presStyleLbl="node1" presStyleIdx="0" presStyleCnt="4"/>
      <dgm:spPr/>
    </dgm:pt>
    <dgm:pt modelId="{4A31CFF1-8958-4956-8E60-1C371AF4CCFF}" type="pres">
      <dgm:prSet presAssocID="{A888C262-D705-4FF3-AAD8-D7D0763247ED}" presName="c1text" presStyleLbl="node1" presStyleIdx="0" presStyleCnt="4">
        <dgm:presLayoutVars>
          <dgm:bulletEnabled val="1"/>
        </dgm:presLayoutVars>
      </dgm:prSet>
      <dgm:spPr/>
    </dgm:pt>
    <dgm:pt modelId="{7C6874BB-7A86-4C6D-9395-A3D466383C29}" type="pres">
      <dgm:prSet presAssocID="{A888C262-D705-4FF3-AAD8-D7D0763247ED}" presName="comp2" presStyleCnt="0"/>
      <dgm:spPr/>
    </dgm:pt>
    <dgm:pt modelId="{78D2AEE6-A220-46B4-A85C-BC1F5731B2E7}" type="pres">
      <dgm:prSet presAssocID="{A888C262-D705-4FF3-AAD8-D7D0763247ED}" presName="circle2" presStyleLbl="node1" presStyleIdx="1" presStyleCnt="4"/>
      <dgm:spPr/>
    </dgm:pt>
    <dgm:pt modelId="{DAE967C9-D62E-4ED9-9489-A36027414902}" type="pres">
      <dgm:prSet presAssocID="{A888C262-D705-4FF3-AAD8-D7D0763247ED}" presName="c2text" presStyleLbl="node1" presStyleIdx="1" presStyleCnt="4">
        <dgm:presLayoutVars>
          <dgm:bulletEnabled val="1"/>
        </dgm:presLayoutVars>
      </dgm:prSet>
      <dgm:spPr/>
    </dgm:pt>
    <dgm:pt modelId="{C7458CAB-529F-494E-8728-651CD1733373}" type="pres">
      <dgm:prSet presAssocID="{A888C262-D705-4FF3-AAD8-D7D0763247ED}" presName="comp3" presStyleCnt="0"/>
      <dgm:spPr/>
    </dgm:pt>
    <dgm:pt modelId="{CACF1174-85C5-4F5D-948D-CCAF021FE9C9}" type="pres">
      <dgm:prSet presAssocID="{A888C262-D705-4FF3-AAD8-D7D0763247ED}" presName="circle3" presStyleLbl="node1" presStyleIdx="2" presStyleCnt="4"/>
      <dgm:spPr/>
    </dgm:pt>
    <dgm:pt modelId="{544D4833-2736-48FE-86E6-CACF8BE6D33B}" type="pres">
      <dgm:prSet presAssocID="{A888C262-D705-4FF3-AAD8-D7D0763247ED}" presName="c3text" presStyleLbl="node1" presStyleIdx="2" presStyleCnt="4">
        <dgm:presLayoutVars>
          <dgm:bulletEnabled val="1"/>
        </dgm:presLayoutVars>
      </dgm:prSet>
      <dgm:spPr/>
    </dgm:pt>
    <dgm:pt modelId="{115C4DF0-E7A0-4894-ABA9-B7BF82D05978}" type="pres">
      <dgm:prSet presAssocID="{A888C262-D705-4FF3-AAD8-D7D0763247ED}" presName="comp4" presStyleCnt="0"/>
      <dgm:spPr/>
    </dgm:pt>
    <dgm:pt modelId="{2361EE01-62D3-4816-8C62-54CC656621D3}" type="pres">
      <dgm:prSet presAssocID="{A888C262-D705-4FF3-AAD8-D7D0763247ED}" presName="circle4" presStyleLbl="node1" presStyleIdx="3" presStyleCnt="4"/>
      <dgm:spPr/>
    </dgm:pt>
    <dgm:pt modelId="{C55077F9-113C-4780-8F3B-BC7B2976E220}" type="pres">
      <dgm:prSet presAssocID="{A888C262-D705-4FF3-AAD8-D7D0763247ED}" presName="c4text" presStyleLbl="node1" presStyleIdx="3" presStyleCnt="4">
        <dgm:presLayoutVars>
          <dgm:bulletEnabled val="1"/>
        </dgm:presLayoutVars>
      </dgm:prSet>
      <dgm:spPr/>
    </dgm:pt>
  </dgm:ptLst>
  <dgm:cxnLst>
    <dgm:cxn modelId="{A47B6B2E-1A01-4EED-8F9D-745A8A586144}" srcId="{A888C262-D705-4FF3-AAD8-D7D0763247ED}" destId="{0CB6236A-002B-4D3A-9D59-65E39A91A337}" srcOrd="1" destOrd="0" parTransId="{2BAF08BB-5CAB-488A-B521-5966AA1AEE23}" sibTransId="{6DD73610-4511-407C-8F97-6E035279583A}"/>
    <dgm:cxn modelId="{9EC6F18A-5845-4384-8CCC-F8FAA99BB01F}" srcId="{A888C262-D705-4FF3-AAD8-D7D0763247ED}" destId="{5B34B03A-7FB6-4B0E-9003-720892DE3274}" srcOrd="0" destOrd="0" parTransId="{4C6C516A-3837-4894-9021-D9CC4D37BCE7}" sibTransId="{73D4AB19-5895-4960-AE36-5DDEC19E84F6}"/>
    <dgm:cxn modelId="{76D92CA5-616C-4379-9535-3D843060BCD7}" type="presOf" srcId="{0CB6236A-002B-4D3A-9D59-65E39A91A337}" destId="{DAE967C9-D62E-4ED9-9489-A36027414902}" srcOrd="1" destOrd="0" presId="urn:microsoft.com/office/officeart/2005/8/layout/venn2"/>
    <dgm:cxn modelId="{D973CC62-0B48-4CC0-BCD5-584630F151D7}" type="presOf" srcId="{5B34B03A-7FB6-4B0E-9003-720892DE3274}" destId="{4A31CFF1-8958-4956-8E60-1C371AF4CCFF}" srcOrd="1" destOrd="0" presId="urn:microsoft.com/office/officeart/2005/8/layout/venn2"/>
    <dgm:cxn modelId="{5210A3C8-DFCE-407D-B632-CFD22A609A96}" type="presOf" srcId="{5B34B03A-7FB6-4B0E-9003-720892DE3274}" destId="{74CAB2AA-4C08-499F-A0BE-BF5BD11A72C5}" srcOrd="0" destOrd="0" presId="urn:microsoft.com/office/officeart/2005/8/layout/venn2"/>
    <dgm:cxn modelId="{8D5C6580-4B5C-4723-9F8F-FA213BB31408}" type="presOf" srcId="{0CB6236A-002B-4D3A-9D59-65E39A91A337}" destId="{78D2AEE6-A220-46B4-A85C-BC1F5731B2E7}" srcOrd="0" destOrd="0" presId="urn:microsoft.com/office/officeart/2005/8/layout/venn2"/>
    <dgm:cxn modelId="{0885F4DC-E4C7-480D-9B22-DA650C9865AC}" srcId="{A888C262-D705-4FF3-AAD8-D7D0763247ED}" destId="{F798F2B9-186C-4E9F-8DD7-944A884BDCB6}" srcOrd="3" destOrd="0" parTransId="{39732994-AD1E-4100-BEAB-B64D6CA5FA1B}" sibTransId="{4CA5EF6A-6217-4304-BCB1-EF748BB28BC2}"/>
    <dgm:cxn modelId="{EEB52E38-6C4C-4BE3-B019-8EA16DE73683}" srcId="{A888C262-D705-4FF3-AAD8-D7D0763247ED}" destId="{0D47CE62-8755-4525-9EE1-54D98ADAA818}" srcOrd="2" destOrd="0" parTransId="{3232F465-3BED-48BA-801C-E7DDFC3D22BA}" sibTransId="{E53B6457-FA4B-4935-872D-B68D305D5F2E}"/>
    <dgm:cxn modelId="{10FCBAFF-7E30-4C1A-86BF-54C152892518}" type="presOf" srcId="{F798F2B9-186C-4E9F-8DD7-944A884BDCB6}" destId="{C55077F9-113C-4780-8F3B-BC7B2976E220}" srcOrd="1" destOrd="0" presId="urn:microsoft.com/office/officeart/2005/8/layout/venn2"/>
    <dgm:cxn modelId="{56E52431-78E8-43A0-9CE2-FC7701761191}" type="presOf" srcId="{0D47CE62-8755-4525-9EE1-54D98ADAA818}" destId="{CACF1174-85C5-4F5D-948D-CCAF021FE9C9}" srcOrd="0" destOrd="0" presId="urn:microsoft.com/office/officeart/2005/8/layout/venn2"/>
    <dgm:cxn modelId="{36FC3ADD-3741-445E-BD27-351847893185}" type="presOf" srcId="{0D47CE62-8755-4525-9EE1-54D98ADAA818}" destId="{544D4833-2736-48FE-86E6-CACF8BE6D33B}" srcOrd="1" destOrd="0" presId="urn:microsoft.com/office/officeart/2005/8/layout/venn2"/>
    <dgm:cxn modelId="{ECEF72FE-F5A2-4E9E-BD7C-6FAF07ADB8CE}" type="presOf" srcId="{A888C262-D705-4FF3-AAD8-D7D0763247ED}" destId="{738F14AE-FDEF-4ABC-87B8-298CEA718746}" srcOrd="0" destOrd="0" presId="urn:microsoft.com/office/officeart/2005/8/layout/venn2"/>
    <dgm:cxn modelId="{8B8B2BA7-1335-4143-935F-C70D7BB1092C}" type="presOf" srcId="{F798F2B9-186C-4E9F-8DD7-944A884BDCB6}" destId="{2361EE01-62D3-4816-8C62-54CC656621D3}" srcOrd="0" destOrd="0" presId="urn:microsoft.com/office/officeart/2005/8/layout/venn2"/>
    <dgm:cxn modelId="{DED59B04-5441-4793-8481-62FFC861022F}" type="presParOf" srcId="{738F14AE-FDEF-4ABC-87B8-298CEA718746}" destId="{42B7C7F6-AF49-4C3F-AA60-71C1E3003C2D}" srcOrd="0" destOrd="0" presId="urn:microsoft.com/office/officeart/2005/8/layout/venn2"/>
    <dgm:cxn modelId="{7D692255-C1A6-4F0A-93A8-6566417B53C3}" type="presParOf" srcId="{42B7C7F6-AF49-4C3F-AA60-71C1E3003C2D}" destId="{74CAB2AA-4C08-499F-A0BE-BF5BD11A72C5}" srcOrd="0" destOrd="0" presId="urn:microsoft.com/office/officeart/2005/8/layout/venn2"/>
    <dgm:cxn modelId="{0D093F95-09E2-4A71-8378-141E4B689849}" type="presParOf" srcId="{42B7C7F6-AF49-4C3F-AA60-71C1E3003C2D}" destId="{4A31CFF1-8958-4956-8E60-1C371AF4CCFF}" srcOrd="1" destOrd="0" presId="urn:microsoft.com/office/officeart/2005/8/layout/venn2"/>
    <dgm:cxn modelId="{50F19FEB-36D5-4B7A-8485-DC79FD5E42A2}" type="presParOf" srcId="{738F14AE-FDEF-4ABC-87B8-298CEA718746}" destId="{7C6874BB-7A86-4C6D-9395-A3D466383C29}" srcOrd="1" destOrd="0" presId="urn:microsoft.com/office/officeart/2005/8/layout/venn2"/>
    <dgm:cxn modelId="{F1C0B6B5-D326-44A1-882E-AF502AD38299}" type="presParOf" srcId="{7C6874BB-7A86-4C6D-9395-A3D466383C29}" destId="{78D2AEE6-A220-46B4-A85C-BC1F5731B2E7}" srcOrd="0" destOrd="0" presId="urn:microsoft.com/office/officeart/2005/8/layout/venn2"/>
    <dgm:cxn modelId="{646D92C1-1FCB-4809-97E8-68CAE98AEBF2}" type="presParOf" srcId="{7C6874BB-7A86-4C6D-9395-A3D466383C29}" destId="{DAE967C9-D62E-4ED9-9489-A36027414902}" srcOrd="1" destOrd="0" presId="urn:microsoft.com/office/officeart/2005/8/layout/venn2"/>
    <dgm:cxn modelId="{EA26441A-FCB0-4D0E-B97E-0500C5C7F708}" type="presParOf" srcId="{738F14AE-FDEF-4ABC-87B8-298CEA718746}" destId="{C7458CAB-529F-494E-8728-651CD1733373}" srcOrd="2" destOrd="0" presId="urn:microsoft.com/office/officeart/2005/8/layout/venn2"/>
    <dgm:cxn modelId="{B988BA93-FBBF-4570-8A11-51E883B79276}" type="presParOf" srcId="{C7458CAB-529F-494E-8728-651CD1733373}" destId="{CACF1174-85C5-4F5D-948D-CCAF021FE9C9}" srcOrd="0" destOrd="0" presId="urn:microsoft.com/office/officeart/2005/8/layout/venn2"/>
    <dgm:cxn modelId="{1299DCC1-801E-48F9-BD26-3FF7C71E407C}" type="presParOf" srcId="{C7458CAB-529F-494E-8728-651CD1733373}" destId="{544D4833-2736-48FE-86E6-CACF8BE6D33B}" srcOrd="1" destOrd="0" presId="urn:microsoft.com/office/officeart/2005/8/layout/venn2"/>
    <dgm:cxn modelId="{14FFDA85-C8AD-42B7-ABAE-D381A0A9ADCC}" type="presParOf" srcId="{738F14AE-FDEF-4ABC-87B8-298CEA718746}" destId="{115C4DF0-E7A0-4894-ABA9-B7BF82D05978}" srcOrd="3" destOrd="0" presId="urn:microsoft.com/office/officeart/2005/8/layout/venn2"/>
    <dgm:cxn modelId="{8372CFB4-A6BE-4CDF-B663-94E208DEC363}" type="presParOf" srcId="{115C4DF0-E7A0-4894-ABA9-B7BF82D05978}" destId="{2361EE01-62D3-4816-8C62-54CC656621D3}" srcOrd="0" destOrd="0" presId="urn:microsoft.com/office/officeart/2005/8/layout/venn2"/>
    <dgm:cxn modelId="{16DBED0E-82DE-4ADB-B596-291A8D8CD466}" type="presParOf" srcId="{115C4DF0-E7A0-4894-ABA9-B7BF82D05978}" destId="{C55077F9-113C-4780-8F3B-BC7B2976E22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43BEA2-F542-411F-AC03-CF1F31286CA9}">
      <dsp:nvSpPr>
        <dsp:cNvPr id="0" name=""/>
        <dsp:cNvSpPr/>
      </dsp:nvSpPr>
      <dsp:spPr>
        <a:xfrm rot="5400000">
          <a:off x="5030343" y="-1924097"/>
          <a:ext cx="11315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Provider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Payer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Patient</a:t>
          </a:r>
        </a:p>
      </dsp:txBody>
      <dsp:txXfrm rot="-5400000">
        <a:off x="2962657" y="198828"/>
        <a:ext cx="5211705" cy="1021092"/>
      </dsp:txXfrm>
    </dsp:sp>
    <dsp:sp modelId="{36E022DD-DAD3-4293-8EF1-3DC82CFC2C45}">
      <dsp:nvSpPr>
        <dsp:cNvPr id="0" name=""/>
        <dsp:cNvSpPr/>
      </dsp:nvSpPr>
      <dsp:spPr>
        <a:xfrm>
          <a:off x="0" y="2143"/>
          <a:ext cx="2962656" cy="1414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Eye of the Beholder</a:t>
          </a:r>
        </a:p>
      </dsp:txBody>
      <dsp:txXfrm>
        <a:off x="69048" y="71191"/>
        <a:ext cx="2824560" cy="1276366"/>
      </dsp:txXfrm>
    </dsp:sp>
    <dsp:sp modelId="{F1CDDADD-39F0-46DC-80E1-381E4EFFB2ED}">
      <dsp:nvSpPr>
        <dsp:cNvPr id="0" name=""/>
        <dsp:cNvSpPr/>
      </dsp:nvSpPr>
      <dsp:spPr>
        <a:xfrm rot="5400000">
          <a:off x="5030343" y="-438912"/>
          <a:ext cx="11315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Accountability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Coverage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Financial Toxicity</a:t>
          </a:r>
        </a:p>
      </dsp:txBody>
      <dsp:txXfrm rot="-5400000">
        <a:off x="2962657" y="1684013"/>
        <a:ext cx="5211705" cy="1021092"/>
      </dsp:txXfrm>
    </dsp:sp>
    <dsp:sp modelId="{3ECFFBA9-F5C2-45ED-A848-8B127539A5A1}">
      <dsp:nvSpPr>
        <dsp:cNvPr id="0" name=""/>
        <dsp:cNvSpPr/>
      </dsp:nvSpPr>
      <dsp:spPr>
        <a:xfrm>
          <a:off x="0" y="1487328"/>
          <a:ext cx="2962656" cy="1414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Benefits/Cost</a:t>
          </a:r>
        </a:p>
      </dsp:txBody>
      <dsp:txXfrm>
        <a:off x="69048" y="1556376"/>
        <a:ext cx="2824560" cy="1276366"/>
      </dsp:txXfrm>
    </dsp:sp>
    <dsp:sp modelId="{8E3120F1-25AB-4636-8E83-D4ECC6E2F9D7}">
      <dsp:nvSpPr>
        <dsp:cNvPr id="0" name=""/>
        <dsp:cNvSpPr/>
      </dsp:nvSpPr>
      <dsp:spPr>
        <a:xfrm rot="5400000">
          <a:off x="5030343" y="1046273"/>
          <a:ext cx="11315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Site of care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Integrated delivery (Kaiser, </a:t>
          </a:r>
          <a:r>
            <a:rPr lang="en-US" sz="1200" kern="1200" dirty="0" err="1"/>
            <a:t>Geisinger</a:t>
          </a:r>
          <a:r>
            <a:rPr lang="en-US" sz="1200" kern="1200" dirty="0"/>
            <a:t>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Choices of treatment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Narrow networks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MACRA, OMH, OCM</a:t>
          </a:r>
        </a:p>
      </dsp:txBody>
      <dsp:txXfrm rot="-5400000">
        <a:off x="2962657" y="3169199"/>
        <a:ext cx="5211705" cy="1021092"/>
      </dsp:txXfrm>
    </dsp:sp>
    <dsp:sp modelId="{19D2B448-7341-4628-97ED-56A5BE06B491}">
      <dsp:nvSpPr>
        <dsp:cNvPr id="0" name=""/>
        <dsp:cNvSpPr/>
      </dsp:nvSpPr>
      <dsp:spPr>
        <a:xfrm>
          <a:off x="0" y="2972514"/>
          <a:ext cx="2962656" cy="1414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Cornerstone of Transformation</a:t>
          </a:r>
        </a:p>
      </dsp:txBody>
      <dsp:txXfrm>
        <a:off x="69048" y="3041562"/>
        <a:ext cx="2824560" cy="127636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7939DB-955B-437B-9751-43BDF536245F}">
      <dsp:nvSpPr>
        <dsp:cNvPr id="0" name=""/>
        <dsp:cNvSpPr/>
      </dsp:nvSpPr>
      <dsp:spPr>
        <a:xfrm>
          <a:off x="3127489" y="2413936"/>
          <a:ext cx="1974621" cy="19746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Payer</a:t>
          </a:r>
        </a:p>
      </dsp:txBody>
      <dsp:txXfrm>
        <a:off x="3416666" y="2703113"/>
        <a:ext cx="1396267" cy="1396267"/>
      </dsp:txXfrm>
    </dsp:sp>
    <dsp:sp modelId="{198DD622-C81F-4766-9D22-E4E0AB24AF63}">
      <dsp:nvSpPr>
        <dsp:cNvPr id="0" name=""/>
        <dsp:cNvSpPr/>
      </dsp:nvSpPr>
      <dsp:spPr>
        <a:xfrm rot="10800000">
          <a:off x="1120788" y="3119863"/>
          <a:ext cx="1896331" cy="5627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4899B-ED27-4953-9BF5-06D7064742AE}">
      <dsp:nvSpPr>
        <dsp:cNvPr id="0" name=""/>
        <dsp:cNvSpPr/>
      </dsp:nvSpPr>
      <dsp:spPr>
        <a:xfrm>
          <a:off x="429671" y="2848352"/>
          <a:ext cx="1382235" cy="1105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Risk/Accountability – The need for less volatility in oncology costs will force external management of oncology or transfer of risk/accountability to providers</a:t>
          </a:r>
        </a:p>
      </dsp:txBody>
      <dsp:txXfrm>
        <a:off x="462058" y="2880739"/>
        <a:ext cx="1317461" cy="1041014"/>
      </dsp:txXfrm>
    </dsp:sp>
    <dsp:sp modelId="{D9C18DF5-73E7-47A9-B2F3-D76A99A3327B}">
      <dsp:nvSpPr>
        <dsp:cNvPr id="0" name=""/>
        <dsp:cNvSpPr/>
      </dsp:nvSpPr>
      <dsp:spPr>
        <a:xfrm rot="12960000">
          <a:off x="1511510" y="1917345"/>
          <a:ext cx="1896331" cy="5627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1D3FB-8876-4765-A299-697F4F7A3C64}">
      <dsp:nvSpPr>
        <dsp:cNvPr id="0" name=""/>
        <dsp:cNvSpPr/>
      </dsp:nvSpPr>
      <dsp:spPr>
        <a:xfrm>
          <a:off x="1001476" y="1088517"/>
          <a:ext cx="1382235" cy="1105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Clinical</a:t>
          </a:r>
          <a:r>
            <a:rPr lang="en-US" sz="900" kern="1200" dirty="0"/>
            <a:t> - Clinical Evidence drives choices:  but can payer select preferences among clinical evidence to meet other pressures?</a:t>
          </a:r>
        </a:p>
      </dsp:txBody>
      <dsp:txXfrm>
        <a:off x="1033863" y="1120904"/>
        <a:ext cx="1317461" cy="1041014"/>
      </dsp:txXfrm>
    </dsp:sp>
    <dsp:sp modelId="{4406E5BF-59A1-4416-BF46-B850807A5F11}">
      <dsp:nvSpPr>
        <dsp:cNvPr id="0" name=""/>
        <dsp:cNvSpPr/>
      </dsp:nvSpPr>
      <dsp:spPr>
        <a:xfrm rot="15120000">
          <a:off x="2534433" y="1174148"/>
          <a:ext cx="1896331" cy="5627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D5E58-D8B8-45B0-AF55-65E4872D55B0}">
      <dsp:nvSpPr>
        <dsp:cNvPr id="0" name=""/>
        <dsp:cNvSpPr/>
      </dsp:nvSpPr>
      <dsp:spPr>
        <a:xfrm>
          <a:off x="2498482" y="879"/>
          <a:ext cx="1382235" cy="1105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Financial</a:t>
          </a:r>
          <a:r>
            <a:rPr lang="en-US" sz="900" kern="1200" dirty="0"/>
            <a:t> - Pressures from customers to keep increases low:  reduce prices, put limitations on services, increase patient obligation</a:t>
          </a:r>
        </a:p>
      </dsp:txBody>
      <dsp:txXfrm>
        <a:off x="2530869" y="33266"/>
        <a:ext cx="1317461" cy="1041014"/>
      </dsp:txXfrm>
    </dsp:sp>
    <dsp:sp modelId="{4CCE6292-B094-4741-9FBD-BA5DC9E7019C}">
      <dsp:nvSpPr>
        <dsp:cNvPr id="0" name=""/>
        <dsp:cNvSpPr/>
      </dsp:nvSpPr>
      <dsp:spPr>
        <a:xfrm rot="17280000">
          <a:off x="3798835" y="1174148"/>
          <a:ext cx="1896331" cy="5627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5A9ACD-0595-47E9-A69C-7B94B69B51CB}">
      <dsp:nvSpPr>
        <dsp:cNvPr id="0" name=""/>
        <dsp:cNvSpPr/>
      </dsp:nvSpPr>
      <dsp:spPr>
        <a:xfrm>
          <a:off x="4348882" y="879"/>
          <a:ext cx="1382235" cy="1105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Complex</a:t>
          </a:r>
          <a:r>
            <a:rPr lang="en-US" sz="900" kern="1200" dirty="0"/>
            <a:t> - Oncology is complex, life-threatening, and few payers have in-house oncology trained experts for guidance in setting policy, coverage and pricing.</a:t>
          </a:r>
        </a:p>
      </dsp:txBody>
      <dsp:txXfrm>
        <a:off x="4381269" y="33266"/>
        <a:ext cx="1317461" cy="1041014"/>
      </dsp:txXfrm>
    </dsp:sp>
    <dsp:sp modelId="{6D802CE0-FAFF-4135-A835-071343970F6B}">
      <dsp:nvSpPr>
        <dsp:cNvPr id="0" name=""/>
        <dsp:cNvSpPr/>
      </dsp:nvSpPr>
      <dsp:spPr>
        <a:xfrm rot="19440000">
          <a:off x="4821757" y="1917345"/>
          <a:ext cx="1896331" cy="5627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7E1174-94DE-4D37-9906-35F5E5768B34}">
      <dsp:nvSpPr>
        <dsp:cNvPr id="0" name=""/>
        <dsp:cNvSpPr/>
      </dsp:nvSpPr>
      <dsp:spPr>
        <a:xfrm>
          <a:off x="5845888" y="1088517"/>
          <a:ext cx="1382235" cy="1105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Coverage – Extent of allowed coverage will affect clinical utility, financial costs, patient benefit design, and patient access.</a:t>
          </a:r>
        </a:p>
      </dsp:txBody>
      <dsp:txXfrm>
        <a:off x="5878275" y="1120904"/>
        <a:ext cx="1317461" cy="1041014"/>
      </dsp:txXfrm>
    </dsp:sp>
    <dsp:sp modelId="{96E4ED04-F94A-40E2-9ABE-98B5FCD16E89}">
      <dsp:nvSpPr>
        <dsp:cNvPr id="0" name=""/>
        <dsp:cNvSpPr/>
      </dsp:nvSpPr>
      <dsp:spPr>
        <a:xfrm>
          <a:off x="5212479" y="3119863"/>
          <a:ext cx="1896331" cy="5627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F815E8-137E-44E5-8BAF-5357723E9531}">
      <dsp:nvSpPr>
        <dsp:cNvPr id="0" name=""/>
        <dsp:cNvSpPr/>
      </dsp:nvSpPr>
      <dsp:spPr>
        <a:xfrm>
          <a:off x="6417693" y="2848352"/>
          <a:ext cx="1382235" cy="1105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Cost</a:t>
          </a:r>
          <a:r>
            <a:rPr lang="en-US" sz="900" kern="1200" dirty="0"/>
            <a:t> - Oncology is one of top fastest rising costs in terms of size and percentage increase.  With one pot, increases in oncology reduce monies used for other diseases.</a:t>
          </a:r>
        </a:p>
      </dsp:txBody>
      <dsp:txXfrm>
        <a:off x="6450080" y="2880739"/>
        <a:ext cx="1317461" cy="104101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1B682-C07D-4807-983A-1C8BC6C1DB33}">
      <dsp:nvSpPr>
        <dsp:cNvPr id="0" name=""/>
        <dsp:cNvSpPr/>
      </dsp:nvSpPr>
      <dsp:spPr>
        <a:xfrm>
          <a:off x="0" y="3304161"/>
          <a:ext cx="8229600" cy="1084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Population Management</a:t>
          </a:r>
        </a:p>
      </dsp:txBody>
      <dsp:txXfrm>
        <a:off x="0" y="3304161"/>
        <a:ext cx="8229600" cy="585629"/>
      </dsp:txXfrm>
    </dsp:sp>
    <dsp:sp modelId="{CE773718-07C8-4AEB-9302-F586EA5611D7}">
      <dsp:nvSpPr>
        <dsp:cNvPr id="0" name=""/>
        <dsp:cNvSpPr/>
      </dsp:nvSpPr>
      <dsp:spPr>
        <a:xfrm>
          <a:off x="0" y="3868101"/>
          <a:ext cx="4114799" cy="4988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Profile Patients and work to improve against profile, continuous quality assessment and improvement, influence trends for earlier intervention and treatment, site of care alternatives active</a:t>
          </a:r>
        </a:p>
      </dsp:txBody>
      <dsp:txXfrm>
        <a:off x="0" y="3868101"/>
        <a:ext cx="4114799" cy="498869"/>
      </dsp:txXfrm>
    </dsp:sp>
    <dsp:sp modelId="{7823BD90-C0D3-4600-B14C-040DA90355CB}">
      <dsp:nvSpPr>
        <dsp:cNvPr id="0" name=""/>
        <dsp:cNvSpPr/>
      </dsp:nvSpPr>
      <dsp:spPr>
        <a:xfrm>
          <a:off x="4114800" y="3868101"/>
          <a:ext cx="4114799" cy="4988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Accountability for population cost curve reductions with quality enhancements</a:t>
          </a:r>
        </a:p>
      </dsp:txBody>
      <dsp:txXfrm>
        <a:off x="4114800" y="3868101"/>
        <a:ext cx="4114799" cy="498869"/>
      </dsp:txXfrm>
    </dsp:sp>
    <dsp:sp modelId="{27041E6E-1041-4C4E-89E2-C2A062C8AC9F}">
      <dsp:nvSpPr>
        <dsp:cNvPr id="0" name=""/>
        <dsp:cNvSpPr/>
      </dsp:nvSpPr>
      <dsp:spPr>
        <a:xfrm rot="10800000">
          <a:off x="0" y="1652468"/>
          <a:ext cx="8229600" cy="166796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Patient Management</a:t>
          </a:r>
        </a:p>
      </dsp:txBody>
      <dsp:txXfrm rot="-10800000">
        <a:off x="0" y="1652468"/>
        <a:ext cx="8229600" cy="585454"/>
      </dsp:txXfrm>
    </dsp:sp>
    <dsp:sp modelId="{A215ADAD-D3B7-4BF8-B965-1786EEE19E50}">
      <dsp:nvSpPr>
        <dsp:cNvPr id="0" name=""/>
        <dsp:cNvSpPr/>
      </dsp:nvSpPr>
      <dsp:spPr>
        <a:xfrm>
          <a:off x="0" y="2237922"/>
          <a:ext cx="4114799" cy="498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Total Care Profile, Proactive Assessments and Screening, Navigation and Coordination</a:t>
          </a:r>
        </a:p>
      </dsp:txBody>
      <dsp:txXfrm>
        <a:off x="0" y="2237922"/>
        <a:ext cx="4114799" cy="498720"/>
      </dsp:txXfrm>
    </dsp:sp>
    <dsp:sp modelId="{D698E747-409E-4CCB-ACA4-28017A76FC7E}">
      <dsp:nvSpPr>
        <dsp:cNvPr id="0" name=""/>
        <dsp:cNvSpPr/>
      </dsp:nvSpPr>
      <dsp:spPr>
        <a:xfrm>
          <a:off x="4114800" y="2237922"/>
          <a:ext cx="4114799" cy="498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Billing, Accountability for Total Costs of Care, Co-Morbidities and Complexity Impact</a:t>
          </a:r>
        </a:p>
      </dsp:txBody>
      <dsp:txXfrm>
        <a:off x="4114800" y="2237922"/>
        <a:ext cx="4114799" cy="498720"/>
      </dsp:txXfrm>
    </dsp:sp>
    <dsp:sp modelId="{84CBD87A-3E4D-4CF7-A907-BB842649117F}">
      <dsp:nvSpPr>
        <dsp:cNvPr id="0" name=""/>
        <dsp:cNvSpPr/>
      </dsp:nvSpPr>
      <dsp:spPr>
        <a:xfrm rot="10800000">
          <a:off x="0" y="775"/>
          <a:ext cx="8229600" cy="166796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Patient Care</a:t>
          </a:r>
        </a:p>
      </dsp:txBody>
      <dsp:txXfrm rot="-10800000">
        <a:off x="0" y="775"/>
        <a:ext cx="8229600" cy="585454"/>
      </dsp:txXfrm>
    </dsp:sp>
    <dsp:sp modelId="{1D86FA4B-0D67-4F2A-B66A-D7ED0ACB073B}">
      <dsp:nvSpPr>
        <dsp:cNvPr id="0" name=""/>
        <dsp:cNvSpPr/>
      </dsp:nvSpPr>
      <dsp:spPr>
        <a:xfrm>
          <a:off x="0" y="586229"/>
          <a:ext cx="4114799" cy="498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Treatment in Office</a:t>
          </a:r>
        </a:p>
      </dsp:txBody>
      <dsp:txXfrm>
        <a:off x="0" y="586229"/>
        <a:ext cx="4114799" cy="498720"/>
      </dsp:txXfrm>
    </dsp:sp>
    <dsp:sp modelId="{EEDB13E7-4407-4C3B-B4CA-17F750B0B5FA}">
      <dsp:nvSpPr>
        <dsp:cNvPr id="0" name=""/>
        <dsp:cNvSpPr/>
      </dsp:nvSpPr>
      <dsp:spPr>
        <a:xfrm>
          <a:off x="4114800" y="586229"/>
          <a:ext cx="4114799" cy="498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Billing and Claims</a:t>
          </a:r>
        </a:p>
      </dsp:txBody>
      <dsp:txXfrm>
        <a:off x="4114800" y="586229"/>
        <a:ext cx="4114799" cy="498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0D92E-6CC3-4412-B292-BEEC3AEABF44}">
      <dsp:nvSpPr>
        <dsp:cNvPr id="0" name=""/>
        <dsp:cNvSpPr/>
      </dsp:nvSpPr>
      <dsp:spPr>
        <a:xfrm>
          <a:off x="0" y="195556"/>
          <a:ext cx="8229600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0269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Fee For Service</a:t>
          </a:r>
        </a:p>
      </dsp:txBody>
      <dsp:txXfrm>
        <a:off x="0" y="495192"/>
        <a:ext cx="7929964" cy="599271"/>
      </dsp:txXfrm>
    </dsp:sp>
    <dsp:sp modelId="{D378BB03-9F2B-4DEF-9406-349CD0B62178}">
      <dsp:nvSpPr>
        <dsp:cNvPr id="0" name=""/>
        <dsp:cNvSpPr/>
      </dsp:nvSpPr>
      <dsp:spPr>
        <a:xfrm>
          <a:off x="0" y="1119806"/>
          <a:ext cx="2534716" cy="2308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Direct Payment for Services Rendered</a:t>
          </a:r>
        </a:p>
      </dsp:txBody>
      <dsp:txXfrm>
        <a:off x="0" y="1119806"/>
        <a:ext cx="2534716" cy="2308835"/>
      </dsp:txXfrm>
    </dsp:sp>
    <dsp:sp modelId="{96CF6817-FB23-4B29-9D08-3745E0F566B1}">
      <dsp:nvSpPr>
        <dsp:cNvPr id="0" name=""/>
        <dsp:cNvSpPr/>
      </dsp:nvSpPr>
      <dsp:spPr>
        <a:xfrm>
          <a:off x="2534716" y="595070"/>
          <a:ext cx="5694883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0269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Performance</a:t>
          </a:r>
        </a:p>
      </dsp:txBody>
      <dsp:txXfrm>
        <a:off x="2534716" y="894706"/>
        <a:ext cx="5395247" cy="599271"/>
      </dsp:txXfrm>
    </dsp:sp>
    <dsp:sp modelId="{4AEAA20B-136F-46DE-96D1-805A13E4B3CD}">
      <dsp:nvSpPr>
        <dsp:cNvPr id="0" name=""/>
        <dsp:cNvSpPr/>
      </dsp:nvSpPr>
      <dsp:spPr>
        <a:xfrm>
          <a:off x="2534716" y="1519320"/>
          <a:ext cx="2534716" cy="2308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Pay for Reporting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Drug Pricing Enhancements</a:t>
          </a:r>
        </a:p>
      </dsp:txBody>
      <dsp:txXfrm>
        <a:off x="2534716" y="1519320"/>
        <a:ext cx="2534716" cy="2308835"/>
      </dsp:txXfrm>
    </dsp:sp>
    <dsp:sp modelId="{CC27C464-3AC6-43A7-87EF-0BC1EBBA8F70}">
      <dsp:nvSpPr>
        <dsp:cNvPr id="0" name=""/>
        <dsp:cNvSpPr/>
      </dsp:nvSpPr>
      <dsp:spPr>
        <a:xfrm>
          <a:off x="5069433" y="994585"/>
          <a:ext cx="3160166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0269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Value </a:t>
          </a:r>
        </a:p>
      </dsp:txBody>
      <dsp:txXfrm>
        <a:off x="5069433" y="1294221"/>
        <a:ext cx="2860530" cy="599271"/>
      </dsp:txXfrm>
    </dsp:sp>
    <dsp:sp modelId="{FB8C037A-978C-466C-9F17-1630040924EF}">
      <dsp:nvSpPr>
        <dsp:cNvPr id="0" name=""/>
        <dsp:cNvSpPr/>
      </dsp:nvSpPr>
      <dsp:spPr>
        <a:xfrm>
          <a:off x="5069433" y="1918834"/>
          <a:ext cx="2534716" cy="2275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Disease/Patient Management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Shared Savings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Risk for non-Savings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Performance Goals and Measures</a:t>
          </a:r>
        </a:p>
      </dsp:txBody>
      <dsp:txXfrm>
        <a:off x="5069433" y="1918834"/>
        <a:ext cx="2534716" cy="22750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F45355-AB51-40C4-9729-E2373B7FCBA1}">
      <dsp:nvSpPr>
        <dsp:cNvPr id="0" name=""/>
        <dsp:cNvSpPr/>
      </dsp:nvSpPr>
      <dsp:spPr>
        <a:xfrm>
          <a:off x="3214671" y="1416032"/>
          <a:ext cx="1799838" cy="15569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Patient Care In Office</a:t>
          </a:r>
        </a:p>
      </dsp:txBody>
      <dsp:txXfrm>
        <a:off x="3512929" y="1674038"/>
        <a:ext cx="1203322" cy="1040921"/>
      </dsp:txXfrm>
    </dsp:sp>
    <dsp:sp modelId="{0C5C69D3-4B25-4AB7-A5EA-03E24CDB1C38}">
      <dsp:nvSpPr>
        <dsp:cNvPr id="0" name=""/>
        <dsp:cNvSpPr/>
      </dsp:nvSpPr>
      <dsp:spPr>
        <a:xfrm>
          <a:off x="4341716" y="671144"/>
          <a:ext cx="679073" cy="5851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EAABE-6547-4459-9E48-D0EED0E80D84}">
      <dsp:nvSpPr>
        <dsp:cNvPr id="0" name=""/>
        <dsp:cNvSpPr/>
      </dsp:nvSpPr>
      <dsp:spPr>
        <a:xfrm>
          <a:off x="3380462" y="0"/>
          <a:ext cx="1474955" cy="127600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Orals and Pharmacy Management</a:t>
          </a:r>
        </a:p>
      </dsp:txBody>
      <dsp:txXfrm>
        <a:off x="3624894" y="211462"/>
        <a:ext cx="986091" cy="853085"/>
      </dsp:txXfrm>
    </dsp:sp>
    <dsp:sp modelId="{0BF69AB3-3045-4FA4-A02A-EB7D524374A6}">
      <dsp:nvSpPr>
        <dsp:cNvPr id="0" name=""/>
        <dsp:cNvSpPr/>
      </dsp:nvSpPr>
      <dsp:spPr>
        <a:xfrm>
          <a:off x="5134248" y="1764992"/>
          <a:ext cx="679073" cy="5851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41E24-AD4B-4B58-BE30-2C9FD930510C}">
      <dsp:nvSpPr>
        <dsp:cNvPr id="0" name=""/>
        <dsp:cNvSpPr/>
      </dsp:nvSpPr>
      <dsp:spPr>
        <a:xfrm>
          <a:off x="4733167" y="784831"/>
          <a:ext cx="1474955" cy="127600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Site of Care Alternatives</a:t>
          </a:r>
        </a:p>
      </dsp:txBody>
      <dsp:txXfrm>
        <a:off x="4977599" y="996293"/>
        <a:ext cx="986091" cy="853085"/>
      </dsp:txXfrm>
    </dsp:sp>
    <dsp:sp modelId="{D67ECC00-35B0-457B-95D0-F94A5F72E88E}">
      <dsp:nvSpPr>
        <dsp:cNvPr id="0" name=""/>
        <dsp:cNvSpPr/>
      </dsp:nvSpPr>
      <dsp:spPr>
        <a:xfrm>
          <a:off x="4583704" y="2999741"/>
          <a:ext cx="679073" cy="5851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9A868-508F-4F8B-AA67-ACD4221E3BE2}">
      <dsp:nvSpPr>
        <dsp:cNvPr id="0" name=""/>
        <dsp:cNvSpPr/>
      </dsp:nvSpPr>
      <dsp:spPr>
        <a:xfrm>
          <a:off x="4733167" y="2327718"/>
          <a:ext cx="1474955" cy="127600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External Costs (diagnostics, imaging, IP, hospice)</a:t>
          </a:r>
        </a:p>
      </dsp:txBody>
      <dsp:txXfrm>
        <a:off x="4977599" y="2539180"/>
        <a:ext cx="986091" cy="853085"/>
      </dsp:txXfrm>
    </dsp:sp>
    <dsp:sp modelId="{55EEE38D-57CD-4E76-88E1-94AA94136383}">
      <dsp:nvSpPr>
        <dsp:cNvPr id="0" name=""/>
        <dsp:cNvSpPr/>
      </dsp:nvSpPr>
      <dsp:spPr>
        <a:xfrm>
          <a:off x="3218020" y="3127912"/>
          <a:ext cx="679073" cy="5851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5D2D12-998C-477D-B0F1-335F56E3B3DD}">
      <dsp:nvSpPr>
        <dsp:cNvPr id="0" name=""/>
        <dsp:cNvSpPr/>
      </dsp:nvSpPr>
      <dsp:spPr>
        <a:xfrm>
          <a:off x="3380462" y="3113427"/>
          <a:ext cx="1474955" cy="127600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Coordination/Collaboration Beyond Office Walls</a:t>
          </a:r>
        </a:p>
      </dsp:txBody>
      <dsp:txXfrm>
        <a:off x="3624894" y="3324889"/>
        <a:ext cx="986091" cy="853085"/>
      </dsp:txXfrm>
    </dsp:sp>
    <dsp:sp modelId="{EF7F59C2-FB7C-40F4-BB55-95DBAEC9AA40}">
      <dsp:nvSpPr>
        <dsp:cNvPr id="0" name=""/>
        <dsp:cNvSpPr/>
      </dsp:nvSpPr>
      <dsp:spPr>
        <a:xfrm>
          <a:off x="2412510" y="2034504"/>
          <a:ext cx="679073" cy="5851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491B8C-14A0-4A0E-834A-D56D5CCB98BD}">
      <dsp:nvSpPr>
        <dsp:cNvPr id="0" name=""/>
        <dsp:cNvSpPr/>
      </dsp:nvSpPr>
      <dsp:spPr>
        <a:xfrm>
          <a:off x="2021477" y="2328596"/>
          <a:ext cx="1474955" cy="127600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Care Management Beyond Office</a:t>
          </a:r>
        </a:p>
      </dsp:txBody>
      <dsp:txXfrm>
        <a:off x="2265909" y="2540058"/>
        <a:ext cx="986091" cy="853085"/>
      </dsp:txXfrm>
    </dsp:sp>
    <dsp:sp modelId="{1004F37A-5167-46B9-A462-36ACD3304C09}">
      <dsp:nvSpPr>
        <dsp:cNvPr id="0" name=""/>
        <dsp:cNvSpPr/>
      </dsp:nvSpPr>
      <dsp:spPr>
        <a:xfrm>
          <a:off x="2021477" y="783075"/>
          <a:ext cx="1474955" cy="127600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Risk Management</a:t>
          </a:r>
        </a:p>
      </dsp:txBody>
      <dsp:txXfrm>
        <a:off x="2265909" y="994537"/>
        <a:ext cx="986091" cy="8530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5DD39-6C18-48FB-AE47-58CB96E4C111}">
      <dsp:nvSpPr>
        <dsp:cNvPr id="0" name=""/>
        <dsp:cNvSpPr/>
      </dsp:nvSpPr>
      <dsp:spPr>
        <a:xfrm>
          <a:off x="1144799" y="2196"/>
          <a:ext cx="5940000" cy="10566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Advanced Payment Model</a:t>
          </a:r>
        </a:p>
      </dsp:txBody>
      <dsp:txXfrm>
        <a:off x="1144799" y="2196"/>
        <a:ext cx="5940000" cy="1056636"/>
      </dsp:txXfrm>
    </dsp:sp>
    <dsp:sp modelId="{4A106847-90FF-47F8-8A89-82A7ADCC5064}">
      <dsp:nvSpPr>
        <dsp:cNvPr id="0" name=""/>
        <dsp:cNvSpPr/>
      </dsp:nvSpPr>
      <dsp:spPr>
        <a:xfrm>
          <a:off x="1144799" y="1111665"/>
          <a:ext cx="5940000" cy="10566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Full Year- Report for at least a 90 day period and up to the full year the required measures for full reporting in each category.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Up to a 4% payment reduction or bonus depending upon performance, as well as a potential exceptional performer bonus in 2019</a:t>
          </a:r>
        </a:p>
      </dsp:txBody>
      <dsp:txXfrm>
        <a:off x="1144799" y="1111665"/>
        <a:ext cx="5940000" cy="1056636"/>
      </dsp:txXfrm>
    </dsp:sp>
    <dsp:sp modelId="{305EB8A7-BED1-40CA-874E-648712401836}">
      <dsp:nvSpPr>
        <dsp:cNvPr id="0" name=""/>
        <dsp:cNvSpPr/>
      </dsp:nvSpPr>
      <dsp:spPr>
        <a:xfrm>
          <a:off x="1144799" y="2221134"/>
          <a:ext cx="5940000" cy="10566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Partial Year – Report for at least a 90 day period (can be longer) more than 1 quality measure, more than 1 clinical improvement activity, and more than the required advancing care information measures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 payment reduction, but a chance at a small payment bonus in 2019</a:t>
          </a:r>
        </a:p>
      </dsp:txBody>
      <dsp:txXfrm>
        <a:off x="1144799" y="2221134"/>
        <a:ext cx="5940000" cy="1056636"/>
      </dsp:txXfrm>
    </dsp:sp>
    <dsp:sp modelId="{016261D3-22E9-4750-A102-B7B461E5B53F}">
      <dsp:nvSpPr>
        <dsp:cNvPr id="0" name=""/>
        <dsp:cNvSpPr/>
      </dsp:nvSpPr>
      <dsp:spPr>
        <a:xfrm>
          <a:off x="1684800" y="3330603"/>
          <a:ext cx="4860000" cy="10566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Minimum – At least 1 quality measure, 1 clinical improvement activity or the 5 base advancing care information measures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 payment reduction, but no eligibility for bonus in 2019</a:t>
          </a:r>
        </a:p>
      </dsp:txBody>
      <dsp:txXfrm>
        <a:off x="1684800" y="3330603"/>
        <a:ext cx="4860000" cy="10566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0521E-0E5B-47AA-972F-FBA847104A38}">
      <dsp:nvSpPr>
        <dsp:cNvPr id="0" name=""/>
        <dsp:cNvSpPr/>
      </dsp:nvSpPr>
      <dsp:spPr>
        <a:xfrm rot="16200000">
          <a:off x="-887747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855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Accountability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Total Costs of Care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Patient Management Outside of Office</a:t>
          </a:r>
        </a:p>
      </dsp:txBody>
      <dsp:txXfrm rot="5400000">
        <a:off x="1005" y="877886"/>
        <a:ext cx="2611933" cy="2633663"/>
      </dsp:txXfrm>
    </dsp:sp>
    <dsp:sp modelId="{2B4E8F62-EED1-40FB-9666-9DFF3E98B1BD}">
      <dsp:nvSpPr>
        <dsp:cNvPr id="0" name=""/>
        <dsp:cNvSpPr/>
      </dsp:nvSpPr>
      <dsp:spPr>
        <a:xfrm rot="16200000">
          <a:off x="1920081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855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Benefit/Cost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Perspective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Reporting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Impact Considerations of Treatment Choices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Patients Weigh in as well</a:t>
          </a:r>
        </a:p>
      </dsp:txBody>
      <dsp:txXfrm rot="5400000">
        <a:off x="2808833" y="877886"/>
        <a:ext cx="2611933" cy="2633663"/>
      </dsp:txXfrm>
    </dsp:sp>
    <dsp:sp modelId="{C3CCCB69-9785-4F51-BD72-7C1BB67DBDB7}">
      <dsp:nvSpPr>
        <dsp:cNvPr id="0" name=""/>
        <dsp:cNvSpPr/>
      </dsp:nvSpPr>
      <dsp:spPr>
        <a:xfrm rot="16200000">
          <a:off x="4727910" y="888751"/>
          <a:ext cx="4389437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0" tIns="0" rIns="160855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Quality Measures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Technology Gaps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Control Battle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Out of Office Walls Not Easy</a:t>
          </a:r>
        </a:p>
      </dsp:txBody>
      <dsp:txXfrm rot="5400000">
        <a:off x="5616662" y="877886"/>
        <a:ext cx="2611933" cy="26336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36CF2-328F-4511-A055-3B5343A6239C}">
      <dsp:nvSpPr>
        <dsp:cNvPr id="0" name=""/>
        <dsp:cNvSpPr/>
      </dsp:nvSpPr>
      <dsp:spPr>
        <a:xfrm>
          <a:off x="3113384" y="2385250"/>
          <a:ext cx="2002830" cy="2002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Risk</a:t>
          </a:r>
        </a:p>
      </dsp:txBody>
      <dsp:txXfrm>
        <a:off x="3406692" y="2678558"/>
        <a:ext cx="1416214" cy="1416214"/>
      </dsp:txXfrm>
    </dsp:sp>
    <dsp:sp modelId="{F8569886-007E-46E8-8687-84EE92C713B7}">
      <dsp:nvSpPr>
        <dsp:cNvPr id="0" name=""/>
        <dsp:cNvSpPr/>
      </dsp:nvSpPr>
      <dsp:spPr>
        <a:xfrm rot="12900000">
          <a:off x="1826481" y="2035871"/>
          <a:ext cx="1533564" cy="5708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40145C-C724-44D2-885C-5C9E0C96CF59}">
      <dsp:nvSpPr>
        <dsp:cNvPr id="0" name=""/>
        <dsp:cNvSpPr/>
      </dsp:nvSpPr>
      <dsp:spPr>
        <a:xfrm>
          <a:off x="1013807" y="1120391"/>
          <a:ext cx="1902689" cy="1522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No control</a:t>
          </a:r>
        </a:p>
      </dsp:txBody>
      <dsp:txXfrm>
        <a:off x="1058389" y="1164973"/>
        <a:ext cx="1813525" cy="1432987"/>
      </dsp:txXfrm>
    </dsp:sp>
    <dsp:sp modelId="{0F45F2B7-90B0-47D5-888C-171ADDDB1D56}">
      <dsp:nvSpPr>
        <dsp:cNvPr id="0" name=""/>
        <dsp:cNvSpPr/>
      </dsp:nvSpPr>
      <dsp:spPr>
        <a:xfrm rot="16200000">
          <a:off x="3348017" y="1243810"/>
          <a:ext cx="1533564" cy="5708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3D870-FB73-4AAC-9430-A924DC92687D}">
      <dsp:nvSpPr>
        <dsp:cNvPr id="0" name=""/>
        <dsp:cNvSpPr/>
      </dsp:nvSpPr>
      <dsp:spPr>
        <a:xfrm>
          <a:off x="3163455" y="1355"/>
          <a:ext cx="1902689" cy="1522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Direct Control</a:t>
          </a:r>
        </a:p>
      </dsp:txBody>
      <dsp:txXfrm>
        <a:off x="3208037" y="45937"/>
        <a:ext cx="1813525" cy="1432987"/>
      </dsp:txXfrm>
    </dsp:sp>
    <dsp:sp modelId="{FBD8CB00-1571-4162-A983-EA50B159BCD6}">
      <dsp:nvSpPr>
        <dsp:cNvPr id="0" name=""/>
        <dsp:cNvSpPr/>
      </dsp:nvSpPr>
      <dsp:spPr>
        <a:xfrm rot="19500000">
          <a:off x="4869553" y="2035871"/>
          <a:ext cx="1533564" cy="5708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2114B4-47B7-43EF-9236-7FE1AE9040F2}">
      <dsp:nvSpPr>
        <dsp:cNvPr id="0" name=""/>
        <dsp:cNvSpPr/>
      </dsp:nvSpPr>
      <dsp:spPr>
        <a:xfrm>
          <a:off x="5313103" y="1120391"/>
          <a:ext cx="1902689" cy="1522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Management</a:t>
          </a:r>
        </a:p>
      </dsp:txBody>
      <dsp:txXfrm>
        <a:off x="5357685" y="1164973"/>
        <a:ext cx="1813525" cy="14329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78BFCF-9456-4B68-828F-AD948A2B4864}">
      <dsp:nvSpPr>
        <dsp:cNvPr id="0" name=""/>
        <dsp:cNvSpPr/>
      </dsp:nvSpPr>
      <dsp:spPr>
        <a:xfrm rot="16200000">
          <a:off x="757" y="191566"/>
          <a:ext cx="4006304" cy="400630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Accountability/Risk/Value</a:t>
          </a:r>
        </a:p>
      </dsp:txBody>
      <dsp:txXfrm rot="5400000">
        <a:off x="758" y="1193142"/>
        <a:ext cx="3305201" cy="2003152"/>
      </dsp:txXfrm>
    </dsp:sp>
    <dsp:sp modelId="{83426CBD-D764-4B77-8123-30AC137CAB91}">
      <dsp:nvSpPr>
        <dsp:cNvPr id="0" name=""/>
        <dsp:cNvSpPr/>
      </dsp:nvSpPr>
      <dsp:spPr>
        <a:xfrm rot="5400000">
          <a:off x="4222538" y="191566"/>
          <a:ext cx="4006304" cy="400630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Financial Stability/Size/Technology</a:t>
          </a:r>
        </a:p>
      </dsp:txBody>
      <dsp:txXfrm rot="-5400000">
        <a:off x="4923642" y="1193142"/>
        <a:ext cx="3305201" cy="20031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DC0E0-6886-45F4-9A99-61AE4C8C5FF8}">
      <dsp:nvSpPr>
        <dsp:cNvPr id="0" name=""/>
        <dsp:cNvSpPr/>
      </dsp:nvSpPr>
      <dsp:spPr>
        <a:xfrm>
          <a:off x="603250" y="0"/>
          <a:ext cx="7023099" cy="438943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A8FF35-40FF-449C-AF63-69D25D24C069}">
      <dsp:nvSpPr>
        <dsp:cNvPr id="0" name=""/>
        <dsp:cNvSpPr/>
      </dsp:nvSpPr>
      <dsp:spPr>
        <a:xfrm>
          <a:off x="1495183" y="3029589"/>
          <a:ext cx="182600" cy="1826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DB31D1-86A7-4CAC-9223-319E57A988F6}">
      <dsp:nvSpPr>
        <dsp:cNvPr id="0" name=""/>
        <dsp:cNvSpPr/>
      </dsp:nvSpPr>
      <dsp:spPr>
        <a:xfrm>
          <a:off x="1586484" y="3120889"/>
          <a:ext cx="1636382" cy="1268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756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Treatment</a:t>
          </a:r>
        </a:p>
      </dsp:txBody>
      <dsp:txXfrm>
        <a:off x="1586484" y="3120889"/>
        <a:ext cx="1636382" cy="1268547"/>
      </dsp:txXfrm>
    </dsp:sp>
    <dsp:sp modelId="{62D36C40-09FC-4089-89EE-E07928F6F67A}">
      <dsp:nvSpPr>
        <dsp:cNvPr id="0" name=""/>
        <dsp:cNvSpPr/>
      </dsp:nvSpPr>
      <dsp:spPr>
        <a:xfrm>
          <a:off x="3106985" y="1836540"/>
          <a:ext cx="330085" cy="3300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9278B-6BD3-4162-866F-C64DFC8BD346}">
      <dsp:nvSpPr>
        <dsp:cNvPr id="0" name=""/>
        <dsp:cNvSpPr/>
      </dsp:nvSpPr>
      <dsp:spPr>
        <a:xfrm>
          <a:off x="3272028" y="2001583"/>
          <a:ext cx="1685543" cy="2387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906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Patient Management</a:t>
          </a:r>
        </a:p>
      </dsp:txBody>
      <dsp:txXfrm>
        <a:off x="3272028" y="2001583"/>
        <a:ext cx="1685543" cy="2387853"/>
      </dsp:txXfrm>
    </dsp:sp>
    <dsp:sp modelId="{A106CA0C-7431-434D-B049-48B40EAB05B4}">
      <dsp:nvSpPr>
        <dsp:cNvPr id="0" name=""/>
        <dsp:cNvSpPr/>
      </dsp:nvSpPr>
      <dsp:spPr>
        <a:xfrm>
          <a:off x="5045360" y="1110527"/>
          <a:ext cx="456501" cy="4565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1CC4C-D045-4302-BA49-E873A708BF6A}">
      <dsp:nvSpPr>
        <dsp:cNvPr id="0" name=""/>
        <dsp:cNvSpPr/>
      </dsp:nvSpPr>
      <dsp:spPr>
        <a:xfrm>
          <a:off x="5273611" y="1338778"/>
          <a:ext cx="1685543" cy="3050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91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Population Management</a:t>
          </a:r>
        </a:p>
      </dsp:txBody>
      <dsp:txXfrm>
        <a:off x="5273611" y="1338778"/>
        <a:ext cx="1685543" cy="305065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AB2AA-4C08-499F-A0BE-BF5BD11A72C5}">
      <dsp:nvSpPr>
        <dsp:cNvPr id="0" name=""/>
        <dsp:cNvSpPr/>
      </dsp:nvSpPr>
      <dsp:spPr>
        <a:xfrm>
          <a:off x="1920081" y="0"/>
          <a:ext cx="4389437" cy="43894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" tIns="42672" rIns="42672" bIns="42672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Population management and oversight, early intervention and screenings to transform severity, costs of care, and quality of care</a:t>
          </a:r>
        </a:p>
      </dsp:txBody>
      <dsp:txXfrm>
        <a:off x="3501156" y="219471"/>
        <a:ext cx="1227286" cy="658415"/>
      </dsp:txXfrm>
    </dsp:sp>
    <dsp:sp modelId="{78D2AEE6-A220-46B4-A85C-BC1F5731B2E7}">
      <dsp:nvSpPr>
        <dsp:cNvPr id="0" name=""/>
        <dsp:cNvSpPr/>
      </dsp:nvSpPr>
      <dsp:spPr>
        <a:xfrm>
          <a:off x="2359025" y="877887"/>
          <a:ext cx="3511549" cy="35115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" tIns="42672" rIns="42672" bIns="42672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Other services coordination and oversight, Accountability for non-direct costs, site of care alternatives, severity assessment and management</a:t>
          </a:r>
        </a:p>
      </dsp:txBody>
      <dsp:txXfrm>
        <a:off x="3501156" y="1088580"/>
        <a:ext cx="1227286" cy="632078"/>
      </dsp:txXfrm>
    </dsp:sp>
    <dsp:sp modelId="{CACF1174-85C5-4F5D-948D-CCAF021FE9C9}">
      <dsp:nvSpPr>
        <dsp:cNvPr id="0" name=""/>
        <dsp:cNvSpPr/>
      </dsp:nvSpPr>
      <dsp:spPr>
        <a:xfrm>
          <a:off x="2797968" y="1755774"/>
          <a:ext cx="2633662" cy="26336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" tIns="42672" rIns="42672" bIns="42672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Management – Out of office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Care management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Navigation , Orals management</a:t>
          </a:r>
        </a:p>
      </dsp:txBody>
      <dsp:txXfrm>
        <a:off x="3501156" y="1953299"/>
        <a:ext cx="1227286" cy="592573"/>
      </dsp:txXfrm>
    </dsp:sp>
    <dsp:sp modelId="{2361EE01-62D3-4816-8C62-54CC656621D3}">
      <dsp:nvSpPr>
        <dsp:cNvPr id="0" name=""/>
        <dsp:cNvSpPr/>
      </dsp:nvSpPr>
      <dsp:spPr>
        <a:xfrm>
          <a:off x="3236912" y="2633662"/>
          <a:ext cx="1755774" cy="17557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" tIns="42672" rIns="42672" bIns="42672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Treatment</a:t>
          </a:r>
        </a:p>
      </dsp:txBody>
      <dsp:txXfrm>
        <a:off x="3494039" y="3072605"/>
        <a:ext cx="1241520" cy="877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79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79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B6469-9115-7340-9D5B-583A850BF33D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6" y="4446722"/>
            <a:ext cx="5661025" cy="421354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443"/>
            <a:ext cx="3067050" cy="4679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443"/>
            <a:ext cx="3067050" cy="4679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6AAE-A1EC-4748-B8AF-030E0747B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1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6AAE-A1EC-4748-B8AF-030E0747BE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90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6AAE-A1EC-4748-B8AF-030E0747BE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06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E6AAE-A1EC-4748-B8AF-030E0747BE7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80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22B6D2-24EB-4DBB-9BE5-54AE2D21C9D6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75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0CA595D-A58C-40ED-BE00-00C06A924D0E}" type="datetime1">
              <a:rPr lang="en-US" smtClean="0"/>
              <a:pPr/>
              <a:t>1/19/2017</a:t>
            </a:fld>
            <a:endParaRPr lang="en-US"/>
          </a:p>
        </p:txBody>
      </p:sp>
      <p:sp>
        <p:nvSpPr>
          <p:cNvPr id="675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CONFIDENTIAL - DGH Consulting</a:t>
            </a:r>
          </a:p>
        </p:txBody>
      </p:sp>
      <p:sp>
        <p:nvSpPr>
          <p:cNvPr id="67591" name="Header Placeholder 6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53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2CFF6-8165-4FEB-A6F7-D3B53820EBBC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626D-BA86-4E8E-A66F-8DEFAB28E0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DD8ABF-B9FF-4FED-A43D-24DC32BC67DD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0AC81-924C-4C84-BA72-C6913202C1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24EDFB-82F7-4233-A932-9663757594C5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39D9F-6AFA-4735-AF5B-9F8668C71C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133600"/>
            <a:ext cx="4076700" cy="396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133600"/>
            <a:ext cx="4076700" cy="396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907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A0C5AE-5830-4D0F-A2BD-D5C2F89D8EE8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AFBFE-2EC1-4871-833D-A0BF85811A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64B5D4-1EE0-44EA-A579-AD7341F6911F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AFE82-7AC3-4559-99E2-9FE86E78BA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0575F5-1889-44AF-BF26-C9B0D38B70DE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1EAF4-EC9B-45D3-808E-ADEBD10C62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E90B18-480F-4724-A9D7-127F6DF84ACB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1E2EF-85E1-4131-A5BD-6655DA6C6D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55B187-6AB1-49DD-8197-A063BF06C958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FC11B-BE24-45D0-98F7-AD2546CD04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D11EC0-640E-40A1-A94F-EDDD332818E6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F8ED6-EF47-4090-9A7D-C01B5A3888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9C0534-2C3B-4ADC-97FA-B849F0E288BC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C7CB855-020C-4915-918E-F368709406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E12CFF6-8165-4FEB-A6F7-D3B53820EBBC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DAC626D-BA86-4E8E-A66F-8DEFAB28E0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jleg.state.nj.us/bills/BillView.asp?BillNumber=A837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chc.org/docs/press-release/oncopr_final.pdf?sfvrsn=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dawnholcombe@ao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Hot topics in Oncology 2017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review of the landscape, challenges and opportunities</a:t>
            </a:r>
          </a:p>
          <a:p>
            <a:r>
              <a:rPr lang="en-US" dirty="0"/>
              <a:t>Dawn G. Holcombe, MBA, FACMPE, ACHE</a:t>
            </a:r>
          </a:p>
          <a:p>
            <a:r>
              <a:rPr lang="en-US" dirty="0"/>
              <a:t>DGH Consulting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2CFF6-8165-4FEB-A6F7-D3B53820EBBC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626D-BA86-4E8E-A66F-8DEFAB28E0C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33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Shooting for Success in a Value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2016 Performance on PQRS, Meaningful Use and Value Based Payment Modifier programs still counts…..end 2016 as well as possible</a:t>
            </a:r>
          </a:p>
          <a:p>
            <a:endParaRPr lang="en-US" dirty="0"/>
          </a:p>
          <a:p>
            <a:r>
              <a:rPr lang="en-US" b="1" dirty="0"/>
              <a:t>QRUR – Illumination </a:t>
            </a:r>
            <a:endParaRPr lang="en-US" dirty="0"/>
          </a:p>
          <a:p>
            <a:pPr lvl="1"/>
            <a:r>
              <a:rPr lang="en-US" dirty="0"/>
              <a:t>Your 2015 Annual Quality and Resource Use Report (AQRUR) provides information about your Medicare quality and cost data -- and it can also alert you to potential negative payment adjustments in 2017.</a:t>
            </a:r>
          </a:p>
          <a:p>
            <a:pPr lvl="1"/>
            <a:endParaRPr lang="en-US" dirty="0"/>
          </a:p>
          <a:p>
            <a:r>
              <a:rPr lang="en-US" dirty="0"/>
              <a:t>Private payers and employers will not be far behind Medicare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983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Value Challenges – but no choice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77905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96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52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Standards Enforcement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Regulations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Specialty Pharmacy Positioning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Dispensing  IOD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24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Pharmacy Standards/Enforcement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USP &lt;797&gt; and &lt;800&gt; enforceable</a:t>
            </a:r>
          </a:p>
          <a:p>
            <a:r>
              <a:rPr lang="en-US" dirty="0"/>
              <a:t>FDA, CDC, Boards of Pharmacy and Health and Occupational Safety, specialty pharmacies, clinical trial networks, healthcare systems</a:t>
            </a:r>
          </a:p>
          <a:p>
            <a:r>
              <a:rPr lang="en-US" dirty="0"/>
              <a:t>CDC is tracking oncology </a:t>
            </a:r>
            <a:r>
              <a:rPr lang="en-US"/>
              <a:t>facility adverse events</a:t>
            </a:r>
            <a:endParaRPr lang="en-US" dirty="0"/>
          </a:p>
          <a:p>
            <a:r>
              <a:rPr lang="en-US" dirty="0"/>
              <a:t>Court of Public Opinion</a:t>
            </a:r>
          </a:p>
          <a:p>
            <a:r>
              <a:rPr lang="en-US" dirty="0"/>
              <a:t>Competitor Positioning</a:t>
            </a:r>
          </a:p>
          <a:p>
            <a:r>
              <a:rPr lang="en-US" dirty="0"/>
              <a:t>Biggest Gaps:</a:t>
            </a:r>
          </a:p>
          <a:p>
            <a:pPr lvl="1"/>
            <a:r>
              <a:rPr lang="en-US" dirty="0"/>
              <a:t>Facilities</a:t>
            </a:r>
          </a:p>
          <a:p>
            <a:pPr lvl="1"/>
            <a:r>
              <a:rPr lang="en-US" dirty="0"/>
              <a:t>Standard Operating Procedures</a:t>
            </a:r>
          </a:p>
          <a:p>
            <a:pPr lvl="1"/>
            <a:r>
              <a:rPr lang="en-US" dirty="0"/>
              <a:t>Staff Awareness and Training</a:t>
            </a:r>
          </a:p>
          <a:p>
            <a:pPr lvl="1"/>
            <a:r>
              <a:rPr lang="en-US" dirty="0"/>
              <a:t>Continuous Quality Improvement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00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Standards Enforcement and Regulations</a:t>
            </a:r>
            <a:br>
              <a:rPr lang="en-US" sz="4000" dirty="0"/>
            </a:br>
            <a:r>
              <a:rPr lang="en-US" sz="4000" dirty="0"/>
              <a:t>NJ A837, S468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Hazardous Drug Safe Handling Act</a:t>
            </a:r>
          </a:p>
          <a:p>
            <a:r>
              <a:rPr lang="en-US" dirty="0"/>
              <a:t>Requires the Commissioner of Health and the Director of the Division of Consumer Affairs to adopt “consensus-driven standards and regulations concerning the handling of hazardous drugs by personnel employed by a health care professional, pharmacy practice site, health care facility, or animal or veterinary facility.”</a:t>
            </a:r>
          </a:p>
          <a:p>
            <a:r>
              <a:rPr lang="en-US" dirty="0">
                <a:hlinkClick r:id="rId2"/>
              </a:rPr>
              <a:t>http://www.njleg.state.nj.us/bills/BillView.asp?BillNumber=A837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25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Get Your Seat at the Table!</a:t>
            </a:r>
            <a:br>
              <a:rPr lang="en-US" sz="3600" dirty="0"/>
            </a:br>
            <a:r>
              <a:rPr lang="en-US" sz="3600" dirty="0"/>
              <a:t>NJ Stakeholder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“Stakeholder group” means a group of stakeholders in the areas</a:t>
            </a:r>
          </a:p>
          <a:p>
            <a:r>
              <a:rPr lang="en-US" dirty="0"/>
              <a:t>of health care and workplace safety, which shall consist of: </a:t>
            </a:r>
          </a:p>
          <a:p>
            <a:r>
              <a:rPr lang="en-US" dirty="0"/>
              <a:t>a representative of the Rutgers Cancer Institute of New Jersey; </a:t>
            </a:r>
          </a:p>
          <a:p>
            <a:r>
              <a:rPr lang="en-US" dirty="0"/>
              <a:t>A representative of the New Jersey Hospital Association; </a:t>
            </a:r>
          </a:p>
          <a:p>
            <a:r>
              <a:rPr lang="en-US" dirty="0"/>
              <a:t> a representative of the New Jersey Veterinary Medical Association; </a:t>
            </a:r>
          </a:p>
          <a:p>
            <a:r>
              <a:rPr lang="en-US" dirty="0"/>
              <a:t>A representative of the Medical Society of New Jersey;</a:t>
            </a:r>
          </a:p>
          <a:p>
            <a:r>
              <a:rPr lang="en-US" dirty="0"/>
              <a:t>a representative of the New Jersey State Society of Physician</a:t>
            </a:r>
          </a:p>
          <a:p>
            <a:r>
              <a:rPr lang="en-US" dirty="0"/>
              <a:t>Assistants;</a:t>
            </a:r>
          </a:p>
          <a:p>
            <a:r>
              <a:rPr lang="en-US" dirty="0"/>
              <a:t>practicing physicians from impacted specialties</a:t>
            </a:r>
          </a:p>
          <a:p>
            <a:r>
              <a:rPr lang="en-US" dirty="0"/>
              <a:t>including, but not limited to, </a:t>
            </a:r>
          </a:p>
          <a:p>
            <a:pPr lvl="1"/>
            <a:r>
              <a:rPr lang="en-US" dirty="0"/>
              <a:t>oncology; </a:t>
            </a:r>
          </a:p>
          <a:p>
            <a:pPr lvl="1"/>
            <a:r>
              <a:rPr lang="en-US" dirty="0"/>
              <a:t>pharmacists; </a:t>
            </a:r>
          </a:p>
          <a:p>
            <a:pPr lvl="1"/>
            <a:r>
              <a:rPr lang="en-US" dirty="0"/>
              <a:t>Practicing advanced practice nurses,</a:t>
            </a:r>
          </a:p>
          <a:p>
            <a:pPr lvl="1"/>
            <a:r>
              <a:rPr lang="en-US" dirty="0"/>
              <a:t>registered nurses,</a:t>
            </a:r>
          </a:p>
          <a:p>
            <a:pPr lvl="1"/>
            <a:r>
              <a:rPr lang="en-US" dirty="0"/>
              <a:t>and licensed practical nurses,</a:t>
            </a:r>
          </a:p>
          <a:p>
            <a:r>
              <a:rPr lang="en-US" dirty="0"/>
              <a:t>including 1</a:t>
            </a:r>
          </a:p>
          <a:p>
            <a:r>
              <a:rPr lang="en-US" dirty="0"/>
              <a:t>at least1</a:t>
            </a:r>
          </a:p>
          <a:p>
            <a:r>
              <a:rPr lang="en-US" dirty="0"/>
              <a:t>45 one representative from the New Jersey</a:t>
            </a:r>
          </a:p>
          <a:p>
            <a:r>
              <a:rPr lang="en-US" dirty="0"/>
              <a:t>46 Chapters of the Oncology Nursing Society; three representatives</a:t>
            </a:r>
          </a:p>
          <a:p>
            <a:r>
              <a:rPr lang="en-US" dirty="0"/>
              <a:t>47 from organized labor unions representing health care personnel A837 [2R] JIMENEZ, GREEN</a:t>
            </a:r>
          </a:p>
          <a:p>
            <a:r>
              <a:rPr lang="en-US" dirty="0"/>
              <a:t>4</a:t>
            </a:r>
          </a:p>
          <a:p>
            <a:r>
              <a:rPr lang="en-US" dirty="0"/>
              <a:t>1</a:t>
            </a:r>
          </a:p>
          <a:p>
            <a:r>
              <a:rPr lang="en-US" dirty="0"/>
              <a:t>1 employed by health care professionals or employed in health care</a:t>
            </a:r>
          </a:p>
          <a:p>
            <a:r>
              <a:rPr lang="en-US" dirty="0"/>
              <a:t>2 facilities, pharmacy practice sites, or animal or veterinary</a:t>
            </a:r>
          </a:p>
          <a:p>
            <a:r>
              <a:rPr lang="en-US" dirty="0"/>
              <a:t>facilities1</a:t>
            </a:r>
          </a:p>
          <a:p>
            <a:r>
              <a:rPr lang="en-US" dirty="0"/>
              <a:t>3 , two of whom shall serve at the recommendation of the</a:t>
            </a:r>
          </a:p>
          <a:p>
            <a:r>
              <a:rPr lang="en-US" dirty="0"/>
              <a:t>4 New Jersey State AFL-CIO; and other interested stakeholders.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55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Specialty Pharmacy Positioning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 Battle</a:t>
            </a:r>
          </a:p>
          <a:p>
            <a:r>
              <a:rPr lang="en-US" dirty="0"/>
              <a:t>DIR Fees – Direct and Indirect Remuneration</a:t>
            </a:r>
          </a:p>
          <a:p>
            <a:r>
              <a:rPr lang="en-US" dirty="0"/>
              <a:t>Credentialing/Pay to Play</a:t>
            </a:r>
          </a:p>
          <a:p>
            <a:r>
              <a:rPr lang="en-US" dirty="0"/>
              <a:t>Watchdog for Customers vs MDs “we tried”</a:t>
            </a:r>
          </a:p>
          <a:p>
            <a:r>
              <a:rPr lang="en-US" dirty="0"/>
              <a:t>Limitations</a:t>
            </a:r>
          </a:p>
          <a:p>
            <a:pPr lvl="1"/>
            <a:r>
              <a:rPr lang="en-US" dirty="0"/>
              <a:t>Networks</a:t>
            </a:r>
          </a:p>
          <a:p>
            <a:pPr lvl="1"/>
            <a:r>
              <a:rPr lang="en-US" dirty="0"/>
              <a:t>First Fill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8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in Specialty Pharmacy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Separate entity from treating provider, little communication beyond order and authorization information</a:t>
            </a:r>
          </a:p>
          <a:p>
            <a:r>
              <a:rPr lang="en-US" dirty="0"/>
              <a:t>No access to patient charts, limits patient compliance and adherence efforts</a:t>
            </a:r>
          </a:p>
          <a:p>
            <a:r>
              <a:rPr lang="en-US" dirty="0"/>
              <a:t>Dispensing of drug to patient range from 1-2 days to 3 weeks</a:t>
            </a:r>
          </a:p>
          <a:p>
            <a:pPr lvl="1"/>
            <a:r>
              <a:rPr lang="en-US" dirty="0"/>
              <a:t>Multiple steps for data collection and verification</a:t>
            </a:r>
          </a:p>
          <a:p>
            <a:pPr lvl="2"/>
            <a:r>
              <a:rPr lang="en-US" dirty="0"/>
              <a:t>From provider</a:t>
            </a:r>
          </a:p>
          <a:p>
            <a:pPr lvl="2"/>
            <a:r>
              <a:rPr lang="en-US" dirty="0"/>
              <a:t>With pharmacy benefit manager</a:t>
            </a:r>
          </a:p>
          <a:p>
            <a:pPr lvl="2"/>
            <a:r>
              <a:rPr lang="en-US" dirty="0"/>
              <a:t>Against payer policy, coverage and patient benefit limitations</a:t>
            </a:r>
          </a:p>
          <a:p>
            <a:r>
              <a:rPr lang="en-US" dirty="0"/>
              <a:t>Drugs not dispensed to patients until patient has paid their portion</a:t>
            </a:r>
          </a:p>
          <a:p>
            <a:pPr lvl="1"/>
            <a:r>
              <a:rPr lang="en-US" dirty="0"/>
              <a:t>Can affect treatment plan, timing of treatment, access to treatment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05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Office Dispensing - 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State limitations</a:t>
            </a:r>
          </a:p>
          <a:p>
            <a:pPr lvl="1"/>
            <a:r>
              <a:rPr lang="en-US" dirty="0"/>
              <a:t>http://www.njconsumeraffairs.gov/phar</a:t>
            </a:r>
          </a:p>
          <a:p>
            <a:r>
              <a:rPr lang="en-US" dirty="0"/>
              <a:t>Specialty Pharmacy Competition</a:t>
            </a:r>
          </a:p>
          <a:p>
            <a:r>
              <a:rPr lang="en-US" dirty="0"/>
              <a:t>Positioning</a:t>
            </a:r>
          </a:p>
          <a:p>
            <a:pPr lvl="1"/>
            <a:r>
              <a:rPr lang="en-US" dirty="0"/>
              <a:t>Community Oncology Pharmacy Association COPA</a:t>
            </a:r>
          </a:p>
          <a:p>
            <a:pPr lvl="1"/>
            <a:r>
              <a:rPr lang="en-US" dirty="0"/>
              <a:t>National Community Oncology Dispensing Association NCODA</a:t>
            </a:r>
          </a:p>
          <a:p>
            <a:r>
              <a:rPr lang="en-US" dirty="0"/>
              <a:t>Certification – Accreditation Commission for Health Care</a:t>
            </a:r>
          </a:p>
          <a:p>
            <a:pPr lvl="1"/>
            <a:r>
              <a:rPr lang="en-US" dirty="0"/>
              <a:t>Specialty Pharmacy Accreditation with Distinction in Oncology </a:t>
            </a:r>
            <a:r>
              <a:rPr lang="en-US" dirty="0">
                <a:hlinkClick r:id="rId2"/>
              </a:rPr>
              <a:t>http://achc.org/docs/press-release/oncopr_final.pdf?sfvrsn=2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8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 for Hot Topics in Oncology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 </a:t>
            </a:r>
          </a:p>
          <a:p>
            <a:endParaRPr lang="en-US" dirty="0"/>
          </a:p>
          <a:p>
            <a:r>
              <a:rPr lang="en-US" dirty="0"/>
              <a:t>Pharmacy</a:t>
            </a:r>
          </a:p>
          <a:p>
            <a:endParaRPr lang="en-US" dirty="0"/>
          </a:p>
          <a:p>
            <a:r>
              <a:rPr lang="en-US" dirty="0"/>
              <a:t>Risk</a:t>
            </a:r>
          </a:p>
          <a:p>
            <a:endParaRPr lang="en-US" dirty="0"/>
          </a:p>
          <a:p>
            <a:r>
              <a:rPr lang="en-US" dirty="0"/>
              <a:t>Payers </a:t>
            </a:r>
          </a:p>
          <a:p>
            <a:endParaRPr lang="en-US" dirty="0"/>
          </a:p>
          <a:p>
            <a:r>
              <a:rPr lang="en-US" dirty="0"/>
              <a:t>Transformation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58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52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6024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20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a Practice Address the Concept of Risk?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972021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48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 Evolution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26880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31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Management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84171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1561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Size Matters</a:t>
            </a:r>
          </a:p>
          <a:p>
            <a:endParaRPr lang="en-US" dirty="0"/>
          </a:p>
          <a:p>
            <a:r>
              <a:rPr lang="en-US" dirty="0"/>
              <a:t>Stop Loss Coverage</a:t>
            </a:r>
          </a:p>
          <a:p>
            <a:endParaRPr lang="en-US" dirty="0"/>
          </a:p>
          <a:p>
            <a:r>
              <a:rPr lang="en-US" dirty="0"/>
              <a:t>Integration/Collaboration</a:t>
            </a:r>
          </a:p>
          <a:p>
            <a:endParaRPr lang="en-US" dirty="0"/>
          </a:p>
          <a:p>
            <a:r>
              <a:rPr lang="en-US" dirty="0"/>
              <a:t>Can Disease Management/Performance Occur without Risk?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36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Payers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888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Payer Perspectives on Oncology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48370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12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in Payer Perspectives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Clinical Evidence vs Costs – Value</a:t>
            </a:r>
          </a:p>
          <a:p>
            <a:r>
              <a:rPr lang="en-US" dirty="0"/>
              <a:t>Rising Costs of Oncology in a Zero to Negative Financial Market</a:t>
            </a:r>
          </a:p>
          <a:p>
            <a:pPr lvl="1"/>
            <a:r>
              <a:rPr lang="en-US" dirty="0"/>
              <a:t>Payer Customers (Employers) demand control of premiums</a:t>
            </a:r>
          </a:p>
          <a:p>
            <a:pPr lvl="1"/>
            <a:r>
              <a:rPr lang="en-US" dirty="0"/>
              <a:t>All diseases, not just cancer, must be covered by customer premiums, so cancer increases negatively affect other opportunities</a:t>
            </a:r>
          </a:p>
          <a:p>
            <a:r>
              <a:rPr lang="en-US" dirty="0"/>
              <a:t>Lack of Control</a:t>
            </a:r>
          </a:p>
          <a:p>
            <a:pPr lvl="1"/>
            <a:r>
              <a:rPr lang="en-US" dirty="0"/>
              <a:t>Prices Set by Manufacturer</a:t>
            </a:r>
          </a:p>
          <a:p>
            <a:pPr lvl="1"/>
            <a:r>
              <a:rPr lang="en-US" dirty="0"/>
              <a:t>Defining and Maintaining “Appropriate Use”</a:t>
            </a:r>
          </a:p>
          <a:p>
            <a:pPr lvl="2"/>
            <a:r>
              <a:rPr lang="en-US" dirty="0"/>
              <a:t>Resource Demand for Management of Oncology</a:t>
            </a:r>
          </a:p>
          <a:p>
            <a:pPr lvl="2"/>
            <a:r>
              <a:rPr lang="en-US" dirty="0"/>
              <a:t>Conflicts with Providers over barriers and hurdles (Prior Authorizations,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Physician Performance or Risk Models Planned, Little Current Success</a:t>
            </a:r>
          </a:p>
          <a:p>
            <a:r>
              <a:rPr lang="en-US" dirty="0"/>
              <a:t>Economic Choices Made Affecting Patient Access</a:t>
            </a:r>
          </a:p>
          <a:p>
            <a:pPr lvl="1"/>
            <a:r>
              <a:rPr lang="en-US" dirty="0"/>
              <a:t>Coverage</a:t>
            </a:r>
          </a:p>
          <a:p>
            <a:pPr lvl="1"/>
            <a:r>
              <a:rPr lang="en-US" dirty="0"/>
              <a:t>Reimbursement rates</a:t>
            </a:r>
          </a:p>
          <a:p>
            <a:pPr lvl="1"/>
            <a:r>
              <a:rPr lang="en-US" dirty="0"/>
              <a:t>Patient Financial Obligation</a:t>
            </a:r>
          </a:p>
          <a:p>
            <a:pPr lvl="1"/>
            <a:r>
              <a:rPr lang="en-US" dirty="0"/>
              <a:t>Authorization Process and Timing</a:t>
            </a:r>
          </a:p>
          <a:p>
            <a:pPr lvl="1"/>
            <a:r>
              <a:rPr lang="en-US" dirty="0"/>
              <a:t>Dispensing Entity Requirements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078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Bridging the Gap with Payers/Employers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Perspective</a:t>
            </a:r>
          </a:p>
          <a:p>
            <a:pPr lvl="1"/>
            <a:r>
              <a:rPr lang="en-US" dirty="0"/>
              <a:t>Understanding</a:t>
            </a:r>
          </a:p>
          <a:p>
            <a:pPr lvl="1"/>
            <a:r>
              <a:rPr lang="en-US" dirty="0"/>
              <a:t>Messaging</a:t>
            </a:r>
          </a:p>
          <a:p>
            <a:pPr lvl="1"/>
            <a:r>
              <a:rPr lang="en-US" dirty="0"/>
              <a:t>Collaboration</a:t>
            </a:r>
          </a:p>
          <a:p>
            <a:r>
              <a:rPr lang="en-US" dirty="0"/>
              <a:t>One Pot of Money, Oncology is only one part</a:t>
            </a:r>
          </a:p>
          <a:p>
            <a:r>
              <a:rPr lang="en-US" dirty="0"/>
              <a:t>Accountability and Transparency lead to Collaboration</a:t>
            </a:r>
          </a:p>
          <a:p>
            <a:r>
              <a:rPr lang="en-US" dirty="0"/>
              <a:t>Data – shared both ways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7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553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86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Paradigm Shift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73568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A0C5AE-5830-4D0F-A2BD-D5C2F89D8EE8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AFBFE-2EC1-4871-833D-A0BF85811A0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906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Reality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Walls no longer</a:t>
            </a:r>
          </a:p>
          <a:p>
            <a:r>
              <a:rPr lang="en-US" dirty="0"/>
              <a:t>New Mindsets</a:t>
            </a:r>
          </a:p>
          <a:p>
            <a:pPr lvl="1"/>
            <a:r>
              <a:rPr lang="en-US" dirty="0"/>
              <a:t>Patient management</a:t>
            </a:r>
          </a:p>
          <a:p>
            <a:pPr lvl="1"/>
            <a:r>
              <a:rPr lang="en-US" dirty="0"/>
              <a:t>External Costs Awareness and Management</a:t>
            </a:r>
          </a:p>
          <a:p>
            <a:pPr lvl="1"/>
            <a:r>
              <a:rPr lang="en-US" dirty="0"/>
              <a:t>Upstream and Downstream Accountability</a:t>
            </a:r>
          </a:p>
          <a:p>
            <a:pPr lvl="1"/>
            <a:r>
              <a:rPr lang="en-US" dirty="0"/>
              <a:t>Technology Expansion beyond HER </a:t>
            </a:r>
          </a:p>
          <a:p>
            <a:pPr lvl="1"/>
            <a:r>
              <a:rPr lang="en-US" dirty="0"/>
              <a:t>New Expectations Just to Stay in Game, let alone Maintain Role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50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Skillsets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Population management accounting and leadership</a:t>
            </a:r>
          </a:p>
          <a:p>
            <a:r>
              <a:rPr lang="en-US" dirty="0"/>
              <a:t>Collaboration</a:t>
            </a:r>
          </a:p>
          <a:p>
            <a:pPr lvl="1"/>
            <a:r>
              <a:rPr lang="en-US" dirty="0"/>
              <a:t>Outside entities</a:t>
            </a:r>
          </a:p>
          <a:p>
            <a:pPr lvl="1"/>
            <a:r>
              <a:rPr lang="en-US" dirty="0"/>
              <a:t>Payers</a:t>
            </a:r>
          </a:p>
          <a:p>
            <a:pPr lvl="1"/>
            <a:r>
              <a:rPr lang="en-US" dirty="0"/>
              <a:t>Employers</a:t>
            </a:r>
          </a:p>
          <a:p>
            <a:r>
              <a:rPr lang="en-US" dirty="0"/>
              <a:t>Analytics</a:t>
            </a:r>
          </a:p>
          <a:p>
            <a:pPr lvl="1"/>
            <a:r>
              <a:rPr lang="en-US" dirty="0"/>
              <a:t>Population (Practice and Global Claims, Screenings and Assessments)</a:t>
            </a:r>
          </a:p>
          <a:p>
            <a:pPr lvl="1"/>
            <a:r>
              <a:rPr lang="en-US" dirty="0"/>
              <a:t>Value</a:t>
            </a:r>
          </a:p>
          <a:p>
            <a:pPr lvl="1"/>
            <a:r>
              <a:rPr lang="en-US" dirty="0"/>
              <a:t>Risk</a:t>
            </a:r>
          </a:p>
          <a:p>
            <a:pPr lvl="1"/>
            <a:r>
              <a:rPr lang="en-US" dirty="0"/>
              <a:t>Bundling</a:t>
            </a:r>
          </a:p>
          <a:p>
            <a:r>
              <a:rPr lang="en-US" dirty="0"/>
              <a:t>Regulatory Management/Advocacy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092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2FD2552-0833-4121-A39D-B64351A491CC}" type="datetime1">
              <a:rPr lang="en-US" smtClean="0"/>
              <a:pPr>
                <a:defRPr/>
              </a:pPr>
              <a:t>1/19/2017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effectLst/>
                <a:latin typeface="+mj-lt"/>
              </a:rPr>
              <a:t>Thank You, and Good Luck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effectLst/>
              </a:rPr>
              <a:t>Dawn Holcombe, MBA, FACMPE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effectLst/>
              </a:rPr>
              <a:t>DGH Consulting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effectLst/>
              </a:rPr>
              <a:t>33 </a:t>
            </a:r>
            <a:r>
              <a:rPr lang="en-US" sz="2800" dirty="0" err="1">
                <a:effectLst/>
              </a:rPr>
              <a:t>Woodmar</a:t>
            </a:r>
            <a:r>
              <a:rPr lang="en-US" sz="2800" dirty="0">
                <a:effectLst/>
              </a:rPr>
              <a:t> Circle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effectLst/>
              </a:rPr>
              <a:t>South Windsor, CT 06074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effectLst/>
              </a:rPr>
              <a:t>860-305-4510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effectLst/>
                <a:hlinkClick r:id="rId3"/>
              </a:rPr>
              <a:t>dawnho@aol.com</a:t>
            </a:r>
            <a:endParaRPr lang="en-US" sz="2800" dirty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effectLst/>
              </a:rPr>
              <a:t>www.dghconsulting.net</a:t>
            </a:r>
            <a:endParaRPr lang="en-US" sz="2800" dirty="0">
              <a:effectLst/>
            </a:endParaRPr>
          </a:p>
        </p:txBody>
      </p:sp>
      <p:sp>
        <p:nvSpPr>
          <p:cNvPr id="6" name="Date Placeholder 5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defRPr/>
            </a:pP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DGH Consulting - 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718F6-33AE-45AA-98E5-90254261946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7686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109346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Tsunami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53891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30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Broad Perspective – to Transform for Value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19342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33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MACRA – Medicare Pushes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Merit Based Incentive Payment System (MIPS) </a:t>
            </a:r>
          </a:p>
          <a:p>
            <a:r>
              <a:rPr lang="en-US" dirty="0"/>
              <a:t>Not likely to go away</a:t>
            </a:r>
          </a:p>
          <a:p>
            <a:r>
              <a:rPr lang="en-US" dirty="0"/>
              <a:t>Advance Payment Model is inevitable – but involves two sided risk</a:t>
            </a:r>
          </a:p>
          <a:p>
            <a:r>
              <a:rPr lang="en-US" dirty="0"/>
              <a:t>2017 choice – platform</a:t>
            </a:r>
          </a:p>
          <a:p>
            <a:r>
              <a:rPr lang="en-US" dirty="0"/>
              <a:t>Dress rehearsal for years to come – Is change really happening yet?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MACRA 2017 Choices – Go Big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1483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CB0EB-DED0-439A-AAB8-9806FC10C1E1}" type="datetime1">
              <a:rPr lang="en-US" smtClean="0"/>
              <a:pPr>
                <a:defRPr/>
              </a:pPr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DGH Consulting -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6757F-A4C0-4085-B0AC-C62A00736C4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3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Cost Rising in “Value”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CY – 2017 (2019 Bonus/Penalty – could gain/lose up to 4% of Medicare Part B Payments)</a:t>
            </a:r>
          </a:p>
          <a:p>
            <a:pPr lvl="1"/>
            <a:r>
              <a:rPr lang="en-US" b="1" dirty="0"/>
              <a:t>Quality 60%, Cost 0%, </a:t>
            </a:r>
            <a:r>
              <a:rPr lang="en-US" dirty="0"/>
              <a:t>CPIA 15%, Advancing Care Info 25%</a:t>
            </a:r>
          </a:p>
          <a:p>
            <a:pPr lvl="1"/>
            <a:endParaRPr lang="en-US" dirty="0"/>
          </a:p>
          <a:p>
            <a:r>
              <a:rPr lang="en-US" dirty="0"/>
              <a:t>CY – 2018 (2020 Bonus/Penalty – could gain/lose up to 5% of Medicare Part B Payments)</a:t>
            </a:r>
          </a:p>
          <a:p>
            <a:endParaRPr lang="en-US" dirty="0"/>
          </a:p>
          <a:p>
            <a:pPr lvl="1"/>
            <a:r>
              <a:rPr lang="en-US" b="1" dirty="0"/>
              <a:t>Quality 50%, Cost 10%, </a:t>
            </a:r>
            <a:r>
              <a:rPr lang="en-US" dirty="0"/>
              <a:t>CPIA 15%, Advancing Care Info 25%</a:t>
            </a:r>
          </a:p>
          <a:p>
            <a:pPr lvl="1"/>
            <a:endParaRPr lang="en-US" dirty="0"/>
          </a:p>
          <a:p>
            <a:r>
              <a:rPr lang="en-US" dirty="0"/>
              <a:t>CY – 2019 (2021 Bonus/Penalty – could gain/lose up to 7% of Medicare Part B Payments)</a:t>
            </a:r>
          </a:p>
          <a:p>
            <a:endParaRPr lang="en-US" dirty="0"/>
          </a:p>
          <a:p>
            <a:pPr lvl="1"/>
            <a:r>
              <a:rPr lang="en-US" b="1" dirty="0"/>
              <a:t>Quality 30%, Cost 30%, </a:t>
            </a:r>
            <a:r>
              <a:rPr lang="en-US" dirty="0"/>
              <a:t>CPIA 15%, Advancing Care Info 25%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sz="3800" b="1" dirty="0"/>
              <a:t>Accountability over performance, ultimately</a:t>
            </a:r>
          </a:p>
          <a:p>
            <a:pPr marL="20574" indent="0">
              <a:buNone/>
            </a:pPr>
            <a:endParaRPr lang="en-US" dirty="0"/>
          </a:p>
          <a:p>
            <a:pPr marL="20574" indent="0">
              <a:buNone/>
            </a:pPr>
            <a:r>
              <a:rPr lang="en-US" dirty="0"/>
              <a:t>2022 Bonus/Penalty – could gain/lose up to 9% of Medicare Part B Payments every year after </a:t>
            </a:r>
          </a:p>
          <a:p>
            <a:pPr marL="20574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437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23703</TotalTime>
  <Words>1916</Words>
  <Application>Microsoft Office PowerPoint</Application>
  <PresentationFormat>On-screen Show (4:3)</PresentationFormat>
  <Paragraphs>383</Paragraphs>
  <Slides>34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Constantia</vt:lpstr>
      <vt:lpstr>Wingdings</vt:lpstr>
      <vt:lpstr>Wingdings 2</vt:lpstr>
      <vt:lpstr>Default Theme</vt:lpstr>
      <vt:lpstr>Hot topics in Oncology 2017 </vt:lpstr>
      <vt:lpstr>Agenda for Hot Topics in Oncology</vt:lpstr>
      <vt:lpstr>Value</vt:lpstr>
      <vt:lpstr>Value</vt:lpstr>
      <vt:lpstr>Value Tsunami</vt:lpstr>
      <vt:lpstr>Broad Perspective – to Transform for Value</vt:lpstr>
      <vt:lpstr>MACRA – Medicare Pushes Value</vt:lpstr>
      <vt:lpstr>MACRA 2017 Choices – Go Big</vt:lpstr>
      <vt:lpstr>Cost Rising in “Value” Equation</vt:lpstr>
      <vt:lpstr>Shooting for Success in a Value World</vt:lpstr>
      <vt:lpstr>Value Challenges – but no choice</vt:lpstr>
      <vt:lpstr>Pharmacy</vt:lpstr>
      <vt:lpstr>Pharmacy</vt:lpstr>
      <vt:lpstr>Pharmacy Standards/Enforcement</vt:lpstr>
      <vt:lpstr>Standards Enforcement and Regulations NJ A837, S468</vt:lpstr>
      <vt:lpstr>Get Your Seat at the Table! NJ Stakeholder Group</vt:lpstr>
      <vt:lpstr>Specialty Pharmacy Positioning </vt:lpstr>
      <vt:lpstr>Factors in Specialty Pharmacy</vt:lpstr>
      <vt:lpstr>In Office Dispensing - IOD</vt:lpstr>
      <vt:lpstr>Risk</vt:lpstr>
      <vt:lpstr>Risk</vt:lpstr>
      <vt:lpstr>How can a Practice Address the Concept of Risk?</vt:lpstr>
      <vt:lpstr>Care Evolution</vt:lpstr>
      <vt:lpstr>Population Management</vt:lpstr>
      <vt:lpstr>Considerations</vt:lpstr>
      <vt:lpstr>Payers</vt:lpstr>
      <vt:lpstr>Payer Perspectives on Oncology</vt:lpstr>
      <vt:lpstr>Factors in Payer Perspectives</vt:lpstr>
      <vt:lpstr>Bridging the Gap with Payers/Employers</vt:lpstr>
      <vt:lpstr>Transformation</vt:lpstr>
      <vt:lpstr>Paradigm Shift</vt:lpstr>
      <vt:lpstr>New Reality</vt:lpstr>
      <vt:lpstr>New Skillsets</vt:lpstr>
      <vt:lpstr>Thank You, and Good Luck</vt:lpstr>
    </vt:vector>
  </TitlesOfParts>
  <Company>DGH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Oncology Market Access</dc:title>
  <dc:creator>Dawn Holcombe</dc:creator>
  <cp:lastModifiedBy>User</cp:lastModifiedBy>
  <cp:revision>170</cp:revision>
  <cp:lastPrinted>2015-01-21T19:54:58Z</cp:lastPrinted>
  <dcterms:created xsi:type="dcterms:W3CDTF">2014-12-07T15:14:48Z</dcterms:created>
  <dcterms:modified xsi:type="dcterms:W3CDTF">2017-01-19T12:48:04Z</dcterms:modified>
</cp:coreProperties>
</file>