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54"/>
  </p:notesMasterIdLst>
  <p:handoutMasterIdLst>
    <p:handoutMasterId r:id="rId55"/>
  </p:handoutMasterIdLst>
  <p:sldIdLst>
    <p:sldId id="324" r:id="rId2"/>
    <p:sldId id="262" r:id="rId3"/>
    <p:sldId id="515" r:id="rId4"/>
    <p:sldId id="466" r:id="rId5"/>
    <p:sldId id="328" r:id="rId6"/>
    <p:sldId id="607" r:id="rId7"/>
    <p:sldId id="608" r:id="rId8"/>
    <p:sldId id="658" r:id="rId9"/>
    <p:sldId id="572" r:id="rId10"/>
    <p:sldId id="659" r:id="rId11"/>
    <p:sldId id="628" r:id="rId12"/>
    <p:sldId id="666" r:id="rId13"/>
    <p:sldId id="660" r:id="rId14"/>
    <p:sldId id="629" r:id="rId15"/>
    <p:sldId id="621" r:id="rId16"/>
    <p:sldId id="657" r:id="rId17"/>
    <p:sldId id="630" r:id="rId18"/>
    <p:sldId id="631" r:id="rId19"/>
    <p:sldId id="557" r:id="rId20"/>
    <p:sldId id="367" r:id="rId21"/>
    <p:sldId id="403" r:id="rId22"/>
    <p:sldId id="529" r:id="rId23"/>
    <p:sldId id="530" r:id="rId24"/>
    <p:sldId id="632" r:id="rId25"/>
    <p:sldId id="633" r:id="rId26"/>
    <p:sldId id="661" r:id="rId27"/>
    <p:sldId id="663" r:id="rId28"/>
    <p:sldId id="664" r:id="rId29"/>
    <p:sldId id="647" r:id="rId30"/>
    <p:sldId id="652" r:id="rId31"/>
    <p:sldId id="653" r:id="rId32"/>
    <p:sldId id="656" r:id="rId33"/>
    <p:sldId id="667" r:id="rId34"/>
    <p:sldId id="654" r:id="rId35"/>
    <p:sldId id="649" r:id="rId36"/>
    <p:sldId id="650" r:id="rId37"/>
    <p:sldId id="651" r:id="rId38"/>
    <p:sldId id="374" r:id="rId39"/>
    <p:sldId id="640" r:id="rId40"/>
    <p:sldId id="642" r:id="rId41"/>
    <p:sldId id="643" r:id="rId42"/>
    <p:sldId id="644" r:id="rId43"/>
    <p:sldId id="645" r:id="rId44"/>
    <p:sldId id="396" r:id="rId45"/>
    <p:sldId id="411" r:id="rId46"/>
    <p:sldId id="601" r:id="rId47"/>
    <p:sldId id="665" r:id="rId48"/>
    <p:sldId id="491" r:id="rId49"/>
    <p:sldId id="399" r:id="rId50"/>
    <p:sldId id="545" r:id="rId51"/>
    <p:sldId id="637" r:id="rId52"/>
    <p:sldId id="638" r:id="rId5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8" autoAdjust="0"/>
    <p:restoredTop sz="72071" autoAdjust="0"/>
  </p:normalViewPr>
  <p:slideViewPr>
    <p:cSldViewPr>
      <p:cViewPr>
        <p:scale>
          <a:sx n="60" d="100"/>
          <a:sy n="60" d="100"/>
        </p:scale>
        <p:origin x="-1758" y="-834"/>
      </p:cViewPr>
      <p:guideLst>
        <p:guide orient="horz" pos="2160"/>
        <p:guide pos="2880"/>
      </p:guideLst>
    </p:cSldViewPr>
  </p:slideViewPr>
  <p:outlineViewPr>
    <p:cViewPr>
      <p:scale>
        <a:sx n="33" d="100"/>
        <a:sy n="33" d="100"/>
      </p:scale>
      <p:origin x="0" y="85368"/>
    </p:cViewPr>
  </p:outlineViewPr>
  <p:notesTextViewPr>
    <p:cViewPr>
      <p:scale>
        <a:sx n="1" d="1"/>
        <a:sy n="1" d="1"/>
      </p:scale>
      <p:origin x="0" y="0"/>
    </p:cViewPr>
  </p:notesTextViewPr>
  <p:sorterViewPr>
    <p:cViewPr>
      <p:scale>
        <a:sx n="160" d="100"/>
        <a:sy n="160" d="100"/>
      </p:scale>
      <p:origin x="0" y="0"/>
    </p:cViewPr>
  </p:sorterViewPr>
  <p:notesViewPr>
    <p:cSldViewPr>
      <p:cViewPr varScale="1">
        <p:scale>
          <a:sx n="70" d="100"/>
          <a:sy n="70" d="100"/>
        </p:scale>
        <p:origin x="-2694"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980" cy="465773"/>
          </a:xfrm>
          <a:prstGeom prst="rect">
            <a:avLst/>
          </a:prstGeom>
        </p:spPr>
        <p:txBody>
          <a:bodyPr vert="horz" lIns="91569" tIns="45784" rIns="91569" bIns="45784" rtlCol="0"/>
          <a:lstStyle>
            <a:lvl1pPr algn="l">
              <a:defRPr sz="1200"/>
            </a:lvl1pPr>
          </a:lstStyle>
          <a:p>
            <a:r>
              <a:rPr lang="en-US" dirty="0"/>
              <a:t>New Jersey Society of Oncology </a:t>
            </a:r>
            <a:r>
              <a:rPr lang="en-US" dirty="0" smtClean="0"/>
              <a:t>Managers</a:t>
            </a:r>
            <a:endParaRPr lang="en-US" dirty="0"/>
          </a:p>
        </p:txBody>
      </p:sp>
      <p:sp>
        <p:nvSpPr>
          <p:cNvPr id="3" name="Date Placeholder 2"/>
          <p:cNvSpPr>
            <a:spLocks noGrp="1"/>
          </p:cNvSpPr>
          <p:nvPr>
            <p:ph type="dt" sz="quarter" idx="1"/>
          </p:nvPr>
        </p:nvSpPr>
        <p:spPr>
          <a:xfrm>
            <a:off x="3977532" y="0"/>
            <a:ext cx="3043980" cy="465773"/>
          </a:xfrm>
          <a:prstGeom prst="rect">
            <a:avLst/>
          </a:prstGeom>
        </p:spPr>
        <p:txBody>
          <a:bodyPr vert="horz" lIns="91569" tIns="45784" rIns="91569" bIns="45784" rtlCol="0"/>
          <a:lstStyle>
            <a:lvl1pPr algn="r">
              <a:defRPr sz="1200"/>
            </a:lvl1pPr>
          </a:lstStyle>
          <a:p>
            <a:r>
              <a:rPr lang="en-US" dirty="0"/>
              <a:t>January 20, 2017</a:t>
            </a:r>
            <a:endParaRPr lang="en-US" dirty="0"/>
          </a:p>
        </p:txBody>
      </p:sp>
      <p:sp>
        <p:nvSpPr>
          <p:cNvPr id="4" name="Footer Placeholder 3"/>
          <p:cNvSpPr>
            <a:spLocks noGrp="1"/>
          </p:cNvSpPr>
          <p:nvPr>
            <p:ph type="ftr" sz="quarter" idx="2"/>
          </p:nvPr>
        </p:nvSpPr>
        <p:spPr>
          <a:xfrm>
            <a:off x="0" y="8841738"/>
            <a:ext cx="3043980" cy="465773"/>
          </a:xfrm>
          <a:prstGeom prst="rect">
            <a:avLst/>
          </a:prstGeom>
        </p:spPr>
        <p:txBody>
          <a:bodyPr vert="horz" lIns="91569" tIns="45784" rIns="91569" bIns="45784"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8"/>
            <a:ext cx="3043980" cy="465773"/>
          </a:xfrm>
          <a:prstGeom prst="rect">
            <a:avLst/>
          </a:prstGeom>
        </p:spPr>
        <p:txBody>
          <a:bodyPr vert="horz" lIns="91569" tIns="45784" rIns="91569" bIns="45784" rtlCol="0" anchor="b"/>
          <a:lstStyle>
            <a:lvl1pPr algn="r">
              <a:defRPr sz="1200"/>
            </a:lvl1pPr>
          </a:lstStyle>
          <a:p>
            <a:fld id="{CF2CB410-5B0C-42EC-9B80-AB8C89701E84}" type="slidenum">
              <a:rPr lang="en-US" smtClean="0"/>
              <a:t>‹#›</a:t>
            </a:fld>
            <a:endParaRPr lang="en-US"/>
          </a:p>
        </p:txBody>
      </p:sp>
    </p:spTree>
    <p:extLst>
      <p:ext uri="{BB962C8B-B14F-4D97-AF65-F5344CB8AC3E}">
        <p14:creationId xmlns:p14="http://schemas.microsoft.com/office/powerpoint/2010/main" val="539835016"/>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9" tIns="46655" rIns="93309" bIns="46655" rtlCol="0"/>
          <a:lstStyle>
            <a:lvl1pPr algn="l">
              <a:defRPr sz="1200"/>
            </a:lvl1pPr>
          </a:lstStyle>
          <a:p>
            <a:r>
              <a:rPr lang="en-US" dirty="0" smtClean="0"/>
              <a:t>New Jersey Society of Oncology Managers</a:t>
            </a:r>
            <a:endParaRPr lang="en-US" dirty="0"/>
          </a:p>
        </p:txBody>
      </p:sp>
      <p:sp>
        <p:nvSpPr>
          <p:cNvPr id="3" name="Date Placeholder 2"/>
          <p:cNvSpPr>
            <a:spLocks noGrp="1"/>
          </p:cNvSpPr>
          <p:nvPr>
            <p:ph type="dt" idx="1"/>
          </p:nvPr>
        </p:nvSpPr>
        <p:spPr>
          <a:xfrm>
            <a:off x="3978131" y="0"/>
            <a:ext cx="3043343" cy="465455"/>
          </a:xfrm>
          <a:prstGeom prst="rect">
            <a:avLst/>
          </a:prstGeom>
        </p:spPr>
        <p:txBody>
          <a:bodyPr vert="horz" lIns="93309" tIns="46655" rIns="93309" bIns="46655" rtlCol="0"/>
          <a:lstStyle>
            <a:lvl1pPr algn="r">
              <a:defRPr sz="1200"/>
            </a:lvl1pPr>
          </a:lstStyle>
          <a:p>
            <a:r>
              <a:rPr lang="en-US" dirty="0" smtClean="0"/>
              <a:t>January 20, 2017</a:t>
            </a:r>
            <a:endParaRPr lang="en-US" dirty="0"/>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309" tIns="46655" rIns="93309" bIns="46655"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9" tIns="46655" rIns="93309" bIns="466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09" tIns="46655" rIns="93309" bIns="466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09" tIns="46655" rIns="93309" bIns="46655" rtlCol="0" anchor="b"/>
          <a:lstStyle>
            <a:lvl1pPr algn="r">
              <a:defRPr sz="1200"/>
            </a:lvl1pPr>
          </a:lstStyle>
          <a:p>
            <a:fld id="{93CA301E-99C0-4B58-9BB9-532FBDBA646B}" type="slidenum">
              <a:rPr lang="en-US" smtClean="0"/>
              <a:t>‹#›</a:t>
            </a:fld>
            <a:endParaRPr lang="en-US" dirty="0"/>
          </a:p>
        </p:txBody>
      </p:sp>
    </p:spTree>
    <p:extLst>
      <p:ext uri="{BB962C8B-B14F-4D97-AF65-F5344CB8AC3E}">
        <p14:creationId xmlns:p14="http://schemas.microsoft.com/office/powerpoint/2010/main" val="3345497283"/>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 name="Date Placeholder 2"/>
          <p:cNvSpPr>
            <a:spLocks noGrp="1"/>
          </p:cNvSpPr>
          <p:nvPr>
            <p:ph type="dt" idx="11"/>
          </p:nvPr>
        </p:nvSpPr>
        <p:spPr/>
        <p:txBody>
          <a:bodyPr/>
          <a:lstStyle/>
          <a:p>
            <a:r>
              <a:rPr lang="en-US" dirty="0"/>
              <a:t>New Jersey Society of Oncology Managers</a:t>
            </a:r>
          </a:p>
          <a:p>
            <a:r>
              <a:rPr lang="en-US" dirty="0"/>
              <a:t>January 20, 2017</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692" indent="-17169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10</a:t>
            </a:fld>
            <a:endParaRPr lang="en-US" dirty="0"/>
          </a:p>
        </p:txBody>
      </p:sp>
    </p:spTree>
    <p:extLst>
      <p:ext uri="{BB962C8B-B14F-4D97-AF65-F5344CB8AC3E}">
        <p14:creationId xmlns:p14="http://schemas.microsoft.com/office/powerpoint/2010/main" val="434334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NJ MGMA</a:t>
            </a:r>
            <a:endParaRPr lang="en-US" dirty="0"/>
          </a:p>
        </p:txBody>
      </p:sp>
      <p:sp>
        <p:nvSpPr>
          <p:cNvPr id="5" name="Date Placeholder 4"/>
          <p:cNvSpPr>
            <a:spLocks noGrp="1"/>
          </p:cNvSpPr>
          <p:nvPr>
            <p:ph type="dt" idx="11"/>
          </p:nvPr>
        </p:nvSpPr>
        <p:spPr/>
        <p:txBody>
          <a:bodyPr/>
          <a:lstStyle/>
          <a:p>
            <a:r>
              <a:rPr lang="en-US" dirty="0" smtClean="0"/>
              <a:t>12-2-16</a:t>
            </a:r>
            <a:endParaRPr lang="en-US" dirty="0"/>
          </a:p>
        </p:txBody>
      </p:sp>
    </p:spTree>
    <p:extLst>
      <p:ext uri="{BB962C8B-B14F-4D97-AF65-F5344CB8AC3E}">
        <p14:creationId xmlns:p14="http://schemas.microsoft.com/office/powerpoint/2010/main" val="2429961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NJ MGMA</a:t>
            </a:r>
            <a:endParaRPr lang="en-US" dirty="0"/>
          </a:p>
        </p:txBody>
      </p:sp>
      <p:sp>
        <p:nvSpPr>
          <p:cNvPr id="5" name="Date Placeholder 4"/>
          <p:cNvSpPr>
            <a:spLocks noGrp="1"/>
          </p:cNvSpPr>
          <p:nvPr>
            <p:ph type="dt" idx="11"/>
          </p:nvPr>
        </p:nvSpPr>
        <p:spPr/>
        <p:txBody>
          <a:bodyPr/>
          <a:lstStyle/>
          <a:p>
            <a:r>
              <a:rPr lang="en-US" dirty="0" smtClean="0"/>
              <a:t>12-2-16</a:t>
            </a:r>
            <a:endParaRPr lang="en-US" dirty="0"/>
          </a:p>
        </p:txBody>
      </p:sp>
    </p:spTree>
    <p:extLst>
      <p:ext uri="{BB962C8B-B14F-4D97-AF65-F5344CB8AC3E}">
        <p14:creationId xmlns:p14="http://schemas.microsoft.com/office/powerpoint/2010/main" val="3848582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173603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solidFill>
                  <a:prstClr val="black"/>
                </a:solidFill>
              </a:rPr>
              <a:pPr/>
              <a:t>14</a:t>
            </a:fld>
            <a:endParaRPr lang="en-US" dirty="0">
              <a:solidFill>
                <a:prstClr val="black"/>
              </a:solidFill>
            </a:endParaRPr>
          </a:p>
        </p:txBody>
      </p:sp>
      <p:sp>
        <p:nvSpPr>
          <p:cNvPr id="6" name="Header Placeholder 5"/>
          <p:cNvSpPr>
            <a:spLocks noGrp="1"/>
          </p:cNvSpPr>
          <p:nvPr>
            <p:ph type="hdr" sz="quarter" idx="12"/>
          </p:nvPr>
        </p:nvSpPr>
        <p:spPr/>
        <p:txBody>
          <a:bodyPr/>
          <a:lstStyle/>
          <a:p>
            <a:r>
              <a:rPr lang="en-US" smtClean="0"/>
              <a:t>NJ MGMA</a:t>
            </a:r>
            <a:endParaRPr lang="en-US" dirty="0"/>
          </a:p>
        </p:txBody>
      </p:sp>
      <p:sp>
        <p:nvSpPr>
          <p:cNvPr id="5" name="Date Placeholder 4"/>
          <p:cNvSpPr>
            <a:spLocks noGrp="1"/>
          </p:cNvSpPr>
          <p:nvPr>
            <p:ph type="dt" idx="13"/>
          </p:nvPr>
        </p:nvSpPr>
        <p:spPr/>
        <p:txBody>
          <a:bodyPr/>
          <a:lstStyle/>
          <a:p>
            <a:r>
              <a:rPr lang="en-US" smtClean="0"/>
              <a:t>12-2-16</a:t>
            </a:r>
            <a:endParaRPr lang="en-US" dirty="0"/>
          </a:p>
        </p:txBody>
      </p:sp>
    </p:spTree>
    <p:extLst>
      <p:ext uri="{BB962C8B-B14F-4D97-AF65-F5344CB8AC3E}">
        <p14:creationId xmlns:p14="http://schemas.microsoft.com/office/powerpoint/2010/main" val="4154829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15</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755512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16</a:t>
            </a:fld>
            <a:endParaRPr lang="en-US" dirty="0"/>
          </a:p>
        </p:txBody>
      </p:sp>
    </p:spTree>
    <p:extLst>
      <p:ext uri="{BB962C8B-B14F-4D97-AF65-F5344CB8AC3E}">
        <p14:creationId xmlns:p14="http://schemas.microsoft.com/office/powerpoint/2010/main" val="2592407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17</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755512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solidFill>
                  <a:prstClr val="black"/>
                </a:solidFill>
              </a:rPr>
              <a:pPr/>
              <a:t>18</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755512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160700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 name="Date Placeholder 2"/>
          <p:cNvSpPr>
            <a:spLocks noGrp="1"/>
          </p:cNvSpPr>
          <p:nvPr>
            <p:ph type="dt" idx="11"/>
          </p:nvPr>
        </p:nvSpPr>
        <p:spPr/>
        <p:txBody>
          <a:bodyPr/>
          <a:lstStyle/>
          <a:p>
            <a:r>
              <a:rPr lang="en-US" dirty="0" smtClean="0"/>
              <a:t>12-2-16</a:t>
            </a:r>
            <a:endParaRPr lang="en-US" dirty="0"/>
          </a:p>
        </p:txBody>
      </p:sp>
      <p:sp>
        <p:nvSpPr>
          <p:cNvPr id="4" name="Header Placeholder 3"/>
          <p:cNvSpPr>
            <a:spLocks noGrp="1"/>
          </p:cNvSpPr>
          <p:nvPr>
            <p:ph type="hdr" sz="quarter" idx="12"/>
          </p:nvPr>
        </p:nvSpPr>
        <p:spPr/>
        <p:txBody>
          <a:bodyPr/>
          <a:lstStyle/>
          <a:p>
            <a:r>
              <a:rPr lang="en-US" dirty="0" smtClean="0"/>
              <a:t>NJ MGMA</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NJ MGMA</a:t>
            </a:r>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Tree>
    <p:extLst>
      <p:ext uri="{BB962C8B-B14F-4D97-AF65-F5344CB8AC3E}">
        <p14:creationId xmlns:p14="http://schemas.microsoft.com/office/powerpoint/2010/main" val="384645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 name="Date Placeholder 2"/>
          <p:cNvSpPr>
            <a:spLocks noGrp="1"/>
          </p:cNvSpPr>
          <p:nvPr>
            <p:ph type="dt" idx="11"/>
          </p:nvPr>
        </p:nvSpPr>
        <p:spPr/>
        <p:txBody>
          <a:bodyPr/>
          <a:lstStyle/>
          <a:p>
            <a:r>
              <a:rPr lang="en-US" smtClean="0"/>
              <a:t>12-2-16</a:t>
            </a:r>
            <a:endParaRPr lang="en-US" dirty="0"/>
          </a:p>
        </p:txBody>
      </p:sp>
      <p:sp>
        <p:nvSpPr>
          <p:cNvPr id="4" name="Header Placeholder 3"/>
          <p:cNvSpPr>
            <a:spLocks noGrp="1"/>
          </p:cNvSpPr>
          <p:nvPr>
            <p:ph type="hdr" sz="quarter" idx="12"/>
          </p:nvPr>
        </p:nvSpPr>
        <p:spPr/>
        <p:txBody>
          <a:bodyPr/>
          <a:lstStyle/>
          <a:p>
            <a:r>
              <a:rPr lang="en-US" smtClean="0"/>
              <a:t>NJ MGMA</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defTabSz="915689">
              <a:defRPr/>
            </a:pPr>
            <a:endParaRPr lang="en-US"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6" eaLnBrk="0" hangingPunct="0">
              <a:spcBef>
                <a:spcPct val="30000"/>
              </a:spcBef>
              <a:defRPr sz="1200">
                <a:solidFill>
                  <a:schemeClr val="tx1"/>
                </a:solidFill>
                <a:latin typeface="Arial" pitchFamily="34" charset="0"/>
              </a:defRPr>
            </a:lvl1pPr>
            <a:lvl2pPr marL="740818" indent="-282973" defTabSz="931586" eaLnBrk="0" hangingPunct="0">
              <a:spcBef>
                <a:spcPct val="30000"/>
              </a:spcBef>
              <a:defRPr sz="1200">
                <a:solidFill>
                  <a:schemeClr val="tx1"/>
                </a:solidFill>
                <a:latin typeface="Arial" pitchFamily="34" charset="0"/>
              </a:defRPr>
            </a:lvl2pPr>
            <a:lvl3pPr marL="1139842" indent="-225742" defTabSz="931586" eaLnBrk="0" hangingPunct="0">
              <a:spcBef>
                <a:spcPct val="30000"/>
              </a:spcBef>
              <a:defRPr sz="1200">
                <a:solidFill>
                  <a:schemeClr val="tx1"/>
                </a:solidFill>
                <a:latin typeface="Arial" pitchFamily="34" charset="0"/>
              </a:defRPr>
            </a:lvl3pPr>
            <a:lvl4pPr marL="1597687" indent="-225742" defTabSz="931586" eaLnBrk="0" hangingPunct="0">
              <a:spcBef>
                <a:spcPct val="30000"/>
              </a:spcBef>
              <a:defRPr sz="1200">
                <a:solidFill>
                  <a:schemeClr val="tx1"/>
                </a:solidFill>
                <a:latin typeface="Arial" pitchFamily="34" charset="0"/>
              </a:defRPr>
            </a:lvl4pPr>
            <a:lvl5pPr marL="2053941" indent="-225742" defTabSz="931586" eaLnBrk="0" hangingPunct="0">
              <a:spcBef>
                <a:spcPct val="30000"/>
              </a:spcBef>
              <a:defRPr sz="1200">
                <a:solidFill>
                  <a:schemeClr val="tx1"/>
                </a:solidFill>
                <a:latin typeface="Arial" pitchFamily="34" charset="0"/>
              </a:defRPr>
            </a:lvl5pPr>
            <a:lvl6pPr marL="2511785" indent="-225742" defTabSz="931586" eaLnBrk="0" fontAlgn="base" hangingPunct="0">
              <a:spcBef>
                <a:spcPct val="30000"/>
              </a:spcBef>
              <a:spcAft>
                <a:spcPct val="0"/>
              </a:spcAft>
              <a:defRPr sz="1200">
                <a:solidFill>
                  <a:schemeClr val="tx1"/>
                </a:solidFill>
                <a:latin typeface="Arial" pitchFamily="34" charset="0"/>
              </a:defRPr>
            </a:lvl6pPr>
            <a:lvl7pPr marL="2969629" indent="-225742" defTabSz="931586" eaLnBrk="0" fontAlgn="base" hangingPunct="0">
              <a:spcBef>
                <a:spcPct val="30000"/>
              </a:spcBef>
              <a:spcAft>
                <a:spcPct val="0"/>
              </a:spcAft>
              <a:defRPr sz="1200">
                <a:solidFill>
                  <a:schemeClr val="tx1"/>
                </a:solidFill>
                <a:latin typeface="Arial" pitchFamily="34" charset="0"/>
              </a:defRPr>
            </a:lvl7pPr>
            <a:lvl8pPr marL="3427474" indent="-225742" defTabSz="931586" eaLnBrk="0" fontAlgn="base" hangingPunct="0">
              <a:spcBef>
                <a:spcPct val="30000"/>
              </a:spcBef>
              <a:spcAft>
                <a:spcPct val="0"/>
              </a:spcAft>
              <a:defRPr sz="1200">
                <a:solidFill>
                  <a:schemeClr val="tx1"/>
                </a:solidFill>
                <a:latin typeface="Arial" pitchFamily="34" charset="0"/>
              </a:defRPr>
            </a:lvl8pPr>
            <a:lvl9pPr marL="3885318" indent="-225742" defTabSz="931586"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C12F37D-5825-48E4-B179-985C8CFD4C27}" type="slidenum">
              <a:rPr lang="en-US" altLang="en-US" smtClean="0"/>
              <a:pPr eaLnBrk="1" hangingPunct="1">
                <a:spcBef>
                  <a:spcPct val="0"/>
                </a:spcBef>
              </a:pPr>
              <a:t>22</a:t>
            </a:fld>
            <a:endParaRPr lang="en-US" altLang="en-US" dirty="0" smtClean="0"/>
          </a:p>
        </p:txBody>
      </p:sp>
      <p:sp>
        <p:nvSpPr>
          <p:cNvPr id="2" name="Date Placeholder 1"/>
          <p:cNvSpPr>
            <a:spLocks noGrp="1"/>
          </p:cNvSpPr>
          <p:nvPr>
            <p:ph type="dt" idx="10"/>
          </p:nvPr>
        </p:nvSpPr>
        <p:spPr/>
        <p:txBody>
          <a:bodyPr/>
          <a:lstStyle/>
          <a:p>
            <a:r>
              <a:rPr lang="en-US" smtClean="0"/>
              <a:t>12-2-16</a:t>
            </a:r>
            <a:endParaRPr lang="en-US" dirty="0"/>
          </a:p>
        </p:txBody>
      </p:sp>
      <p:sp>
        <p:nvSpPr>
          <p:cNvPr id="4" name="Header Placeholder 3"/>
          <p:cNvSpPr>
            <a:spLocks noGrp="1"/>
          </p:cNvSpPr>
          <p:nvPr>
            <p:ph type="hdr" sz="quarter" idx="11"/>
          </p:nvPr>
        </p:nvSpPr>
        <p:spPr/>
        <p:txBody>
          <a:bodyPr/>
          <a:lstStyle/>
          <a:p>
            <a:r>
              <a:rPr lang="en-US" smtClean="0"/>
              <a:t>NJ MGMA</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defTabSz="915689">
              <a:defRPr/>
            </a:pPr>
            <a:endParaRPr lang="en-US" dirty="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3FA1A8-6692-4736-BA1C-BB5841F13CD2}" type="slidenum">
              <a:rPr lang="en-US" smtClean="0"/>
              <a:pPr fontAlgn="base">
                <a:spcBef>
                  <a:spcPct val="0"/>
                </a:spcBef>
                <a:spcAft>
                  <a:spcPct val="0"/>
                </a:spcAft>
                <a:defRPr/>
              </a:pPr>
              <a:t>23</a:t>
            </a:fld>
            <a:endParaRPr lang="en-US" dirty="0" smtClean="0"/>
          </a:p>
        </p:txBody>
      </p:sp>
      <p:sp>
        <p:nvSpPr>
          <p:cNvPr id="2" name="Date Placeholder 1"/>
          <p:cNvSpPr>
            <a:spLocks noGrp="1"/>
          </p:cNvSpPr>
          <p:nvPr>
            <p:ph type="dt" idx="10"/>
          </p:nvPr>
        </p:nvSpPr>
        <p:spPr/>
        <p:txBody>
          <a:bodyPr/>
          <a:lstStyle/>
          <a:p>
            <a:r>
              <a:rPr lang="en-US" smtClean="0"/>
              <a:t>12-2-16</a:t>
            </a:r>
            <a:endParaRPr lang="en-US" dirty="0"/>
          </a:p>
        </p:txBody>
      </p:sp>
      <p:sp>
        <p:nvSpPr>
          <p:cNvPr id="3" name="Header Placeholder 2"/>
          <p:cNvSpPr>
            <a:spLocks noGrp="1"/>
          </p:cNvSpPr>
          <p:nvPr>
            <p:ph type="hdr" sz="quarter" idx="11"/>
          </p:nvPr>
        </p:nvSpPr>
        <p:spPr/>
        <p:txBody>
          <a:bodyPr/>
          <a:lstStyle/>
          <a:p>
            <a:r>
              <a:rPr lang="en-US" smtClean="0"/>
              <a:t>NJ MGMA</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24</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2795632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25</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40136671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26</a:t>
            </a:fld>
            <a:endParaRPr lang="en-US" dirty="0"/>
          </a:p>
        </p:txBody>
      </p:sp>
    </p:spTree>
    <p:extLst>
      <p:ext uri="{BB962C8B-B14F-4D97-AF65-F5344CB8AC3E}">
        <p14:creationId xmlns:p14="http://schemas.microsoft.com/office/powerpoint/2010/main" val="40462594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NJ MGMA</a:t>
            </a:r>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Tree>
    <p:extLst>
      <p:ext uri="{BB962C8B-B14F-4D97-AF65-F5344CB8AC3E}">
        <p14:creationId xmlns:p14="http://schemas.microsoft.com/office/powerpoint/2010/main" val="2259291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NJ MGMA</a:t>
            </a:r>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Tree>
    <p:extLst>
      <p:ext uri="{BB962C8B-B14F-4D97-AF65-F5344CB8AC3E}">
        <p14:creationId xmlns:p14="http://schemas.microsoft.com/office/powerpoint/2010/main" val="3334535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NJ MGMA</a:t>
            </a:r>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Tree>
    <p:extLst>
      <p:ext uri="{BB962C8B-B14F-4D97-AF65-F5344CB8AC3E}">
        <p14:creationId xmlns:p14="http://schemas.microsoft.com/office/powerpoint/2010/main" val="1147363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2"/>
          </p:nvPr>
        </p:nvSpPr>
        <p:spPr/>
        <p:txBody>
          <a:bodyPr/>
          <a:lstStyle/>
          <a:p>
            <a:r>
              <a:rPr lang="en-US" dirty="0" smtClean="0"/>
              <a:t>12-2-16</a:t>
            </a:r>
            <a:endParaRPr lang="en-US" dirty="0"/>
          </a:p>
        </p:txBody>
      </p:sp>
      <p:sp>
        <p:nvSpPr>
          <p:cNvPr id="6" name="Header Placeholder 5"/>
          <p:cNvSpPr>
            <a:spLocks noGrp="1"/>
          </p:cNvSpPr>
          <p:nvPr>
            <p:ph type="hdr" sz="quarter" idx="13"/>
          </p:nvPr>
        </p:nvSpPr>
        <p:spPr/>
        <p:txBody>
          <a:bodyPr/>
          <a:lstStyle/>
          <a:p>
            <a:r>
              <a:rPr lang="en-US" dirty="0" smtClean="0"/>
              <a:t>NJ MGMA</a:t>
            </a:r>
            <a:endParaRPr lang="en-US" dirty="0"/>
          </a:p>
        </p:txBody>
      </p:sp>
    </p:spTree>
    <p:extLst>
      <p:ext uri="{BB962C8B-B14F-4D97-AF65-F5344CB8AC3E}">
        <p14:creationId xmlns:p14="http://schemas.microsoft.com/office/powerpoint/2010/main" val="1453685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30</a:t>
            </a:fld>
            <a:endParaRPr lang="en-US" dirty="0"/>
          </a:p>
        </p:txBody>
      </p:sp>
    </p:spTree>
    <p:extLst>
      <p:ext uri="{BB962C8B-B14F-4D97-AF65-F5344CB8AC3E}">
        <p14:creationId xmlns:p14="http://schemas.microsoft.com/office/powerpoint/2010/main" val="38833685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DA4CF875-AAF9-4199-A8A2-13FD454E5012}" type="slidenum">
              <a:rPr lang="en-US" smtClean="0">
                <a:solidFill>
                  <a:prstClr val="black"/>
                </a:solidFill>
              </a:rPr>
              <a:pPr>
                <a:defRPr/>
              </a:pPr>
              <a:t>31</a:t>
            </a:fld>
            <a:endParaRPr lang="en-US" dirty="0">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solidFill>
                  <a:prstClr val="black"/>
                </a:solidFill>
              </a:rPr>
              <a:pPr/>
              <a:t>32</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7555127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35000"/>
              </a:lnSpc>
              <a:spcBef>
                <a:spcPct val="0"/>
              </a:spcBef>
            </a:pPr>
            <a:endParaRPr lang="en-US" altLang="en-US" dirty="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493C62-5D44-4D59-93DC-659313DCFDBD}" type="slidenum">
              <a:rPr lang="en-US" smtClean="0">
                <a:solidFill>
                  <a:prstClr val="black"/>
                </a:solidFill>
                <a:ea typeface="ＭＳ Ｐゴシック"/>
                <a:cs typeface="ＭＳ Ｐゴシック"/>
              </a:rPr>
              <a:pPr fontAlgn="base">
                <a:spcBef>
                  <a:spcPct val="0"/>
                </a:spcBef>
                <a:spcAft>
                  <a:spcPct val="0"/>
                </a:spcAft>
                <a:defRPr/>
              </a:pPr>
              <a:t>33</a:t>
            </a:fld>
            <a:endParaRPr lang="en-US" dirty="0" smtClean="0">
              <a:solidFill>
                <a:prstClr val="black"/>
              </a:solidFill>
              <a:ea typeface="ＭＳ Ｐゴシック"/>
              <a:cs typeface="ＭＳ Ｐゴシック"/>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2AD80-AF2A-4CB4-BF39-926F00163311}" type="slidenum">
              <a:rPr lang="en-US" smtClean="0"/>
              <a:t>34</a:t>
            </a:fld>
            <a:endParaRPr lang="en-US" dirty="0"/>
          </a:p>
        </p:txBody>
      </p:sp>
    </p:spTree>
    <p:extLst>
      <p:ext uri="{BB962C8B-B14F-4D97-AF65-F5344CB8AC3E}">
        <p14:creationId xmlns:p14="http://schemas.microsoft.com/office/powerpoint/2010/main" val="14988523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solidFill>
                  <a:prstClr val="black"/>
                </a:solidFill>
              </a:rPr>
              <a:pPr/>
              <a:t>35</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755512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692" indent="-17169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36</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7555127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37</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8103640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NJ MGMA</a:t>
            </a:r>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Tree>
    <p:extLst>
      <p:ext uri="{BB962C8B-B14F-4D97-AF65-F5344CB8AC3E}">
        <p14:creationId xmlns:p14="http://schemas.microsoft.com/office/powerpoint/2010/main" val="7872642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39</a:t>
            </a:fld>
            <a:endParaRPr lang="en-US" dirty="0"/>
          </a:p>
        </p:txBody>
      </p:sp>
    </p:spTree>
    <p:extLst>
      <p:ext uri="{BB962C8B-B14F-4D97-AF65-F5344CB8AC3E}">
        <p14:creationId xmlns:p14="http://schemas.microsoft.com/office/powerpoint/2010/main" val="4247170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3" name="Date Placeholder 2"/>
          <p:cNvSpPr>
            <a:spLocks noGrp="1"/>
          </p:cNvSpPr>
          <p:nvPr>
            <p:ph type="dt" idx="11"/>
          </p:nvPr>
        </p:nvSpPr>
        <p:spPr/>
        <p:txBody>
          <a:bodyPr/>
          <a:lstStyle/>
          <a:p>
            <a:r>
              <a:rPr lang="en-US" dirty="0" smtClean="0"/>
              <a:t>12-2-16</a:t>
            </a:r>
            <a:endParaRPr lang="en-US" dirty="0"/>
          </a:p>
        </p:txBody>
      </p:sp>
      <p:sp>
        <p:nvSpPr>
          <p:cNvPr id="4" name="Header Placeholder 3"/>
          <p:cNvSpPr>
            <a:spLocks noGrp="1"/>
          </p:cNvSpPr>
          <p:nvPr>
            <p:ph type="hdr" sz="quarter" idx="12"/>
          </p:nvPr>
        </p:nvSpPr>
        <p:spPr/>
        <p:txBody>
          <a:bodyPr/>
          <a:lstStyle/>
          <a:p>
            <a:r>
              <a:rPr lang="en-US" dirty="0" smtClean="0"/>
              <a:t>NJ MGMA</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689">
              <a:defRPr/>
            </a:pPr>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40</a:t>
            </a:fld>
            <a:endParaRPr lang="en-US" dirty="0"/>
          </a:p>
        </p:txBody>
      </p:sp>
    </p:spTree>
    <p:extLst>
      <p:ext uri="{BB962C8B-B14F-4D97-AF65-F5344CB8AC3E}">
        <p14:creationId xmlns:p14="http://schemas.microsoft.com/office/powerpoint/2010/main" val="32648108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41</a:t>
            </a:fld>
            <a:endParaRPr lang="en-US" dirty="0"/>
          </a:p>
        </p:txBody>
      </p:sp>
    </p:spTree>
    <p:extLst>
      <p:ext uri="{BB962C8B-B14F-4D97-AF65-F5344CB8AC3E}">
        <p14:creationId xmlns:p14="http://schemas.microsoft.com/office/powerpoint/2010/main" val="11328779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E72158-DD81-484A-A034-6FD62C488D59}" type="slidenum">
              <a:rPr lang="en-US" smtClean="0"/>
              <a:pPr fontAlgn="base">
                <a:spcBef>
                  <a:spcPct val="0"/>
                </a:spcBef>
                <a:spcAft>
                  <a:spcPct val="0"/>
                </a:spcAft>
                <a:defRPr/>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001ECC-FC1D-4168-B9BC-7ECDE2D6EB58}" type="slidenum">
              <a:rPr lang="en-US" smtClean="0"/>
              <a:pPr>
                <a:defRPr/>
              </a:pPr>
              <a:t>43</a:t>
            </a:fld>
            <a:endParaRPr lang="en-US" dirty="0"/>
          </a:p>
        </p:txBody>
      </p:sp>
    </p:spTree>
    <p:extLst>
      <p:ext uri="{BB962C8B-B14F-4D97-AF65-F5344CB8AC3E}">
        <p14:creationId xmlns:p14="http://schemas.microsoft.com/office/powerpoint/2010/main" val="42675739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 name="Date Placeholder 2"/>
          <p:cNvSpPr>
            <a:spLocks noGrp="1"/>
          </p:cNvSpPr>
          <p:nvPr>
            <p:ph type="dt" idx="11"/>
          </p:nvPr>
        </p:nvSpPr>
        <p:spPr/>
        <p:txBody>
          <a:bodyPr/>
          <a:lstStyle/>
          <a:p>
            <a:r>
              <a:rPr lang="en-US" smtClean="0"/>
              <a:t>12-2-16</a:t>
            </a:r>
            <a:endParaRPr lang="en-US" dirty="0"/>
          </a:p>
        </p:txBody>
      </p:sp>
      <p:sp>
        <p:nvSpPr>
          <p:cNvPr id="4" name="Header Placeholder 3"/>
          <p:cNvSpPr>
            <a:spLocks noGrp="1"/>
          </p:cNvSpPr>
          <p:nvPr>
            <p:ph type="hdr" sz="quarter" idx="12"/>
          </p:nvPr>
        </p:nvSpPr>
        <p:spPr/>
        <p:txBody>
          <a:bodyPr/>
          <a:lstStyle/>
          <a:p>
            <a:r>
              <a:rPr lang="en-US" smtClean="0"/>
              <a:t>NJ MGMA</a:t>
            </a: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Date Placeholder 3"/>
          <p:cNvSpPr>
            <a:spLocks noGrp="1"/>
          </p:cNvSpPr>
          <p:nvPr>
            <p:ph type="dt" idx="12"/>
          </p:nvPr>
        </p:nvSpPr>
        <p:spPr/>
        <p:txBody>
          <a:bodyPr/>
          <a:lstStyle/>
          <a:p>
            <a:r>
              <a:rPr lang="en-US" smtClean="0"/>
              <a:t>12-2-16</a:t>
            </a:r>
            <a:endParaRPr lang="en-US" dirty="0"/>
          </a:p>
        </p:txBody>
      </p:sp>
      <p:sp>
        <p:nvSpPr>
          <p:cNvPr id="6" name="Header Placeholder 5"/>
          <p:cNvSpPr>
            <a:spLocks noGrp="1"/>
          </p:cNvSpPr>
          <p:nvPr>
            <p:ph type="hdr" sz="quarter" idx="13"/>
          </p:nvPr>
        </p:nvSpPr>
        <p:spPr/>
        <p:txBody>
          <a:bodyPr/>
          <a:lstStyle/>
          <a:p>
            <a:r>
              <a:rPr lang="en-US" smtClean="0"/>
              <a:t>NJ MGMA</a:t>
            </a:r>
            <a:endParaRPr lang="en-US" dirty="0"/>
          </a:p>
        </p:txBody>
      </p:sp>
    </p:spTree>
    <p:extLst>
      <p:ext uri="{BB962C8B-B14F-4D97-AF65-F5344CB8AC3E}">
        <p14:creationId xmlns:p14="http://schemas.microsoft.com/office/powerpoint/2010/main" val="346506321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46</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58975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4681950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48</a:t>
            </a:fld>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
        <p:nvSpPr>
          <p:cNvPr id="6" name="Header Placeholder 5"/>
          <p:cNvSpPr>
            <a:spLocks noGrp="1"/>
          </p:cNvSpPr>
          <p:nvPr>
            <p:ph type="hdr" sz="quarter" idx="12"/>
          </p:nvPr>
        </p:nvSpPr>
        <p:spPr/>
        <p:txBody>
          <a:bodyPr/>
          <a:lstStyle/>
          <a:p>
            <a:r>
              <a:rPr lang="en-US" smtClean="0"/>
              <a:t>NJ MGMA</a:t>
            </a:r>
            <a:endParaRPr lang="en-US" dirty="0"/>
          </a:p>
        </p:txBody>
      </p:sp>
    </p:spTree>
    <p:extLst>
      <p:ext uri="{BB962C8B-B14F-4D97-AF65-F5344CB8AC3E}">
        <p14:creationId xmlns:p14="http://schemas.microsoft.com/office/powerpoint/2010/main" val="38524825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 name="Date Placeholder 2"/>
          <p:cNvSpPr>
            <a:spLocks noGrp="1"/>
          </p:cNvSpPr>
          <p:nvPr>
            <p:ph type="dt" idx="11"/>
          </p:nvPr>
        </p:nvSpPr>
        <p:spPr/>
        <p:txBody>
          <a:bodyPr/>
          <a:lstStyle/>
          <a:p>
            <a:r>
              <a:rPr lang="en-US" smtClean="0"/>
              <a:t>12-2-16</a:t>
            </a:r>
            <a:endParaRPr lang="en-US" dirty="0"/>
          </a:p>
        </p:txBody>
      </p:sp>
      <p:sp>
        <p:nvSpPr>
          <p:cNvPr id="4" name="Header Placeholder 3"/>
          <p:cNvSpPr>
            <a:spLocks noGrp="1"/>
          </p:cNvSpPr>
          <p:nvPr>
            <p:ph type="hdr" sz="quarter" idx="12"/>
          </p:nvPr>
        </p:nvSpPr>
        <p:spPr/>
        <p:txBody>
          <a:bodyPr/>
          <a:lstStyle/>
          <a:p>
            <a:r>
              <a:rPr lang="en-US" smtClean="0"/>
              <a:t>NJ MGMA</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NJ MGMA</a:t>
            </a:r>
            <a:endParaRPr lang="en-US" dirty="0"/>
          </a:p>
        </p:txBody>
      </p:sp>
      <p:sp>
        <p:nvSpPr>
          <p:cNvPr id="5" name="Date Placeholder 4"/>
          <p:cNvSpPr>
            <a:spLocks noGrp="1"/>
          </p:cNvSpPr>
          <p:nvPr>
            <p:ph type="dt" idx="11"/>
          </p:nvPr>
        </p:nvSpPr>
        <p:spPr/>
        <p:txBody>
          <a:bodyPr/>
          <a:lstStyle/>
          <a:p>
            <a:r>
              <a:rPr lang="en-US" dirty="0" smtClean="0"/>
              <a:t>12-2-16</a:t>
            </a:r>
            <a:endParaRPr lang="en-US" dirty="0"/>
          </a:p>
        </p:txBody>
      </p:sp>
    </p:spTree>
    <p:extLst>
      <p:ext uri="{BB962C8B-B14F-4D97-AF65-F5344CB8AC3E}">
        <p14:creationId xmlns:p14="http://schemas.microsoft.com/office/powerpoint/2010/main" val="39561023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marL="0" lvl="2"/>
            <a:endParaRPr lang="en-US" dirty="0"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9E7F3D-1F75-4722-86DE-B58313B85B64}" type="slidenum">
              <a:rPr lang="en-US" smtClean="0"/>
              <a:pPr fontAlgn="base">
                <a:spcBef>
                  <a:spcPct val="0"/>
                </a:spcBef>
                <a:spcAft>
                  <a:spcPct val="0"/>
                </a:spcAft>
                <a:defRPr/>
              </a:pPr>
              <a:t>50</a:t>
            </a:fld>
            <a:endParaRPr lang="en-US" dirty="0" smtClean="0"/>
          </a:p>
        </p:txBody>
      </p:sp>
      <p:sp>
        <p:nvSpPr>
          <p:cNvPr id="2" name="Date Placeholder 1"/>
          <p:cNvSpPr>
            <a:spLocks noGrp="1"/>
          </p:cNvSpPr>
          <p:nvPr>
            <p:ph type="dt" idx="10"/>
          </p:nvPr>
        </p:nvSpPr>
        <p:spPr/>
        <p:txBody>
          <a:bodyPr/>
          <a:lstStyle/>
          <a:p>
            <a:r>
              <a:rPr lang="en-US" smtClean="0"/>
              <a:t>12-2-16</a:t>
            </a:r>
            <a:endParaRPr lang="en-US" dirty="0"/>
          </a:p>
        </p:txBody>
      </p:sp>
      <p:sp>
        <p:nvSpPr>
          <p:cNvPr id="3" name="Header Placeholder 2"/>
          <p:cNvSpPr>
            <a:spLocks noGrp="1"/>
          </p:cNvSpPr>
          <p:nvPr>
            <p:ph type="hdr" sz="quarter" idx="11"/>
          </p:nvPr>
        </p:nvSpPr>
        <p:spPr/>
        <p:txBody>
          <a:bodyPr/>
          <a:lstStyle/>
          <a:p>
            <a:r>
              <a:rPr lang="en-US" smtClean="0"/>
              <a:t>NJ MGMA</a:t>
            </a:r>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NJ MGMA</a:t>
            </a:r>
            <a:endParaRPr lang="en-US" dirty="0"/>
          </a:p>
        </p:txBody>
      </p:sp>
      <p:sp>
        <p:nvSpPr>
          <p:cNvPr id="5" name="Date Placeholder 4"/>
          <p:cNvSpPr>
            <a:spLocks noGrp="1"/>
          </p:cNvSpPr>
          <p:nvPr>
            <p:ph type="dt" idx="11"/>
          </p:nvPr>
        </p:nvSpPr>
        <p:spPr/>
        <p:txBody>
          <a:bodyPr/>
          <a:lstStyle/>
          <a:p>
            <a:r>
              <a:rPr lang="en-US" smtClean="0"/>
              <a:t>12-2-16</a:t>
            </a:r>
            <a:endParaRPr lang="en-US" dirty="0"/>
          </a:p>
        </p:txBody>
      </p:sp>
    </p:spTree>
    <p:extLst>
      <p:ext uri="{BB962C8B-B14F-4D97-AF65-F5344CB8AC3E}">
        <p14:creationId xmlns:p14="http://schemas.microsoft.com/office/powerpoint/2010/main" val="30804198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D62FDB-F4FC-413F-9D1E-52BD0221289E}" type="slidenum">
              <a:rPr lang="en-US" smtClean="0"/>
              <a:t>52</a:t>
            </a:fld>
            <a:endParaRPr lang="en-US" dirty="0"/>
          </a:p>
        </p:txBody>
      </p:sp>
      <p:sp>
        <p:nvSpPr>
          <p:cNvPr id="5" name="Header Placeholder 4"/>
          <p:cNvSpPr>
            <a:spLocks noGrp="1"/>
          </p:cNvSpPr>
          <p:nvPr>
            <p:ph type="hdr" sz="quarter" idx="11"/>
          </p:nvPr>
        </p:nvSpPr>
        <p:spPr/>
        <p:txBody>
          <a:bodyPr/>
          <a:lstStyle/>
          <a:p>
            <a:r>
              <a:rPr lang="en-US" smtClean="0"/>
              <a:t>NJ MGMA</a:t>
            </a:r>
            <a:endParaRPr lang="en-US" dirty="0"/>
          </a:p>
        </p:txBody>
      </p:sp>
      <p:sp>
        <p:nvSpPr>
          <p:cNvPr id="6" name="Date Placeholder 5"/>
          <p:cNvSpPr>
            <a:spLocks noGrp="1"/>
          </p:cNvSpPr>
          <p:nvPr>
            <p:ph type="dt" idx="12"/>
          </p:nvPr>
        </p:nvSpPr>
        <p:spPr/>
        <p:txBody>
          <a:bodyPr/>
          <a:lstStyle/>
          <a:p>
            <a:r>
              <a:rPr lang="en-US" smtClean="0"/>
              <a:t>12-2-16</a:t>
            </a:r>
            <a:endParaRPr lang="en-US" dirty="0"/>
          </a:p>
        </p:txBody>
      </p:sp>
    </p:spTree>
    <p:extLst>
      <p:ext uri="{BB962C8B-B14F-4D97-AF65-F5344CB8AC3E}">
        <p14:creationId xmlns:p14="http://schemas.microsoft.com/office/powerpoint/2010/main" val="3263579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6</a:t>
            </a:fld>
            <a:endParaRPr lang="en-US" dirty="0"/>
          </a:p>
        </p:txBody>
      </p:sp>
      <p:sp>
        <p:nvSpPr>
          <p:cNvPr id="5" name="Date Placeholder 4"/>
          <p:cNvSpPr>
            <a:spLocks noGrp="1"/>
          </p:cNvSpPr>
          <p:nvPr>
            <p:ph type="dt" idx="11"/>
          </p:nvPr>
        </p:nvSpPr>
        <p:spPr/>
        <p:txBody>
          <a:bodyPr/>
          <a:lstStyle/>
          <a:p>
            <a:r>
              <a:rPr lang="en-US" dirty="0" smtClean="0"/>
              <a:t>12-2-16</a:t>
            </a:r>
            <a:endParaRPr lang="en-US" dirty="0"/>
          </a:p>
        </p:txBody>
      </p:sp>
      <p:sp>
        <p:nvSpPr>
          <p:cNvPr id="6" name="Header Placeholder 5"/>
          <p:cNvSpPr>
            <a:spLocks noGrp="1"/>
          </p:cNvSpPr>
          <p:nvPr>
            <p:ph type="hdr" sz="quarter" idx="12"/>
          </p:nvPr>
        </p:nvSpPr>
        <p:spPr/>
        <p:txBody>
          <a:bodyPr/>
          <a:lstStyle/>
          <a:p>
            <a:r>
              <a:rPr lang="en-US" dirty="0" smtClean="0"/>
              <a:t>NJ MGMA</a:t>
            </a:r>
            <a:endParaRPr lang="en-US" dirty="0"/>
          </a:p>
        </p:txBody>
      </p:sp>
    </p:spTree>
    <p:extLst>
      <p:ext uri="{BB962C8B-B14F-4D97-AF65-F5344CB8AC3E}">
        <p14:creationId xmlns:p14="http://schemas.microsoft.com/office/powerpoint/2010/main" val="4046259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7</a:t>
            </a:fld>
            <a:endParaRPr lang="en-US" dirty="0"/>
          </a:p>
        </p:txBody>
      </p:sp>
      <p:sp>
        <p:nvSpPr>
          <p:cNvPr id="5" name="Date Placeholder 4"/>
          <p:cNvSpPr>
            <a:spLocks noGrp="1"/>
          </p:cNvSpPr>
          <p:nvPr>
            <p:ph type="dt" idx="11"/>
          </p:nvPr>
        </p:nvSpPr>
        <p:spPr/>
        <p:txBody>
          <a:bodyPr/>
          <a:lstStyle/>
          <a:p>
            <a:r>
              <a:rPr lang="en-US" dirty="0" smtClean="0"/>
              <a:t>12-2-16</a:t>
            </a:r>
            <a:endParaRPr lang="en-US" dirty="0"/>
          </a:p>
        </p:txBody>
      </p:sp>
      <p:sp>
        <p:nvSpPr>
          <p:cNvPr id="6" name="Header Placeholder 5"/>
          <p:cNvSpPr>
            <a:spLocks noGrp="1"/>
          </p:cNvSpPr>
          <p:nvPr>
            <p:ph type="hdr" sz="quarter" idx="12"/>
          </p:nvPr>
        </p:nvSpPr>
        <p:spPr/>
        <p:txBody>
          <a:bodyPr/>
          <a:lstStyle/>
          <a:p>
            <a:r>
              <a:rPr lang="en-US" dirty="0" smtClean="0"/>
              <a:t>NJ MGMA</a:t>
            </a:r>
            <a:endParaRPr lang="en-US" dirty="0"/>
          </a:p>
        </p:txBody>
      </p:sp>
    </p:spTree>
    <p:extLst>
      <p:ext uri="{BB962C8B-B14F-4D97-AF65-F5344CB8AC3E}">
        <p14:creationId xmlns:p14="http://schemas.microsoft.com/office/powerpoint/2010/main" val="4127413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61971-8FE6-4320-8DAF-1166C19B2023}" type="slidenum">
              <a:rPr lang="en-US" smtClean="0"/>
              <a:t>8</a:t>
            </a:fld>
            <a:endParaRPr lang="en-US" dirty="0"/>
          </a:p>
        </p:txBody>
      </p:sp>
    </p:spTree>
    <p:extLst>
      <p:ext uri="{BB962C8B-B14F-4D97-AF65-F5344CB8AC3E}">
        <p14:creationId xmlns:p14="http://schemas.microsoft.com/office/powerpoint/2010/main" val="3611787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solidFill>
                  <a:prstClr val="black"/>
                </a:solidFill>
              </a:rPr>
              <a:pPr/>
              <a:t>9</a:t>
            </a:fld>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t>12-2-16</a:t>
            </a:r>
            <a:endParaRPr lang="en-US" dirty="0"/>
          </a:p>
        </p:txBody>
      </p:sp>
      <p:sp>
        <p:nvSpPr>
          <p:cNvPr id="6" name="Header Placeholder 5"/>
          <p:cNvSpPr>
            <a:spLocks noGrp="1"/>
          </p:cNvSpPr>
          <p:nvPr>
            <p:ph type="hdr" sz="quarter" idx="12"/>
          </p:nvPr>
        </p:nvSpPr>
        <p:spPr/>
        <p:txBody>
          <a:bodyPr/>
          <a:lstStyle/>
          <a:p>
            <a:r>
              <a:rPr lang="en-US" dirty="0" smtClean="0"/>
              <a:t>NJ MGMA</a:t>
            </a:r>
            <a:endParaRPr lang="en-US" dirty="0"/>
          </a:p>
        </p:txBody>
      </p:sp>
    </p:spTree>
    <p:extLst>
      <p:ext uri="{BB962C8B-B14F-4D97-AF65-F5344CB8AC3E}">
        <p14:creationId xmlns:p14="http://schemas.microsoft.com/office/powerpoint/2010/main" val="3358094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4" name="Picture 6"/>
          <p:cNvPicPr>
            <a:picLocks noChangeAspect="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7543800" y="5486400"/>
            <a:ext cx="11430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24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742950" indent="-285750">
              <a:buSzPct val="80000"/>
              <a:buFont typeface="Arial" panose="020B0604020202020204" pitchFamily="34" charset="0"/>
              <a:buChar char="•"/>
              <a:defRPr/>
            </a:lvl2pPr>
            <a:lvl3pPr marL="1143000" indent="-228600">
              <a:buFont typeface="Wingdings" pitchFamily="2" charset="2"/>
              <a:buChar char="ü"/>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46077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5791200"/>
            <a:ext cx="2133600" cy="365125"/>
          </a:xfrm>
          <a:prstGeom prst="rect">
            <a:avLst/>
          </a:prstGeom>
        </p:spPr>
        <p:txBody>
          <a:bodyPr/>
          <a:lstStyle>
            <a:lvl1pPr>
              <a:defRPr/>
            </a:lvl1pPr>
          </a:lstStyle>
          <a:p>
            <a:fld id="{8E9D90C0-B6E4-4873-8DD1-0BDB3B75E1AF}" type="datetimeFigureOut">
              <a:rPr lang="en-US" smtClean="0">
                <a:solidFill>
                  <a:prstClr val="black">
                    <a:tint val="75000"/>
                  </a:prstClr>
                </a:solidFill>
              </a:rPr>
              <a:pPr/>
              <a:t>1/10/2017</a:t>
            </a:fld>
            <a:endParaRPr lang="en-US">
              <a:solidFill>
                <a:prstClr val="black">
                  <a:tint val="75000"/>
                </a:prstClr>
              </a:solidFill>
            </a:endParaRPr>
          </a:p>
        </p:txBody>
      </p:sp>
      <p:sp>
        <p:nvSpPr>
          <p:cNvPr id="5" name="Footer Placeholder 4"/>
          <p:cNvSpPr>
            <a:spLocks noGrp="1"/>
          </p:cNvSpPr>
          <p:nvPr>
            <p:ph type="ftr" sz="quarter" idx="11"/>
          </p:nvPr>
        </p:nvSpPr>
        <p:spPr>
          <a:xfrm>
            <a:off x="3124200" y="5791200"/>
            <a:ext cx="2895600" cy="365125"/>
          </a:xfrm>
          <a:prstGeom prst="rect">
            <a:avLst/>
          </a:prstGeom>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781800" y="6096000"/>
            <a:ext cx="2133600" cy="365125"/>
          </a:xfrm>
          <a:prstGeom prst="rect">
            <a:avLst/>
          </a:prstGeom>
        </p:spPr>
        <p:txBody>
          <a:bodyPr/>
          <a:lstStyle>
            <a:lvl1pPr>
              <a:defRPr/>
            </a:lvl1pPr>
          </a:lstStyle>
          <a:p>
            <a:fld id="{81A34A8C-2668-4FA3-8678-2726AAFED5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5600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marL="742950" indent="-285750">
              <a:buSzPct val="80000"/>
              <a:buFont typeface="Courier New" pitchFamily="49" charset="0"/>
              <a:buChar char="o"/>
              <a:defRPr sz="2400"/>
            </a:lvl2pPr>
            <a:lvl3pPr marL="1143000" indent="-228600">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221163"/>
          </a:xfrm>
        </p:spPr>
        <p:txBody>
          <a:bodyPr/>
          <a:lstStyle>
            <a:lvl1pPr>
              <a:defRPr sz="2800"/>
            </a:lvl1pPr>
            <a:lvl2pPr marL="742950" indent="-285750">
              <a:buSzPct val="80000"/>
              <a:buFont typeface="Courier New" pitchFamily="49" charset="0"/>
              <a:buChar char="o"/>
              <a:defRPr sz="2400"/>
            </a:lvl2pPr>
            <a:lvl3pPr marL="1143000" indent="-228600">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57200" y="5791200"/>
            <a:ext cx="2133600" cy="365125"/>
          </a:xfrm>
          <a:prstGeom prst="rect">
            <a:avLst/>
          </a:prstGeom>
        </p:spPr>
        <p:txBody>
          <a:bodyPr/>
          <a:lstStyle>
            <a:lvl1pPr>
              <a:defRPr/>
            </a:lvl1pPr>
          </a:lstStyle>
          <a:p>
            <a:fld id="{8E9D90C0-B6E4-4873-8DD1-0BDB3B75E1AF}" type="datetimeFigureOut">
              <a:rPr lang="en-US" smtClean="0">
                <a:solidFill>
                  <a:prstClr val="black">
                    <a:tint val="75000"/>
                  </a:prstClr>
                </a:solidFill>
              </a:rPr>
              <a:pPr/>
              <a:t>1/10/2017</a:t>
            </a:fld>
            <a:endParaRPr lang="en-US">
              <a:solidFill>
                <a:prstClr val="black">
                  <a:tint val="75000"/>
                </a:prstClr>
              </a:solidFill>
            </a:endParaRPr>
          </a:p>
        </p:txBody>
      </p:sp>
      <p:sp>
        <p:nvSpPr>
          <p:cNvPr id="6" name="Footer Placeholder 4"/>
          <p:cNvSpPr>
            <a:spLocks noGrp="1"/>
          </p:cNvSpPr>
          <p:nvPr>
            <p:ph type="ftr" sz="quarter" idx="11"/>
          </p:nvPr>
        </p:nvSpPr>
        <p:spPr>
          <a:xfrm>
            <a:off x="3124200" y="5791200"/>
            <a:ext cx="2895600" cy="365125"/>
          </a:xfrm>
          <a:prstGeom prst="rect">
            <a:avLst/>
          </a:prstGeom>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a:xfrm>
            <a:off x="6781800" y="6096000"/>
            <a:ext cx="2133600" cy="365125"/>
          </a:xfrm>
          <a:prstGeom prst="rect">
            <a:avLst/>
          </a:prstGeom>
        </p:spPr>
        <p:txBody>
          <a:bodyPr/>
          <a:lstStyle>
            <a:lvl1pPr>
              <a:defRPr/>
            </a:lvl1pPr>
          </a:lstStyle>
          <a:p>
            <a:fld id="{81A34A8C-2668-4FA3-8678-2726AAFED5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68878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6096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Lst>
  <p:txStyles>
    <p:titleStyle>
      <a:lvl1pPr algn="l" rtl="0" eaLnBrk="1" fontAlgn="base" hangingPunct="1">
        <a:spcBef>
          <a:spcPct val="0"/>
        </a:spcBef>
        <a:spcAft>
          <a:spcPct val="0"/>
        </a:spcAft>
        <a:defRPr sz="3200" kern="1200">
          <a:solidFill>
            <a:schemeClr val="tx1"/>
          </a:solidFill>
          <a:latin typeface="Times New Roman" pitchFamily="18" charset="0"/>
          <a:ea typeface="+mj-ea"/>
          <a:cs typeface="Times New Roman" pitchFamily="18" charset="0"/>
        </a:defRPr>
      </a:lvl1pPr>
      <a:lvl2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2pPr>
      <a:lvl3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3pPr>
      <a:lvl4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4pPr>
      <a:lvl5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5pPr>
      <a:lvl6pPr marL="4572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6pPr>
      <a:lvl7pPr marL="9144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7pPr>
      <a:lvl8pPr marL="13716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8pPr>
      <a:lvl9pPr marL="18288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Wingdings" panose="05000000000000000000" pitchFamily="2" charset="2"/>
        <a:buChar char="§"/>
        <a:defRPr sz="20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SzPct val="80000"/>
        <a:buFont typeface="Arial" panose="020B0604020202020204" pitchFamily="34" charset="0"/>
        <a:buChar char="•"/>
        <a:defRPr sz="1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Wingdings" pitchFamily="2" charset="2"/>
        <a:buChar char="ü"/>
        <a:defRPr sz="16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Wingdings" panose="05000000000000000000" pitchFamily="2" charset="2"/>
        <a:buChar char="Ø"/>
        <a:defRPr sz="14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ms.gov/Outreach-and-Education/Medicare-Learning-Network-MLN/MLNMattersArticles/Downloads/MM9716.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ms.gov/Medicare/Medicare-General-Information/Telehealt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ms.gov/Outreach-and-Education/Medicare-Learning-Network-MLN/MLNMattersArticles/Downloads/MM9726.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8577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0349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865.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865.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647.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727.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603.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novitas-solutions.com/webcenter/portal/MedicareJL/pagebyid?contentId=0014250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novitas-solutions.com/webcenter/spaces/MedicareJL/page/pagebyid?contentId=00081806"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ovitas-solutions.com/webcenter/spaces/MedicareJL/page/pagebyid?contentId=0002464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novitas-solutions.com/cs/idcplg?IdcService=GET_FILE&amp;RevisionSelectionMethod=LatestReleased&amp;dDocName=00086496&amp;allowInterrupt=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8653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novitas-solutions.com/webcenter/portal/MedicareJL/pagebyid?contentId=0013238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134589"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ovitas-solutions.com/webcenter/portal/MedicareJL/IncidentToo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ovitas-solutions.com/webcenter/portal/MedicareJL/EMScoreShee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ms.gov/Outreach-and-Education/Medicare-Learning-Network-MLN/MLNProducts/PreventiveService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888.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cms.gov/Regulations-and-Guidance/Guidance/Transmittals/Downloads/R1755OTN.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Products/Downloads/AWV_Chart_ICN905706.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www.cms.gov/Outreach-and-Education/Medicare-Learning-Network-MLN/MLNProducts/Downloads/MPS_QRI_IPPE001a.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403.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MM9434.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08244"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cms.gov/Outreach-and-Education/Medicare-Learning-Network-MLN/MLNMattersArticles/downloads/SE1338.pdf" TargetMode="External"/><Relationship Id="rId4" Type="http://schemas.openxmlformats.org/officeDocument/2006/relationships/hyperlink" Target="https://www.cms.gov/Medicare/Prevention/PrevntionGenInfo/medicare-preventive-services/MPS-QuickReferenceChart-1.html"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07968"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08302"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82787"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ms.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www.novitas-solutions.com/webcenter/spaces/CERT_JL"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novitas-solutions.com/webcenter/portal/MedicareJL/pagebyid?contentId=00091725"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Products/downloads/Signature_Requirements_Fact_Sheet_ICN905364.pdf"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www.novitas-solutions.com/webcenter/portal/CustomerServiceCenter_JL/Self-Service+Tools"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www.medicare.gov/index.html"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mailto:Denise.church@novitas-solutions.com"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mailto:Gregory.hart@novitas-solutions.com"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ms.gov/Medicare/SSNRI/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MattersArticles/Downloads/SE1616.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90800"/>
            <a:ext cx="7772400" cy="1470025"/>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2017 Medicare Part B Updates</a:t>
            </a:r>
            <a:br>
              <a:rPr lang="en-US" dirty="0" smtClean="0"/>
            </a:br>
            <a:r>
              <a:rPr lang="en-US" dirty="0"/>
              <a:t/>
            </a:r>
            <a:br>
              <a:rPr lang="en-US" dirty="0"/>
            </a:br>
            <a:r>
              <a:rPr lang="en-US" dirty="0" smtClean="0"/>
              <a:t/>
            </a:r>
            <a:br>
              <a:rPr lang="en-US" dirty="0" smtClean="0"/>
            </a:br>
            <a:endParaRPr lang="en-US" dirty="0"/>
          </a:p>
        </p:txBody>
      </p:sp>
      <p:sp>
        <p:nvSpPr>
          <p:cNvPr id="6147" name="Subtitle 2"/>
          <p:cNvSpPr>
            <a:spLocks noGrp="1"/>
          </p:cNvSpPr>
          <p:nvPr>
            <p:ph type="subTitle" idx="1"/>
          </p:nvPr>
        </p:nvSpPr>
        <p:spPr>
          <a:xfrm>
            <a:off x="1371600" y="4419600"/>
            <a:ext cx="6400800" cy="1219200"/>
          </a:xfrm>
        </p:spPr>
        <p:txBody>
          <a:bodyPr/>
          <a:lstStyle/>
          <a:p>
            <a:r>
              <a:rPr lang="en-US" dirty="0" smtClean="0"/>
              <a:t>New Jersey Society of Oncology Managers</a:t>
            </a:r>
          </a:p>
          <a:p>
            <a:r>
              <a:rPr lang="en-US" dirty="0" smtClean="0"/>
              <a:t>January 20, 2017</a:t>
            </a:r>
            <a:endParaRPr lang="en-US" dirty="0"/>
          </a:p>
        </p:txBody>
      </p:sp>
    </p:spTree>
    <p:extLst>
      <p:ext uri="{BB962C8B-B14F-4D97-AF65-F5344CB8AC3E}">
        <p14:creationId xmlns:p14="http://schemas.microsoft.com/office/powerpoint/2010/main" val="424778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Nurse Practitioner (NP) Supporting Documentation – Best Practice!  	</a:t>
            </a:r>
            <a:endParaRPr lang="en-US" dirty="0"/>
          </a:p>
        </p:txBody>
      </p:sp>
      <p:sp>
        <p:nvSpPr>
          <p:cNvPr id="5" name="Content Placeholder 4"/>
          <p:cNvSpPr>
            <a:spLocks noGrp="1"/>
          </p:cNvSpPr>
          <p:nvPr>
            <p:ph idx="1"/>
          </p:nvPr>
        </p:nvSpPr>
        <p:spPr>
          <a:xfrm>
            <a:off x="152400" y="1371600"/>
            <a:ext cx="8686800" cy="5029200"/>
          </a:xfrm>
        </p:spPr>
        <p:txBody>
          <a:bodyPr/>
          <a:lstStyle/>
          <a:p>
            <a:r>
              <a:rPr lang="en-US" dirty="0" smtClean="0"/>
              <a:t>Novitas Provider Enrollment Services is seeing an increase in development for Nurse Practitioner National Certifying Certification and Master’s Degrees </a:t>
            </a:r>
          </a:p>
          <a:p>
            <a:r>
              <a:rPr lang="en-US" dirty="0" smtClean="0"/>
              <a:t>As a best Practice please, send in a copy of the NP’s Certification and Master’s Degree and/or transcripts with the form CMS-855I: </a:t>
            </a:r>
          </a:p>
          <a:p>
            <a:pPr lvl="1"/>
            <a:r>
              <a:rPr lang="en-US" dirty="0" smtClean="0"/>
              <a:t>This can be attached to the paper CMS-855I application submission; </a:t>
            </a:r>
          </a:p>
          <a:p>
            <a:pPr lvl="1"/>
            <a:r>
              <a:rPr lang="en-US" dirty="0" smtClean="0"/>
              <a:t>Or uploaded within the Provider Enrollment, Chain and Ownership System (Internet-based PECOS) </a:t>
            </a:r>
          </a:p>
          <a:p>
            <a:r>
              <a:rPr lang="en-US" dirty="0" smtClean="0"/>
              <a:t>Necessary measure for Provider Enrollment Services to meet your enrollment needs quickly without having to develop: </a:t>
            </a:r>
            <a:endParaRPr lang="en-US" dirty="0"/>
          </a:p>
          <a:p>
            <a:pPr lvl="1"/>
            <a:r>
              <a:rPr lang="en-US" dirty="0" smtClean="0"/>
              <a:t>Websites are not available to confirm the details for all NP National Certifying Bodies </a:t>
            </a:r>
          </a:p>
          <a:p>
            <a:pPr lvl="1"/>
            <a:r>
              <a:rPr lang="en-US" dirty="0" smtClean="0"/>
              <a:t>Not all school/university websites can verify a student’s master’s degree or Doctor of Nursing Practice (DNP) </a:t>
            </a:r>
          </a:p>
          <a:p>
            <a:r>
              <a:rPr lang="en-US" dirty="0" smtClean="0"/>
              <a:t>This is any easy practice that will allow for your NPs to be enrolled without delay or burden </a:t>
            </a:r>
          </a:p>
        </p:txBody>
      </p:sp>
    </p:spTree>
    <p:extLst>
      <p:ext uri="{BB962C8B-B14F-4D97-AF65-F5344CB8AC3E}">
        <p14:creationId xmlns:p14="http://schemas.microsoft.com/office/powerpoint/2010/main" val="3814803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Physician Specialty Code for </a:t>
            </a:r>
            <a:r>
              <a:rPr lang="en-US" dirty="0" smtClean="0"/>
              <a:t>Hospitalist</a:t>
            </a:r>
            <a:endParaRPr lang="en-US" dirty="0"/>
          </a:p>
        </p:txBody>
      </p:sp>
      <p:sp>
        <p:nvSpPr>
          <p:cNvPr id="3" name="Content Placeholder 2"/>
          <p:cNvSpPr>
            <a:spLocks noGrp="1"/>
          </p:cNvSpPr>
          <p:nvPr>
            <p:ph idx="1"/>
          </p:nvPr>
        </p:nvSpPr>
        <p:spPr/>
        <p:txBody>
          <a:bodyPr/>
          <a:lstStyle/>
          <a:p>
            <a:r>
              <a:rPr lang="en-US" dirty="0" smtClean="0"/>
              <a:t>Change Request # 9716:</a:t>
            </a:r>
          </a:p>
          <a:p>
            <a:pPr lvl="1"/>
            <a:r>
              <a:rPr lang="en-US" dirty="0" smtClean="0"/>
              <a:t>Effective:  April 1, 2017</a:t>
            </a:r>
          </a:p>
          <a:p>
            <a:pPr lvl="1"/>
            <a:r>
              <a:rPr lang="en-US" dirty="0" smtClean="0"/>
              <a:t>Implementation: April 3, 2017</a:t>
            </a:r>
          </a:p>
          <a:p>
            <a:r>
              <a:rPr lang="en-US" dirty="0" smtClean="0"/>
              <a:t>Key Points:</a:t>
            </a:r>
          </a:p>
          <a:p>
            <a:pPr lvl="1"/>
            <a:r>
              <a:rPr lang="en-US" dirty="0"/>
              <a:t>The </a:t>
            </a:r>
            <a:r>
              <a:rPr lang="en-US" dirty="0" smtClean="0"/>
              <a:t>new specialty </a:t>
            </a:r>
            <a:r>
              <a:rPr lang="en-US" dirty="0"/>
              <a:t>code </a:t>
            </a:r>
            <a:r>
              <a:rPr lang="en-US" dirty="0" smtClean="0"/>
              <a:t>for Hospitalist </a:t>
            </a:r>
            <a:r>
              <a:rPr lang="en-US" dirty="0"/>
              <a:t>is </a:t>
            </a:r>
            <a:r>
              <a:rPr lang="en-US" dirty="0" smtClean="0"/>
              <a:t>C6</a:t>
            </a:r>
          </a:p>
          <a:p>
            <a:pPr lvl="1"/>
            <a:r>
              <a:rPr lang="en-US" dirty="0" smtClean="0"/>
              <a:t>Recognize </a:t>
            </a:r>
            <a:r>
              <a:rPr lang="en-US" dirty="0"/>
              <a:t>the new code </a:t>
            </a:r>
            <a:r>
              <a:rPr lang="en-US" dirty="0" smtClean="0"/>
              <a:t>as </a:t>
            </a:r>
            <a:r>
              <a:rPr lang="en-US" dirty="0"/>
              <a:t>a valid specialty for the following </a:t>
            </a:r>
            <a:r>
              <a:rPr lang="en-US" dirty="0" smtClean="0"/>
              <a:t>edits:</a:t>
            </a:r>
          </a:p>
          <a:p>
            <a:pPr lvl="2"/>
            <a:r>
              <a:rPr lang="en-US" dirty="0"/>
              <a:t>Ordering/certifying Part B clinical laboratory and imaging, durable medical</a:t>
            </a:r>
          </a:p>
          <a:p>
            <a:pPr marL="914400" lvl="2" indent="0">
              <a:buNone/>
            </a:pPr>
            <a:r>
              <a:rPr lang="en-US" dirty="0"/>
              <a:t>equipment (DME), and Part A home health agency (HHA) </a:t>
            </a:r>
            <a:r>
              <a:rPr lang="en-US" dirty="0" smtClean="0"/>
              <a:t>claims</a:t>
            </a:r>
          </a:p>
          <a:p>
            <a:pPr lvl="2"/>
            <a:r>
              <a:rPr lang="en-US" dirty="0"/>
              <a:t>Critical Access Hospital (CAH) Method II Attending and Rendering </a:t>
            </a:r>
            <a:r>
              <a:rPr lang="en-US" dirty="0" smtClean="0"/>
              <a:t>claims</a:t>
            </a:r>
          </a:p>
          <a:p>
            <a:pPr lvl="2"/>
            <a:r>
              <a:rPr lang="en-US" dirty="0"/>
              <a:t>Attending, operating, or other physician or non-physician practitioner listed on CAH </a:t>
            </a:r>
            <a:r>
              <a:rPr lang="en-US" dirty="0" smtClean="0"/>
              <a:t>claims</a:t>
            </a:r>
          </a:p>
          <a:p>
            <a:r>
              <a:rPr lang="en-US" dirty="0" smtClean="0"/>
              <a:t>Reference:</a:t>
            </a:r>
          </a:p>
          <a:p>
            <a:pPr lvl="1"/>
            <a:r>
              <a:rPr lang="en-US" dirty="0">
                <a:hlinkClick r:id="rId3"/>
              </a:rPr>
              <a:t>http://</a:t>
            </a:r>
            <a:r>
              <a:rPr lang="en-US" dirty="0" smtClean="0">
                <a:hlinkClick r:id="rId3"/>
              </a:rPr>
              <a:t>www.cms.gov/Outreach-and-Education/Medicare-Learning-Network-MLN/MLNMattersArticles/Downloads/MM9716.pdf</a:t>
            </a:r>
            <a:endParaRPr lang="en-US" dirty="0" smtClean="0"/>
          </a:p>
          <a:p>
            <a:pPr lvl="1"/>
            <a:endParaRPr lang="en-US" dirty="0"/>
          </a:p>
          <a:p>
            <a:pPr marL="914400" lvl="2" indent="0">
              <a:buNone/>
            </a:pPr>
            <a:endParaRPr lang="en-US" dirty="0"/>
          </a:p>
        </p:txBody>
      </p:sp>
    </p:spTree>
    <p:extLst>
      <p:ext uri="{BB962C8B-B14F-4D97-AF65-F5344CB8AC3E}">
        <p14:creationId xmlns:p14="http://schemas.microsoft.com/office/powerpoint/2010/main" val="384711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096000" cy="1066800"/>
          </a:xfrm>
        </p:spPr>
        <p:txBody>
          <a:bodyPr/>
          <a:lstStyle/>
          <a:p>
            <a:r>
              <a:rPr lang="en-US" dirty="0"/>
              <a:t>New Place of Service (POS) Code for Telehealth and Distant Site Payment Policy</a:t>
            </a:r>
          </a:p>
        </p:txBody>
      </p:sp>
      <p:sp>
        <p:nvSpPr>
          <p:cNvPr id="3" name="Content Placeholder 2"/>
          <p:cNvSpPr>
            <a:spLocks noGrp="1"/>
          </p:cNvSpPr>
          <p:nvPr>
            <p:ph idx="1"/>
          </p:nvPr>
        </p:nvSpPr>
        <p:spPr/>
        <p:txBody>
          <a:bodyPr/>
          <a:lstStyle/>
          <a:p>
            <a:r>
              <a:rPr lang="en-US" dirty="0" smtClean="0"/>
              <a:t>Change Request # 9726:</a:t>
            </a:r>
          </a:p>
          <a:p>
            <a:pPr lvl="1"/>
            <a:r>
              <a:rPr lang="en-US" dirty="0" smtClean="0"/>
              <a:t>Effective:  January 1, 2017</a:t>
            </a:r>
          </a:p>
          <a:p>
            <a:pPr lvl="1"/>
            <a:r>
              <a:rPr lang="en-US" dirty="0" smtClean="0"/>
              <a:t>Implementation: January 3, 2017</a:t>
            </a:r>
          </a:p>
          <a:p>
            <a:r>
              <a:rPr lang="en-US" dirty="0" smtClean="0"/>
              <a:t>Key Points:</a:t>
            </a:r>
          </a:p>
          <a:p>
            <a:pPr lvl="1"/>
            <a:r>
              <a:rPr lang="en-US" dirty="0" smtClean="0"/>
              <a:t>New </a:t>
            </a:r>
            <a:r>
              <a:rPr lang="en-US" dirty="0"/>
              <a:t>POS code </a:t>
            </a:r>
            <a:r>
              <a:rPr lang="en-US" dirty="0" smtClean="0"/>
              <a:t>02- </a:t>
            </a:r>
            <a:r>
              <a:rPr lang="en-US" dirty="0"/>
              <a:t>for use by the physician or practitioner furnishing telehealth services from a distant </a:t>
            </a:r>
            <a:r>
              <a:rPr lang="en-US" dirty="0" smtClean="0"/>
              <a:t>site</a:t>
            </a:r>
          </a:p>
          <a:p>
            <a:pPr lvl="1"/>
            <a:r>
              <a:rPr lang="en-US" dirty="0"/>
              <a:t>The list of Medicare Telehealth services which can be billed with POS 02 is found on the CMS web site </a:t>
            </a:r>
            <a:r>
              <a:rPr lang="en-US" dirty="0" smtClean="0"/>
              <a:t>at:</a:t>
            </a:r>
          </a:p>
          <a:p>
            <a:pPr lvl="2"/>
            <a:r>
              <a:rPr lang="en-US" dirty="0" smtClean="0"/>
              <a:t> </a:t>
            </a:r>
            <a:r>
              <a:rPr lang="en-US" dirty="0" smtClean="0">
                <a:hlinkClick r:id="rId3"/>
              </a:rPr>
              <a:t>www.cms.gov/Medicare/Medicare-General-Information/Telehealth</a:t>
            </a:r>
            <a:endParaRPr lang="en-US" dirty="0" smtClean="0"/>
          </a:p>
          <a:p>
            <a:pPr lvl="1"/>
            <a:r>
              <a:rPr lang="en-US" dirty="0" smtClean="0"/>
              <a:t>Remember to use modifiers:</a:t>
            </a:r>
          </a:p>
          <a:p>
            <a:pPr lvl="2"/>
            <a:r>
              <a:rPr lang="en-US" dirty="0" smtClean="0"/>
              <a:t>GT </a:t>
            </a:r>
            <a:r>
              <a:rPr lang="en-US" dirty="0"/>
              <a:t>(via interactive audio and video telecommunications systems</a:t>
            </a:r>
            <a:r>
              <a:rPr lang="en-US" dirty="0" smtClean="0"/>
              <a:t>)</a:t>
            </a:r>
          </a:p>
          <a:p>
            <a:pPr lvl="2"/>
            <a:r>
              <a:rPr lang="en-US" dirty="0"/>
              <a:t>GQ (via an asynchronous telecommunications system</a:t>
            </a:r>
            <a:r>
              <a:rPr lang="en-US" dirty="0" smtClean="0"/>
              <a:t>)</a:t>
            </a:r>
          </a:p>
          <a:p>
            <a:r>
              <a:rPr lang="en-US" dirty="0" smtClean="0"/>
              <a:t>Reference:</a:t>
            </a:r>
          </a:p>
          <a:p>
            <a:pPr lvl="1"/>
            <a:r>
              <a:rPr lang="en-US" dirty="0">
                <a:hlinkClick r:id="rId4"/>
              </a:rPr>
              <a:t>http://</a:t>
            </a:r>
            <a:r>
              <a:rPr lang="en-US" dirty="0" smtClean="0">
                <a:hlinkClick r:id="rId4"/>
              </a:rPr>
              <a:t>www.cms.gov/Outreach-and-Education/Medicare-Learning-Network-MLN/MLNMattersArticles/Downloads/MM9726.pdf</a:t>
            </a:r>
            <a:endParaRPr lang="en-US" dirty="0" smtClean="0"/>
          </a:p>
          <a:p>
            <a:pPr lvl="1"/>
            <a:endParaRPr lang="en-US" dirty="0" smtClean="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1836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to Medicare Deductible, Coinsurance and Premium Rates for 2017</a:t>
            </a:r>
          </a:p>
        </p:txBody>
      </p:sp>
      <p:sp>
        <p:nvSpPr>
          <p:cNvPr id="3" name="Content Placeholder 2"/>
          <p:cNvSpPr>
            <a:spLocks noGrp="1"/>
          </p:cNvSpPr>
          <p:nvPr>
            <p:ph idx="1"/>
          </p:nvPr>
        </p:nvSpPr>
        <p:spPr/>
        <p:txBody>
          <a:bodyPr/>
          <a:lstStyle/>
          <a:p>
            <a:r>
              <a:rPr lang="fr-FR" dirty="0" smtClean="0"/>
              <a:t>Change Request # 9902:</a:t>
            </a:r>
          </a:p>
          <a:p>
            <a:pPr lvl="1"/>
            <a:r>
              <a:rPr lang="fr-FR" dirty="0"/>
              <a:t>Effective</a:t>
            </a:r>
            <a:r>
              <a:rPr lang="fr-FR" dirty="0" smtClean="0"/>
              <a:t>: </a:t>
            </a:r>
            <a:r>
              <a:rPr lang="fr-FR" dirty="0" err="1" smtClean="0"/>
              <a:t>January</a:t>
            </a:r>
            <a:r>
              <a:rPr lang="fr-FR" dirty="0" smtClean="0"/>
              <a:t> </a:t>
            </a:r>
            <a:r>
              <a:rPr lang="fr-FR" dirty="0"/>
              <a:t>1, </a:t>
            </a:r>
            <a:r>
              <a:rPr lang="fr-FR" dirty="0" smtClean="0"/>
              <a:t>2017</a:t>
            </a:r>
          </a:p>
          <a:p>
            <a:pPr lvl="1"/>
            <a:r>
              <a:rPr lang="fr-FR" dirty="0" err="1" smtClean="0"/>
              <a:t>Implementation</a:t>
            </a:r>
            <a:r>
              <a:rPr lang="fr-FR" dirty="0" smtClean="0"/>
              <a:t>: </a:t>
            </a:r>
            <a:r>
              <a:rPr lang="fr-FR" dirty="0" err="1" smtClean="0"/>
              <a:t>January</a:t>
            </a:r>
            <a:r>
              <a:rPr lang="fr-FR" dirty="0" smtClean="0"/>
              <a:t> </a:t>
            </a:r>
            <a:r>
              <a:rPr lang="fr-FR" dirty="0"/>
              <a:t>3, </a:t>
            </a:r>
            <a:r>
              <a:rPr lang="fr-FR" dirty="0" smtClean="0"/>
              <a:t>2017</a:t>
            </a:r>
          </a:p>
          <a:p>
            <a:r>
              <a:rPr lang="fr-FR" dirty="0" smtClean="0"/>
              <a:t>Part </a:t>
            </a:r>
            <a:r>
              <a:rPr lang="fr-FR" dirty="0"/>
              <a:t>B Deductible:</a:t>
            </a:r>
          </a:p>
          <a:p>
            <a:pPr lvl="1"/>
            <a:r>
              <a:rPr lang="fr-FR" dirty="0"/>
              <a:t>$183.00 per calendar year</a:t>
            </a:r>
          </a:p>
          <a:p>
            <a:r>
              <a:rPr lang="fr-FR" dirty="0" smtClean="0"/>
              <a:t>Part </a:t>
            </a:r>
            <a:r>
              <a:rPr lang="fr-FR" dirty="0"/>
              <a:t>B </a:t>
            </a:r>
            <a:r>
              <a:rPr lang="fr-FR" dirty="0" smtClean="0"/>
              <a:t>Co-insurance</a:t>
            </a:r>
            <a:r>
              <a:rPr lang="fr-FR" dirty="0"/>
              <a:t>:</a:t>
            </a:r>
          </a:p>
          <a:p>
            <a:pPr lvl="1"/>
            <a:r>
              <a:rPr lang="fr-FR" dirty="0"/>
              <a:t>20</a:t>
            </a:r>
            <a:r>
              <a:rPr lang="fr-FR" dirty="0" smtClean="0"/>
              <a:t>% </a:t>
            </a:r>
            <a:r>
              <a:rPr lang="en-US" dirty="0" smtClean="0"/>
              <a:t>of </a:t>
            </a:r>
            <a:r>
              <a:rPr lang="en-US" dirty="0"/>
              <a:t>the Medicare allowed amount / fee </a:t>
            </a:r>
            <a:r>
              <a:rPr lang="en-US" dirty="0" smtClean="0"/>
              <a:t>schedule</a:t>
            </a:r>
          </a:p>
          <a:p>
            <a:r>
              <a:rPr lang="en-US" dirty="0" smtClean="0"/>
              <a:t>For more information:</a:t>
            </a:r>
          </a:p>
          <a:p>
            <a:pPr lvl="1"/>
            <a:r>
              <a:rPr lang="en-US" dirty="0">
                <a:hlinkClick r:id="rId3"/>
              </a:rPr>
              <a:t>http://</a:t>
            </a:r>
            <a:r>
              <a:rPr lang="en-US" dirty="0" smtClean="0">
                <a:hlinkClick r:id="rId3"/>
              </a:rPr>
              <a:t>www.novitas-solutions.com/webcenter/portal/MedicareJL/pagebyid?contentId=00085779</a:t>
            </a:r>
            <a:endParaRPr lang="en-US" dirty="0" smtClean="0"/>
          </a:p>
          <a:p>
            <a:pPr lvl="1"/>
            <a:endParaRPr lang="en-US" dirty="0"/>
          </a:p>
          <a:p>
            <a:pPr lvl="1"/>
            <a:endParaRPr lang="fr-FR" dirty="0"/>
          </a:p>
          <a:p>
            <a:endParaRPr lang="en-US" dirty="0"/>
          </a:p>
        </p:txBody>
      </p:sp>
    </p:spTree>
    <p:extLst>
      <p:ext uri="{BB962C8B-B14F-4D97-AF65-F5344CB8AC3E}">
        <p14:creationId xmlns:p14="http://schemas.microsoft.com/office/powerpoint/2010/main" val="1718098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a:t>
            </a:r>
            <a:r>
              <a:rPr lang="en-US" dirty="0"/>
              <a:t>Amounts in Controversy</a:t>
            </a:r>
          </a:p>
        </p:txBody>
      </p:sp>
      <p:sp>
        <p:nvSpPr>
          <p:cNvPr id="3" name="Content Placeholder 2"/>
          <p:cNvSpPr>
            <a:spLocks noGrp="1"/>
          </p:cNvSpPr>
          <p:nvPr>
            <p:ph idx="1"/>
          </p:nvPr>
        </p:nvSpPr>
        <p:spPr>
          <a:xfrm>
            <a:off x="914400" y="1905000"/>
            <a:ext cx="7772400" cy="2057400"/>
          </a:xfrm>
        </p:spPr>
        <p:txBody>
          <a:bodyPr/>
          <a:lstStyle/>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96269623"/>
              </p:ext>
            </p:extLst>
          </p:nvPr>
        </p:nvGraphicFramePr>
        <p:xfrm>
          <a:off x="990599" y="1524000"/>
          <a:ext cx="7619999" cy="3858868"/>
        </p:xfrm>
        <a:graphic>
          <a:graphicData uri="http://schemas.openxmlformats.org/drawingml/2006/table">
            <a:tbl>
              <a:tblPr firstRow="1" bandRow="1">
                <a:tableStyleId>{5C22544A-7EE6-4342-B048-85BDC9FD1C3A}</a:tableStyleId>
              </a:tblPr>
              <a:tblGrid>
                <a:gridCol w="2442307"/>
                <a:gridCol w="2588846"/>
                <a:gridCol w="2588846"/>
              </a:tblGrid>
              <a:tr h="8667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Appeal Level</a:t>
                      </a:r>
                    </a:p>
                    <a:p>
                      <a:endParaRPr lang="en-US" sz="1800" dirty="0"/>
                    </a:p>
                  </a:txBody>
                  <a:tcPr/>
                </a:tc>
                <a:tc>
                  <a:txBody>
                    <a:bodyPr/>
                    <a:lstStyle/>
                    <a:p>
                      <a:r>
                        <a:rPr lang="en-US" sz="1800" dirty="0" smtClean="0">
                          <a:latin typeface="Arial" panose="020B0604020202020204" pitchFamily="34" charset="0"/>
                          <a:cs typeface="Arial" panose="020B0604020202020204" pitchFamily="34" charset="0"/>
                        </a:rPr>
                        <a:t>Time Limit for Filing Appeal</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Amount in Controversy</a:t>
                      </a:r>
                    </a:p>
                    <a:p>
                      <a:endParaRPr lang="en-US" sz="1800" dirty="0"/>
                    </a:p>
                  </a:txBody>
                  <a:tcPr/>
                </a:tc>
              </a:tr>
              <a:tr h="317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cs typeface="Arial" pitchFamily="34" charset="0"/>
                        </a:rPr>
                        <a:t>Redetermination</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120 days</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$0.00</a:t>
                      </a:r>
                      <a:endParaRPr lang="en-US" sz="1600" dirty="0">
                        <a:latin typeface="Arial" pitchFamily="34" charset="0"/>
                        <a:cs typeface="Arial" pitchFamily="34" charset="0"/>
                      </a:endParaRPr>
                    </a:p>
                  </a:txBody>
                  <a:tcPr marT="45730" marB="45730"/>
                </a:tc>
              </a:tr>
              <a:tr h="317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cs typeface="Arial" pitchFamily="34" charset="0"/>
                        </a:rPr>
                        <a:t>Reconsideration</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180 days</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$0.00</a:t>
                      </a:r>
                      <a:endParaRPr lang="en-US" sz="1600" dirty="0">
                        <a:latin typeface="Arial" pitchFamily="34" charset="0"/>
                        <a:cs typeface="Arial" pitchFamily="34" charset="0"/>
                      </a:endParaRPr>
                    </a:p>
                  </a:txBody>
                  <a:tcPr marT="45730" marB="45730"/>
                </a:tc>
              </a:tr>
              <a:tr h="5489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cs typeface="Arial" pitchFamily="34" charset="0"/>
                        </a:rPr>
                        <a:t>Administrative Law Judge (ALJ) Hearing</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60 days</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$150.00 for 2016</a:t>
                      </a:r>
                    </a:p>
                    <a:p>
                      <a:pPr algn="ctr"/>
                      <a:r>
                        <a:rPr lang="en-US" sz="1600" dirty="0" smtClean="0">
                          <a:latin typeface="Arial" pitchFamily="34" charset="0"/>
                          <a:cs typeface="Arial" pitchFamily="34" charset="0"/>
                        </a:rPr>
                        <a:t>$160.00 for 2017</a:t>
                      </a:r>
                      <a:endParaRPr lang="en-US" sz="1600" dirty="0">
                        <a:latin typeface="Arial" pitchFamily="34" charset="0"/>
                        <a:cs typeface="Arial" pitchFamily="34" charset="0"/>
                      </a:endParaRPr>
                    </a:p>
                  </a:txBody>
                  <a:tcPr marT="45730" marB="45730"/>
                </a:tc>
              </a:tr>
              <a:tr h="10111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Medicare Appeals Council of the Departmental Appeals Board (DAB</a:t>
                      </a:r>
                      <a:r>
                        <a:rPr lang="en-US" sz="1600" dirty="0" smtClean="0"/>
                        <a:t>)</a:t>
                      </a:r>
                    </a:p>
                  </a:txBody>
                  <a:tcPr marT="45730" marB="45730"/>
                </a:tc>
                <a:tc>
                  <a:txBody>
                    <a:bodyPr/>
                    <a:lstStyle/>
                    <a:p>
                      <a:pPr algn="ctr"/>
                      <a:r>
                        <a:rPr lang="en-US" sz="1600" dirty="0" smtClean="0">
                          <a:latin typeface="Arial" pitchFamily="34" charset="0"/>
                          <a:cs typeface="Arial" pitchFamily="34" charset="0"/>
                        </a:rPr>
                        <a:t>60 days</a:t>
                      </a:r>
                      <a:endParaRPr lang="en-US" sz="1600" dirty="0">
                        <a:latin typeface="Arial" pitchFamily="34" charset="0"/>
                        <a:cs typeface="Arial" pitchFamily="34" charset="0"/>
                      </a:endParaRPr>
                    </a:p>
                  </a:txBody>
                  <a:tcPr marT="45730" marB="45730"/>
                </a:tc>
                <a:tc>
                  <a:txBody>
                    <a:bodyPr/>
                    <a:lstStyle/>
                    <a:p>
                      <a:pPr algn="ctr"/>
                      <a:r>
                        <a:rPr lang="en-US" sz="1600" dirty="0" smtClean="0">
                          <a:latin typeface="Arial" pitchFamily="34" charset="0"/>
                          <a:cs typeface="Arial" pitchFamily="34" charset="0"/>
                        </a:rPr>
                        <a:t>$0.00</a:t>
                      </a:r>
                      <a:endParaRPr lang="en-US" sz="1600" dirty="0">
                        <a:latin typeface="Arial" pitchFamily="34" charset="0"/>
                        <a:cs typeface="Arial" pitchFamily="34" charset="0"/>
                      </a:endParaRPr>
                    </a:p>
                  </a:txBody>
                  <a:tcPr marT="45730" marB="45730"/>
                </a:tc>
              </a:tr>
              <a:tr h="5951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Judicial Review in Federal District Court </a:t>
                      </a:r>
                    </a:p>
                  </a:txBody>
                  <a:tcPr marT="45730" marB="45730"/>
                </a:tc>
                <a:tc>
                  <a:txBody>
                    <a:bodyPr/>
                    <a:lstStyle/>
                    <a:p>
                      <a:pPr algn="ctr"/>
                      <a:r>
                        <a:rPr lang="en-US" sz="1600" dirty="0" smtClean="0">
                          <a:latin typeface="Arial" pitchFamily="34" charset="0"/>
                          <a:cs typeface="Arial" pitchFamily="34" charset="0"/>
                        </a:rPr>
                        <a:t>60 days</a:t>
                      </a:r>
                      <a:endParaRPr lang="en-US" sz="1600" dirty="0">
                        <a:latin typeface="Arial" pitchFamily="34" charset="0"/>
                        <a:cs typeface="Arial" pitchFamily="34" charset="0"/>
                      </a:endParaRPr>
                    </a:p>
                  </a:txBody>
                  <a:tcPr marT="45730" marB="45730"/>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$1,500.00 for 2016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$1,560.00 for 2017</a:t>
                      </a:r>
                      <a:endParaRPr lang="en-US" sz="1600" dirty="0">
                        <a:latin typeface="Arial" pitchFamily="34" charset="0"/>
                        <a:cs typeface="Arial" pitchFamily="34" charset="0"/>
                      </a:endParaRPr>
                    </a:p>
                  </a:txBody>
                  <a:tcPr marT="45730" marB="45730"/>
                </a:tc>
              </a:tr>
            </a:tbl>
          </a:graphicData>
        </a:graphic>
      </p:graphicFrame>
      <p:sp>
        <p:nvSpPr>
          <p:cNvPr id="6" name="Rectangle 5"/>
          <p:cNvSpPr/>
          <p:nvPr/>
        </p:nvSpPr>
        <p:spPr>
          <a:xfrm>
            <a:off x="1371600" y="5410200"/>
            <a:ext cx="7391400" cy="923330"/>
          </a:xfrm>
          <a:prstGeom prst="rect">
            <a:avLst/>
          </a:prstGeom>
        </p:spPr>
        <p:txBody>
          <a:bodyPr wrap="square">
            <a:spAutoFit/>
          </a:bodyPr>
          <a:lstStyle/>
          <a:p>
            <a:r>
              <a:rPr lang="en-US" dirty="0">
                <a:hlinkClick r:id="rId3"/>
              </a:rPr>
              <a:t>http://</a:t>
            </a:r>
            <a:r>
              <a:rPr lang="en-US" dirty="0" smtClean="0">
                <a:hlinkClick r:id="rId3"/>
              </a:rPr>
              <a:t>www.novitas-solutions.com/webcenter/portal/MedicareJL/pagebyid?contentId=00003494</a:t>
            </a:r>
            <a:endParaRPr lang="en-US" dirty="0" smtClean="0"/>
          </a:p>
          <a:p>
            <a:endParaRPr lang="en-US" dirty="0"/>
          </a:p>
        </p:txBody>
      </p:sp>
    </p:spTree>
    <p:extLst>
      <p:ext uri="{BB962C8B-B14F-4D97-AF65-F5344CB8AC3E}">
        <p14:creationId xmlns:p14="http://schemas.microsoft.com/office/powerpoint/2010/main" val="963199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Therapy Cap Values for Calendar Year (CY) 2017</a:t>
            </a:r>
            <a:endParaRPr lang="en-US" dirty="0"/>
          </a:p>
        </p:txBody>
      </p:sp>
      <p:sp>
        <p:nvSpPr>
          <p:cNvPr id="3" name="Content Placeholder 2"/>
          <p:cNvSpPr>
            <a:spLocks noGrp="1"/>
          </p:cNvSpPr>
          <p:nvPr>
            <p:ph idx="1"/>
          </p:nvPr>
        </p:nvSpPr>
        <p:spPr/>
        <p:txBody>
          <a:bodyPr/>
          <a:lstStyle/>
          <a:p>
            <a:r>
              <a:rPr lang="en-US" dirty="0" smtClean="0"/>
              <a:t>Change Request # 9865:</a:t>
            </a:r>
          </a:p>
          <a:p>
            <a:pPr lvl="1"/>
            <a:r>
              <a:rPr lang="en-US" dirty="0" smtClean="0"/>
              <a:t>Effective: January 1, 2017</a:t>
            </a:r>
          </a:p>
          <a:p>
            <a:pPr lvl="1"/>
            <a:r>
              <a:rPr lang="en-US" dirty="0" smtClean="0"/>
              <a:t>Implementation: January 3, 2017</a:t>
            </a:r>
          </a:p>
          <a:p>
            <a:r>
              <a:rPr lang="en-US" dirty="0" smtClean="0"/>
              <a:t>Key Points:</a:t>
            </a:r>
          </a:p>
          <a:p>
            <a:pPr lvl="1"/>
            <a:r>
              <a:rPr lang="en-US" dirty="0" smtClean="0"/>
              <a:t>Outpatient therapy limits for:</a:t>
            </a:r>
          </a:p>
          <a:p>
            <a:pPr lvl="2"/>
            <a:r>
              <a:rPr lang="en-US" dirty="0" smtClean="0"/>
              <a:t>Physical </a:t>
            </a:r>
            <a:r>
              <a:rPr lang="en-US" dirty="0"/>
              <a:t>T</a:t>
            </a:r>
            <a:r>
              <a:rPr lang="en-US" dirty="0" smtClean="0"/>
              <a:t>herapy (PT) and Speech-Language </a:t>
            </a:r>
            <a:r>
              <a:rPr lang="en-US" dirty="0"/>
              <a:t>P</a:t>
            </a:r>
            <a:r>
              <a:rPr lang="en-US" dirty="0" smtClean="0"/>
              <a:t>athology (SLP) combined is $1,980</a:t>
            </a:r>
          </a:p>
          <a:p>
            <a:pPr lvl="2"/>
            <a:r>
              <a:rPr lang="en-US" dirty="0" smtClean="0"/>
              <a:t>Occupational </a:t>
            </a:r>
            <a:r>
              <a:rPr lang="en-US" dirty="0"/>
              <a:t>T</a:t>
            </a:r>
            <a:r>
              <a:rPr lang="en-US" dirty="0" smtClean="0"/>
              <a:t>herapy (OT) is $1,980</a:t>
            </a:r>
          </a:p>
          <a:p>
            <a:r>
              <a:rPr lang="en-US" dirty="0" smtClean="0"/>
              <a:t>Reference:</a:t>
            </a:r>
          </a:p>
          <a:p>
            <a:pPr lvl="1"/>
            <a:r>
              <a:rPr lang="en-US" dirty="0">
                <a:hlinkClick r:id="rId3"/>
              </a:rPr>
              <a:t>https://</a:t>
            </a:r>
            <a:r>
              <a:rPr lang="en-US" dirty="0" smtClean="0">
                <a:hlinkClick r:id="rId3"/>
              </a:rPr>
              <a:t>www.cms.gov/Outreach-and-Education/Medicare-Learning-Network-MLN/MLNMattersArticles/Downloads/MM9865.pdf</a:t>
            </a:r>
            <a:r>
              <a:rPr lang="en-US" dirty="0" smtClean="0"/>
              <a:t> </a:t>
            </a:r>
          </a:p>
        </p:txBody>
      </p:sp>
    </p:spTree>
    <p:extLst>
      <p:ext uri="{BB962C8B-B14F-4D97-AF65-F5344CB8AC3E}">
        <p14:creationId xmlns:p14="http://schemas.microsoft.com/office/powerpoint/2010/main" val="2266400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2017 Annual Update to the Therapy Code List</a:t>
            </a:r>
          </a:p>
        </p:txBody>
      </p:sp>
      <p:sp>
        <p:nvSpPr>
          <p:cNvPr id="5" name="Content Placeholder 4"/>
          <p:cNvSpPr>
            <a:spLocks noGrp="1"/>
          </p:cNvSpPr>
          <p:nvPr>
            <p:ph idx="1"/>
          </p:nvPr>
        </p:nvSpPr>
        <p:spPr/>
        <p:txBody>
          <a:bodyPr/>
          <a:lstStyle/>
          <a:p>
            <a:r>
              <a:rPr lang="en-US" dirty="0"/>
              <a:t>Change Request # 9782:</a:t>
            </a:r>
          </a:p>
          <a:p>
            <a:pPr lvl="1"/>
            <a:r>
              <a:rPr lang="en-US" dirty="0"/>
              <a:t>Effective: January 1, 2017</a:t>
            </a:r>
          </a:p>
          <a:p>
            <a:pPr lvl="1"/>
            <a:r>
              <a:rPr lang="en-US" dirty="0"/>
              <a:t>Implementation: January 3, 2017</a:t>
            </a:r>
          </a:p>
          <a:p>
            <a:r>
              <a:rPr lang="en-US" dirty="0"/>
              <a:t>Key Points:</a:t>
            </a:r>
          </a:p>
          <a:p>
            <a:pPr lvl="1"/>
            <a:r>
              <a:rPr lang="en-US" dirty="0"/>
              <a:t>The 2017 updates to the therapy code list are adding eight “always therapy” codes (97161 – 97168) for physical therapy (PT) and occupational therapy (OT) evaluative procedures</a:t>
            </a:r>
          </a:p>
          <a:p>
            <a:pPr lvl="1"/>
            <a:r>
              <a:rPr lang="en-US" dirty="0"/>
              <a:t>This update will delete the four codes currently used to report these services (97001 – 97004) </a:t>
            </a:r>
          </a:p>
          <a:p>
            <a:pPr lvl="1"/>
            <a:r>
              <a:rPr lang="en-US" dirty="0"/>
              <a:t>Make sure your billing staffs are aware of these updates</a:t>
            </a:r>
          </a:p>
          <a:p>
            <a:r>
              <a:rPr lang="en-US" dirty="0"/>
              <a:t>Reference:</a:t>
            </a:r>
          </a:p>
          <a:p>
            <a:pPr lvl="1"/>
            <a:r>
              <a:rPr lang="en-US" dirty="0">
                <a:hlinkClick r:id="rId3"/>
              </a:rPr>
              <a:t>https://www.cms.gov/Outreach-and-Education/Medicare-Learning-Network-MLN/MLNMattersArticles/Downloads/MM9865.pdf</a:t>
            </a:r>
            <a:r>
              <a:rPr lang="en-US" dirty="0"/>
              <a:t> </a:t>
            </a:r>
          </a:p>
        </p:txBody>
      </p:sp>
      <p:sp>
        <p:nvSpPr>
          <p:cNvPr id="6" name="Footer Placeholder 4"/>
          <p:cNvSpPr txBox="1">
            <a:spLocks/>
          </p:cNvSpPr>
          <p:nvPr/>
        </p:nvSpPr>
        <p:spPr>
          <a:xfrm>
            <a:off x="0" y="6172200"/>
            <a:ext cx="9144000" cy="288925"/>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r>
              <a:rPr lang="en-US" sz="1200" dirty="0" smtClean="0">
                <a:solidFill>
                  <a:schemeClr val="bg1">
                    <a:lumMod val="50000"/>
                  </a:schemeClr>
                </a:solidFill>
              </a:rPr>
              <a:t>Current Procedural Terminology (CPT) only copyright 2016 American Medical Association. All rights reserved.</a:t>
            </a:r>
            <a:endParaRPr lang="en-US" sz="1200" dirty="0">
              <a:solidFill>
                <a:schemeClr val="bg1">
                  <a:lumMod val="50000"/>
                </a:schemeClr>
              </a:solidFill>
            </a:endParaRPr>
          </a:p>
        </p:txBody>
      </p:sp>
    </p:spTree>
    <p:extLst>
      <p:ext uri="{BB962C8B-B14F-4D97-AF65-F5344CB8AC3E}">
        <p14:creationId xmlns:p14="http://schemas.microsoft.com/office/powerpoint/2010/main" val="3598049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858000" cy="1066800"/>
          </a:xfrm>
        </p:spPr>
        <p:txBody>
          <a:bodyPr>
            <a:normAutofit fontScale="90000"/>
          </a:bodyPr>
          <a:lstStyle/>
          <a:p>
            <a:r>
              <a:rPr lang="en-US" dirty="0" smtClean="0"/>
              <a:t/>
            </a:r>
            <a:br>
              <a:rPr lang="en-US" dirty="0" smtClean="0"/>
            </a:br>
            <a:r>
              <a:rPr lang="en-US" sz="3100" dirty="0" smtClean="0"/>
              <a:t>Multiple Procedure Payment Reduction (MPPR) on the Professional Component (PC) of Certain Diagnostic Imaging Procedures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Change Request # 9647:</a:t>
            </a:r>
          </a:p>
          <a:p>
            <a:pPr lvl="1"/>
            <a:r>
              <a:rPr lang="en-US" dirty="0" smtClean="0"/>
              <a:t>Effective: January 1, 2017</a:t>
            </a:r>
          </a:p>
          <a:p>
            <a:pPr lvl="1"/>
            <a:r>
              <a:rPr lang="en-US" dirty="0" smtClean="0"/>
              <a:t>Implementation: January 3, 2017 </a:t>
            </a:r>
          </a:p>
          <a:p>
            <a:r>
              <a:rPr lang="en-US" dirty="0" smtClean="0"/>
              <a:t>Key Points:</a:t>
            </a:r>
          </a:p>
          <a:p>
            <a:pPr lvl="1"/>
            <a:r>
              <a:rPr lang="en-US" dirty="0" smtClean="0"/>
              <a:t>Revised the Multiple Procedure Payment Reduction (MPPR) for the Professional Component (PC): </a:t>
            </a:r>
            <a:endParaRPr lang="en-US" dirty="0"/>
          </a:p>
          <a:p>
            <a:pPr lvl="2"/>
            <a:r>
              <a:rPr lang="en-US" dirty="0" smtClean="0"/>
              <a:t>Second and subsequent procedures from 25 percent to 5 percent of the physician fee schedule amount</a:t>
            </a:r>
          </a:p>
          <a:p>
            <a:pPr lvl="1"/>
            <a:r>
              <a:rPr lang="en-US" dirty="0" smtClean="0"/>
              <a:t>Reduction applies to:</a:t>
            </a:r>
          </a:p>
          <a:p>
            <a:pPr lvl="2"/>
            <a:r>
              <a:rPr lang="en-US" dirty="0" smtClean="0"/>
              <a:t>PC only services</a:t>
            </a:r>
          </a:p>
          <a:p>
            <a:pPr lvl="2"/>
            <a:r>
              <a:rPr lang="en-US" dirty="0" smtClean="0"/>
              <a:t>PC portion of global services</a:t>
            </a:r>
          </a:p>
          <a:p>
            <a:pPr lvl="2"/>
            <a:r>
              <a:rPr lang="en-US" dirty="0" smtClean="0"/>
              <a:t>Procedures with a multiple surgery value of ‘4’ in the Medicare Fee Schedule Database </a:t>
            </a:r>
          </a:p>
          <a:p>
            <a:r>
              <a:rPr lang="en-US" dirty="0" smtClean="0"/>
              <a:t>Reference:</a:t>
            </a:r>
          </a:p>
          <a:p>
            <a:pPr lvl="1"/>
            <a:r>
              <a:rPr lang="en-US" dirty="0">
                <a:hlinkClick r:id="rId3"/>
              </a:rPr>
              <a:t>https://</a:t>
            </a:r>
            <a:r>
              <a:rPr lang="en-US" dirty="0" smtClean="0">
                <a:hlinkClick r:id="rId3"/>
              </a:rPr>
              <a:t>www.cms.gov/Outreach-and-Education/Medicare-Learning-Network-MLN/MLNMattersArticles/Downloads/MM9647.pdf</a:t>
            </a:r>
            <a:r>
              <a:rPr lang="en-US" dirty="0" smtClean="0"/>
              <a:t> </a:t>
            </a:r>
          </a:p>
          <a:p>
            <a:pPr lvl="1"/>
            <a:endParaRPr lang="en-US" dirty="0" smtClean="0"/>
          </a:p>
          <a:p>
            <a:pPr lvl="1"/>
            <a:endParaRPr lang="en-US" dirty="0" smtClean="0"/>
          </a:p>
        </p:txBody>
      </p:sp>
    </p:spTree>
    <p:extLst>
      <p:ext uri="{BB962C8B-B14F-4D97-AF65-F5344CB8AC3E}">
        <p14:creationId xmlns:p14="http://schemas.microsoft.com/office/powerpoint/2010/main" val="933589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Reduction for X-Rays Taken Using Film</a:t>
            </a:r>
          </a:p>
        </p:txBody>
      </p:sp>
      <p:sp>
        <p:nvSpPr>
          <p:cNvPr id="3" name="Content Placeholder 2"/>
          <p:cNvSpPr>
            <a:spLocks noGrp="1"/>
          </p:cNvSpPr>
          <p:nvPr>
            <p:ph idx="1"/>
          </p:nvPr>
        </p:nvSpPr>
        <p:spPr/>
        <p:txBody>
          <a:bodyPr/>
          <a:lstStyle/>
          <a:p>
            <a:r>
              <a:rPr lang="en-US" dirty="0" smtClean="0"/>
              <a:t>Change Request # 9727:</a:t>
            </a:r>
          </a:p>
          <a:p>
            <a:pPr lvl="1"/>
            <a:r>
              <a:rPr lang="en-US" dirty="0" smtClean="0"/>
              <a:t>Effective: January 1, 2017</a:t>
            </a:r>
          </a:p>
          <a:p>
            <a:pPr lvl="1"/>
            <a:r>
              <a:rPr lang="en-US" dirty="0" smtClean="0"/>
              <a:t>Implementation: January 3, 2017</a:t>
            </a:r>
          </a:p>
          <a:p>
            <a:r>
              <a:rPr lang="en-US" dirty="0" smtClean="0"/>
              <a:t>Key Points:</a:t>
            </a:r>
          </a:p>
          <a:p>
            <a:pPr lvl="1"/>
            <a:r>
              <a:rPr lang="en-US" dirty="0" smtClean="0"/>
              <a:t>Reduction in </a:t>
            </a:r>
            <a:r>
              <a:rPr lang="en-US" dirty="0"/>
              <a:t>the </a:t>
            </a:r>
            <a:r>
              <a:rPr lang="en-US" dirty="0" smtClean="0"/>
              <a:t>TC (</a:t>
            </a:r>
            <a:r>
              <a:rPr lang="en-US" dirty="0"/>
              <a:t>technical </a:t>
            </a:r>
            <a:r>
              <a:rPr lang="en-US" dirty="0" smtClean="0"/>
              <a:t>component) of </a:t>
            </a:r>
            <a:r>
              <a:rPr lang="en-US" dirty="0"/>
              <a:t>X-ray imaging services provided using </a:t>
            </a:r>
            <a:r>
              <a:rPr lang="en-US" dirty="0" smtClean="0"/>
              <a:t>film:</a:t>
            </a:r>
          </a:p>
          <a:p>
            <a:pPr lvl="2"/>
            <a:r>
              <a:rPr lang="en-US" dirty="0" smtClean="0"/>
              <a:t>Including </a:t>
            </a:r>
            <a:r>
              <a:rPr lang="en-US" dirty="0"/>
              <a:t>the TC portion of a global </a:t>
            </a:r>
            <a:r>
              <a:rPr lang="en-US" dirty="0" smtClean="0"/>
              <a:t>service</a:t>
            </a:r>
          </a:p>
          <a:p>
            <a:pPr lvl="1"/>
            <a:r>
              <a:rPr lang="en-US" dirty="0" smtClean="0"/>
              <a:t>Payment </a:t>
            </a:r>
            <a:r>
              <a:rPr lang="en-US" dirty="0"/>
              <a:t>amounts under the </a:t>
            </a:r>
            <a:r>
              <a:rPr lang="en-US" dirty="0" smtClean="0"/>
              <a:t>PFS (</a:t>
            </a:r>
            <a:r>
              <a:rPr lang="en-US" dirty="0"/>
              <a:t>Physician Fee </a:t>
            </a:r>
            <a:r>
              <a:rPr lang="en-US" dirty="0" smtClean="0"/>
              <a:t>Schedule) reduced by </a:t>
            </a:r>
            <a:r>
              <a:rPr lang="en-US" dirty="0"/>
              <a:t>20 percent for the </a:t>
            </a:r>
            <a:r>
              <a:rPr lang="en-US" dirty="0" smtClean="0"/>
              <a:t>TC</a:t>
            </a:r>
          </a:p>
          <a:p>
            <a:pPr lvl="1"/>
            <a:r>
              <a:rPr lang="en-US" dirty="0" smtClean="0"/>
              <a:t>Claims </a:t>
            </a:r>
            <a:r>
              <a:rPr lang="en-US" dirty="0"/>
              <a:t>for X-rays using film must include modifier FX</a:t>
            </a:r>
            <a:endParaRPr lang="en-US" dirty="0" smtClean="0"/>
          </a:p>
          <a:p>
            <a:r>
              <a:rPr lang="en-US" dirty="0" smtClean="0"/>
              <a:t>Reference:</a:t>
            </a:r>
          </a:p>
          <a:p>
            <a:pPr lvl="1"/>
            <a:r>
              <a:rPr lang="en-US" dirty="0">
                <a:hlinkClick r:id="rId3"/>
              </a:rPr>
              <a:t>https://</a:t>
            </a:r>
            <a:r>
              <a:rPr lang="en-US" dirty="0" smtClean="0">
                <a:hlinkClick r:id="rId3"/>
              </a:rPr>
              <a:t>www.cms.gov/Outreach-and-Education/Medicare-Learning-Network-MLN/MLNMattersArticles/Downloads/MM9727.pdf</a:t>
            </a:r>
            <a:r>
              <a:rPr lang="en-US" dirty="0" smtClean="0"/>
              <a:t> </a:t>
            </a:r>
          </a:p>
          <a:p>
            <a:pPr lvl="1"/>
            <a:endParaRPr lang="en-US" dirty="0" smtClean="0"/>
          </a:p>
        </p:txBody>
      </p:sp>
    </p:spTree>
    <p:extLst>
      <p:ext uri="{BB962C8B-B14F-4D97-AF65-F5344CB8AC3E}">
        <p14:creationId xmlns:p14="http://schemas.microsoft.com/office/powerpoint/2010/main" val="589101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 Modifier: Drug Amount Discarded/Not Administered to Any Patient</a:t>
            </a:r>
            <a:endParaRPr lang="en-US" dirty="0"/>
          </a:p>
        </p:txBody>
      </p:sp>
      <p:sp>
        <p:nvSpPr>
          <p:cNvPr id="3" name="Content Placeholder 2"/>
          <p:cNvSpPr>
            <a:spLocks noGrp="1"/>
          </p:cNvSpPr>
          <p:nvPr>
            <p:ph idx="1"/>
          </p:nvPr>
        </p:nvSpPr>
        <p:spPr/>
        <p:txBody>
          <a:bodyPr/>
          <a:lstStyle/>
          <a:p>
            <a:r>
              <a:rPr lang="en-US" dirty="0" smtClean="0"/>
              <a:t>Change Request # 9603:</a:t>
            </a:r>
          </a:p>
          <a:p>
            <a:pPr lvl="1"/>
            <a:r>
              <a:rPr lang="en-US" dirty="0" smtClean="0"/>
              <a:t>Effective: January 1, 2017</a:t>
            </a:r>
          </a:p>
          <a:p>
            <a:pPr lvl="1"/>
            <a:r>
              <a:rPr lang="en-US" dirty="0" smtClean="0"/>
              <a:t>Implementation: January 3, 2017</a:t>
            </a:r>
          </a:p>
          <a:p>
            <a:r>
              <a:rPr lang="en-US" dirty="0" smtClean="0"/>
              <a:t>Key Points:</a:t>
            </a:r>
          </a:p>
          <a:p>
            <a:pPr lvl="1"/>
            <a:r>
              <a:rPr lang="en-US" dirty="0" smtClean="0"/>
              <a:t>Use of the JW modifier is required to identify unused drugs or biologicals that are appropriately discarded</a:t>
            </a:r>
          </a:p>
          <a:p>
            <a:pPr lvl="1"/>
            <a:r>
              <a:rPr lang="en-US" dirty="0" smtClean="0"/>
              <a:t>Providers are required to document the discarded drug or biological in the patient's medical record</a:t>
            </a:r>
          </a:p>
          <a:p>
            <a:r>
              <a:rPr lang="en-US" dirty="0" smtClean="0"/>
              <a:t>References:</a:t>
            </a:r>
          </a:p>
          <a:p>
            <a:pPr lvl="1"/>
            <a:r>
              <a:rPr lang="en-US" dirty="0" smtClean="0">
                <a:hlinkClick r:id="rId3"/>
              </a:rPr>
              <a:t>https://www.cms.gov/Outreach-and-Education/Medicare-Learning-Network-MLN/MLNMattersArticles/Downloads/MM9603.pdf</a:t>
            </a:r>
            <a:endParaRPr lang="en-US" dirty="0" smtClean="0"/>
          </a:p>
          <a:p>
            <a:pPr lvl="1"/>
            <a:r>
              <a:rPr lang="en-US" dirty="0">
                <a:hlinkClick r:id="rId4"/>
              </a:rPr>
              <a:t>http://</a:t>
            </a:r>
            <a:r>
              <a:rPr lang="en-US" dirty="0" smtClean="0">
                <a:hlinkClick r:id="rId4"/>
              </a:rPr>
              <a:t>www.novitas-solutions.com/webcenter/portal/MedicareJL/pagebyid?contentId=00142500</a:t>
            </a:r>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08787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Disclaimer</a:t>
            </a:r>
          </a:p>
        </p:txBody>
      </p:sp>
      <p:sp>
        <p:nvSpPr>
          <p:cNvPr id="3" name="Content Placeholder 2"/>
          <p:cNvSpPr>
            <a:spLocks noGrp="1"/>
          </p:cNvSpPr>
          <p:nvPr>
            <p:ph idx="1"/>
          </p:nvPr>
        </p:nvSpPr>
        <p:spPr/>
        <p:txBody>
          <a:bodyPr>
            <a:normAutofit fontScale="62500" lnSpcReduction="20000"/>
          </a:bodyPr>
          <a:lstStyle/>
          <a:p>
            <a:r>
              <a:rPr lang="en-US" dirty="0" smtClean="0"/>
              <a:t>All Current Procedural Terminology (CPT) only are copyright 2016 American Medical Association (AMA). All rights reserved. CPT is a registered trademark of the American Medical Association. Applicable Federal Acquisition Regulation/ Defense Federal Acquisition Regulation (FARS/DFARS) Restrictions Apply to Government Use. Fee schedules, relative value units, conversion factors and/or related components are not assigned by the AMA, are not part of CPT, and the AMA is not recommending their use. The AMA does not directly or indirectly practice medicine or dispense medical services. The AMA assumes no liability for data contained or not contained herein.</a:t>
            </a:r>
          </a:p>
          <a:p>
            <a:endParaRPr lang="en-US" dirty="0" smtClean="0"/>
          </a:p>
          <a:p>
            <a:r>
              <a:rPr lang="en-US" dirty="0" smtClean="0"/>
              <a:t>The information enclosed was current at the time it was presented.  Medicare policy changes frequently; links to the source documents have been provided within the document for your reference. This presentation was prepared as a tool to assist providers and is not intended to grant rights or impose obligations.  </a:t>
            </a:r>
          </a:p>
          <a:p>
            <a:endParaRPr lang="en-US" dirty="0" smtClean="0"/>
          </a:p>
          <a:p>
            <a:r>
              <a:rPr lang="en-US" dirty="0" smtClean="0"/>
              <a:t>Although every reasonable effort has been made to assure the accuracy of the information within these pages, the ultimate responsibility for the correct submission of claims and response to any remittance advice lies with the provider of services.</a:t>
            </a:r>
          </a:p>
          <a:p>
            <a:endParaRPr lang="en-US" dirty="0" smtClean="0"/>
          </a:p>
          <a:p>
            <a:r>
              <a:rPr lang="en-US" dirty="0" smtClean="0"/>
              <a:t>Novitas Solutions employees, agents, and staff make no representation, warranty, or guarantee that this compilation of Medicare information is error-free and will bear no responsibility or liability for the results or consequences of the use of this guide.</a:t>
            </a:r>
          </a:p>
          <a:p>
            <a:endParaRPr lang="en-US" dirty="0" smtClean="0"/>
          </a:p>
          <a:p>
            <a:r>
              <a:rPr lang="en-US" dirty="0" smtClean="0"/>
              <a:t>This presentation is a general summary that explains certain aspects of the Medicare program, but is not a legal document. The official Medicare program provisions are contained in the relevant laws, regulations, and rulings.</a:t>
            </a:r>
          </a:p>
          <a:p>
            <a:endParaRPr lang="en-US" dirty="0" smtClean="0"/>
          </a:p>
          <a:p>
            <a:r>
              <a:rPr lang="en-US" dirty="0" smtClean="0"/>
              <a:t>Novitas Solutions does not permit videotaping or audio recording of training events.</a:t>
            </a:r>
          </a:p>
        </p:txBody>
      </p:sp>
    </p:spTree>
    <p:extLst>
      <p:ext uri="{BB962C8B-B14F-4D97-AF65-F5344CB8AC3E}">
        <p14:creationId xmlns:p14="http://schemas.microsoft.com/office/powerpoint/2010/main" val="649838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Novitas Initiatives </a:t>
            </a:r>
          </a:p>
        </p:txBody>
      </p:sp>
    </p:spTree>
    <p:extLst>
      <p:ext uri="{BB962C8B-B14F-4D97-AF65-F5344CB8AC3E}">
        <p14:creationId xmlns:p14="http://schemas.microsoft.com/office/powerpoint/2010/main" val="2014514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Novitas Medicare Learning Center</a:t>
            </a:r>
            <a:endParaRPr lang="en-US" dirty="0"/>
          </a:p>
        </p:txBody>
      </p:sp>
      <p:sp>
        <p:nvSpPr>
          <p:cNvPr id="7171" name="Content Placeholder 2"/>
          <p:cNvSpPr>
            <a:spLocks noGrp="1"/>
          </p:cNvSpPr>
          <p:nvPr>
            <p:ph idx="1"/>
          </p:nvPr>
        </p:nvSpPr>
        <p:spPr/>
        <p:txBody>
          <a:bodyPr>
            <a:normAutofit/>
          </a:bodyPr>
          <a:lstStyle/>
          <a:p>
            <a:r>
              <a:rPr lang="en-US" dirty="0" smtClean="0"/>
              <a:t>Features:</a:t>
            </a:r>
          </a:p>
          <a:p>
            <a:pPr lvl="1"/>
            <a:r>
              <a:rPr lang="en-US" dirty="0" smtClean="0"/>
              <a:t>Create an individualized education account</a:t>
            </a:r>
          </a:p>
          <a:p>
            <a:pPr lvl="1"/>
            <a:r>
              <a:rPr lang="en-US" dirty="0" smtClean="0"/>
              <a:t>Register for webinars, teleconferences, and workshops</a:t>
            </a:r>
          </a:p>
          <a:p>
            <a:pPr lvl="1"/>
            <a:r>
              <a:rPr lang="en-US" dirty="0" smtClean="0"/>
              <a:t>Download your Continuing Education Unit (CEU) Certificates</a:t>
            </a:r>
          </a:p>
          <a:p>
            <a:pPr lvl="1"/>
            <a:r>
              <a:rPr lang="en-US" dirty="0" smtClean="0"/>
              <a:t>Be placed on a waitlist if the educational event you register for is closed</a:t>
            </a:r>
          </a:p>
          <a:p>
            <a:r>
              <a:rPr lang="en-US" dirty="0" smtClean="0"/>
              <a:t>Benefits:</a:t>
            </a:r>
          </a:p>
          <a:p>
            <a:pPr lvl="1"/>
            <a:r>
              <a:rPr lang="en-US" dirty="0" smtClean="0"/>
              <a:t>Centralized location for all educational materials</a:t>
            </a:r>
          </a:p>
          <a:p>
            <a:pPr lvl="1"/>
            <a:r>
              <a:rPr lang="en-US" dirty="0" smtClean="0"/>
              <a:t>Track all of the educational events you’ve attended</a:t>
            </a:r>
          </a:p>
          <a:p>
            <a:pPr lvl="1"/>
            <a:r>
              <a:rPr lang="en-US" dirty="0" smtClean="0"/>
              <a:t>Access Medicare education 24 hours a day, 7 days a week with web-based training modules</a:t>
            </a:r>
          </a:p>
          <a:p>
            <a:pPr lvl="2"/>
            <a:r>
              <a:rPr lang="en-US" dirty="0" smtClean="0">
                <a:hlinkClick r:id="rId3"/>
              </a:rPr>
              <a:t>http://www.novitas-solutions.com/webcenter/spaces/MedicareJL/page/pagebyid?contentId=00081806</a:t>
            </a:r>
            <a:r>
              <a:rPr lang="en-US" dirty="0" smtClean="0"/>
              <a:t> </a:t>
            </a:r>
          </a:p>
          <a:p>
            <a:pPr lvl="1"/>
            <a:endParaRPr lang="en-US" dirty="0" smtClean="0"/>
          </a:p>
        </p:txBody>
      </p:sp>
    </p:spTree>
    <p:extLst>
      <p:ext uri="{BB962C8B-B14F-4D97-AF65-F5344CB8AC3E}">
        <p14:creationId xmlns:p14="http://schemas.microsoft.com/office/powerpoint/2010/main" val="751103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err="1" smtClean="0"/>
              <a:t>Novitasphere</a:t>
            </a:r>
            <a:r>
              <a:rPr lang="en-US" altLang="en-US" dirty="0" smtClean="0"/>
              <a:t> </a:t>
            </a:r>
          </a:p>
        </p:txBody>
      </p:sp>
      <p:sp>
        <p:nvSpPr>
          <p:cNvPr id="3" name="Content Placeholder 2"/>
          <p:cNvSpPr>
            <a:spLocks noGrp="1"/>
          </p:cNvSpPr>
          <p:nvPr>
            <p:ph idx="1"/>
          </p:nvPr>
        </p:nvSpPr>
        <p:spPr>
          <a:xfrm>
            <a:off x="457200" y="1524000"/>
            <a:ext cx="8229600" cy="4800600"/>
          </a:xfrm>
        </p:spPr>
        <p:txBody>
          <a:bodyPr/>
          <a:lstStyle/>
          <a:p>
            <a:r>
              <a:rPr lang="en-US" dirty="0" smtClean="0"/>
              <a:t>Free Web-based portal </a:t>
            </a:r>
          </a:p>
          <a:p>
            <a:r>
              <a:rPr lang="en-US" dirty="0" smtClean="0"/>
              <a:t>Access to Eligibility, Claim Information and Remittance Advice, Claim Submission with File Status, Electronic Remittance Advice (ERA), Claim Correction, Secure Messaging and a </a:t>
            </a:r>
            <a:r>
              <a:rPr lang="en-US" dirty="0" err="1" smtClean="0"/>
              <a:t>MailBox</a:t>
            </a:r>
            <a:endParaRPr lang="en-US" dirty="0" smtClean="0"/>
          </a:p>
          <a:p>
            <a:r>
              <a:rPr lang="en-US" dirty="0" smtClean="0"/>
              <a:t>Available to JH and JL Part B providers, billing services and clearinghouses servicing Part B practitioners</a:t>
            </a:r>
          </a:p>
          <a:p>
            <a:r>
              <a:rPr lang="en-US" dirty="0" smtClean="0"/>
              <a:t>Live Chat feature</a:t>
            </a:r>
          </a:p>
          <a:p>
            <a:r>
              <a:rPr lang="en-US" dirty="0" smtClean="0"/>
              <a:t>Dedicated Help Desk </a:t>
            </a:r>
            <a:r>
              <a:rPr lang="en-US" altLang="en-US" dirty="0"/>
              <a:t>1-855-880-8424</a:t>
            </a:r>
            <a:endParaRPr lang="en-US" dirty="0" smtClean="0"/>
          </a:p>
          <a:p>
            <a:r>
              <a:rPr lang="en-US" dirty="0" smtClean="0"/>
              <a:t>For demonstrations and more information:</a:t>
            </a:r>
          </a:p>
          <a:p>
            <a:pPr lvl="1"/>
            <a:r>
              <a:rPr lang="en-US" dirty="0" smtClean="0">
                <a:hlinkClick r:id="rId3"/>
              </a:rPr>
              <a:t>http://www.novitas-solutions.com/webcenter/spaces/MedicareJL/page/pagebyid?contentId=00024648</a:t>
            </a:r>
            <a:endParaRPr lang="en-US" dirty="0" smtClean="0"/>
          </a:p>
          <a:p>
            <a:pPr lvl="1"/>
            <a:endParaRPr lang="en-US" dirty="0"/>
          </a:p>
        </p:txBody>
      </p:sp>
    </p:spTree>
    <p:extLst>
      <p:ext uri="{BB962C8B-B14F-4D97-AF65-F5344CB8AC3E}">
        <p14:creationId xmlns:p14="http://schemas.microsoft.com/office/powerpoint/2010/main" val="883366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Novitasphere Claim Correction Feature  </a:t>
            </a:r>
            <a:endParaRPr lang="en-US" dirty="0"/>
          </a:p>
        </p:txBody>
      </p:sp>
      <p:sp>
        <p:nvSpPr>
          <p:cNvPr id="3" name="Content Placeholder 2"/>
          <p:cNvSpPr>
            <a:spLocks noGrp="1"/>
          </p:cNvSpPr>
          <p:nvPr>
            <p:ph idx="1"/>
          </p:nvPr>
        </p:nvSpPr>
        <p:spPr/>
        <p:txBody>
          <a:bodyPr>
            <a:normAutofit/>
          </a:bodyPr>
          <a:lstStyle/>
          <a:p>
            <a:r>
              <a:rPr lang="en-US" dirty="0" smtClean="0"/>
              <a:t>Common clerical errors can be corrected on finalized claims:</a:t>
            </a:r>
          </a:p>
          <a:p>
            <a:pPr lvl="1"/>
            <a:r>
              <a:rPr lang="en-US" dirty="0" smtClean="0"/>
              <a:t>Number of services or units </a:t>
            </a:r>
          </a:p>
          <a:p>
            <a:pPr lvl="1"/>
            <a:r>
              <a:rPr lang="en-US" dirty="0" smtClean="0"/>
              <a:t>Diagnosis code  (Primary) </a:t>
            </a:r>
          </a:p>
          <a:p>
            <a:pPr lvl="1"/>
            <a:r>
              <a:rPr lang="en-US" dirty="0" smtClean="0"/>
              <a:t>Eligible modifiers </a:t>
            </a:r>
          </a:p>
          <a:p>
            <a:pPr lvl="1"/>
            <a:r>
              <a:rPr lang="en-US" dirty="0" smtClean="0"/>
              <a:t>Procedure code </a:t>
            </a:r>
          </a:p>
          <a:p>
            <a:pPr lvl="1"/>
            <a:r>
              <a:rPr lang="en-US" dirty="0" smtClean="0"/>
              <a:t>Date of service </a:t>
            </a:r>
          </a:p>
          <a:p>
            <a:pPr lvl="1"/>
            <a:r>
              <a:rPr lang="en-US" dirty="0" smtClean="0"/>
              <a:t>Place of service </a:t>
            </a:r>
          </a:p>
          <a:p>
            <a:pPr lvl="1"/>
            <a:r>
              <a:rPr lang="en-US" dirty="0" smtClean="0"/>
              <a:t>Billed amount </a:t>
            </a:r>
          </a:p>
          <a:p>
            <a:r>
              <a:rPr lang="en-US" dirty="0" smtClean="0"/>
              <a:t> </a:t>
            </a:r>
            <a:r>
              <a:rPr lang="en-US" dirty="0" err="1"/>
              <a:t>Novitasphere</a:t>
            </a:r>
            <a:r>
              <a:rPr lang="en-US" dirty="0"/>
              <a:t> Claims Correction </a:t>
            </a:r>
            <a:r>
              <a:rPr lang="en-US" dirty="0" smtClean="0"/>
              <a:t>Guide: </a:t>
            </a:r>
            <a:endParaRPr lang="en-US" dirty="0"/>
          </a:p>
          <a:p>
            <a:pPr marL="800100" lvl="1">
              <a:buFont typeface="Arial" panose="020B0604020202020204" pitchFamily="34" charset="0"/>
              <a:buChar char="•"/>
            </a:pPr>
            <a:r>
              <a:rPr lang="en-US" dirty="0" smtClean="0">
                <a:hlinkClick r:id="rId3"/>
              </a:rPr>
              <a:t>http://novitas-solutions.com/cs/idcplg?IdcService=GET_FILE&amp;RevisionSelectionMethod=LatestReleased&amp;dDocName=00086496&amp;allowInterrupt=1</a:t>
            </a:r>
            <a:r>
              <a:rPr lang="en-US" dirty="0" smtClean="0"/>
              <a:t> </a:t>
            </a:r>
          </a:p>
          <a:p>
            <a:pPr lvl="1"/>
            <a:endParaRPr lang="en-US" dirty="0" smtClean="0"/>
          </a:p>
          <a:p>
            <a:endParaRPr lang="en-US" dirty="0" smtClean="0"/>
          </a:p>
          <a:p>
            <a:pPr lvl="1"/>
            <a:endParaRPr lang="en-US" dirty="0" smtClean="0"/>
          </a:p>
          <a:p>
            <a:endParaRPr lang="en-US" dirty="0"/>
          </a:p>
        </p:txBody>
      </p:sp>
    </p:spTree>
    <p:extLst>
      <p:ext uri="{BB962C8B-B14F-4D97-AF65-F5344CB8AC3E}">
        <p14:creationId xmlns:p14="http://schemas.microsoft.com/office/powerpoint/2010/main" val="2380675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Automated Claim Correction </a:t>
            </a:r>
            <a:r>
              <a:rPr lang="en-US" dirty="0" smtClean="0"/>
              <a:t>Using the IVR</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New feature for all Part B providers allowing an unlimited number of claims to be corrected using </a:t>
            </a:r>
            <a:r>
              <a:rPr lang="en-US" smtClean="0"/>
              <a:t>the IVR:</a:t>
            </a:r>
            <a:endParaRPr lang="en-US" dirty="0" smtClean="0"/>
          </a:p>
          <a:p>
            <a:pPr lvl="1"/>
            <a:r>
              <a:rPr lang="en-US" dirty="0" smtClean="0"/>
              <a:t>Adding</a:t>
            </a:r>
            <a:r>
              <a:rPr lang="en-US" dirty="0"/>
              <a:t>, changing or deleting a modifier</a:t>
            </a:r>
          </a:p>
          <a:p>
            <a:pPr lvl="1"/>
            <a:r>
              <a:rPr lang="en-US" dirty="0"/>
              <a:t>Changing a primary diagnosis code</a:t>
            </a:r>
          </a:p>
          <a:p>
            <a:pPr lvl="1"/>
            <a:r>
              <a:rPr lang="en-US" dirty="0"/>
              <a:t>Changing an ordering/referring </a:t>
            </a:r>
            <a:r>
              <a:rPr lang="en-US" dirty="0" smtClean="0"/>
              <a:t>provider</a:t>
            </a:r>
            <a:endParaRPr lang="en-US" dirty="0"/>
          </a:p>
          <a:p>
            <a:pPr lvl="1"/>
            <a:r>
              <a:rPr lang="en-US" dirty="0"/>
              <a:t>Changing a procedure code (and billed </a:t>
            </a:r>
            <a:r>
              <a:rPr lang="en-US" dirty="0" smtClean="0"/>
              <a:t>amount)</a:t>
            </a:r>
            <a:endParaRPr lang="en-US" dirty="0"/>
          </a:p>
          <a:p>
            <a:pPr lvl="1"/>
            <a:r>
              <a:rPr lang="en-US" dirty="0"/>
              <a:t>Changing the quantity billed (and billed </a:t>
            </a:r>
            <a:r>
              <a:rPr lang="en-US" dirty="0" smtClean="0"/>
              <a:t>amount)</a:t>
            </a:r>
            <a:endParaRPr lang="en-US" dirty="0"/>
          </a:p>
          <a:p>
            <a:pPr lvl="1"/>
            <a:r>
              <a:rPr lang="en-US" dirty="0"/>
              <a:t>Changing a date of service</a:t>
            </a:r>
          </a:p>
          <a:p>
            <a:pPr lvl="1"/>
            <a:r>
              <a:rPr lang="en-US" dirty="0"/>
              <a:t>Completing a history correction </a:t>
            </a:r>
            <a:endParaRPr lang="en-US" dirty="0" smtClean="0"/>
          </a:p>
          <a:p>
            <a:r>
              <a:rPr lang="en-US" dirty="0" smtClean="0"/>
              <a:t>Correct claims within </a:t>
            </a:r>
            <a:r>
              <a:rPr lang="en-US" dirty="0"/>
              <a:t>one year of finalized </a:t>
            </a:r>
            <a:r>
              <a:rPr lang="en-US" dirty="0" smtClean="0"/>
              <a:t>date using the IVR</a:t>
            </a:r>
            <a:endParaRPr lang="en-US" dirty="0"/>
          </a:p>
          <a:p>
            <a:r>
              <a:rPr lang="en-US" dirty="0" smtClean="0"/>
              <a:t>Claims billed in error must be corrected using:</a:t>
            </a:r>
            <a:endParaRPr lang="en-US" dirty="0"/>
          </a:p>
          <a:p>
            <a:pPr lvl="1"/>
            <a:r>
              <a:rPr lang="en-US" dirty="0"/>
              <a:t>Return of Monies to Medicare Form</a:t>
            </a:r>
          </a:p>
          <a:p>
            <a:pPr lvl="1"/>
            <a:r>
              <a:rPr lang="en-US" dirty="0"/>
              <a:t>Part B Redetermination and Clerical Error Reopening Request Form</a:t>
            </a:r>
          </a:p>
          <a:p>
            <a:r>
              <a:rPr lang="en-US" dirty="0"/>
              <a:t>Claim corrections not accepted via IVR may use:</a:t>
            </a:r>
          </a:p>
          <a:p>
            <a:pPr lvl="1"/>
            <a:r>
              <a:rPr lang="en-US" dirty="0" err="1"/>
              <a:t>Novitasphere</a:t>
            </a:r>
            <a:endParaRPr lang="en-US" dirty="0"/>
          </a:p>
          <a:p>
            <a:pPr lvl="1"/>
            <a:r>
              <a:rPr lang="en-US" dirty="0"/>
              <a:t>Part B Redetermination and Clerical Error Reopening Request Form</a:t>
            </a:r>
          </a:p>
          <a:p>
            <a:pPr marL="457200" lvl="1" indent="0">
              <a:buNone/>
            </a:pPr>
            <a:endParaRPr lang="en-US" dirty="0"/>
          </a:p>
        </p:txBody>
      </p:sp>
    </p:spTree>
    <p:extLst>
      <p:ext uri="{BB962C8B-B14F-4D97-AF65-F5344CB8AC3E}">
        <p14:creationId xmlns:p14="http://schemas.microsoft.com/office/powerpoint/2010/main" val="2076573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Automated Claim Correction Using the </a:t>
            </a:r>
            <a:r>
              <a:rPr lang="en-US" dirty="0" smtClean="0"/>
              <a:t>IVR Resources</a:t>
            </a:r>
            <a:endParaRPr lang="en-US" dirty="0"/>
          </a:p>
        </p:txBody>
      </p:sp>
      <p:sp>
        <p:nvSpPr>
          <p:cNvPr id="3" name="Content Placeholder 2"/>
          <p:cNvSpPr>
            <a:spLocks noGrp="1"/>
          </p:cNvSpPr>
          <p:nvPr>
            <p:ph idx="1"/>
          </p:nvPr>
        </p:nvSpPr>
        <p:spPr/>
        <p:txBody>
          <a:bodyPr/>
          <a:lstStyle/>
          <a:p>
            <a:r>
              <a:rPr lang="en-US" dirty="0" smtClean="0"/>
              <a:t>User Guide:</a:t>
            </a:r>
          </a:p>
          <a:p>
            <a:pPr lvl="1"/>
            <a:r>
              <a:rPr lang="en-US" dirty="0" smtClean="0">
                <a:hlinkClick r:id="rId3"/>
              </a:rPr>
              <a:t>http</a:t>
            </a:r>
            <a:r>
              <a:rPr lang="en-US" dirty="0">
                <a:hlinkClick r:id="rId3"/>
              </a:rPr>
              <a:t>://</a:t>
            </a:r>
            <a:r>
              <a:rPr lang="en-US" dirty="0" smtClean="0">
                <a:hlinkClick r:id="rId3"/>
              </a:rPr>
              <a:t>www.novitas-solutions.com/webcenter/portal/MedicareJL/pagebyid?contentId=00086538</a:t>
            </a:r>
            <a:endParaRPr lang="en-US" dirty="0" smtClean="0"/>
          </a:p>
          <a:p>
            <a:r>
              <a:rPr lang="en-US" dirty="0" smtClean="0"/>
              <a:t>Frequently Asked Questions:</a:t>
            </a:r>
          </a:p>
          <a:p>
            <a:pPr lvl="1"/>
            <a:r>
              <a:rPr lang="en-US" dirty="0" smtClean="0">
                <a:hlinkClick r:id="rId4"/>
              </a:rPr>
              <a:t>http</a:t>
            </a:r>
            <a:r>
              <a:rPr lang="en-US" dirty="0">
                <a:hlinkClick r:id="rId4"/>
              </a:rPr>
              <a:t>://</a:t>
            </a:r>
            <a:r>
              <a:rPr lang="en-US" dirty="0" smtClean="0">
                <a:hlinkClick r:id="rId4"/>
              </a:rPr>
              <a:t>www.novitas-solutions.com/webcenter/portal/MedicareJL/pagebyid?contentId=00132381</a:t>
            </a:r>
            <a:endParaRPr lang="en-US" dirty="0" smtClean="0"/>
          </a:p>
          <a:p>
            <a:pPr lvl="2"/>
            <a:endParaRPr lang="en-US" dirty="0"/>
          </a:p>
        </p:txBody>
      </p:sp>
    </p:spTree>
    <p:extLst>
      <p:ext uri="{BB962C8B-B14F-4D97-AF65-F5344CB8AC3E}">
        <p14:creationId xmlns:p14="http://schemas.microsoft.com/office/powerpoint/2010/main" val="3919008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Provider Specialties / Services</a:t>
            </a:r>
          </a:p>
        </p:txBody>
      </p:sp>
      <p:sp>
        <p:nvSpPr>
          <p:cNvPr id="5" name="Content Placeholder 4"/>
          <p:cNvSpPr>
            <a:spLocks noGrp="1"/>
          </p:cNvSpPr>
          <p:nvPr>
            <p:ph idx="1"/>
          </p:nvPr>
        </p:nvSpPr>
        <p:spPr/>
        <p:txBody>
          <a:bodyPr/>
          <a:lstStyle/>
          <a:p>
            <a:r>
              <a:rPr lang="en-US" dirty="0" smtClean="0"/>
              <a:t>Hematology and Oncology Provider Specialty Section</a:t>
            </a:r>
          </a:p>
          <a:p>
            <a:r>
              <a:rPr lang="en-US" dirty="0"/>
              <a:t>One stop shop to direct access to </a:t>
            </a:r>
            <a:r>
              <a:rPr lang="en-US" dirty="0" smtClean="0"/>
              <a:t>consolidated </a:t>
            </a:r>
            <a:r>
              <a:rPr lang="en-US" dirty="0"/>
              <a:t>information</a:t>
            </a:r>
            <a:endParaRPr lang="en-US" dirty="0" smtClean="0"/>
          </a:p>
          <a:p>
            <a:pPr marL="800100" lvl="3" indent="-342900">
              <a:buFont typeface="Wingdings" panose="05000000000000000000" pitchFamily="2" charset="2"/>
              <a:buChar char="§"/>
            </a:pPr>
            <a:r>
              <a:rPr lang="en-US" dirty="0">
                <a:hlinkClick r:id="rId3"/>
              </a:rPr>
              <a:t>http://www.novitas-solutions.com/webcenter/portal/MedicareJL/pagebyid?contentId=00134589</a:t>
            </a:r>
            <a:endParaRPr lang="en-US" dirty="0"/>
          </a:p>
          <a:p>
            <a:endParaRPr lang="en-US" dirty="0" smtClean="0"/>
          </a:p>
          <a:p>
            <a:pPr lvl="2"/>
            <a:endParaRPr lang="en-US" dirty="0"/>
          </a:p>
        </p:txBody>
      </p:sp>
    </p:spTree>
    <p:extLst>
      <p:ext uri="{BB962C8B-B14F-4D97-AF65-F5344CB8AC3E}">
        <p14:creationId xmlns:p14="http://schemas.microsoft.com/office/powerpoint/2010/main" val="145745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To” Interactive Tool</a:t>
            </a:r>
            <a:endParaRPr lang="en-US" dirty="0"/>
          </a:p>
        </p:txBody>
      </p:sp>
      <p:sp>
        <p:nvSpPr>
          <p:cNvPr id="3" name="Content Placeholder 2"/>
          <p:cNvSpPr>
            <a:spLocks noGrp="1"/>
          </p:cNvSpPr>
          <p:nvPr>
            <p:ph idx="1"/>
          </p:nvPr>
        </p:nvSpPr>
        <p:spPr/>
        <p:txBody>
          <a:bodyPr/>
          <a:lstStyle/>
          <a:p>
            <a:r>
              <a:rPr lang="en-US" dirty="0" smtClean="0"/>
              <a:t>The purpose of the "Incident to" self-service tool is to assist providers with understanding the CMS Part B "incident-to" requirements and to apply the rules to their individual given patient/provider circumstances and to understand documentation requirements:</a:t>
            </a:r>
          </a:p>
          <a:p>
            <a:pPr lvl="1"/>
            <a:r>
              <a:rPr lang="en-US" dirty="0" smtClean="0">
                <a:hlinkClick r:id="rId3"/>
              </a:rPr>
              <a:t>http://www.novitas-solutions.com/webcenter/portal/MedicareJL/IncidentTool</a:t>
            </a:r>
            <a:endParaRPr lang="en-US" dirty="0" smtClean="0"/>
          </a:p>
          <a:p>
            <a:pPr lvl="2"/>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031033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Interactive Score Sheet</a:t>
            </a:r>
            <a:br>
              <a:rPr lang="en-US" dirty="0" smtClean="0"/>
            </a:br>
            <a:endParaRPr lang="en-US" dirty="0"/>
          </a:p>
        </p:txBody>
      </p:sp>
      <p:sp>
        <p:nvSpPr>
          <p:cNvPr id="3" name="Content Placeholder 2"/>
          <p:cNvSpPr>
            <a:spLocks noGrp="1"/>
          </p:cNvSpPr>
          <p:nvPr>
            <p:ph idx="1"/>
          </p:nvPr>
        </p:nvSpPr>
        <p:spPr/>
        <p:txBody>
          <a:bodyPr/>
          <a:lstStyle/>
          <a:p>
            <a:r>
              <a:rPr lang="en-US" dirty="0" smtClean="0"/>
              <a:t>This interactive score sheet was created as a tool to assist providers in selecting a code and is not intended as a replacement for the 1995 and 1997 E/M documentation guidelines published by the Centers for Medicare &amp; Medicaid Services (CMS):</a:t>
            </a:r>
          </a:p>
          <a:p>
            <a:pPr lvl="1"/>
            <a:r>
              <a:rPr lang="en-US" dirty="0" smtClean="0">
                <a:hlinkClick r:id="rId3"/>
              </a:rPr>
              <a:t>http://www.novitas-solutions.com/webcenter/portal/MedicareJL/EMScoreSheet</a:t>
            </a:r>
            <a:endParaRPr lang="en-US" dirty="0" smtClean="0"/>
          </a:p>
          <a:p>
            <a:pPr lvl="2"/>
            <a:endParaRPr lang="en-US" dirty="0" smtClean="0"/>
          </a:p>
          <a:p>
            <a:pPr lvl="2"/>
            <a:endParaRPr lang="en-US" dirty="0" smtClean="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93683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Preventive Services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2951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 List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7141548"/>
              </p:ext>
            </p:extLst>
          </p:nvPr>
        </p:nvGraphicFramePr>
        <p:xfrm>
          <a:off x="457200" y="1600200"/>
          <a:ext cx="8229600" cy="4475480"/>
        </p:xfrm>
        <a:graphic>
          <a:graphicData uri="http://schemas.openxmlformats.org/drawingml/2006/table">
            <a:tbl>
              <a:tblPr firstRow="1" bandRow="1">
                <a:tableStyleId>{5C22544A-7EE6-4342-B048-85BDC9FD1C3A}</a:tableStyleId>
              </a:tblPr>
              <a:tblGrid>
                <a:gridCol w="1981200"/>
                <a:gridCol w="6248400"/>
              </a:tblGrid>
              <a:tr h="370840">
                <a:tc>
                  <a:txBody>
                    <a:bodyPr/>
                    <a:lstStyle/>
                    <a:p>
                      <a:r>
                        <a:rPr lang="en-US" sz="2000" dirty="0" smtClean="0">
                          <a:latin typeface="Arial" panose="020B0604020202020204" pitchFamily="34" charset="0"/>
                          <a:cs typeface="Arial" panose="020B0604020202020204" pitchFamily="34" charset="0"/>
                        </a:rPr>
                        <a:t>Acronym</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Definition</a:t>
                      </a:r>
                      <a:endParaRPr lang="en-US" sz="2000"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CERT</a:t>
                      </a:r>
                      <a:endParaRPr lang="en-US" dirty="0">
                        <a:latin typeface="Arial" panose="020B0604020202020204" pitchFamily="34" charset="0"/>
                        <a:cs typeface="Arial" panose="020B0604020202020204" pitchFamily="34" charset="0"/>
                      </a:endParaRPr>
                    </a:p>
                  </a:txBody>
                  <a:tcPr/>
                </a:tc>
                <a:tc>
                  <a:txBody>
                    <a:bodyPr/>
                    <a:lstStyle/>
                    <a:p>
                      <a:r>
                        <a:rPr lang="en-US" baseline="0" dirty="0" smtClean="0">
                          <a:latin typeface="Arial" panose="020B0604020202020204" pitchFamily="34" charset="0"/>
                          <a:cs typeface="Arial" panose="020B0604020202020204" pitchFamily="34" charset="0"/>
                        </a:rPr>
                        <a:t>Comprehensive Error Rate Testing</a:t>
                      </a:r>
                    </a:p>
                  </a:txBody>
                  <a:tcPr/>
                </a:tc>
              </a:tr>
              <a:tr h="370840">
                <a:tc>
                  <a:txBody>
                    <a:bodyPr/>
                    <a:lstStyle/>
                    <a:p>
                      <a:r>
                        <a:rPr lang="en-US" dirty="0" smtClean="0">
                          <a:latin typeface="Arial" panose="020B0604020202020204" pitchFamily="34" charset="0"/>
                          <a:cs typeface="Arial" panose="020B0604020202020204" pitchFamily="34" charset="0"/>
                        </a:rPr>
                        <a:t>CMS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Centers for Medicare</a:t>
                      </a:r>
                      <a:r>
                        <a:rPr lang="en-US" baseline="0" dirty="0" smtClean="0">
                          <a:latin typeface="Arial" panose="020B0604020202020204" pitchFamily="34" charset="0"/>
                          <a:cs typeface="Arial" panose="020B0604020202020204" pitchFamily="34" charset="0"/>
                        </a:rPr>
                        <a:t> &amp; Medicaid Services</a:t>
                      </a:r>
                    </a:p>
                  </a:txBody>
                  <a:tcPr/>
                </a:tc>
              </a:tr>
              <a:tr h="370840">
                <a:tc>
                  <a:txBody>
                    <a:bodyPr/>
                    <a:lstStyle/>
                    <a:p>
                      <a:r>
                        <a:rPr lang="en-US" dirty="0" smtClean="0">
                          <a:latin typeface="Arial" panose="020B0604020202020204" pitchFamily="34" charset="0"/>
                          <a:cs typeface="Arial" panose="020B0604020202020204" pitchFamily="34" charset="0"/>
                        </a:rPr>
                        <a:t>CR</a:t>
                      </a:r>
                      <a:endParaRPr lang="en-US" dirty="0">
                        <a:latin typeface="Arial" panose="020B0604020202020204" pitchFamily="34" charset="0"/>
                        <a:cs typeface="Arial" panose="020B0604020202020204" pitchFamily="34" charset="0"/>
                      </a:endParaRPr>
                    </a:p>
                  </a:txBody>
                  <a:tcPr/>
                </a:tc>
                <a:tc>
                  <a:txBody>
                    <a:bodyPr/>
                    <a:lstStyle/>
                    <a:p>
                      <a:r>
                        <a:rPr lang="en-US" baseline="0" dirty="0" smtClean="0">
                          <a:latin typeface="Arial" panose="020B0604020202020204" pitchFamily="34" charset="0"/>
                          <a:cs typeface="Arial" panose="020B0604020202020204" pitchFamily="34" charset="0"/>
                        </a:rPr>
                        <a:t>Change Request</a:t>
                      </a:r>
                    </a:p>
                  </a:txBody>
                  <a:tcPr/>
                </a:tc>
              </a:tr>
              <a:tr h="370840">
                <a:tc>
                  <a:txBody>
                    <a:bodyPr/>
                    <a:lstStyle/>
                    <a:p>
                      <a:r>
                        <a:rPr lang="en-US" dirty="0" smtClean="0">
                          <a:latin typeface="Arial" panose="020B0604020202020204" pitchFamily="34" charset="0"/>
                          <a:cs typeface="Arial" panose="020B0604020202020204" pitchFamily="34" charset="0"/>
                        </a:rPr>
                        <a:t>HIPAA</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Health Insurance Portability and Accountability Act</a:t>
                      </a:r>
                    </a:p>
                  </a:txBody>
                  <a:tcPr/>
                </a:tc>
              </a:tr>
              <a:tr h="370840">
                <a:tc>
                  <a:txBody>
                    <a:bodyPr/>
                    <a:lstStyle/>
                    <a:p>
                      <a:r>
                        <a:rPr lang="en-US" dirty="0" smtClean="0">
                          <a:latin typeface="Arial" panose="020B0604020202020204" pitchFamily="34" charset="0"/>
                          <a:cs typeface="Arial" panose="020B0604020202020204" pitchFamily="34" charset="0"/>
                        </a:rPr>
                        <a:t>IVR</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Interacted Voice Response</a:t>
                      </a:r>
                    </a:p>
                  </a:txBody>
                  <a:tcPr/>
                </a:tc>
              </a:tr>
              <a:tr h="370840">
                <a:tc>
                  <a:txBody>
                    <a:bodyPr/>
                    <a:lstStyle/>
                    <a:p>
                      <a:r>
                        <a:rPr lang="en-US" dirty="0" smtClean="0">
                          <a:latin typeface="Arial" panose="020B0604020202020204" pitchFamily="34" charset="0"/>
                          <a:cs typeface="Arial" panose="020B0604020202020204" pitchFamily="34" charset="0"/>
                        </a:rPr>
                        <a:t>LCD</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Local Coverage Determination</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MBI</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Medicare Beneficiary Identifier </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MLN</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Medicare Learning Network</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NCD</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National Coverage Determination</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NPI</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National Provider Identifier</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PHI</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Personal Health Information </a:t>
                      </a:r>
                      <a:endParaRPr lang="en-U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0033989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Medicare Learning Network (MLN) </a:t>
            </a:r>
            <a:br>
              <a:rPr lang="en-US" smtClean="0"/>
            </a:br>
            <a:r>
              <a:rPr lang="en-US" smtClean="0"/>
              <a:t>Products for Preventive Services</a:t>
            </a:r>
            <a:endParaRPr lang="en-US" dirty="0"/>
          </a:p>
        </p:txBody>
      </p:sp>
      <p:sp>
        <p:nvSpPr>
          <p:cNvPr id="3" name="Content Placeholder 2"/>
          <p:cNvSpPr>
            <a:spLocks noGrp="1"/>
          </p:cNvSpPr>
          <p:nvPr>
            <p:ph idx="1"/>
          </p:nvPr>
        </p:nvSpPr>
        <p:spPr/>
        <p:txBody>
          <a:bodyPr/>
          <a:lstStyle/>
          <a:p>
            <a:r>
              <a:rPr lang="en-US" dirty="0" smtClean="0"/>
              <a:t>Help Keep Your Medicare Patients Healthy In 2017!</a:t>
            </a:r>
          </a:p>
          <a:p>
            <a:endParaRPr lang="en-US" dirty="0" smtClean="0"/>
          </a:p>
          <a:p>
            <a:r>
              <a:rPr lang="en-US" dirty="0" smtClean="0"/>
              <a:t>Medicare covers a wide array of preventive services for eligible beneficiaries, including cancer screenings, certain immunizations, among others </a:t>
            </a:r>
          </a:p>
          <a:p>
            <a:endParaRPr lang="en-US" dirty="0" smtClean="0"/>
          </a:p>
          <a:p>
            <a:r>
              <a:rPr lang="en-US" dirty="0" smtClean="0"/>
              <a:t>The Medicare Learning Network (MLN) Preventive Services Educational Products Web Page provides descriptions and ordering information for MLN preventive services educational products and resources for health care professionals and their staff: </a:t>
            </a:r>
          </a:p>
          <a:p>
            <a:pPr lvl="1"/>
            <a:r>
              <a:rPr lang="en-US" dirty="0" smtClean="0">
                <a:hlinkClick r:id="rId3"/>
              </a:rPr>
              <a:t>http://www.cms.gov/Outreach-and-Education/Medicare-Learning-Network-MLN/MLNProducts/PreventiveServices.html</a:t>
            </a:r>
            <a:r>
              <a:rPr lang="en-US" dirty="0" smtClean="0"/>
              <a:t> </a:t>
            </a:r>
          </a:p>
          <a:p>
            <a:endParaRPr lang="en-US" dirty="0"/>
          </a:p>
        </p:txBody>
      </p:sp>
    </p:spTree>
    <p:extLst>
      <p:ext uri="{BB962C8B-B14F-4D97-AF65-F5344CB8AC3E}">
        <p14:creationId xmlns:p14="http://schemas.microsoft.com/office/powerpoint/2010/main" val="1216305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defRPr/>
            </a:pPr>
            <a:r>
              <a:rPr lang="en-US" sz="3600" b="1" dirty="0" smtClean="0"/>
              <a:t/>
            </a:r>
            <a:br>
              <a:rPr lang="en-US" sz="3600" b="1" dirty="0" smtClean="0"/>
            </a:br>
            <a:r>
              <a:rPr lang="en-US" sz="3600" dirty="0" smtClean="0"/>
              <a:t>Preventive Services and Screenings Covered by Medicare</a:t>
            </a:r>
            <a:r>
              <a:rPr lang="en-US" b="1" dirty="0" smtClean="0"/>
              <a:t/>
            </a:r>
            <a:br>
              <a:rPr lang="en-US" b="1" dirty="0" smtClean="0"/>
            </a:br>
            <a:endParaRPr lang="en-US" dirty="0"/>
          </a:p>
        </p:txBody>
      </p:sp>
      <p:sp>
        <p:nvSpPr>
          <p:cNvPr id="6" name="Content Placeholder 5"/>
          <p:cNvSpPr>
            <a:spLocks noGrp="1"/>
          </p:cNvSpPr>
          <p:nvPr>
            <p:ph sz="half" idx="1"/>
          </p:nvPr>
        </p:nvSpPr>
        <p:spPr/>
        <p:txBody>
          <a:bodyPr>
            <a:noAutofit/>
          </a:bodyPr>
          <a:lstStyle/>
          <a:p>
            <a:pPr>
              <a:buFont typeface="Arial" charset="0"/>
              <a:buChar char="•"/>
              <a:defRPr/>
            </a:pPr>
            <a:r>
              <a:rPr lang="en-US" sz="1400" dirty="0" smtClean="0"/>
              <a:t>Alcohol </a:t>
            </a:r>
            <a:r>
              <a:rPr lang="en-US" sz="1400" dirty="0"/>
              <a:t>Misuse Screening </a:t>
            </a:r>
            <a:r>
              <a:rPr lang="en-US" sz="1400" dirty="0" smtClean="0"/>
              <a:t>and Counseling</a:t>
            </a:r>
            <a:endParaRPr lang="en-US" sz="1400" dirty="0"/>
          </a:p>
          <a:p>
            <a:pPr>
              <a:buFont typeface="Arial" charset="0"/>
              <a:buChar char="•"/>
              <a:defRPr/>
            </a:pPr>
            <a:r>
              <a:rPr lang="en-US" sz="1400" dirty="0"/>
              <a:t>Annual Wellness Visit </a:t>
            </a:r>
          </a:p>
          <a:p>
            <a:pPr>
              <a:buFont typeface="Arial" charset="0"/>
              <a:buChar char="•"/>
              <a:defRPr/>
            </a:pPr>
            <a:r>
              <a:rPr lang="en-US" sz="1400" dirty="0"/>
              <a:t>Bone Mass Measurements</a:t>
            </a:r>
          </a:p>
          <a:p>
            <a:pPr>
              <a:buFont typeface="Arial" charset="0"/>
              <a:buChar char="•"/>
              <a:defRPr/>
            </a:pPr>
            <a:r>
              <a:rPr lang="en-US" sz="1400" dirty="0" smtClean="0"/>
              <a:t>Cardiovascular Disease Screening Tests</a:t>
            </a:r>
          </a:p>
          <a:p>
            <a:pPr>
              <a:buFont typeface="Arial" charset="0"/>
              <a:buChar char="•"/>
              <a:defRPr/>
            </a:pPr>
            <a:r>
              <a:rPr lang="en-US" sz="1400" dirty="0" smtClean="0"/>
              <a:t>Colorectal Screening</a:t>
            </a:r>
          </a:p>
          <a:p>
            <a:pPr>
              <a:buFont typeface="Arial" charset="0"/>
              <a:buChar char="•"/>
              <a:defRPr/>
            </a:pPr>
            <a:r>
              <a:rPr lang="en-US" sz="1400" dirty="0" smtClean="0"/>
              <a:t>Counseling to Prevent Tobacco Use</a:t>
            </a:r>
          </a:p>
          <a:p>
            <a:pPr>
              <a:buFont typeface="Arial" charset="0"/>
              <a:buChar char="•"/>
              <a:defRPr/>
            </a:pPr>
            <a:r>
              <a:rPr lang="en-US" sz="1400" dirty="0" smtClean="0"/>
              <a:t>Depression Screening</a:t>
            </a:r>
          </a:p>
          <a:p>
            <a:pPr>
              <a:buFont typeface="Arial" charset="0"/>
              <a:buChar char="•"/>
              <a:defRPr/>
            </a:pPr>
            <a:r>
              <a:rPr lang="en-US" sz="1400" dirty="0" smtClean="0"/>
              <a:t>Diabetes Screening</a:t>
            </a:r>
          </a:p>
          <a:p>
            <a:pPr>
              <a:buFont typeface="Arial" charset="0"/>
              <a:buChar char="•"/>
              <a:defRPr/>
            </a:pPr>
            <a:r>
              <a:rPr lang="en-US" sz="1400" dirty="0" smtClean="0"/>
              <a:t>Diabetes Self-Management Training (DSMT)</a:t>
            </a:r>
          </a:p>
          <a:p>
            <a:pPr>
              <a:buFont typeface="Arial" charset="0"/>
              <a:buChar char="•"/>
              <a:defRPr/>
            </a:pPr>
            <a:r>
              <a:rPr lang="en-US" sz="1400" dirty="0" smtClean="0"/>
              <a:t>Glaucoma Screening</a:t>
            </a:r>
          </a:p>
          <a:p>
            <a:pPr>
              <a:buFont typeface="Arial" charset="0"/>
              <a:buChar char="•"/>
              <a:defRPr/>
            </a:pPr>
            <a:r>
              <a:rPr lang="en-US" sz="1400" dirty="0" smtClean="0"/>
              <a:t>Hepatitis B Virus (HBV) Vaccine and Administration</a:t>
            </a:r>
          </a:p>
          <a:p>
            <a:pPr>
              <a:buFont typeface="Arial" charset="0"/>
              <a:buChar char="•"/>
              <a:defRPr/>
            </a:pPr>
            <a:r>
              <a:rPr lang="en-US" sz="1400" dirty="0" smtClean="0"/>
              <a:t>Hepatitis C Virus (HCV) Screening</a:t>
            </a:r>
          </a:p>
          <a:p>
            <a:pPr>
              <a:buFont typeface="Arial" charset="0"/>
              <a:buChar char="•"/>
              <a:defRPr/>
            </a:pPr>
            <a:r>
              <a:rPr lang="en-US" sz="1400" dirty="0"/>
              <a:t>Human Immunodeficiency Virus (HIV) </a:t>
            </a:r>
            <a:r>
              <a:rPr lang="en-US" sz="1400" dirty="0" smtClean="0"/>
              <a:t>Screening</a:t>
            </a:r>
          </a:p>
          <a:p>
            <a:pPr>
              <a:buFont typeface="Arial" charset="0"/>
              <a:buChar char="•"/>
              <a:defRPr/>
            </a:pPr>
            <a:endParaRPr lang="en-US" sz="1400" dirty="0"/>
          </a:p>
        </p:txBody>
      </p:sp>
      <p:sp>
        <p:nvSpPr>
          <p:cNvPr id="7" name="Content Placeholder 6"/>
          <p:cNvSpPr>
            <a:spLocks noGrp="1"/>
          </p:cNvSpPr>
          <p:nvPr>
            <p:ph sz="half" idx="2"/>
          </p:nvPr>
        </p:nvSpPr>
        <p:spPr/>
        <p:txBody>
          <a:bodyPr>
            <a:normAutofit fontScale="92500"/>
          </a:bodyPr>
          <a:lstStyle/>
          <a:p>
            <a:pPr>
              <a:buFont typeface="Arial" charset="0"/>
              <a:buChar char="•"/>
              <a:defRPr/>
            </a:pPr>
            <a:r>
              <a:rPr lang="en-US" sz="1400" dirty="0"/>
              <a:t>Influenza Virus Vaccine and Administration</a:t>
            </a:r>
          </a:p>
          <a:p>
            <a:pPr>
              <a:buFont typeface="Arial" charset="0"/>
              <a:buChar char="•"/>
              <a:defRPr/>
            </a:pPr>
            <a:r>
              <a:rPr lang="en-US" sz="1400" dirty="0"/>
              <a:t>Initial Preventive Physical Examination (IPPE)</a:t>
            </a:r>
          </a:p>
          <a:p>
            <a:pPr>
              <a:buFont typeface="Arial" charset="0"/>
              <a:buChar char="•"/>
              <a:defRPr/>
            </a:pPr>
            <a:r>
              <a:rPr lang="en-US" sz="1400" dirty="0" smtClean="0"/>
              <a:t>Intensive </a:t>
            </a:r>
            <a:r>
              <a:rPr lang="en-US" sz="1400" dirty="0"/>
              <a:t>Behavioral Therapy for Cardiovascular Disease</a:t>
            </a:r>
          </a:p>
          <a:p>
            <a:pPr>
              <a:buFont typeface="Arial" charset="0"/>
              <a:buChar char="•"/>
              <a:defRPr/>
            </a:pPr>
            <a:r>
              <a:rPr lang="en-US" sz="1400" dirty="0"/>
              <a:t>Intensive Behavioral Therapy for Obesity</a:t>
            </a:r>
          </a:p>
          <a:p>
            <a:pPr>
              <a:buFont typeface="Arial" charset="0"/>
              <a:buChar char="•"/>
              <a:defRPr/>
            </a:pPr>
            <a:r>
              <a:rPr lang="en-US" sz="1400" dirty="0" smtClean="0"/>
              <a:t>Lung Cancer Screening</a:t>
            </a:r>
          </a:p>
          <a:p>
            <a:pPr>
              <a:buFont typeface="Arial" charset="0"/>
              <a:buChar char="•"/>
              <a:defRPr/>
            </a:pPr>
            <a:r>
              <a:rPr lang="en-US" sz="1400" dirty="0" smtClean="0"/>
              <a:t>Medical </a:t>
            </a:r>
            <a:r>
              <a:rPr lang="en-US" sz="1400" dirty="0"/>
              <a:t>Nutrition </a:t>
            </a:r>
            <a:r>
              <a:rPr lang="en-US" sz="1400" dirty="0" smtClean="0"/>
              <a:t>Therapy</a:t>
            </a:r>
          </a:p>
          <a:p>
            <a:pPr>
              <a:buFont typeface="Arial" charset="0"/>
              <a:buChar char="•"/>
              <a:defRPr/>
            </a:pPr>
            <a:r>
              <a:rPr lang="en-US" sz="1400" dirty="0" smtClean="0"/>
              <a:t>Pneumococcal Vaccine</a:t>
            </a:r>
          </a:p>
          <a:p>
            <a:pPr>
              <a:buFont typeface="Arial" charset="0"/>
              <a:buChar char="•"/>
              <a:defRPr/>
            </a:pPr>
            <a:r>
              <a:rPr lang="en-US" sz="1400" dirty="0" smtClean="0"/>
              <a:t>Prostate Cancer</a:t>
            </a:r>
          </a:p>
          <a:p>
            <a:pPr>
              <a:buFont typeface="Arial" charset="0"/>
              <a:buChar char="•"/>
              <a:defRPr/>
            </a:pPr>
            <a:r>
              <a:rPr lang="en-US" sz="1400" dirty="0" smtClean="0"/>
              <a:t>Screening for Cervical Cancer with Human Papillomavirus Tests</a:t>
            </a:r>
          </a:p>
          <a:p>
            <a:pPr>
              <a:buFont typeface="Arial" charset="0"/>
              <a:buChar char="•"/>
              <a:defRPr/>
            </a:pPr>
            <a:r>
              <a:rPr lang="en-US" sz="1400" dirty="0" smtClean="0"/>
              <a:t>Screening for STIs and HIBC to Prevent STIs</a:t>
            </a:r>
          </a:p>
          <a:p>
            <a:pPr>
              <a:buFont typeface="Arial" charset="0"/>
              <a:buChar char="•"/>
              <a:defRPr/>
            </a:pPr>
            <a:r>
              <a:rPr lang="en-US" sz="1400" dirty="0" smtClean="0"/>
              <a:t>Screening Mammography</a:t>
            </a:r>
          </a:p>
          <a:p>
            <a:pPr>
              <a:buFont typeface="Arial" charset="0"/>
              <a:buChar char="•"/>
              <a:defRPr/>
            </a:pPr>
            <a:r>
              <a:rPr lang="en-US" sz="1400" dirty="0" smtClean="0"/>
              <a:t>Screening Pap Tests</a:t>
            </a:r>
          </a:p>
          <a:p>
            <a:pPr>
              <a:buFont typeface="Arial" charset="0"/>
              <a:buChar char="•"/>
              <a:defRPr/>
            </a:pPr>
            <a:r>
              <a:rPr lang="en-US" sz="1400" dirty="0" smtClean="0"/>
              <a:t>Screening Pelvic Examinations</a:t>
            </a:r>
          </a:p>
          <a:p>
            <a:pPr>
              <a:buFont typeface="Arial" charset="0"/>
              <a:buChar char="•"/>
              <a:defRPr/>
            </a:pPr>
            <a:r>
              <a:rPr lang="en-US" sz="1400" dirty="0" smtClean="0"/>
              <a:t>Ultrasound Screening for Abdominal Aortic Aneurysm (AAA) </a:t>
            </a:r>
            <a:endParaRPr lang="en-US" sz="1400" dirty="0"/>
          </a:p>
        </p:txBody>
      </p:sp>
    </p:spTree>
    <p:extLst>
      <p:ext uri="{BB962C8B-B14F-4D97-AF65-F5344CB8AC3E}">
        <p14:creationId xmlns:p14="http://schemas.microsoft.com/office/powerpoint/2010/main" val="1099492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HCPCS Code Update for Preventive Services</a:t>
            </a:r>
            <a:endParaRPr lang="en-US" dirty="0"/>
          </a:p>
        </p:txBody>
      </p:sp>
      <p:sp>
        <p:nvSpPr>
          <p:cNvPr id="3" name="Content Placeholder 2"/>
          <p:cNvSpPr>
            <a:spLocks noGrp="1"/>
          </p:cNvSpPr>
          <p:nvPr>
            <p:ph idx="1"/>
          </p:nvPr>
        </p:nvSpPr>
        <p:spPr>
          <a:xfrm>
            <a:off x="457200" y="1492468"/>
            <a:ext cx="8229600" cy="4800600"/>
          </a:xfrm>
        </p:spPr>
        <p:txBody>
          <a:bodyPr>
            <a:normAutofit lnSpcReduction="10000"/>
          </a:bodyPr>
          <a:lstStyle/>
          <a:p>
            <a:r>
              <a:rPr lang="en-US" dirty="0" smtClean="0"/>
              <a:t>Change Request # 9888:</a:t>
            </a:r>
          </a:p>
          <a:p>
            <a:pPr lvl="1"/>
            <a:r>
              <a:rPr lang="en-US" dirty="0" smtClean="0"/>
              <a:t>Effective: January 1, 2017</a:t>
            </a:r>
          </a:p>
          <a:p>
            <a:pPr lvl="1"/>
            <a:r>
              <a:rPr lang="en-US" dirty="0" smtClean="0"/>
              <a:t>Implementation: January 3, 2017</a:t>
            </a:r>
          </a:p>
          <a:p>
            <a:r>
              <a:rPr lang="en-US" dirty="0" smtClean="0"/>
              <a:t>Key Points:</a:t>
            </a:r>
          </a:p>
          <a:p>
            <a:pPr lvl="1"/>
            <a:r>
              <a:rPr lang="en-US" dirty="0" smtClean="0"/>
              <a:t>Code 76706 replaces G0389</a:t>
            </a:r>
          </a:p>
          <a:p>
            <a:pPr lvl="2"/>
            <a:r>
              <a:rPr lang="en-US" dirty="0" smtClean="0"/>
              <a:t>76706 - Ultrasound, abdominal aorta, real time with image documentation, screening study for abdominal aortic aneurysm (AAA) </a:t>
            </a:r>
          </a:p>
          <a:p>
            <a:pPr lvl="1"/>
            <a:r>
              <a:rPr lang="en-US" dirty="0" smtClean="0"/>
              <a:t>Codes 99406 and 99407 replace codes G0436 and G0437</a:t>
            </a:r>
          </a:p>
          <a:p>
            <a:pPr lvl="2"/>
            <a:r>
              <a:rPr lang="en-US" dirty="0" smtClean="0"/>
              <a:t>99406 – Smoking and tobacco cessation counseling visit for the asymptomatic patient; intermediate, greater than 3 minutes, up to 10 minutes 	</a:t>
            </a:r>
          </a:p>
          <a:p>
            <a:pPr lvl="2"/>
            <a:r>
              <a:rPr lang="en-US" dirty="0" smtClean="0"/>
              <a:t>99407 - Smoking and tobacco cessation counseling visit for the asymptomatic patient intensive, greater than 10 minutes 	</a:t>
            </a:r>
          </a:p>
          <a:p>
            <a:pPr lvl="1"/>
            <a:r>
              <a:rPr lang="en-US" dirty="0" smtClean="0"/>
              <a:t>Co insurance and deductible is waived for 76706, 99406 and 99407</a:t>
            </a:r>
          </a:p>
          <a:p>
            <a:r>
              <a:rPr lang="en-US" dirty="0" smtClean="0"/>
              <a:t>Reference:</a:t>
            </a:r>
          </a:p>
          <a:p>
            <a:pPr lvl="1"/>
            <a:r>
              <a:rPr lang="en-US" dirty="0">
                <a:hlinkClick r:id="rId3"/>
              </a:rPr>
              <a:t>https://</a:t>
            </a:r>
            <a:r>
              <a:rPr lang="en-US" dirty="0" smtClean="0">
                <a:hlinkClick r:id="rId3"/>
              </a:rPr>
              <a:t>www.cms.gov/Outreach-and-Education/Medicare-Learning-Network-MLN/MLNMattersArticles/Downloads/MM9888.pdf</a:t>
            </a:r>
            <a:endParaRPr lang="en-US" dirty="0" smtClean="0"/>
          </a:p>
          <a:p>
            <a:pPr lvl="1"/>
            <a:endParaRPr lang="en-US" dirty="0" smtClean="0"/>
          </a:p>
        </p:txBody>
      </p:sp>
      <p:sp>
        <p:nvSpPr>
          <p:cNvPr id="4" name="Footer Placeholder 4"/>
          <p:cNvSpPr txBox="1">
            <a:spLocks/>
          </p:cNvSpPr>
          <p:nvPr/>
        </p:nvSpPr>
        <p:spPr>
          <a:xfrm>
            <a:off x="0" y="6248400"/>
            <a:ext cx="9144000" cy="144463"/>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r>
              <a:rPr lang="en-US" sz="1200" dirty="0" smtClean="0">
                <a:solidFill>
                  <a:prstClr val="white">
                    <a:lumMod val="50000"/>
                  </a:prstClr>
                </a:solidFill>
              </a:rPr>
              <a:t>Current Procedural Terminology (CPT) only copyright 2016 American Medical Association. All rights reserved.</a:t>
            </a:r>
            <a:endParaRPr lang="en-US" sz="1200" dirty="0">
              <a:solidFill>
                <a:prstClr val="white">
                  <a:lumMod val="50000"/>
                </a:prstClr>
              </a:solidFill>
            </a:endParaRPr>
          </a:p>
        </p:txBody>
      </p:sp>
    </p:spTree>
    <p:extLst>
      <p:ext uri="{BB962C8B-B14F-4D97-AF65-F5344CB8AC3E}">
        <p14:creationId xmlns:p14="http://schemas.microsoft.com/office/powerpoint/2010/main" val="4256588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6096000" cy="762000"/>
          </a:xfrm>
        </p:spPr>
        <p:txBody>
          <a:bodyPr>
            <a:normAutofit fontScale="90000"/>
          </a:bodyPr>
          <a:lstStyle/>
          <a:p>
            <a:r>
              <a:rPr lang="en-US" dirty="0" smtClean="0"/>
              <a:t/>
            </a:r>
            <a:br>
              <a:rPr lang="en-US" dirty="0" smtClean="0"/>
            </a:br>
            <a:r>
              <a:rPr lang="en-US" sz="3600" dirty="0" smtClean="0"/>
              <a:t>Coding Revisions to NCDs </a:t>
            </a:r>
            <a:endParaRPr lang="en-US" altLang="en-US" sz="3600" dirty="0" smtClean="0"/>
          </a:p>
        </p:txBody>
      </p:sp>
      <p:sp>
        <p:nvSpPr>
          <p:cNvPr id="4099" name="Content Placeholder 2"/>
          <p:cNvSpPr>
            <a:spLocks noGrp="1"/>
          </p:cNvSpPr>
          <p:nvPr>
            <p:ph idx="1"/>
          </p:nvPr>
        </p:nvSpPr>
        <p:spPr/>
        <p:txBody>
          <a:bodyPr>
            <a:normAutofit/>
          </a:bodyPr>
          <a:lstStyle/>
          <a:p>
            <a:r>
              <a:rPr lang="en-US" dirty="0" smtClean="0"/>
              <a:t>Change Request # 9681:</a:t>
            </a:r>
          </a:p>
          <a:p>
            <a:pPr lvl="1"/>
            <a:r>
              <a:rPr lang="en-US" dirty="0" smtClean="0"/>
              <a:t>Effective: October 1, 2016</a:t>
            </a:r>
          </a:p>
          <a:p>
            <a:pPr lvl="1"/>
            <a:r>
              <a:rPr lang="en-US" dirty="0" smtClean="0"/>
              <a:t>Implementation: January 20, 2016</a:t>
            </a:r>
          </a:p>
          <a:p>
            <a:r>
              <a:rPr lang="en-US" dirty="0" smtClean="0"/>
              <a:t>Key Points:</a:t>
            </a:r>
          </a:p>
          <a:p>
            <a:pPr lvl="1"/>
            <a:r>
              <a:rPr lang="en-US" dirty="0" smtClean="0"/>
              <a:t>Many NCDs will be updated with revisions to ICD-10-CM coding: </a:t>
            </a:r>
          </a:p>
          <a:p>
            <a:pPr lvl="2" defTabSz="931774">
              <a:lnSpc>
                <a:spcPct val="135000"/>
              </a:lnSpc>
              <a:spcBef>
                <a:spcPct val="0"/>
              </a:spcBef>
              <a:defRPr/>
            </a:pPr>
            <a:r>
              <a:rPr lang="en-US" dirty="0" smtClean="0"/>
              <a:t>100.1 – Bariatric Surgery</a:t>
            </a:r>
            <a:endParaRPr lang="en-US" dirty="0"/>
          </a:p>
          <a:p>
            <a:pPr lvl="2" defTabSz="931774">
              <a:lnSpc>
                <a:spcPct val="135000"/>
              </a:lnSpc>
              <a:spcBef>
                <a:spcPct val="0"/>
              </a:spcBef>
              <a:defRPr/>
            </a:pPr>
            <a:r>
              <a:rPr lang="en-US" dirty="0" smtClean="0"/>
              <a:t> 40.1 –  Diabetes Outpatient Self-Management Training</a:t>
            </a:r>
            <a:endParaRPr lang="en-US" dirty="0"/>
          </a:p>
          <a:p>
            <a:pPr lvl="2" defTabSz="931774">
              <a:lnSpc>
                <a:spcPct val="135000"/>
              </a:lnSpc>
              <a:spcBef>
                <a:spcPct val="0"/>
              </a:spcBef>
              <a:defRPr/>
            </a:pPr>
            <a:r>
              <a:rPr lang="en-US" dirty="0" smtClean="0"/>
              <a:t>210.3 – Colorectal Cancer Screening</a:t>
            </a:r>
            <a:endParaRPr lang="en-US" dirty="0"/>
          </a:p>
          <a:p>
            <a:pPr lvl="2" defTabSz="931774">
              <a:lnSpc>
                <a:spcPct val="135000"/>
              </a:lnSpc>
              <a:spcBef>
                <a:spcPct val="0"/>
              </a:spcBef>
              <a:defRPr/>
            </a:pPr>
            <a:r>
              <a:rPr lang="en-US" dirty="0" smtClean="0"/>
              <a:t>220.4 -  Mammograms</a:t>
            </a:r>
            <a:endParaRPr lang="en-US" dirty="0"/>
          </a:p>
          <a:p>
            <a:pPr defTabSz="931774">
              <a:lnSpc>
                <a:spcPct val="135000"/>
              </a:lnSpc>
              <a:spcBef>
                <a:spcPct val="0"/>
              </a:spcBef>
              <a:defRPr/>
            </a:pPr>
            <a:r>
              <a:rPr lang="en-US" dirty="0" smtClean="0"/>
              <a:t>Reference:</a:t>
            </a:r>
          </a:p>
          <a:p>
            <a:pPr lvl="1" defTabSz="931774">
              <a:lnSpc>
                <a:spcPct val="135000"/>
              </a:lnSpc>
              <a:spcBef>
                <a:spcPct val="0"/>
              </a:spcBef>
              <a:defRPr/>
            </a:pPr>
            <a:r>
              <a:rPr lang="en-US" dirty="0">
                <a:hlinkClick r:id="rId3"/>
              </a:rPr>
              <a:t>https://</a:t>
            </a:r>
            <a:r>
              <a:rPr lang="en-US" dirty="0" smtClean="0">
                <a:hlinkClick r:id="rId3"/>
              </a:rPr>
              <a:t>www.cms.gov/Regulations-and-Guidance/Guidance/Transmittals/Downloads/R1755OTN.pdf</a:t>
            </a:r>
            <a:r>
              <a:rPr lang="en-US" dirty="0" smtClean="0"/>
              <a:t> </a:t>
            </a:r>
          </a:p>
        </p:txBody>
      </p:sp>
    </p:spTree>
    <p:extLst>
      <p:ext uri="{BB962C8B-B14F-4D97-AF65-F5344CB8AC3E}">
        <p14:creationId xmlns:p14="http://schemas.microsoft.com/office/powerpoint/2010/main" val="9453026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Annual Wellness Visit (AWV)  and Initial Preventive Physical Examination (IPPE)</a:t>
            </a:r>
            <a:endParaRPr lang="en-US" sz="3000" dirty="0"/>
          </a:p>
        </p:txBody>
      </p:sp>
      <p:sp>
        <p:nvSpPr>
          <p:cNvPr id="3" name="Content Placeholder 2"/>
          <p:cNvSpPr>
            <a:spLocks noGrp="1"/>
          </p:cNvSpPr>
          <p:nvPr>
            <p:ph idx="1"/>
          </p:nvPr>
        </p:nvSpPr>
        <p:spPr>
          <a:xfrm>
            <a:off x="457200" y="1524000"/>
            <a:ext cx="8229600" cy="4724400"/>
          </a:xfrm>
        </p:spPr>
        <p:txBody>
          <a:bodyPr>
            <a:normAutofit fontScale="92500" lnSpcReduction="10000"/>
          </a:bodyPr>
          <a:lstStyle/>
          <a:p>
            <a:r>
              <a:rPr lang="en-US" dirty="0" smtClean="0"/>
              <a:t>Key points:</a:t>
            </a:r>
          </a:p>
          <a:p>
            <a:pPr lvl="1"/>
            <a:r>
              <a:rPr lang="en-US" dirty="0" smtClean="0"/>
              <a:t>AWV:</a:t>
            </a:r>
          </a:p>
          <a:p>
            <a:pPr lvl="2"/>
            <a:r>
              <a:rPr lang="en-US" dirty="0" smtClean="0"/>
              <a:t>Yearly office visit that focuses on preventive health </a:t>
            </a:r>
          </a:p>
          <a:p>
            <a:pPr lvl="2"/>
            <a:r>
              <a:rPr lang="en-US" dirty="0" smtClean="0"/>
              <a:t>G0438 – AWV, initial visit</a:t>
            </a:r>
          </a:p>
          <a:p>
            <a:pPr lvl="2"/>
            <a:r>
              <a:rPr lang="en-US" dirty="0" smtClean="0"/>
              <a:t>G0439 – AWV, subsequent visit</a:t>
            </a:r>
          </a:p>
          <a:p>
            <a:pPr lvl="1"/>
            <a:r>
              <a:rPr lang="en-US" dirty="0" smtClean="0"/>
              <a:t>IPPE: </a:t>
            </a:r>
          </a:p>
          <a:p>
            <a:pPr lvl="2"/>
            <a:r>
              <a:rPr lang="en-US" dirty="0" smtClean="0"/>
              <a:t>One-time service to newly-enrolled beneficiaries </a:t>
            </a:r>
          </a:p>
          <a:p>
            <a:pPr lvl="2"/>
            <a:r>
              <a:rPr lang="en-US" dirty="0" smtClean="0"/>
              <a:t>G0402 - Initial preventive physical examination; face-to-face visit, services limited to new beneficiary during the first 12 months of Medicare enrollment 	</a:t>
            </a:r>
          </a:p>
          <a:p>
            <a:pPr lvl="2"/>
            <a:r>
              <a:rPr lang="en-US" dirty="0" smtClean="0"/>
              <a:t>G0403, G0404 and G0405</a:t>
            </a:r>
          </a:p>
          <a:p>
            <a:pPr lvl="1"/>
            <a:r>
              <a:rPr lang="en-US" dirty="0" smtClean="0"/>
              <a:t>No deductible and co insurance </a:t>
            </a:r>
          </a:p>
          <a:p>
            <a:r>
              <a:rPr lang="en-US" dirty="0" smtClean="0"/>
              <a:t>References:</a:t>
            </a:r>
          </a:p>
          <a:p>
            <a:pPr lvl="1"/>
            <a:r>
              <a:rPr lang="en-US" dirty="0" smtClean="0"/>
              <a:t>AWV</a:t>
            </a:r>
          </a:p>
          <a:p>
            <a:pPr lvl="2"/>
            <a:r>
              <a:rPr lang="en-US" dirty="0">
                <a:hlinkClick r:id="rId3"/>
              </a:rPr>
              <a:t>https://</a:t>
            </a:r>
            <a:r>
              <a:rPr lang="en-US" dirty="0" smtClean="0">
                <a:hlinkClick r:id="rId3"/>
              </a:rPr>
              <a:t>www.cms.gov/Outreach-and-Education/Medicare-Learning-Network-MLN/MLNProducts/Downloads/AWV_Chart_ICN905706.pdf</a:t>
            </a:r>
            <a:endParaRPr lang="en-US" dirty="0" smtClean="0"/>
          </a:p>
          <a:p>
            <a:pPr lvl="1"/>
            <a:r>
              <a:rPr lang="en-US" dirty="0" smtClean="0"/>
              <a:t>IPPE</a:t>
            </a:r>
          </a:p>
          <a:p>
            <a:pPr lvl="2"/>
            <a:r>
              <a:rPr lang="en-US" dirty="0">
                <a:hlinkClick r:id="rId4"/>
              </a:rPr>
              <a:t>https://</a:t>
            </a:r>
            <a:r>
              <a:rPr lang="en-US" dirty="0" smtClean="0">
                <a:hlinkClick r:id="rId4"/>
              </a:rPr>
              <a:t>www.cms.gov/Outreach-and-Education/Medicare-Learning-Network-MLN/MLNProducts/Downloads/MPS_QRI_IPPE001a.pdf</a:t>
            </a:r>
            <a:endParaRPr lang="en-US" dirty="0" smtClean="0"/>
          </a:p>
          <a:p>
            <a:pPr lvl="2"/>
            <a:endParaRPr lang="en-US" dirty="0" smtClean="0"/>
          </a:p>
          <a:p>
            <a:pPr lvl="1"/>
            <a:endParaRPr lang="en-US" dirty="0"/>
          </a:p>
        </p:txBody>
      </p:sp>
      <p:sp>
        <p:nvSpPr>
          <p:cNvPr id="4" name="Footer Placeholder 3"/>
          <p:cNvSpPr>
            <a:spLocks noGrp="1"/>
          </p:cNvSpPr>
          <p:nvPr>
            <p:ph type="ftr" sz="quarter" idx="4294967295"/>
          </p:nvPr>
        </p:nvSpPr>
        <p:spPr>
          <a:xfrm>
            <a:off x="228600" y="6248400"/>
            <a:ext cx="7696200" cy="136525"/>
          </a:xfrm>
          <a:prstGeom prst="rect">
            <a:avLst/>
          </a:prstGeom>
        </p:spPr>
        <p:txBody>
          <a:bodyPr/>
          <a:lstStyle/>
          <a:p>
            <a:pPr algn="ctr"/>
            <a:r>
              <a:rPr lang="en-US" sz="1200" dirty="0" smtClean="0"/>
              <a:t>Current Procedural Terminology (CPT) only copyright 2016  American Medical Association. </a:t>
            </a:r>
            <a:endParaRPr lang="en-US" sz="1200" dirty="0"/>
          </a:p>
        </p:txBody>
      </p:sp>
    </p:spTree>
    <p:extLst>
      <p:ext uri="{BB962C8B-B14F-4D97-AF65-F5344CB8AC3E}">
        <p14:creationId xmlns:p14="http://schemas.microsoft.com/office/powerpoint/2010/main" val="16191519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for the Human Immunodeficiency Virus (HIV) Infection</a:t>
            </a:r>
            <a:endParaRPr lang="en-US" dirty="0"/>
          </a:p>
        </p:txBody>
      </p:sp>
      <p:sp>
        <p:nvSpPr>
          <p:cNvPr id="3" name="Content Placeholder 2"/>
          <p:cNvSpPr>
            <a:spLocks noGrp="1"/>
          </p:cNvSpPr>
          <p:nvPr>
            <p:ph idx="1"/>
          </p:nvPr>
        </p:nvSpPr>
        <p:spPr/>
        <p:txBody>
          <a:bodyPr/>
          <a:lstStyle/>
          <a:p>
            <a:r>
              <a:rPr lang="en-US" dirty="0" smtClean="0"/>
              <a:t>Change Request # 9403:</a:t>
            </a:r>
          </a:p>
          <a:p>
            <a:pPr lvl="1"/>
            <a:r>
              <a:rPr lang="en-US" dirty="0" smtClean="0"/>
              <a:t>Effective: April 13, 2015</a:t>
            </a:r>
          </a:p>
          <a:p>
            <a:pPr lvl="1"/>
            <a:r>
              <a:rPr lang="en-US" dirty="0" smtClean="0"/>
              <a:t>Implementation: January 3, 2017</a:t>
            </a:r>
          </a:p>
          <a:p>
            <a:r>
              <a:rPr lang="en-US" dirty="0" smtClean="0"/>
              <a:t>Key Points:</a:t>
            </a:r>
          </a:p>
          <a:p>
            <a:pPr lvl="1"/>
            <a:r>
              <a:rPr lang="en-US" dirty="0" smtClean="0"/>
              <a:t>Screening of HIV infection for all individuals between the ages of 15-65 years</a:t>
            </a:r>
          </a:p>
          <a:p>
            <a:pPr lvl="1"/>
            <a:r>
              <a:rPr lang="en-US" dirty="0" smtClean="0"/>
              <a:t>Individuals entitled to Part A or enrolled in Part B</a:t>
            </a:r>
          </a:p>
          <a:p>
            <a:pPr lvl="1"/>
            <a:r>
              <a:rPr lang="en-US" dirty="0" smtClean="0"/>
              <a:t>Must meet coverage criteria listed in National Coverage Determination </a:t>
            </a:r>
          </a:p>
          <a:p>
            <a:pPr lvl="1"/>
            <a:r>
              <a:rPr lang="en-US" dirty="0" smtClean="0"/>
              <a:t>HCPCS code:</a:t>
            </a:r>
          </a:p>
          <a:p>
            <a:pPr lvl="2"/>
            <a:r>
              <a:rPr lang="en-US" dirty="0" smtClean="0"/>
              <a:t> G0475</a:t>
            </a:r>
          </a:p>
          <a:p>
            <a:r>
              <a:rPr lang="en-US" dirty="0" smtClean="0"/>
              <a:t>Reference:</a:t>
            </a:r>
          </a:p>
          <a:p>
            <a:pPr lvl="1"/>
            <a:r>
              <a:rPr lang="en-US" dirty="0" smtClean="0">
                <a:hlinkClick r:id="rId3"/>
              </a:rPr>
              <a:t>https://www.cms.gov/Outreach-and-Education/Medicare-Learning-Network-MLN/MLNMattersArticles/Downloads/MM9403.pdf</a:t>
            </a:r>
            <a:endParaRPr lang="en-US" dirty="0" smtClean="0"/>
          </a:p>
          <a:p>
            <a:pPr lvl="1"/>
            <a:endParaRPr lang="en-US" dirty="0" smtClean="0"/>
          </a:p>
        </p:txBody>
      </p:sp>
      <p:sp>
        <p:nvSpPr>
          <p:cNvPr id="4" name="Footer Placeholder 4"/>
          <p:cNvSpPr txBox="1">
            <a:spLocks/>
          </p:cNvSpPr>
          <p:nvPr/>
        </p:nvSpPr>
        <p:spPr>
          <a:xfrm>
            <a:off x="0" y="6172200"/>
            <a:ext cx="9144000" cy="288925"/>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r>
              <a:rPr lang="en-US" sz="1200" dirty="0" smtClean="0">
                <a:solidFill>
                  <a:prstClr val="white">
                    <a:lumMod val="50000"/>
                  </a:prstClr>
                </a:solidFill>
              </a:rPr>
              <a:t>Current Procedural Terminology (CPT) only copyright 2016 American Medical Association. All rights reserved.</a:t>
            </a:r>
            <a:endParaRPr lang="en-US" sz="1200" dirty="0">
              <a:solidFill>
                <a:prstClr val="white">
                  <a:lumMod val="50000"/>
                </a:prstClr>
              </a:solidFill>
            </a:endParaRPr>
          </a:p>
        </p:txBody>
      </p:sp>
    </p:spTree>
    <p:extLst>
      <p:ext uri="{BB962C8B-B14F-4D97-AF65-F5344CB8AC3E}">
        <p14:creationId xmlns:p14="http://schemas.microsoft.com/office/powerpoint/2010/main" val="1648361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for Cervical Cancer With Human Papillomavirus (HPV) Testing</a:t>
            </a:r>
            <a:endParaRPr lang="en-US" dirty="0"/>
          </a:p>
        </p:txBody>
      </p:sp>
      <p:sp>
        <p:nvSpPr>
          <p:cNvPr id="3" name="Content Placeholder 2"/>
          <p:cNvSpPr>
            <a:spLocks noGrp="1"/>
          </p:cNvSpPr>
          <p:nvPr>
            <p:ph idx="1"/>
          </p:nvPr>
        </p:nvSpPr>
        <p:spPr/>
        <p:txBody>
          <a:bodyPr/>
          <a:lstStyle/>
          <a:p>
            <a:r>
              <a:rPr lang="en-US" dirty="0" smtClean="0"/>
              <a:t>Change Request # 9434:</a:t>
            </a:r>
          </a:p>
          <a:p>
            <a:pPr lvl="1"/>
            <a:r>
              <a:rPr lang="en-US" dirty="0" smtClean="0"/>
              <a:t>Effective: July 9, 2015</a:t>
            </a:r>
          </a:p>
          <a:p>
            <a:pPr lvl="1"/>
            <a:r>
              <a:rPr lang="en-US" dirty="0" smtClean="0"/>
              <a:t>Implementation: January 3, 2017</a:t>
            </a:r>
          </a:p>
          <a:p>
            <a:r>
              <a:rPr lang="en-US" dirty="0" smtClean="0"/>
              <a:t>Key Points: </a:t>
            </a:r>
          </a:p>
          <a:p>
            <a:pPr lvl="1"/>
            <a:r>
              <a:rPr lang="en-US" dirty="0" smtClean="0"/>
              <a:t>For individuals entitled to benefits under Medicare Part A and Medicare Part B</a:t>
            </a:r>
          </a:p>
          <a:p>
            <a:pPr lvl="1"/>
            <a:r>
              <a:rPr lang="en-US" dirty="0" smtClean="0"/>
              <a:t>Adding HPV testing under specified conditions:</a:t>
            </a:r>
          </a:p>
          <a:p>
            <a:pPr lvl="2"/>
            <a:r>
              <a:rPr lang="en-US" dirty="0" smtClean="0"/>
              <a:t>Reasonable and necessary for the prevention or early detection of cervical cancer</a:t>
            </a:r>
          </a:p>
          <a:p>
            <a:pPr lvl="2"/>
            <a:r>
              <a:rPr lang="en-US" dirty="0" smtClean="0"/>
              <a:t>Testing allowed once every five years as an additional preventive service</a:t>
            </a:r>
          </a:p>
          <a:p>
            <a:pPr lvl="2"/>
            <a:r>
              <a:rPr lang="en-US" dirty="0" smtClean="0"/>
              <a:t>Applies to beneficiaries aged 30 to 65 years in conjunction with the Pap smear test</a:t>
            </a:r>
          </a:p>
          <a:p>
            <a:r>
              <a:rPr lang="en-US" dirty="0" smtClean="0"/>
              <a:t>Reference:</a:t>
            </a:r>
          </a:p>
          <a:p>
            <a:pPr lvl="1"/>
            <a:r>
              <a:rPr lang="en-US" dirty="0" smtClean="0">
                <a:hlinkClick r:id="rId3"/>
              </a:rPr>
              <a:t>https://www.cms.gov/Outreach-and-Education/Medicare-Learning-Network-MLN/MLNMattersArticles/Downloads/MM9434.pdf</a:t>
            </a:r>
            <a:endParaRPr lang="en-US" dirty="0" smtClean="0"/>
          </a:p>
          <a:p>
            <a:pPr lvl="1"/>
            <a:endParaRPr lang="en-US" dirty="0" smtClean="0"/>
          </a:p>
        </p:txBody>
      </p:sp>
    </p:spTree>
    <p:extLst>
      <p:ext uri="{BB962C8B-B14F-4D97-AF65-F5344CB8AC3E}">
        <p14:creationId xmlns:p14="http://schemas.microsoft.com/office/powerpoint/2010/main" val="3896834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Preventive Services Resources</a:t>
            </a:r>
            <a:endParaRPr lang="en-US" dirty="0"/>
          </a:p>
        </p:txBody>
      </p:sp>
      <p:sp>
        <p:nvSpPr>
          <p:cNvPr id="3" name="Content Placeholder 2"/>
          <p:cNvSpPr>
            <a:spLocks noGrp="1"/>
          </p:cNvSpPr>
          <p:nvPr>
            <p:ph idx="1"/>
          </p:nvPr>
        </p:nvSpPr>
        <p:spPr/>
        <p:txBody>
          <a:bodyPr/>
          <a:lstStyle/>
          <a:p>
            <a:r>
              <a:rPr lang="en-US" dirty="0" smtClean="0"/>
              <a:t>Preventive Services / Screening:</a:t>
            </a:r>
          </a:p>
          <a:p>
            <a:pPr lvl="1"/>
            <a:r>
              <a:rPr lang="en-US" dirty="0">
                <a:hlinkClick r:id="rId3"/>
              </a:rPr>
              <a:t>http://</a:t>
            </a:r>
            <a:r>
              <a:rPr lang="en-US" dirty="0" smtClean="0">
                <a:hlinkClick r:id="rId3"/>
              </a:rPr>
              <a:t>www.novitas-solutions.com/webcenter/portal/MedicareJL/pagebyid?contentId=00008244</a:t>
            </a:r>
            <a:endParaRPr lang="en-US" dirty="0" smtClean="0"/>
          </a:p>
          <a:p>
            <a:r>
              <a:rPr lang="en-US" dirty="0" smtClean="0"/>
              <a:t>Quick Reference Chart for Medicare Preventive Services:</a:t>
            </a:r>
          </a:p>
          <a:p>
            <a:pPr lvl="1"/>
            <a:r>
              <a:rPr lang="en-US" dirty="0" smtClean="0">
                <a:hlinkClick r:id="rId4"/>
              </a:rPr>
              <a:t>https://www.cms.gov/Medicare/Prevention/PrevntionGenInfo/medicare-preventive-services/MPS-QuickReferenceChart-1.html</a:t>
            </a:r>
            <a:endParaRPr lang="en-US" dirty="0" smtClean="0"/>
          </a:p>
          <a:p>
            <a:r>
              <a:rPr lang="en-US" dirty="0" smtClean="0"/>
              <a:t>Improve Your Patients’ Health with the Initial Preventive Physical Examination (IPPE) and Annual Wellness Visit (AWV): </a:t>
            </a:r>
          </a:p>
          <a:p>
            <a:pPr lvl="1"/>
            <a:r>
              <a:rPr lang="en-US" dirty="0" smtClean="0">
                <a:hlinkClick r:id="rId5"/>
              </a:rPr>
              <a:t>https://www.cms.gov/Outreach-and-Education/Medicare-Learning-Network-MLN/MLNMattersArticles/downloads/SE1338.pdf</a:t>
            </a:r>
            <a:endParaRPr lang="en-US" dirty="0" smtClean="0"/>
          </a:p>
          <a:p>
            <a:pPr lvl="1"/>
            <a:endParaRPr lang="en-US" dirty="0"/>
          </a:p>
        </p:txBody>
      </p:sp>
    </p:spTree>
    <p:extLst>
      <p:ext uri="{BB962C8B-B14F-4D97-AF65-F5344CB8AC3E}">
        <p14:creationId xmlns:p14="http://schemas.microsoft.com/office/powerpoint/2010/main" val="2493364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Website Features</a:t>
            </a:r>
            <a:endParaRPr lang="en-US" dirty="0"/>
          </a:p>
        </p:txBody>
      </p:sp>
    </p:spTree>
    <p:extLst>
      <p:ext uri="{BB962C8B-B14F-4D97-AF65-F5344CB8AC3E}">
        <p14:creationId xmlns:p14="http://schemas.microsoft.com/office/powerpoint/2010/main" val="10401266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Our Email List Today</a:t>
            </a:r>
            <a:endParaRPr lang="en-US" dirty="0"/>
          </a:p>
        </p:txBody>
      </p:sp>
      <p:sp>
        <p:nvSpPr>
          <p:cNvPr id="3" name="Content Placeholder 2"/>
          <p:cNvSpPr>
            <a:spLocks noGrp="1"/>
          </p:cNvSpPr>
          <p:nvPr>
            <p:ph idx="1"/>
          </p:nvPr>
        </p:nvSpPr>
        <p:spPr/>
        <p:txBody>
          <a:bodyPr/>
          <a:lstStyle/>
          <a:p>
            <a:r>
              <a:rPr lang="en-US" dirty="0" smtClean="0"/>
              <a:t>Stay current with Medicare by receiving emails twice a week </a:t>
            </a:r>
          </a:p>
          <a:p>
            <a:r>
              <a:rPr lang="en-US" dirty="0" smtClean="0"/>
              <a:t>Available email lists (not all-inclusive):</a:t>
            </a:r>
          </a:p>
          <a:p>
            <a:pPr lvl="1"/>
            <a:r>
              <a:rPr lang="en-US" dirty="0" smtClean="0"/>
              <a:t>Jurisdiction L</a:t>
            </a:r>
          </a:p>
          <a:p>
            <a:pPr lvl="1"/>
            <a:r>
              <a:rPr lang="en-US" dirty="0" smtClean="0"/>
              <a:t>Part B Electronic Billing</a:t>
            </a:r>
          </a:p>
          <a:p>
            <a:pPr lvl="1"/>
            <a:r>
              <a:rPr lang="en-US" dirty="0" smtClean="0"/>
              <a:t>Novitasphere Portal</a:t>
            </a:r>
          </a:p>
          <a:p>
            <a:pPr lvl="1"/>
            <a:r>
              <a:rPr lang="en-US" dirty="0" smtClean="0"/>
              <a:t>ABILITY| PC-ACE</a:t>
            </a:r>
          </a:p>
          <a:p>
            <a:pPr lvl="1"/>
            <a:r>
              <a:rPr lang="en-US" dirty="0" smtClean="0"/>
              <a:t>Medicare Remit Easy Print (MREP) Users</a:t>
            </a:r>
          </a:p>
          <a:p>
            <a:r>
              <a:rPr lang="en-US" dirty="0" smtClean="0"/>
              <a:t>Join using:</a:t>
            </a:r>
          </a:p>
          <a:p>
            <a:pPr lvl="1"/>
            <a:r>
              <a:rPr lang="en-US" sz="1700" dirty="0" smtClean="0">
                <a:hlinkClick r:id="rId3"/>
              </a:rPr>
              <a:t>http</a:t>
            </a:r>
            <a:r>
              <a:rPr lang="en-US" sz="1700" dirty="0">
                <a:hlinkClick r:id="rId3"/>
              </a:rPr>
              <a:t>://</a:t>
            </a:r>
            <a:r>
              <a:rPr lang="en-US" sz="1700" dirty="0" smtClean="0">
                <a:hlinkClick r:id="rId3"/>
              </a:rPr>
              <a:t>www.novitas-solutions.com/webcenter/portal/MedicareJL/pagebyid?contentId=00007968</a:t>
            </a:r>
            <a:endParaRPr lang="en-US" sz="1700" dirty="0"/>
          </a:p>
          <a:p>
            <a:endParaRPr lang="en-US" dirty="0"/>
          </a:p>
        </p:txBody>
      </p:sp>
    </p:spTree>
    <p:extLst>
      <p:ext uri="{BB962C8B-B14F-4D97-AF65-F5344CB8AC3E}">
        <p14:creationId xmlns:p14="http://schemas.microsoft.com/office/powerpoint/2010/main" val="744291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Today’s Presentation</a:t>
            </a:r>
          </a:p>
        </p:txBody>
      </p:sp>
      <p:sp>
        <p:nvSpPr>
          <p:cNvPr id="3" name="Content Placeholder 2"/>
          <p:cNvSpPr>
            <a:spLocks noGrp="1"/>
          </p:cNvSpPr>
          <p:nvPr>
            <p:ph idx="1"/>
          </p:nvPr>
        </p:nvSpPr>
        <p:spPr/>
        <p:txBody>
          <a:bodyPr/>
          <a:lstStyle/>
          <a:p>
            <a:r>
              <a:rPr lang="en-US" dirty="0" smtClean="0"/>
              <a:t>Agenda:</a:t>
            </a:r>
          </a:p>
          <a:p>
            <a:pPr lvl="1"/>
            <a:r>
              <a:rPr lang="en-US" dirty="0" smtClean="0"/>
              <a:t>Quarterly Updates</a:t>
            </a:r>
          </a:p>
          <a:p>
            <a:pPr lvl="1"/>
            <a:r>
              <a:rPr lang="en-US" dirty="0" smtClean="0"/>
              <a:t>Novitas </a:t>
            </a:r>
            <a:r>
              <a:rPr lang="en-US" dirty="0"/>
              <a:t>Initiatives </a:t>
            </a:r>
            <a:endParaRPr lang="en-US" dirty="0" smtClean="0"/>
          </a:p>
          <a:p>
            <a:pPr lvl="1"/>
            <a:r>
              <a:rPr lang="en-US" dirty="0" smtClean="0"/>
              <a:t>Preventive Services</a:t>
            </a:r>
          </a:p>
          <a:p>
            <a:pPr lvl="1"/>
            <a:r>
              <a:rPr lang="en-US" dirty="0" smtClean="0"/>
              <a:t>Website Features</a:t>
            </a:r>
          </a:p>
          <a:p>
            <a:pPr lvl="1"/>
            <a:r>
              <a:rPr lang="en-US" dirty="0" smtClean="0"/>
              <a:t>Comprehensive </a:t>
            </a:r>
            <a:r>
              <a:rPr lang="en-US" dirty="0"/>
              <a:t>Error Rate Testing (CERT) </a:t>
            </a:r>
            <a:r>
              <a:rPr lang="en-US" dirty="0" smtClean="0"/>
              <a:t>Program</a:t>
            </a:r>
          </a:p>
          <a:p>
            <a:pPr lvl="1"/>
            <a:r>
              <a:rPr lang="en-US" dirty="0" smtClean="0"/>
              <a:t>Self-Service Options</a:t>
            </a:r>
          </a:p>
          <a:p>
            <a:endParaRPr lang="en-US" dirty="0"/>
          </a:p>
          <a:p>
            <a:r>
              <a:rPr lang="en-US" dirty="0" smtClean="0"/>
              <a:t>Objectives:</a:t>
            </a:r>
          </a:p>
          <a:p>
            <a:pPr lvl="1"/>
            <a:r>
              <a:rPr lang="en-US" dirty="0"/>
              <a:t>Identify and understand the current Medicare changes</a:t>
            </a:r>
          </a:p>
          <a:p>
            <a:pPr lvl="1"/>
            <a:r>
              <a:rPr lang="en-US" dirty="0"/>
              <a:t>Learn how to apply the new guidelines</a:t>
            </a:r>
          </a:p>
          <a:p>
            <a:pPr lvl="1"/>
            <a:r>
              <a:rPr lang="en-US" dirty="0"/>
              <a:t>Identify and utilize the educational resources and information</a:t>
            </a:r>
          </a:p>
          <a:p>
            <a:pPr lvl="1"/>
            <a:endParaRPr lang="en-US" dirty="0"/>
          </a:p>
          <a:p>
            <a:pPr lvl="1"/>
            <a:endParaRPr lang="en-US" dirty="0"/>
          </a:p>
        </p:txBody>
      </p:sp>
    </p:spTree>
    <p:extLst>
      <p:ext uri="{BB962C8B-B14F-4D97-AF65-F5344CB8AC3E}">
        <p14:creationId xmlns:p14="http://schemas.microsoft.com/office/powerpoint/2010/main" val="13537390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Part B Publications </a:t>
            </a:r>
            <a:endParaRPr lang="en-US" dirty="0"/>
          </a:p>
        </p:txBody>
      </p:sp>
      <p:sp>
        <p:nvSpPr>
          <p:cNvPr id="5" name="Content Placeholder 4"/>
          <p:cNvSpPr>
            <a:spLocks noGrp="1"/>
          </p:cNvSpPr>
          <p:nvPr>
            <p:ph idx="1"/>
          </p:nvPr>
        </p:nvSpPr>
        <p:spPr/>
        <p:txBody>
          <a:bodyPr/>
          <a:lstStyle/>
          <a:p>
            <a:r>
              <a:rPr lang="en-US" dirty="0" smtClean="0"/>
              <a:t>Latest Part B News and Website Updates</a:t>
            </a:r>
          </a:p>
          <a:p>
            <a:r>
              <a:rPr lang="en-US" dirty="0" smtClean="0"/>
              <a:t>News Bulletins and Articles</a:t>
            </a:r>
          </a:p>
          <a:p>
            <a:r>
              <a:rPr lang="en-US" dirty="0" smtClean="0"/>
              <a:t>Novitas e-News</a:t>
            </a:r>
          </a:p>
          <a:p>
            <a:r>
              <a:rPr lang="en-US" dirty="0" smtClean="0"/>
              <a:t>Medicare Reports:</a:t>
            </a:r>
          </a:p>
          <a:p>
            <a:pPr lvl="1"/>
            <a:r>
              <a:rPr lang="en-US" dirty="0" smtClean="0"/>
              <a:t>Published monthly</a:t>
            </a:r>
          </a:p>
          <a:p>
            <a:pPr lvl="1"/>
            <a:r>
              <a:rPr lang="en-US" dirty="0" smtClean="0"/>
              <a:t>Medicare medical policy </a:t>
            </a:r>
          </a:p>
          <a:p>
            <a:pPr lvl="1"/>
            <a:r>
              <a:rPr lang="en-US" dirty="0" smtClean="0"/>
              <a:t>Reimbursement updates</a:t>
            </a:r>
          </a:p>
          <a:p>
            <a:pPr lvl="1"/>
            <a:r>
              <a:rPr lang="en-US" dirty="0" smtClean="0"/>
              <a:t>Specialty billing information</a:t>
            </a:r>
          </a:p>
          <a:p>
            <a:pPr lvl="1"/>
            <a:r>
              <a:rPr lang="en-US" dirty="0" smtClean="0"/>
              <a:t>Claim reporting tips and more</a:t>
            </a:r>
          </a:p>
          <a:p>
            <a:r>
              <a:rPr lang="en-US" dirty="0" smtClean="0"/>
              <a:t>Published online at:</a:t>
            </a:r>
          </a:p>
          <a:p>
            <a:pPr lvl="1"/>
            <a:r>
              <a:rPr lang="en-US" dirty="0" smtClean="0">
                <a:hlinkClick r:id="rId3"/>
              </a:rPr>
              <a:t>http://www.novitas-solutions.com/webcenter/portal/MedicareJL/pagebyid?contentId=00008302</a:t>
            </a:r>
            <a:endParaRPr lang="en-US" dirty="0" smtClean="0"/>
          </a:p>
          <a:p>
            <a:pPr lvl="3"/>
            <a:endParaRPr lang="en-US" dirty="0"/>
          </a:p>
        </p:txBody>
      </p:sp>
    </p:spTree>
    <p:extLst>
      <p:ext uri="{BB962C8B-B14F-4D97-AF65-F5344CB8AC3E}">
        <p14:creationId xmlns:p14="http://schemas.microsoft.com/office/powerpoint/2010/main" val="41002570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On-Demand Education</a:t>
            </a:r>
            <a:endParaRPr lang="en-US" dirty="0"/>
          </a:p>
        </p:txBody>
      </p:sp>
      <p:sp>
        <p:nvSpPr>
          <p:cNvPr id="3" name="Content Placeholder 2"/>
          <p:cNvSpPr>
            <a:spLocks noGrp="1"/>
          </p:cNvSpPr>
          <p:nvPr>
            <p:ph idx="1"/>
          </p:nvPr>
        </p:nvSpPr>
        <p:spPr>
          <a:xfrm>
            <a:off x="457200" y="1524000"/>
            <a:ext cx="8229600" cy="4800600"/>
          </a:xfrm>
        </p:spPr>
        <p:txBody>
          <a:bodyPr/>
          <a:lstStyle/>
          <a:p>
            <a:r>
              <a:rPr lang="en-US" dirty="0" smtClean="0"/>
              <a:t>Frequently Asked Questions</a:t>
            </a:r>
          </a:p>
          <a:p>
            <a:r>
              <a:rPr lang="en-US" dirty="0" smtClean="0"/>
              <a:t>Podcasts</a:t>
            </a:r>
          </a:p>
          <a:p>
            <a:r>
              <a:rPr lang="en-US" dirty="0" smtClean="0"/>
              <a:t>Educational Videos and Tutorials:</a:t>
            </a:r>
          </a:p>
          <a:p>
            <a:pPr lvl="1"/>
            <a:r>
              <a:rPr lang="en-US" dirty="0"/>
              <a:t>Watch and learn about the Medicare program and our </a:t>
            </a:r>
            <a:r>
              <a:rPr lang="en-US" dirty="0" smtClean="0"/>
              <a:t>website's features</a:t>
            </a:r>
          </a:p>
          <a:p>
            <a:pPr lvl="2"/>
            <a:r>
              <a:rPr lang="en-US" dirty="0" smtClean="0">
                <a:hlinkClick r:id="rId3"/>
              </a:rPr>
              <a:t>http</a:t>
            </a:r>
            <a:r>
              <a:rPr lang="en-US" dirty="0">
                <a:hlinkClick r:id="rId3"/>
              </a:rPr>
              <a:t>://</a:t>
            </a:r>
            <a:r>
              <a:rPr lang="en-US" dirty="0" smtClean="0">
                <a:hlinkClick r:id="rId3"/>
              </a:rPr>
              <a:t>www.novitas-solutions.com/webcenter/portal/MedicareJL/pagebyid?contentId=00082787</a:t>
            </a:r>
            <a:endParaRPr lang="en-US" dirty="0" smtClean="0"/>
          </a:p>
          <a:p>
            <a:pPr marL="57150" indent="0">
              <a:buNone/>
            </a:pPr>
            <a:endParaRPr lang="en-US" dirty="0" smtClean="0"/>
          </a:p>
          <a:p>
            <a:pPr lvl="1"/>
            <a:endParaRPr lang="en-US" dirty="0"/>
          </a:p>
        </p:txBody>
      </p:sp>
    </p:spTree>
    <p:extLst>
      <p:ext uri="{BB962C8B-B14F-4D97-AF65-F5344CB8AC3E}">
        <p14:creationId xmlns:p14="http://schemas.microsoft.com/office/powerpoint/2010/main" val="9700392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Centers for Medicare &amp; Medicaid Services (CMS)</a:t>
            </a:r>
          </a:p>
        </p:txBody>
      </p:sp>
      <p:sp>
        <p:nvSpPr>
          <p:cNvPr id="50179" name="Content Placeholder 2"/>
          <p:cNvSpPr>
            <a:spLocks noGrp="1"/>
          </p:cNvSpPr>
          <p:nvPr>
            <p:ph idx="1"/>
          </p:nvPr>
        </p:nvSpPr>
        <p:spPr>
          <a:xfrm>
            <a:off x="457200" y="1600200"/>
            <a:ext cx="8153400" cy="4724400"/>
          </a:xfrm>
        </p:spPr>
        <p:txBody>
          <a:bodyPr/>
          <a:lstStyle/>
          <a:p>
            <a:pPr>
              <a:spcBef>
                <a:spcPts val="0"/>
              </a:spcBef>
            </a:pPr>
            <a:r>
              <a:rPr lang="en-US" dirty="0" smtClean="0"/>
              <a:t>CMS Internet Only Manuals (IOMs):</a:t>
            </a:r>
          </a:p>
          <a:p>
            <a:pPr lvl="1">
              <a:spcBef>
                <a:spcPts val="0"/>
              </a:spcBef>
            </a:pPr>
            <a:r>
              <a:rPr lang="en-US" dirty="0" smtClean="0"/>
              <a:t>Offers </a:t>
            </a:r>
            <a:r>
              <a:rPr lang="en-US" dirty="0"/>
              <a:t>day-to-day operating instructions, policies, and procedures based on statutes and regulations, guidelines, models, and </a:t>
            </a:r>
            <a:r>
              <a:rPr lang="en-US" dirty="0" smtClean="0"/>
              <a:t>directives</a:t>
            </a:r>
          </a:p>
          <a:p>
            <a:pPr>
              <a:spcBef>
                <a:spcPts val="0"/>
              </a:spcBef>
            </a:pPr>
            <a:r>
              <a:rPr lang="en-US" dirty="0" smtClean="0"/>
              <a:t>Medicare Learning Network (MLN) Matters Articles:</a:t>
            </a:r>
          </a:p>
          <a:p>
            <a:pPr lvl="1">
              <a:spcBef>
                <a:spcPts val="0"/>
              </a:spcBef>
            </a:pPr>
            <a:r>
              <a:rPr lang="en-US" dirty="0" smtClean="0"/>
              <a:t>Your </a:t>
            </a:r>
            <a:r>
              <a:rPr lang="en-US" dirty="0"/>
              <a:t>destination for health care professional education </a:t>
            </a:r>
            <a:r>
              <a:rPr lang="en-US" dirty="0" smtClean="0"/>
              <a:t>products</a:t>
            </a:r>
          </a:p>
          <a:p>
            <a:pPr>
              <a:spcBef>
                <a:spcPts val="0"/>
              </a:spcBef>
            </a:pPr>
            <a:r>
              <a:rPr lang="en-US" dirty="0" smtClean="0"/>
              <a:t>Open Door Forums:</a:t>
            </a:r>
          </a:p>
          <a:p>
            <a:pPr lvl="1">
              <a:spcBef>
                <a:spcPts val="0"/>
              </a:spcBef>
            </a:pPr>
            <a:r>
              <a:rPr lang="en-US" dirty="0" smtClean="0"/>
              <a:t>Provides an </a:t>
            </a:r>
            <a:r>
              <a:rPr lang="en-US" dirty="0"/>
              <a:t>opportunity for live dialogue between CMS and the stakeholder community at </a:t>
            </a:r>
            <a:r>
              <a:rPr lang="en-US" dirty="0" smtClean="0"/>
              <a:t>large</a:t>
            </a:r>
          </a:p>
          <a:p>
            <a:pPr>
              <a:spcBef>
                <a:spcPts val="0"/>
              </a:spcBef>
            </a:pPr>
            <a:r>
              <a:rPr lang="en-US" dirty="0" smtClean="0"/>
              <a:t>Quarterly Provider Updates:</a:t>
            </a:r>
          </a:p>
          <a:p>
            <a:pPr lvl="1">
              <a:spcBef>
                <a:spcPts val="0"/>
              </a:spcBef>
            </a:pPr>
            <a:r>
              <a:rPr lang="en-US" dirty="0" smtClean="0"/>
              <a:t>Published quarterly for </a:t>
            </a:r>
            <a:r>
              <a:rPr lang="en-US" dirty="0"/>
              <a:t>providers, suppliers, and the general </a:t>
            </a:r>
            <a:r>
              <a:rPr lang="en-US" dirty="0" smtClean="0"/>
              <a:t>public</a:t>
            </a:r>
          </a:p>
          <a:p>
            <a:pPr>
              <a:spcBef>
                <a:spcPts val="0"/>
              </a:spcBef>
            </a:pPr>
            <a:r>
              <a:rPr lang="en-US" dirty="0" smtClean="0">
                <a:hlinkClick r:id="rId3"/>
              </a:rPr>
              <a:t>http://www.cms.gov/</a:t>
            </a:r>
            <a:r>
              <a:rPr lang="en-US" dirty="0" smtClean="0"/>
              <a:t> </a:t>
            </a:r>
          </a:p>
          <a:p>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6090785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Satisfaction Surveys</a:t>
            </a:r>
            <a:endParaRPr lang="en-US" dirty="0"/>
          </a:p>
        </p:txBody>
      </p:sp>
      <p:pic>
        <p:nvPicPr>
          <p:cNvPr id="1027" name="Picture 3" descr="Foresee Survey" title="Rate Your Website Experi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098" y="1600200"/>
            <a:ext cx="7848102" cy="4648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696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Comprehensive Error Rate Testing (CERT) Program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61619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 Program	</a:t>
            </a:r>
            <a:endParaRPr lang="en-US" dirty="0"/>
          </a:p>
        </p:txBody>
      </p:sp>
      <p:sp>
        <p:nvSpPr>
          <p:cNvPr id="3" name="Content Placeholder 2"/>
          <p:cNvSpPr>
            <a:spLocks noGrp="1"/>
          </p:cNvSpPr>
          <p:nvPr>
            <p:ph idx="1"/>
          </p:nvPr>
        </p:nvSpPr>
        <p:spPr/>
        <p:txBody>
          <a:bodyPr/>
          <a:lstStyle/>
          <a:p>
            <a:r>
              <a:rPr lang="en-US" dirty="0" smtClean="0"/>
              <a:t>Program developed by CMS to monitor the accuracy of claims processing</a:t>
            </a:r>
          </a:p>
          <a:p>
            <a:r>
              <a:rPr lang="en-US" dirty="0" smtClean="0"/>
              <a:t>Designed to protect the Medicare trust fund and determine error rates nationally and regionally</a:t>
            </a:r>
          </a:p>
          <a:p>
            <a:r>
              <a:rPr lang="en-US" dirty="0" smtClean="0"/>
              <a:t>Random audits conducted on a monthly basis:</a:t>
            </a:r>
          </a:p>
          <a:p>
            <a:pPr lvl="1"/>
            <a:r>
              <a:rPr lang="en-US" dirty="0" err="1" smtClean="0"/>
              <a:t>AdvanceMed</a:t>
            </a:r>
            <a:r>
              <a:rPr lang="en-US" dirty="0" smtClean="0"/>
              <a:t> request medical records for claims selected as part of the monthly random sample</a:t>
            </a:r>
          </a:p>
          <a:p>
            <a:pPr lvl="1"/>
            <a:r>
              <a:rPr lang="en-US" dirty="0" smtClean="0"/>
              <a:t>Medical record documentation supporting claim must be returned in designated time frame</a:t>
            </a:r>
          </a:p>
          <a:p>
            <a:r>
              <a:rPr lang="en-US" dirty="0" smtClean="0"/>
              <a:t>CERT page:</a:t>
            </a:r>
          </a:p>
          <a:p>
            <a:pPr lvl="1"/>
            <a:r>
              <a:rPr lang="en-US" dirty="0" smtClean="0">
                <a:hlinkClick r:id="rId3"/>
              </a:rPr>
              <a:t>http://www.novitas-solutions.com/webcenter/spaces/CERT_JL</a:t>
            </a:r>
            <a:endParaRPr lang="en-US" dirty="0" smtClean="0"/>
          </a:p>
        </p:txBody>
      </p:sp>
    </p:spTree>
    <p:extLst>
      <p:ext uri="{BB962C8B-B14F-4D97-AF65-F5344CB8AC3E}">
        <p14:creationId xmlns:p14="http://schemas.microsoft.com/office/powerpoint/2010/main" val="3487405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 Identification Online Tool</a:t>
            </a:r>
          </a:p>
        </p:txBody>
      </p:sp>
      <p:sp>
        <p:nvSpPr>
          <p:cNvPr id="3" name="Content Placeholder 2"/>
          <p:cNvSpPr>
            <a:spLocks noGrp="1"/>
          </p:cNvSpPr>
          <p:nvPr>
            <p:ph idx="1"/>
          </p:nvPr>
        </p:nvSpPr>
        <p:spPr/>
        <p:txBody>
          <a:bodyPr/>
          <a:lstStyle/>
          <a:p>
            <a:r>
              <a:rPr lang="en-US" dirty="0" smtClean="0"/>
              <a:t>Provides status information </a:t>
            </a:r>
            <a:r>
              <a:rPr lang="en-US" dirty="0"/>
              <a:t>for sampled claims </a:t>
            </a:r>
            <a:r>
              <a:rPr lang="en-US" dirty="0" smtClean="0"/>
              <a:t>using the Claim Identification Number (CID) where </a:t>
            </a:r>
            <a:r>
              <a:rPr lang="en-US" dirty="0"/>
              <a:t>a decision has been made by the CERT </a:t>
            </a:r>
            <a:r>
              <a:rPr lang="en-US" dirty="0" smtClean="0"/>
              <a:t>contractor:</a:t>
            </a:r>
            <a:endParaRPr lang="en-US" dirty="0"/>
          </a:p>
          <a:p>
            <a:pPr lvl="1"/>
            <a:r>
              <a:rPr lang="en-US" dirty="0" smtClean="0"/>
              <a:t>Claim </a:t>
            </a:r>
            <a:r>
              <a:rPr lang="en-US" dirty="0"/>
              <a:t>in </a:t>
            </a:r>
            <a:r>
              <a:rPr lang="en-US" dirty="0" smtClean="0"/>
              <a:t>Error- CERT </a:t>
            </a:r>
            <a:r>
              <a:rPr lang="en-US" dirty="0"/>
              <a:t>error was assessed or not </a:t>
            </a:r>
          </a:p>
          <a:p>
            <a:pPr lvl="1"/>
            <a:r>
              <a:rPr lang="en-US" dirty="0" smtClean="0"/>
              <a:t>Status Date- last </a:t>
            </a:r>
            <a:r>
              <a:rPr lang="en-US" dirty="0"/>
              <a:t>date that CERT updated/reviewed the case</a:t>
            </a:r>
          </a:p>
          <a:p>
            <a:pPr lvl="1"/>
            <a:r>
              <a:rPr lang="en-US" dirty="0" smtClean="0"/>
              <a:t>Status Decision- where </a:t>
            </a:r>
            <a:r>
              <a:rPr lang="en-US" dirty="0"/>
              <a:t>the claim is with the CERT Review Contractor</a:t>
            </a:r>
          </a:p>
          <a:p>
            <a:pPr lvl="1"/>
            <a:r>
              <a:rPr lang="en-US" dirty="0" smtClean="0"/>
              <a:t>Appealed- if </a:t>
            </a:r>
            <a:r>
              <a:rPr lang="en-US" dirty="0"/>
              <a:t>an appeal was initiated and </a:t>
            </a:r>
            <a:r>
              <a:rPr lang="en-US" dirty="0" smtClean="0"/>
              <a:t>the appeal status </a:t>
            </a:r>
          </a:p>
          <a:p>
            <a:pPr lvl="1"/>
            <a:r>
              <a:rPr lang="en-US" dirty="0" smtClean="0"/>
              <a:t>Error Code- errors assessed</a:t>
            </a:r>
          </a:p>
          <a:p>
            <a:pPr lvl="1"/>
            <a:endParaRPr lang="en-US" dirty="0"/>
          </a:p>
          <a:p>
            <a:pPr lvl="1"/>
            <a:endParaRPr lang="en-US" dirty="0"/>
          </a:p>
          <a:p>
            <a:pPr marL="457200" lvl="1" indent="0">
              <a:buNone/>
            </a:pPr>
            <a:endParaRPr lang="en-US" dirty="0"/>
          </a:p>
        </p:txBody>
      </p:sp>
      <p:pic>
        <p:nvPicPr>
          <p:cNvPr id="2050" name="Picture 2" descr="The CERT Identification Online Tool has been updated with the most recent claim sampling. You can find this tool on the CERT Center under &quot;Interactive Tools&quot;. Simply enter the CID number and click the &quot;search CID&quot; button to obtain a status of your CERT sampled claim. Providers can find the CID number assigned to the claim under review on the letter from the CERT Documentation Contractor.&#10;&#10;This tool provides information for sampled claims where a decision has been made by the CERT contractor. Once you enter the CID number (numbers only) and click the &quot;search CID&quot; button, the following data will be displayed:&#10;&#10;• Claim in Error: - Identifies whether a CERT error was assessed or not &#10;&#10;• Status Date: - Identifies the last date that CERT updated/reviewed the case&#10;&#10;• Status Decision: Identifies where the claim is with the CERT Review Contractor&#10;&#10;• Appealed: Identifies if an appeal was initiated and what the status of the Appeal is&#10;&#10;• Error Code: Identifies if an error was assessed, that error code will be listed here&#10;&#10;You may check as many CID numbers as you like; simply clear the field, enter a new CID number, and click the &quot;search CID&quot; button.&#10;" title="CERT Identification Online T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343400"/>
            <a:ext cx="6324600" cy="2133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5716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a:t>
            </a:r>
            <a:r>
              <a:rPr lang="en-US" dirty="0" smtClean="0"/>
              <a:t>Coding</a:t>
            </a:r>
            <a:r>
              <a:rPr lang="en-US" dirty="0"/>
              <a:t>? Under </a:t>
            </a:r>
            <a:r>
              <a:rPr lang="en-US" dirty="0" smtClean="0"/>
              <a:t>Coding</a:t>
            </a:r>
            <a:r>
              <a:rPr lang="en-US" dirty="0"/>
              <a:t>? RIGHT </a:t>
            </a:r>
            <a:r>
              <a:rPr lang="en-US" dirty="0" smtClean="0"/>
              <a:t>Coding</a:t>
            </a:r>
            <a:r>
              <a:rPr lang="en-US" dirty="0"/>
              <a:t>!</a:t>
            </a:r>
          </a:p>
        </p:txBody>
      </p:sp>
      <p:sp>
        <p:nvSpPr>
          <p:cNvPr id="3" name="Content Placeholder 2"/>
          <p:cNvSpPr>
            <a:spLocks noGrp="1"/>
          </p:cNvSpPr>
          <p:nvPr>
            <p:ph idx="1"/>
          </p:nvPr>
        </p:nvSpPr>
        <p:spPr/>
        <p:txBody>
          <a:bodyPr/>
          <a:lstStyle/>
          <a:p>
            <a:r>
              <a:rPr lang="en-US" dirty="0" smtClean="0"/>
              <a:t>Recently</a:t>
            </a:r>
            <a:r>
              <a:rPr lang="en-US" dirty="0"/>
              <a:t>, there is an increasing trend of under coding in evaluation and management (E/M) </a:t>
            </a:r>
            <a:r>
              <a:rPr lang="en-US" dirty="0" smtClean="0"/>
              <a:t>services</a:t>
            </a:r>
          </a:p>
          <a:p>
            <a:r>
              <a:rPr lang="en-US" dirty="0"/>
              <a:t>The goal of CMS and Novitas is to pay claims that meet Medicare’s requirements and pay them at the proper level of </a:t>
            </a:r>
            <a:r>
              <a:rPr lang="en-US" dirty="0" smtClean="0"/>
              <a:t>service</a:t>
            </a:r>
          </a:p>
          <a:p>
            <a:r>
              <a:rPr lang="en-US" dirty="0" smtClean="0"/>
              <a:t>When </a:t>
            </a:r>
            <a:r>
              <a:rPr lang="en-US" dirty="0"/>
              <a:t>there is an underpayment due to under coding, </a:t>
            </a:r>
            <a:r>
              <a:rPr lang="en-US" dirty="0" smtClean="0"/>
              <a:t>the </a:t>
            </a:r>
            <a:r>
              <a:rPr lang="en-US" dirty="0"/>
              <a:t>claim </a:t>
            </a:r>
            <a:r>
              <a:rPr lang="en-US" dirty="0" smtClean="0"/>
              <a:t>is not paid correctly </a:t>
            </a:r>
            <a:r>
              <a:rPr lang="en-US" dirty="0"/>
              <a:t>and it is counted as an improper payment </a:t>
            </a:r>
            <a:r>
              <a:rPr lang="en-US" dirty="0" smtClean="0"/>
              <a:t>error</a:t>
            </a:r>
          </a:p>
          <a:p>
            <a:r>
              <a:rPr lang="en-US" dirty="0"/>
              <a:t>Under coding misrepresents the true level care that is provided to Medicare </a:t>
            </a:r>
            <a:r>
              <a:rPr lang="en-US" dirty="0" smtClean="0"/>
              <a:t>beneficiaries</a:t>
            </a:r>
          </a:p>
          <a:p>
            <a:r>
              <a:rPr lang="en-US" dirty="0" smtClean="0"/>
              <a:t>Read more from an article posted on our website:</a:t>
            </a:r>
          </a:p>
          <a:p>
            <a:pPr lvl="1"/>
            <a:r>
              <a:rPr lang="en-US" dirty="0" smtClean="0">
                <a:hlinkClick r:id="rId3"/>
              </a:rPr>
              <a:t>http</a:t>
            </a:r>
            <a:r>
              <a:rPr lang="en-US" dirty="0">
                <a:hlinkClick r:id="rId3"/>
              </a:rPr>
              <a:t>://</a:t>
            </a:r>
            <a:r>
              <a:rPr lang="en-US" dirty="0" smtClean="0">
                <a:hlinkClick r:id="rId3"/>
              </a:rPr>
              <a:t>www.novitas-solutions.com/webcenter/portal/MedicareJL/pagebyid?contentId=00091725</a:t>
            </a:r>
            <a:endParaRPr lang="en-US" dirty="0" smtClean="0"/>
          </a:p>
          <a:p>
            <a:pPr lvl="2"/>
            <a:endParaRPr lang="en-US" dirty="0"/>
          </a:p>
        </p:txBody>
      </p:sp>
    </p:spTree>
    <p:extLst>
      <p:ext uri="{BB962C8B-B14F-4D97-AF65-F5344CB8AC3E}">
        <p14:creationId xmlns:p14="http://schemas.microsoft.com/office/powerpoint/2010/main" val="32159028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 Signature Reminders</a:t>
            </a:r>
            <a:endParaRPr lang="en-US" dirty="0"/>
          </a:p>
        </p:txBody>
      </p:sp>
      <p:sp>
        <p:nvSpPr>
          <p:cNvPr id="3" name="Content Placeholder 2"/>
          <p:cNvSpPr>
            <a:spLocks noGrp="1"/>
          </p:cNvSpPr>
          <p:nvPr>
            <p:ph idx="1"/>
          </p:nvPr>
        </p:nvSpPr>
        <p:spPr/>
        <p:txBody>
          <a:bodyPr/>
          <a:lstStyle/>
          <a:p>
            <a:r>
              <a:rPr lang="en-US" dirty="0" smtClean="0"/>
              <a:t>Categorized as “Insufficient Documentation” errors:</a:t>
            </a:r>
          </a:p>
          <a:p>
            <a:pPr lvl="1"/>
            <a:r>
              <a:rPr lang="en-US" dirty="0" smtClean="0"/>
              <a:t>Missing signatures</a:t>
            </a:r>
          </a:p>
          <a:p>
            <a:pPr lvl="1"/>
            <a:r>
              <a:rPr lang="en-US" dirty="0" smtClean="0"/>
              <a:t>Illegible handwritten signatures</a:t>
            </a:r>
          </a:p>
          <a:p>
            <a:pPr lvl="1"/>
            <a:r>
              <a:rPr lang="en-US" dirty="0" smtClean="0"/>
              <a:t>Electronic signatures not dated</a:t>
            </a:r>
          </a:p>
          <a:p>
            <a:pPr lvl="1"/>
            <a:r>
              <a:rPr lang="en-US" dirty="0" smtClean="0"/>
              <a:t>Attestation statements do not match the date of service</a:t>
            </a:r>
          </a:p>
          <a:p>
            <a:r>
              <a:rPr lang="en-US" dirty="0" smtClean="0"/>
              <a:t>Records must be signed and dated</a:t>
            </a:r>
          </a:p>
          <a:p>
            <a:r>
              <a:rPr lang="en-US" dirty="0" smtClean="0"/>
              <a:t>Include signature logs to determine handwritten signatures</a:t>
            </a:r>
          </a:p>
          <a:p>
            <a:r>
              <a:rPr lang="en-US" dirty="0" smtClean="0"/>
              <a:t>Complete attestation statements when records are not signed</a:t>
            </a:r>
          </a:p>
          <a:p>
            <a:r>
              <a:rPr lang="en-US" dirty="0" smtClean="0"/>
              <a:t>Do not add late signatures</a:t>
            </a:r>
          </a:p>
          <a:p>
            <a:pPr>
              <a:defRPr/>
            </a:pPr>
            <a:r>
              <a:rPr lang="en-US" altLang="en-US" smtClean="0">
                <a:latin typeface="Arial" charset="0"/>
                <a:cs typeface="Arial" charset="0"/>
              </a:rPr>
              <a:t>CMS </a:t>
            </a:r>
            <a:r>
              <a:rPr lang="en-US" altLang="en-US" dirty="0">
                <a:latin typeface="Arial" charset="0"/>
                <a:cs typeface="Arial" charset="0"/>
              </a:rPr>
              <a:t>Complying with Medicare Signature Requirements:</a:t>
            </a:r>
          </a:p>
          <a:p>
            <a:pPr lvl="1">
              <a:buFont typeface="Arial" charset="0"/>
              <a:buChar char="•"/>
              <a:defRPr/>
            </a:pPr>
            <a:r>
              <a:rPr lang="en-US" altLang="en-US" dirty="0">
                <a:latin typeface="Arial" charset="0"/>
                <a:cs typeface="Arial" charset="0"/>
                <a:hlinkClick r:id="rId3"/>
              </a:rPr>
              <a:t>https://www.cms.gov/Outreach-and-Education/Medicare-Learning-Network-MLN/MLNProducts/downloads/Signature_Requirements_Fact_Sheet_ICN905364.pdf</a:t>
            </a:r>
            <a:endParaRPr lang="en-US" altLang="en-US" dirty="0">
              <a:latin typeface="Arial" charset="0"/>
              <a:cs typeface="Arial" charset="0"/>
            </a:endParaRPr>
          </a:p>
          <a:p>
            <a:endParaRPr lang="en-US" dirty="0"/>
          </a:p>
        </p:txBody>
      </p:sp>
    </p:spTree>
    <p:extLst>
      <p:ext uri="{BB962C8B-B14F-4D97-AF65-F5344CB8AC3E}">
        <p14:creationId xmlns:p14="http://schemas.microsoft.com/office/powerpoint/2010/main" val="39313401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Self-Service Options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094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Updates</a:t>
            </a:r>
          </a:p>
        </p:txBody>
      </p:sp>
    </p:spTree>
    <p:extLst>
      <p:ext uri="{BB962C8B-B14F-4D97-AF65-F5344CB8AC3E}">
        <p14:creationId xmlns:p14="http://schemas.microsoft.com/office/powerpoint/2010/main" val="558628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Contact Information</a:t>
            </a:r>
            <a:endParaRPr lang="en-US" dirty="0"/>
          </a:p>
        </p:txBody>
      </p:sp>
      <p:sp>
        <p:nvSpPr>
          <p:cNvPr id="3" name="Content Placeholder 2"/>
          <p:cNvSpPr>
            <a:spLocks noGrp="1"/>
          </p:cNvSpPr>
          <p:nvPr>
            <p:ph idx="1"/>
          </p:nvPr>
        </p:nvSpPr>
        <p:spPr/>
        <p:txBody>
          <a:bodyPr/>
          <a:lstStyle/>
          <a:p>
            <a:r>
              <a:rPr lang="en-US" dirty="0" smtClean="0"/>
              <a:t>Providers are required to use the IVR unit to obtain:</a:t>
            </a:r>
          </a:p>
          <a:p>
            <a:pPr lvl="1"/>
            <a:r>
              <a:rPr lang="en-US" dirty="0" smtClean="0"/>
              <a:t>Claim Status</a:t>
            </a:r>
          </a:p>
          <a:p>
            <a:pPr lvl="1"/>
            <a:r>
              <a:rPr lang="en-US" dirty="0" smtClean="0"/>
              <a:t>Patient Eligibility</a:t>
            </a:r>
          </a:p>
          <a:p>
            <a:pPr lvl="1"/>
            <a:r>
              <a:rPr lang="en-US" dirty="0" smtClean="0"/>
              <a:t>Check/Earning</a:t>
            </a:r>
          </a:p>
          <a:p>
            <a:pPr lvl="1"/>
            <a:r>
              <a:rPr lang="en-US" dirty="0" smtClean="0"/>
              <a:t>Remittance inquiries</a:t>
            </a:r>
          </a:p>
          <a:p>
            <a:r>
              <a:rPr lang="en-US" dirty="0" smtClean="0"/>
              <a:t>Customer Contact Center- 1-877-235-8073 </a:t>
            </a:r>
          </a:p>
          <a:p>
            <a:r>
              <a:rPr lang="en-US" dirty="0" smtClean="0"/>
              <a:t>Provider Teletypewriter- 1-877-235-8051</a:t>
            </a:r>
          </a:p>
          <a:p>
            <a:r>
              <a:rPr lang="en-US" dirty="0" smtClean="0"/>
              <a:t>Self-Service Tools:</a:t>
            </a:r>
          </a:p>
          <a:p>
            <a:pPr lvl="1"/>
            <a:r>
              <a:rPr lang="en-US" dirty="0" smtClean="0">
                <a:hlinkClick r:id="rId3"/>
              </a:rPr>
              <a:t>http://www.novitas-solutions.com/webcenter/portal/CustomerServiceCenter_JL/Self-Service+Tools</a:t>
            </a:r>
            <a:endParaRPr lang="en-US" dirty="0" smtClean="0"/>
          </a:p>
          <a:p>
            <a:r>
              <a:rPr lang="en-US" dirty="0" smtClean="0"/>
              <a:t>Patient / Medicare Beneficiary:</a:t>
            </a:r>
          </a:p>
          <a:p>
            <a:pPr lvl="1"/>
            <a:r>
              <a:rPr lang="en-US" dirty="0" smtClean="0"/>
              <a:t>1-800-MEDICARE (1-800-633-4227)</a:t>
            </a:r>
          </a:p>
          <a:p>
            <a:pPr lvl="1"/>
            <a:r>
              <a:rPr lang="en-US" dirty="0" smtClean="0">
                <a:hlinkClick r:id="rId4"/>
              </a:rPr>
              <a:t>http://www.medicare.gov/index.html</a:t>
            </a:r>
            <a:r>
              <a:rPr lang="en-US" dirty="0" smtClean="0"/>
              <a:t> </a:t>
            </a:r>
          </a:p>
          <a:p>
            <a:pPr lvl="1"/>
            <a:endParaRPr lang="en-US" dirty="0" smtClean="0"/>
          </a:p>
          <a:p>
            <a:endParaRPr lang="en-US" dirty="0"/>
          </a:p>
        </p:txBody>
      </p:sp>
    </p:spTree>
    <p:extLst>
      <p:ext uri="{BB962C8B-B14F-4D97-AF65-F5344CB8AC3E}">
        <p14:creationId xmlns:p14="http://schemas.microsoft.com/office/powerpoint/2010/main" val="13627524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Contacts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Denise Church</a:t>
            </a:r>
          </a:p>
          <a:p>
            <a:pPr marL="0" indent="0">
              <a:buNone/>
            </a:pPr>
            <a:r>
              <a:rPr lang="en-US" dirty="0" smtClean="0"/>
              <a:t>Manager Provider Outreach and Education</a:t>
            </a:r>
          </a:p>
          <a:p>
            <a:pPr marL="0" indent="0">
              <a:buNone/>
            </a:pPr>
            <a:r>
              <a:rPr lang="en-US" dirty="0" smtClean="0"/>
              <a:t>412-802-1739</a:t>
            </a:r>
          </a:p>
          <a:p>
            <a:pPr marL="0" indent="0">
              <a:buNone/>
            </a:pPr>
            <a:r>
              <a:rPr lang="en-US" dirty="0" smtClean="0">
                <a:hlinkClick r:id="rId3"/>
              </a:rPr>
              <a:t>Denise.church@novitas-solutions.com</a:t>
            </a:r>
            <a:endParaRPr lang="en-US" dirty="0" smtClean="0"/>
          </a:p>
          <a:p>
            <a:pPr marL="0" indent="0">
              <a:buNone/>
            </a:pPr>
            <a:endParaRPr lang="en-US" dirty="0" smtClean="0"/>
          </a:p>
          <a:p>
            <a:pPr marL="0" indent="0">
              <a:buNone/>
            </a:pPr>
            <a:r>
              <a:rPr lang="en-US" dirty="0"/>
              <a:t>Gregory Hart</a:t>
            </a:r>
            <a:endParaRPr lang="en-US" dirty="0" smtClean="0"/>
          </a:p>
          <a:p>
            <a:pPr marL="0" indent="0">
              <a:buNone/>
            </a:pPr>
            <a:r>
              <a:rPr lang="en-US" dirty="0" smtClean="0"/>
              <a:t>Supervisor Provider Outreach and Education</a:t>
            </a:r>
          </a:p>
          <a:p>
            <a:pPr marL="0" indent="0">
              <a:buNone/>
            </a:pPr>
            <a:r>
              <a:rPr lang="en-US" dirty="0" smtClean="0"/>
              <a:t>501-690-2931</a:t>
            </a:r>
          </a:p>
          <a:p>
            <a:pPr marL="0" indent="0">
              <a:buNone/>
            </a:pPr>
            <a:r>
              <a:rPr lang="en-US" dirty="0" smtClean="0">
                <a:hlinkClick r:id="rId4"/>
              </a:rPr>
              <a:t>Gregory.hart@novitas-solutions.com</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65862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Thank you</a:t>
            </a:r>
            <a:endParaRPr lang="en-US" sz="48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919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Social Security Number Removal Initiative</a:t>
            </a:r>
          </a:p>
        </p:txBody>
      </p:sp>
      <p:sp>
        <p:nvSpPr>
          <p:cNvPr id="5" name="Content Placeholder 4"/>
          <p:cNvSpPr>
            <a:spLocks noGrp="1"/>
          </p:cNvSpPr>
          <p:nvPr>
            <p:ph idx="1"/>
          </p:nvPr>
        </p:nvSpPr>
        <p:spPr/>
        <p:txBody>
          <a:bodyPr/>
          <a:lstStyle/>
          <a:p>
            <a:r>
              <a:rPr lang="en-US" dirty="0" smtClean="0"/>
              <a:t>The </a:t>
            </a:r>
            <a:r>
              <a:rPr lang="en-US" dirty="0"/>
              <a:t>Medicare Access and CHIP Reauthorization Act of 2015 (MACRA) requires CMS to remove Social Security Numbers (SSNs) from all Medicare cards by April </a:t>
            </a:r>
            <a:r>
              <a:rPr lang="en-US" dirty="0" smtClean="0"/>
              <a:t>2019</a:t>
            </a:r>
          </a:p>
          <a:p>
            <a:r>
              <a:rPr lang="en-US" dirty="0"/>
              <a:t>Medicare Beneficiary Identifier (MBI) will replace the SSN-based Health Insurance Claim Number (HICN) on the new Medicare </a:t>
            </a:r>
            <a:r>
              <a:rPr lang="en-US" dirty="0" smtClean="0"/>
              <a:t>cards: </a:t>
            </a:r>
          </a:p>
          <a:p>
            <a:pPr lvl="1"/>
            <a:r>
              <a:rPr lang="en-US" dirty="0" smtClean="0"/>
              <a:t>11-characters </a:t>
            </a:r>
            <a:r>
              <a:rPr lang="en-US" dirty="0"/>
              <a:t>in length</a:t>
            </a:r>
          </a:p>
          <a:p>
            <a:pPr lvl="1"/>
            <a:r>
              <a:rPr lang="en-US" dirty="0" smtClean="0"/>
              <a:t>Made </a:t>
            </a:r>
            <a:r>
              <a:rPr lang="en-US" dirty="0"/>
              <a:t>up only of numbers and uppercase letters (no special characters</a:t>
            </a:r>
            <a:r>
              <a:rPr lang="en-US" dirty="0" smtClean="0"/>
              <a:t>)</a:t>
            </a:r>
          </a:p>
          <a:p>
            <a:r>
              <a:rPr lang="en-US" dirty="0" smtClean="0"/>
              <a:t>Transition period:</a:t>
            </a:r>
          </a:p>
          <a:p>
            <a:pPr lvl="1"/>
            <a:r>
              <a:rPr lang="en-US" dirty="0" smtClean="0"/>
              <a:t>Will </a:t>
            </a:r>
            <a:r>
              <a:rPr lang="en-US" dirty="0"/>
              <a:t>begin no earlier than April 1, 2018 and run through December 31, </a:t>
            </a:r>
            <a:r>
              <a:rPr lang="en-US" dirty="0" smtClean="0"/>
              <a:t>2019:</a:t>
            </a:r>
          </a:p>
          <a:p>
            <a:pPr lvl="2"/>
            <a:r>
              <a:rPr lang="en-US" dirty="0" smtClean="0"/>
              <a:t>Either </a:t>
            </a:r>
            <a:r>
              <a:rPr lang="en-US" dirty="0"/>
              <a:t>the HICN or the MBI can be </a:t>
            </a:r>
            <a:r>
              <a:rPr lang="en-US" dirty="0" smtClean="0"/>
              <a:t>used</a:t>
            </a:r>
          </a:p>
          <a:p>
            <a:pPr lvl="2"/>
            <a:r>
              <a:rPr lang="en-US" dirty="0" smtClean="0"/>
              <a:t>Use </a:t>
            </a:r>
            <a:r>
              <a:rPr lang="en-US" dirty="0"/>
              <a:t>the MBI or the HICN to check Medicare </a:t>
            </a:r>
            <a:r>
              <a:rPr lang="en-US" dirty="0" smtClean="0"/>
              <a:t>eligibility, after transition period ends use only the MBI </a:t>
            </a:r>
          </a:p>
          <a:p>
            <a:pPr lvl="2"/>
            <a:r>
              <a:rPr lang="en-US" dirty="0"/>
              <a:t>Use the beneficiary identifier (MBI or HICN) you used to submit the claim that’s under appeal, even after the transition period</a:t>
            </a:r>
            <a:endParaRPr lang="en-US" dirty="0" smtClean="0"/>
          </a:p>
          <a:p>
            <a:pPr marL="914400" lvl="2" indent="0">
              <a:buNone/>
            </a:pPr>
            <a:r>
              <a:rPr lang="en-US" dirty="0" smtClean="0"/>
              <a:t> </a:t>
            </a:r>
          </a:p>
          <a:p>
            <a:pPr lvl="1"/>
            <a:endParaRPr lang="en-US" dirty="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00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Providers Need to Know on The Social Security Number Removal Initiative</a:t>
            </a:r>
            <a:endParaRPr lang="en-US" dirty="0"/>
          </a:p>
        </p:txBody>
      </p:sp>
      <p:sp>
        <p:nvSpPr>
          <p:cNvPr id="3" name="Content Placeholder 2"/>
          <p:cNvSpPr>
            <a:spLocks noGrp="1"/>
          </p:cNvSpPr>
          <p:nvPr>
            <p:ph idx="1"/>
          </p:nvPr>
        </p:nvSpPr>
        <p:spPr/>
        <p:txBody>
          <a:bodyPr/>
          <a:lstStyle/>
          <a:p>
            <a:r>
              <a:rPr lang="en-US" dirty="0" smtClean="0"/>
              <a:t>How will providers get MBIs?:</a:t>
            </a:r>
          </a:p>
          <a:p>
            <a:pPr lvl="1"/>
            <a:r>
              <a:rPr lang="en-US" dirty="0" smtClean="0"/>
              <a:t>During the transition period, the MBI will be on the remittance advice when you submit a claim using your patient’s HICN</a:t>
            </a:r>
          </a:p>
          <a:p>
            <a:pPr lvl="1"/>
            <a:r>
              <a:rPr lang="en-US" dirty="0" smtClean="0"/>
              <a:t>In the message field on the eligibility transaction responses it will let you know when a new Medicare card  has been mailed to each person with Medicare</a:t>
            </a:r>
          </a:p>
          <a:p>
            <a:pPr lvl="1"/>
            <a:r>
              <a:rPr lang="en-US" dirty="0" smtClean="0"/>
              <a:t>Your systems must be ready to accept the MBI by April 2018:</a:t>
            </a:r>
          </a:p>
          <a:p>
            <a:pPr lvl="2"/>
            <a:r>
              <a:rPr lang="en-US" dirty="0" smtClean="0"/>
              <a:t>No earlier than April 2018 Medicare cards will be sent, people new to Medicare will only be assigned an MBI</a:t>
            </a:r>
          </a:p>
          <a:p>
            <a:r>
              <a:rPr lang="en-US" dirty="0" smtClean="0"/>
              <a:t>Claim forms:</a:t>
            </a:r>
          </a:p>
          <a:p>
            <a:pPr lvl="1"/>
            <a:r>
              <a:rPr lang="en-US" dirty="0" smtClean="0"/>
              <a:t>Not changing:</a:t>
            </a:r>
          </a:p>
          <a:p>
            <a:pPr lvl="2"/>
            <a:r>
              <a:rPr lang="en-US" dirty="0" smtClean="0"/>
              <a:t>During the transition period, you can use either the HICN or the MBI </a:t>
            </a:r>
          </a:p>
          <a:p>
            <a:pPr lvl="2"/>
            <a:r>
              <a:rPr lang="en-US" dirty="0" smtClean="0"/>
              <a:t>Once the transition period ends, you must use the MBI</a:t>
            </a:r>
          </a:p>
          <a:p>
            <a:r>
              <a:rPr lang="en-US" dirty="0" smtClean="0"/>
              <a:t>Get more information about the SSNRI:</a:t>
            </a:r>
          </a:p>
          <a:p>
            <a:pPr lvl="1"/>
            <a:r>
              <a:rPr lang="en-US" dirty="0" smtClean="0">
                <a:hlinkClick r:id="rId3"/>
              </a:rPr>
              <a:t>https://www.cms.gov/Medicare/SSNRI/Index.html</a:t>
            </a:r>
            <a:endParaRPr lang="en-US" dirty="0" smtClean="0"/>
          </a:p>
          <a:p>
            <a:pPr lvl="1"/>
            <a:endParaRPr lang="en-US" dirty="0" smtClean="0"/>
          </a:p>
          <a:p>
            <a:pPr lvl="1"/>
            <a:endParaRPr lang="en-US" dirty="0" smtClean="0"/>
          </a:p>
          <a:p>
            <a:endParaRPr lang="en-US" dirty="0" smtClean="0"/>
          </a:p>
          <a:p>
            <a:pPr lvl="1"/>
            <a:endParaRPr lang="en-US" dirty="0" smtClean="0"/>
          </a:p>
          <a:p>
            <a:endParaRPr lang="en-US" dirty="0"/>
          </a:p>
        </p:txBody>
      </p:sp>
    </p:spTree>
    <p:extLst>
      <p:ext uri="{BB962C8B-B14F-4D97-AF65-F5344CB8AC3E}">
        <p14:creationId xmlns:p14="http://schemas.microsoft.com/office/powerpoint/2010/main" val="332842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Protecting Patient Personal Health Information (PHI)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Special Edition Article SE1616</a:t>
            </a:r>
          </a:p>
          <a:p>
            <a:r>
              <a:rPr lang="en-US" dirty="0" smtClean="0"/>
              <a:t>Key Points:</a:t>
            </a:r>
          </a:p>
          <a:p>
            <a:pPr lvl="1"/>
            <a:r>
              <a:rPr lang="en-US" dirty="0" smtClean="0"/>
              <a:t>Reminds physicians of the HIPAA requirement to protect the confidentiality of the PHI of their patients</a:t>
            </a:r>
          </a:p>
          <a:p>
            <a:pPr lvl="1"/>
            <a:r>
              <a:rPr lang="en-US" dirty="0" smtClean="0"/>
              <a:t>Remember that a covered entity must notify the Secretary of Health and Human Services if it discovers a breach of unsecured protected health information</a:t>
            </a:r>
          </a:p>
          <a:p>
            <a:pPr lvl="1"/>
            <a:r>
              <a:rPr lang="en-US" dirty="0" smtClean="0"/>
              <a:t>Keep abreast of any issues that your business associates, especially those entities that provide you with hardware and/or software support for your patient electronic health records</a:t>
            </a:r>
          </a:p>
          <a:p>
            <a:pPr lvl="1"/>
            <a:r>
              <a:rPr lang="en-US" dirty="0" smtClean="0"/>
              <a:t>Report any actual or potential security breaches to you, especially threats that compromise patient PHI</a:t>
            </a:r>
          </a:p>
          <a:p>
            <a:pPr lvl="1"/>
            <a:r>
              <a:rPr lang="en-US" dirty="0" smtClean="0"/>
              <a:t>CMS is providing this information in response to a recent report from the Cyber Health Working Group</a:t>
            </a:r>
          </a:p>
          <a:p>
            <a:r>
              <a:rPr lang="en-US" dirty="0" smtClean="0"/>
              <a:t>Reference:</a:t>
            </a:r>
          </a:p>
          <a:p>
            <a:pPr lvl="1"/>
            <a:r>
              <a:rPr lang="en-US" dirty="0" smtClean="0">
                <a:hlinkClick r:id="rId3"/>
              </a:rPr>
              <a:t>https://www.cms.gov/Outreach-and-Education/Medicare-Learning-Network-MLN/MLNMattersArticles/Downloads/SE1616.pdf</a:t>
            </a:r>
            <a:r>
              <a:rPr lang="en-US" dirty="0" smtClean="0"/>
              <a:t> </a:t>
            </a:r>
            <a:endParaRPr lang="en-US" dirty="0"/>
          </a:p>
        </p:txBody>
      </p:sp>
    </p:spTree>
    <p:extLst>
      <p:ext uri="{BB962C8B-B14F-4D97-AF65-F5344CB8AC3E}">
        <p14:creationId xmlns:p14="http://schemas.microsoft.com/office/powerpoint/2010/main" val="615225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Revised CMS-855R Application – Reassignment of Medicare Benefits</a:t>
            </a:r>
            <a:endParaRPr lang="en-US" dirty="0"/>
          </a:p>
        </p:txBody>
      </p:sp>
      <p:sp>
        <p:nvSpPr>
          <p:cNvPr id="5" name="Content Placeholder 4"/>
          <p:cNvSpPr>
            <a:spLocks noGrp="1"/>
          </p:cNvSpPr>
          <p:nvPr>
            <p:ph idx="1"/>
          </p:nvPr>
        </p:nvSpPr>
        <p:spPr/>
        <p:txBody>
          <a:bodyPr/>
          <a:lstStyle/>
          <a:p>
            <a:r>
              <a:rPr lang="en-US" dirty="0" smtClean="0"/>
              <a:t>Office of Management and Budget approved changes to the CMS-855R Medicare Enrollment Application – Reassignment of Medicare Benefits </a:t>
            </a:r>
          </a:p>
          <a:p>
            <a:r>
              <a:rPr lang="en-US" dirty="0" smtClean="0"/>
              <a:t>New version of the CMS-855R application is dated (04/16) </a:t>
            </a:r>
          </a:p>
          <a:p>
            <a:r>
              <a:rPr lang="en-US" dirty="0" smtClean="0"/>
              <a:t>Provider may begin submitting reassignments on the new (04/16) version of the CMS-855R effective August 27, 2016</a:t>
            </a:r>
          </a:p>
          <a:p>
            <a:r>
              <a:rPr lang="en-US" dirty="0" smtClean="0"/>
              <a:t>Novitas will continue to accept the 11/12 version of the CMS-855R application until December 31, 2016</a:t>
            </a:r>
          </a:p>
          <a:p>
            <a:r>
              <a:rPr lang="en-US" dirty="0" smtClean="0"/>
              <a:t>Providers and non-physician practitioners must use the revised CMS-855R application beginning January 1, 2017 </a:t>
            </a:r>
          </a:p>
          <a:p>
            <a:r>
              <a:rPr lang="en-US" dirty="0" smtClean="0"/>
              <a:t>Updated (04/16) version of the CMS-855R application include minor changes to sync the online and paper forms </a:t>
            </a:r>
            <a:endParaRPr lang="en-US" dirty="0"/>
          </a:p>
        </p:txBody>
      </p:sp>
    </p:spTree>
    <p:extLst>
      <p:ext uri="{BB962C8B-B14F-4D97-AF65-F5344CB8AC3E}">
        <p14:creationId xmlns:p14="http://schemas.microsoft.com/office/powerpoint/2010/main" val="695273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10695</TotalTime>
  <Words>3693</Words>
  <Application>Microsoft Office PowerPoint</Application>
  <PresentationFormat>On-screen Show (4:3)</PresentationFormat>
  <Paragraphs>628</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Theme2</vt:lpstr>
      <vt:lpstr>    2017 Medicare Part B Updates   </vt:lpstr>
      <vt:lpstr>Disclaimer</vt:lpstr>
      <vt:lpstr>Acronym List</vt:lpstr>
      <vt:lpstr>Today’s Presentation</vt:lpstr>
      <vt:lpstr>Quarterly Updates</vt:lpstr>
      <vt:lpstr>Social Security Number Removal Initiative</vt:lpstr>
      <vt:lpstr>What Providers Need to Know on The Social Security Number Removal Initiative</vt:lpstr>
      <vt:lpstr>Protecting Patient Personal Health Information (PHI) </vt:lpstr>
      <vt:lpstr>Revised CMS-855R Application – Reassignment of Medicare Benefits</vt:lpstr>
      <vt:lpstr>Nurse Practitioner (NP) Supporting Documentation – Best Practice!   </vt:lpstr>
      <vt:lpstr>New Physician Specialty Code for Hospitalist</vt:lpstr>
      <vt:lpstr>New Place of Service (POS) Code for Telehealth and Distant Site Payment Policy</vt:lpstr>
      <vt:lpstr>Update to Medicare Deductible, Coinsurance and Premium Rates for 2017</vt:lpstr>
      <vt:lpstr>2017 Amounts in Controversy</vt:lpstr>
      <vt:lpstr>Therapy Cap Values for Calendar Year (CY) 2017</vt:lpstr>
      <vt:lpstr>2017 Annual Update to the Therapy Code List</vt:lpstr>
      <vt:lpstr> Multiple Procedure Payment Reduction (MPPR) on the Professional Component (PC) of Certain Diagnostic Imaging Procedures </vt:lpstr>
      <vt:lpstr>Payment Reduction for X-Rays Taken Using Film</vt:lpstr>
      <vt:lpstr>JW Modifier: Drug Amount Discarded/Not Administered to Any Patient</vt:lpstr>
      <vt:lpstr>Novitas Initiatives </vt:lpstr>
      <vt:lpstr>Novitas Medicare Learning Center</vt:lpstr>
      <vt:lpstr>Novitasphere </vt:lpstr>
      <vt:lpstr>Novitasphere Claim Correction Feature  </vt:lpstr>
      <vt:lpstr>Automated Claim Correction Using the IVR</vt:lpstr>
      <vt:lpstr>Automated Claim Correction Using the IVR Resources</vt:lpstr>
      <vt:lpstr>Provider Specialties / Services</vt:lpstr>
      <vt:lpstr>“Incident To” Interactive Tool</vt:lpstr>
      <vt:lpstr>E/M Interactive Score Sheet </vt:lpstr>
      <vt:lpstr>Preventive Services</vt:lpstr>
      <vt:lpstr>Medicare Learning Network (MLN)  Products for Preventive Services</vt:lpstr>
      <vt:lpstr> Preventive Services and Screenings Covered by Medicare </vt:lpstr>
      <vt:lpstr>HCPCS Code Update for Preventive Services</vt:lpstr>
      <vt:lpstr> Coding Revisions to NCDs </vt:lpstr>
      <vt:lpstr>Annual Wellness Visit (AWV)  and Initial Preventive Physical Examination (IPPE)</vt:lpstr>
      <vt:lpstr>Screening for the Human Immunodeficiency Virus (HIV) Infection</vt:lpstr>
      <vt:lpstr>Screening for Cervical Cancer With Human Papillomavirus (HPV) Testing</vt:lpstr>
      <vt:lpstr>Preventive Services Resources</vt:lpstr>
      <vt:lpstr>Website Features</vt:lpstr>
      <vt:lpstr>Join Our Email List Today</vt:lpstr>
      <vt:lpstr>Part B Publications </vt:lpstr>
      <vt:lpstr>On-Demand Education</vt:lpstr>
      <vt:lpstr>Centers for Medicare &amp; Medicaid Services (CMS)</vt:lpstr>
      <vt:lpstr>Website Satisfaction Surveys</vt:lpstr>
      <vt:lpstr>Comprehensive Error Rate Testing (CERT) Program</vt:lpstr>
      <vt:lpstr>CERT Program </vt:lpstr>
      <vt:lpstr>CERT Identification Online Tool</vt:lpstr>
      <vt:lpstr>Over Coding? Under Coding? RIGHT Coding!</vt:lpstr>
      <vt:lpstr>Medical Record Signature Reminders</vt:lpstr>
      <vt:lpstr>Self-Service Options</vt:lpstr>
      <vt:lpstr>Customer Contact Information</vt:lpstr>
      <vt:lpstr>Important Contacts</vt:lpstr>
      <vt:lpstr>Thank you</vt:lpstr>
    </vt:vector>
  </TitlesOfParts>
  <Company>BCBSFL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Novitas Solutions Medicare Part (A, B)Presents:  Webinar Title</dc:title>
  <dc:creator>Rains, Nichole</dc:creator>
  <cp:lastModifiedBy>Ascher, Amy</cp:lastModifiedBy>
  <cp:revision>513</cp:revision>
  <cp:lastPrinted>2017-01-03T18:20:29Z</cp:lastPrinted>
  <dcterms:created xsi:type="dcterms:W3CDTF">2014-01-31T14:04:37Z</dcterms:created>
  <dcterms:modified xsi:type="dcterms:W3CDTF">2017-01-10T14:00:18Z</dcterms:modified>
</cp:coreProperties>
</file>